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notesMasterIdLst>
    <p:notesMasterId r:id="rId28"/>
  </p:notesMasterIdLst>
  <p:sldIdLst>
    <p:sldId id="256" r:id="rId2"/>
    <p:sldId id="257" r:id="rId3"/>
    <p:sldId id="258" r:id="rId4"/>
    <p:sldId id="259" r:id="rId5"/>
    <p:sldId id="260" r:id="rId6"/>
    <p:sldId id="261" r:id="rId7"/>
    <p:sldId id="277" r:id="rId8"/>
    <p:sldId id="278" r:id="rId9"/>
    <p:sldId id="263" r:id="rId10"/>
    <p:sldId id="282" r:id="rId11"/>
    <p:sldId id="265" r:id="rId12"/>
    <p:sldId id="266" r:id="rId13"/>
    <p:sldId id="289" r:id="rId14"/>
    <p:sldId id="267" r:id="rId15"/>
    <p:sldId id="288" r:id="rId16"/>
    <p:sldId id="280" r:id="rId17"/>
    <p:sldId id="287" r:id="rId18"/>
    <p:sldId id="281" r:id="rId19"/>
    <p:sldId id="290" r:id="rId20"/>
    <p:sldId id="284" r:id="rId21"/>
    <p:sldId id="268" r:id="rId22"/>
    <p:sldId id="285" r:id="rId23"/>
    <p:sldId id="270" r:id="rId24"/>
    <p:sldId id="276" r:id="rId25"/>
    <p:sldId id="272" r:id="rId26"/>
    <p:sldId id="286" r:id="rId2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E6AD774-4434-40C0-8B8C-BB9D7B936210}" type="datetimeFigureOut">
              <a:rPr lang="ar-IQ" smtClean="0"/>
              <a:t>23/05/1443</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EC4B99F-73D7-4B6B-9557-6BF053BF8160}" type="slidenum">
              <a:rPr lang="ar-IQ" smtClean="0"/>
              <a:t>‹#›</a:t>
            </a:fld>
            <a:endParaRPr lang="ar-IQ"/>
          </a:p>
        </p:txBody>
      </p:sp>
    </p:spTree>
    <p:extLst>
      <p:ext uri="{BB962C8B-B14F-4D97-AF65-F5344CB8AC3E}">
        <p14:creationId xmlns:p14="http://schemas.microsoft.com/office/powerpoint/2010/main" val="271534108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A4F9678-39CC-4480-B777-978C16C4EC8E}" type="datetimeFigureOut">
              <a:rPr lang="ar-IQ" smtClean="0"/>
              <a:t>23/05/1443</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0DB0080-0689-47DA-B61E-244B17BD782B}"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4F9678-39CC-4480-B777-978C16C4EC8E}" type="datetimeFigureOut">
              <a:rPr lang="ar-IQ" smtClean="0"/>
              <a:t>23/05/1443</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D0DB0080-0689-47DA-B61E-244B17BD782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4F9678-39CC-4480-B777-978C16C4EC8E}" type="datetimeFigureOut">
              <a:rPr lang="ar-IQ" smtClean="0"/>
              <a:t>23/05/1443</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D0DB0080-0689-47DA-B61E-244B17BD782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4F9678-39CC-4480-B777-978C16C4EC8E}" type="datetimeFigureOut">
              <a:rPr lang="ar-IQ" smtClean="0"/>
              <a:t>23/05/1443</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D0DB0080-0689-47DA-B61E-244B17BD782B}"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A4F9678-39CC-4480-B777-978C16C4EC8E}" type="datetimeFigureOut">
              <a:rPr lang="ar-IQ" smtClean="0"/>
              <a:t>23/05/1443</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D0DB0080-0689-47DA-B61E-244B17BD782B}"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A4F9678-39CC-4480-B777-978C16C4EC8E}" type="datetimeFigureOut">
              <a:rPr lang="ar-IQ" smtClean="0"/>
              <a:t>23/05/1443</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D0DB0080-0689-47DA-B61E-244B17BD782B}"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A4F9678-39CC-4480-B777-978C16C4EC8E}" type="datetimeFigureOut">
              <a:rPr lang="ar-IQ" smtClean="0"/>
              <a:t>23/05/1443</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D0DB0080-0689-47DA-B61E-244B17BD782B}"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A4F9678-39CC-4480-B777-978C16C4EC8E}" type="datetimeFigureOut">
              <a:rPr lang="ar-IQ" smtClean="0"/>
              <a:t>23/05/1443</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D0DB0080-0689-47DA-B61E-244B17BD782B}"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A4F9678-39CC-4480-B777-978C16C4EC8E}" type="datetimeFigureOut">
              <a:rPr lang="ar-IQ" smtClean="0"/>
              <a:t>23/05/1443</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D0DB0080-0689-47DA-B61E-244B17BD782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A4F9678-39CC-4480-B777-978C16C4EC8E}" type="datetimeFigureOut">
              <a:rPr lang="ar-IQ" smtClean="0"/>
              <a:t>23/05/1443</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D0DB0080-0689-47DA-B61E-244B17BD782B}"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A4F9678-39CC-4480-B777-978C16C4EC8E}" type="datetimeFigureOut">
              <a:rPr lang="ar-IQ" smtClean="0"/>
              <a:t>23/05/1443</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0DB0080-0689-47DA-B61E-244B17BD782B}"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A4F9678-39CC-4480-B777-978C16C4EC8E}" type="datetimeFigureOut">
              <a:rPr lang="ar-IQ" smtClean="0"/>
              <a:t>23/05/1443</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0DB0080-0689-47DA-B61E-244B17BD782B}"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image.slideserve.com/226432/slide6-l.jp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07904" y="116632"/>
            <a:ext cx="5040560" cy="2520280"/>
          </a:xfrm>
        </p:spPr>
        <p:txBody>
          <a:bodyPr>
            <a:normAutofit/>
          </a:bodyPr>
          <a:lstStyle/>
          <a:p>
            <a:pPr algn="ctr"/>
            <a:r>
              <a:rPr lang="ar-IQ" sz="4000" b="1" dirty="0" smtClean="0">
                <a:solidFill>
                  <a:srgbClr val="FF0000"/>
                </a:solidFill>
              </a:rPr>
              <a:t>دراسة أسباب التآكل في المنشأت النفطية </a:t>
            </a:r>
            <a:endParaRPr lang="ar-IQ" sz="4000" b="1" dirty="0">
              <a:solidFill>
                <a:srgbClr val="FF0000"/>
              </a:solidFill>
            </a:endParaRPr>
          </a:p>
        </p:txBody>
      </p:sp>
      <p:sp>
        <p:nvSpPr>
          <p:cNvPr id="3" name="Subtitle 2"/>
          <p:cNvSpPr>
            <a:spLocks noGrp="1"/>
          </p:cNvSpPr>
          <p:nvPr>
            <p:ph type="subTitle" idx="1"/>
          </p:nvPr>
        </p:nvSpPr>
        <p:spPr>
          <a:xfrm>
            <a:off x="4067944" y="2924944"/>
            <a:ext cx="4824536" cy="1752600"/>
          </a:xfrm>
        </p:spPr>
        <p:txBody>
          <a:bodyPr>
            <a:normAutofit/>
          </a:bodyPr>
          <a:lstStyle/>
          <a:p>
            <a:pPr algn="ctr"/>
            <a:r>
              <a:rPr lang="ar-IQ" sz="2800" b="1" dirty="0" smtClean="0">
                <a:solidFill>
                  <a:srgbClr val="0070C0"/>
                </a:solidFill>
              </a:rPr>
              <a:t>بأدارة كل من </a:t>
            </a:r>
          </a:p>
          <a:p>
            <a:pPr algn="ctr"/>
            <a:r>
              <a:rPr lang="ar-IQ" sz="2800" b="1" dirty="0" smtClean="0">
                <a:solidFill>
                  <a:srgbClr val="0070C0"/>
                </a:solidFill>
              </a:rPr>
              <a:t>م.د سنى عدنان حبيب </a:t>
            </a:r>
          </a:p>
          <a:p>
            <a:pPr algn="ctr"/>
            <a:r>
              <a:rPr lang="ar-IQ" sz="2800" b="1" dirty="0" smtClean="0">
                <a:solidFill>
                  <a:srgbClr val="0070C0"/>
                </a:solidFill>
              </a:rPr>
              <a:t>م.د منى عبد الرسول كاظم </a:t>
            </a:r>
            <a:endParaRPr lang="ar-IQ" sz="2800" b="1" dirty="0">
              <a:solidFill>
                <a:srgbClr val="0070C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923928" cy="4509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4182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908720"/>
            <a:ext cx="9036496" cy="5544616"/>
          </a:xfrm>
        </p:spPr>
        <p:txBody>
          <a:bodyPr>
            <a:normAutofit fontScale="77500" lnSpcReduction="20000"/>
          </a:bodyPr>
          <a:lstStyle/>
          <a:p>
            <a:pPr marL="109728" lvl="0" indent="0">
              <a:lnSpc>
                <a:spcPct val="115000"/>
              </a:lnSpc>
              <a:spcAft>
                <a:spcPts val="1000"/>
              </a:spcAft>
              <a:buClr>
                <a:srgbClr val="2DA2BF"/>
              </a:buClr>
              <a:buNone/>
            </a:pPr>
            <a:r>
              <a:rPr lang="ar-SA" sz="3600" dirty="0">
                <a:solidFill>
                  <a:prstClr val="black"/>
                </a:solidFill>
                <a:latin typeface="Times New Roman" pitchFamily="18" charset="0"/>
                <a:ea typeface="Calibri"/>
                <a:cs typeface="Times New Roman" pitchFamily="18" charset="0"/>
              </a:rPr>
              <a:t>ان المسبب الاساسي للتآكل هو تكون خلايا للتآكل</a:t>
            </a:r>
            <a:r>
              <a:rPr lang="ar-IQ" sz="3600" dirty="0">
                <a:solidFill>
                  <a:prstClr val="black"/>
                </a:solidFill>
                <a:latin typeface="Times New Roman" pitchFamily="18" charset="0"/>
                <a:ea typeface="Calibri"/>
                <a:cs typeface="Times New Roman" pitchFamily="18" charset="0"/>
              </a:rPr>
              <a:t>(</a:t>
            </a:r>
            <a:r>
              <a:rPr lang="en-US" sz="3600" dirty="0">
                <a:solidFill>
                  <a:prstClr val="black"/>
                </a:solidFill>
                <a:latin typeface="Times New Roman" pitchFamily="18" charset="0"/>
                <a:ea typeface="Calibri"/>
                <a:cs typeface="Times New Roman" pitchFamily="18" charset="0"/>
              </a:rPr>
              <a:t>Corrosion cells  </a:t>
            </a:r>
            <a:r>
              <a:rPr lang="ar-IQ" sz="3600" dirty="0">
                <a:solidFill>
                  <a:prstClr val="black"/>
                </a:solidFill>
                <a:latin typeface="Times New Roman" pitchFamily="18" charset="0"/>
                <a:ea typeface="Calibri"/>
                <a:cs typeface="Times New Roman" pitchFamily="18" charset="0"/>
              </a:rPr>
              <a:t>) </a:t>
            </a:r>
            <a:r>
              <a:rPr lang="ar-SA" sz="3600" dirty="0">
                <a:solidFill>
                  <a:prstClr val="black"/>
                </a:solidFill>
                <a:latin typeface="Times New Roman" pitchFamily="18" charset="0"/>
                <a:ea typeface="Calibri"/>
                <a:cs typeface="Times New Roman" pitchFamily="18" charset="0"/>
              </a:rPr>
              <a:t> تنتج عن وجود فرق جهد كهربائي بين المناطق المختلفة للسطح المعدني وان هذا الفرق بالجهد يمكن ان يحدث لعدة اسباب </a:t>
            </a:r>
            <a:r>
              <a:rPr lang="ar-IQ" sz="3600" dirty="0">
                <a:solidFill>
                  <a:prstClr val="black"/>
                </a:solidFill>
                <a:latin typeface="Times New Roman" pitchFamily="18" charset="0"/>
                <a:ea typeface="Calibri"/>
                <a:cs typeface="Times New Roman" pitchFamily="18" charset="0"/>
              </a:rPr>
              <a:t> </a:t>
            </a:r>
          </a:p>
          <a:p>
            <a:pPr marL="109728" lvl="0" indent="0">
              <a:buClr>
                <a:srgbClr val="2DA2BF"/>
              </a:buClr>
              <a:buNone/>
            </a:pPr>
            <a:r>
              <a:rPr lang="ar-IQ" sz="3600" b="1" dirty="0" smtClean="0">
                <a:solidFill>
                  <a:prstClr val="black"/>
                </a:solidFill>
                <a:latin typeface="Times New Roman" pitchFamily="18" charset="0"/>
                <a:ea typeface="Tahoma" pitchFamily="34" charset="0"/>
                <a:cs typeface="Times New Roman" pitchFamily="18" charset="0"/>
              </a:rPr>
              <a:t>1-</a:t>
            </a:r>
            <a:r>
              <a:rPr lang="ar-IQ" sz="3600" dirty="0" smtClean="0">
                <a:solidFill>
                  <a:prstClr val="black"/>
                </a:solidFill>
                <a:latin typeface="Times New Roman" pitchFamily="18" charset="0"/>
                <a:ea typeface="Tahoma" pitchFamily="34" charset="0"/>
                <a:cs typeface="Times New Roman" pitchFamily="18" charset="0"/>
              </a:rPr>
              <a:t>  </a:t>
            </a:r>
            <a:r>
              <a:rPr lang="ar-IQ" sz="3600" b="1" dirty="0">
                <a:solidFill>
                  <a:srgbClr val="FF0000"/>
                </a:solidFill>
                <a:latin typeface="Times New Roman" pitchFamily="18" charset="0"/>
                <a:ea typeface="Tahoma" pitchFamily="34" charset="0"/>
                <a:cs typeface="Times New Roman" pitchFamily="18" charset="0"/>
              </a:rPr>
              <a:t>خواص المعدن </a:t>
            </a:r>
            <a:r>
              <a:rPr lang="ar-IQ" sz="3600" dirty="0">
                <a:solidFill>
                  <a:prstClr val="black"/>
                </a:solidFill>
                <a:latin typeface="Times New Roman" pitchFamily="18" charset="0"/>
                <a:ea typeface="Tahoma" pitchFamily="34" charset="0"/>
                <a:cs typeface="Times New Roman" pitchFamily="18" charset="0"/>
              </a:rPr>
              <a:t>:</a:t>
            </a:r>
          </a:p>
          <a:p>
            <a:pPr marL="109728" lvl="0" indent="0">
              <a:buClr>
                <a:srgbClr val="2DA2BF"/>
              </a:buClr>
              <a:buNone/>
            </a:pPr>
            <a:r>
              <a:rPr lang="ar-IQ" sz="3600" dirty="0">
                <a:solidFill>
                  <a:prstClr val="black"/>
                </a:solidFill>
                <a:latin typeface="Times New Roman" pitchFamily="18" charset="0"/>
                <a:ea typeface="Tahoma" pitchFamily="34" charset="0"/>
                <a:cs typeface="Times New Roman" pitchFamily="18" charset="0"/>
              </a:rPr>
              <a:t>من حيث حالته الفيزيائية ، وجهده الكهروكيميائي ، والحجم النسبي لذراته  واوكسيده  وكذلك المساحة النسبية لسطحه.</a:t>
            </a:r>
          </a:p>
          <a:p>
            <a:pPr marL="109728" lvl="0" indent="0">
              <a:buClr>
                <a:srgbClr val="2DA2BF"/>
              </a:buClr>
              <a:buNone/>
            </a:pPr>
            <a:r>
              <a:rPr lang="ar-IQ" sz="3600" b="1" dirty="0" smtClean="0">
                <a:solidFill>
                  <a:prstClr val="black"/>
                </a:solidFill>
                <a:latin typeface="Times New Roman" pitchFamily="18" charset="0"/>
                <a:ea typeface="Tahoma" pitchFamily="34" charset="0"/>
                <a:cs typeface="Times New Roman" pitchFamily="18" charset="0"/>
              </a:rPr>
              <a:t>2-</a:t>
            </a:r>
            <a:r>
              <a:rPr lang="ar-IQ" sz="3600" dirty="0" smtClean="0">
                <a:solidFill>
                  <a:prstClr val="black"/>
                </a:solidFill>
                <a:latin typeface="Times New Roman" pitchFamily="18" charset="0"/>
                <a:ea typeface="Tahoma" pitchFamily="34" charset="0"/>
                <a:cs typeface="Times New Roman" pitchFamily="18" charset="0"/>
              </a:rPr>
              <a:t> </a:t>
            </a:r>
            <a:r>
              <a:rPr lang="ar-IQ" sz="3600" b="1" dirty="0">
                <a:solidFill>
                  <a:srgbClr val="FF0000"/>
                </a:solidFill>
                <a:latin typeface="Times New Roman" pitchFamily="18" charset="0"/>
                <a:ea typeface="Tahoma" pitchFamily="34" charset="0"/>
                <a:cs typeface="Times New Roman" pitchFamily="18" charset="0"/>
              </a:rPr>
              <a:t>خواص الوسط المحيط المسبب للتآكل:</a:t>
            </a:r>
          </a:p>
          <a:p>
            <a:pPr marL="109728" lvl="0" indent="0">
              <a:lnSpc>
                <a:spcPct val="115000"/>
              </a:lnSpc>
              <a:spcAft>
                <a:spcPts val="1000"/>
              </a:spcAft>
              <a:buClr>
                <a:srgbClr val="2DA2BF"/>
              </a:buClr>
              <a:buNone/>
            </a:pPr>
            <a:r>
              <a:rPr lang="ar-IQ" sz="3600" dirty="0" smtClean="0">
                <a:solidFill>
                  <a:prstClr val="black"/>
                </a:solidFill>
                <a:latin typeface="Times New Roman" pitchFamily="18" charset="0"/>
                <a:ea typeface="Tahoma" pitchFamily="34" charset="0"/>
                <a:cs typeface="Times New Roman" pitchFamily="18" charset="0"/>
              </a:rPr>
              <a:t> </a:t>
            </a:r>
            <a:r>
              <a:rPr lang="ar-SA" sz="3600" dirty="0" smtClean="0">
                <a:solidFill>
                  <a:prstClr val="black"/>
                </a:solidFill>
                <a:latin typeface="Times New Roman" pitchFamily="18" charset="0"/>
                <a:ea typeface="Tahoma" pitchFamily="34" charset="0"/>
                <a:cs typeface="Times New Roman" pitchFamily="18" charset="0"/>
              </a:rPr>
              <a:t>ويشمل </a:t>
            </a:r>
            <a:r>
              <a:rPr lang="ar-IQ" sz="3600" dirty="0" smtClean="0">
                <a:solidFill>
                  <a:prstClr val="black"/>
                </a:solidFill>
                <a:latin typeface="Times New Roman" pitchFamily="18" charset="0"/>
                <a:ea typeface="Tahoma" pitchFamily="34" charset="0"/>
                <a:cs typeface="Times New Roman" pitchFamily="18" charset="0"/>
              </a:rPr>
              <a:t>ال</a:t>
            </a:r>
            <a:r>
              <a:rPr lang="ar-SA" sz="3600" dirty="0" smtClean="0">
                <a:solidFill>
                  <a:prstClr val="black"/>
                </a:solidFill>
                <a:latin typeface="Times New Roman" pitchFamily="18" charset="0"/>
                <a:ea typeface="Tahoma" pitchFamily="34" charset="0"/>
                <a:cs typeface="Times New Roman" pitchFamily="18" charset="0"/>
              </a:rPr>
              <a:t>تآثير </a:t>
            </a:r>
            <a:r>
              <a:rPr lang="ar-SA" sz="3600" dirty="0">
                <a:solidFill>
                  <a:prstClr val="black"/>
                </a:solidFill>
                <a:latin typeface="Times New Roman" pitchFamily="18" charset="0"/>
                <a:ea typeface="Tahoma" pitchFamily="34" charset="0"/>
                <a:cs typeface="Times New Roman" pitchFamily="18" charset="0"/>
              </a:rPr>
              <a:t>الاتي </a:t>
            </a:r>
            <a:r>
              <a:rPr lang="ar-SA" sz="2600" dirty="0">
                <a:solidFill>
                  <a:prstClr val="black"/>
                </a:solidFill>
                <a:latin typeface="Times New Roman" pitchFamily="18" charset="0"/>
                <a:ea typeface="Calibri"/>
                <a:cs typeface="Times New Roman" pitchFamily="18" charset="0"/>
              </a:rPr>
              <a:t>:</a:t>
            </a:r>
            <a:endParaRPr lang="en-US" sz="2600" dirty="0">
              <a:solidFill>
                <a:prstClr val="black"/>
              </a:solidFill>
              <a:latin typeface="Times New Roman" pitchFamily="18" charset="0"/>
              <a:ea typeface="Calibri"/>
              <a:cs typeface="Times New Roman" pitchFamily="18" charset="0"/>
            </a:endParaRPr>
          </a:p>
          <a:p>
            <a:pPr marL="109728" lvl="0" indent="0">
              <a:lnSpc>
                <a:spcPct val="115000"/>
              </a:lnSpc>
              <a:spcAft>
                <a:spcPts val="1000"/>
              </a:spcAft>
              <a:buClr>
                <a:srgbClr val="2DA2BF"/>
              </a:buClr>
              <a:buNone/>
            </a:pPr>
            <a:r>
              <a:rPr lang="ar-IQ" sz="3600" b="1" dirty="0" smtClean="0">
                <a:solidFill>
                  <a:srgbClr val="92D050"/>
                </a:solidFill>
                <a:latin typeface="Times New Roman" pitchFamily="18" charset="0"/>
                <a:ea typeface="Calibri"/>
                <a:cs typeface="Times New Roman" pitchFamily="18" charset="0"/>
              </a:rPr>
              <a:t> أ</a:t>
            </a:r>
            <a:r>
              <a:rPr lang="ar-SA" sz="3600" b="1" dirty="0" smtClean="0">
                <a:solidFill>
                  <a:srgbClr val="92D050"/>
                </a:solidFill>
                <a:latin typeface="Times New Roman" pitchFamily="18" charset="0"/>
                <a:ea typeface="Calibri"/>
                <a:cs typeface="Times New Roman" pitchFamily="18" charset="0"/>
              </a:rPr>
              <a:t> </a:t>
            </a:r>
            <a:r>
              <a:rPr lang="ar-IQ" sz="3600" b="1" dirty="0">
                <a:solidFill>
                  <a:srgbClr val="92D050"/>
                </a:solidFill>
                <a:latin typeface="Times New Roman" pitchFamily="18" charset="0"/>
                <a:ea typeface="Calibri"/>
                <a:cs typeface="Times New Roman" pitchFamily="18" charset="0"/>
              </a:rPr>
              <a:t>-</a:t>
            </a:r>
            <a:r>
              <a:rPr lang="ar-SA" sz="3600" b="1" dirty="0">
                <a:solidFill>
                  <a:srgbClr val="92D050"/>
                </a:solidFill>
                <a:latin typeface="Times New Roman" pitchFamily="18" charset="0"/>
                <a:ea typeface="Calibri"/>
                <a:cs typeface="Times New Roman" pitchFamily="18" charset="0"/>
              </a:rPr>
              <a:t> الرطوبه :</a:t>
            </a:r>
            <a:endParaRPr lang="en-US" sz="3600" b="1" dirty="0">
              <a:solidFill>
                <a:srgbClr val="92D050"/>
              </a:solidFill>
              <a:latin typeface="Times New Roman" pitchFamily="18" charset="0"/>
              <a:ea typeface="Calibri"/>
              <a:cs typeface="Times New Roman" pitchFamily="18" charset="0"/>
            </a:endParaRPr>
          </a:p>
          <a:p>
            <a:pPr marL="109728" lvl="0" indent="0">
              <a:buClr>
                <a:srgbClr val="2DA2BF"/>
              </a:buClr>
              <a:buNone/>
            </a:pPr>
            <a:r>
              <a:rPr lang="ar-IQ" sz="3600" dirty="0" smtClean="0">
                <a:solidFill>
                  <a:prstClr val="black"/>
                </a:solidFill>
                <a:latin typeface="Times New Roman" pitchFamily="18" charset="0"/>
                <a:ea typeface="Tahoma" pitchFamily="34" charset="0"/>
                <a:cs typeface="Times New Roman" pitchFamily="18" charset="0"/>
              </a:rPr>
              <a:t>   </a:t>
            </a:r>
            <a:r>
              <a:rPr lang="ar-SA" sz="3600" dirty="0" smtClean="0">
                <a:solidFill>
                  <a:prstClr val="black"/>
                </a:solidFill>
                <a:latin typeface="Times New Roman" pitchFamily="18" charset="0"/>
                <a:ea typeface="Tahoma" pitchFamily="34" charset="0"/>
                <a:cs typeface="Times New Roman" pitchFamily="18" charset="0"/>
              </a:rPr>
              <a:t>يحدث </a:t>
            </a:r>
            <a:r>
              <a:rPr lang="ar-SA" sz="3600" dirty="0">
                <a:solidFill>
                  <a:prstClr val="black"/>
                </a:solidFill>
                <a:latin typeface="Times New Roman" pitchFamily="18" charset="0"/>
                <a:ea typeface="Tahoma" pitchFamily="34" charset="0"/>
                <a:cs typeface="Times New Roman" pitchFamily="18" charset="0"/>
              </a:rPr>
              <a:t>التآكل لمعدن الحديد بشكل بطئ في التربة الجافة عند مرور الانبوب من خلالها ، ولكن يكون اسرع عند</a:t>
            </a:r>
            <a:r>
              <a:rPr lang="ar-IQ" sz="3600" dirty="0">
                <a:solidFill>
                  <a:prstClr val="black"/>
                </a:solidFill>
                <a:latin typeface="Times New Roman" pitchFamily="18" charset="0"/>
                <a:ea typeface="Tahoma" pitchFamily="34" charset="0"/>
                <a:cs typeface="Times New Roman" pitchFamily="18" charset="0"/>
              </a:rPr>
              <a:t> </a:t>
            </a:r>
            <a:r>
              <a:rPr lang="ar-SA" sz="3600" dirty="0">
                <a:solidFill>
                  <a:prstClr val="black"/>
                </a:solidFill>
                <a:latin typeface="Times New Roman" pitchFamily="18" charset="0"/>
                <a:ea typeface="Tahoma" pitchFamily="34" charset="0"/>
                <a:cs typeface="Times New Roman" pitchFamily="18" charset="0"/>
              </a:rPr>
              <a:t>مروره بمنطقة آخرى تحتوي على الرطوبة. وعند وجود هذه الرطوبة فإن جزيئات صغيرة من الشوائب كالصخام والرماد المتطاير وبعض انواع الاتربة تعمل كم</a:t>
            </a:r>
            <a:r>
              <a:rPr lang="ar-IQ" sz="3600" dirty="0">
                <a:solidFill>
                  <a:prstClr val="black"/>
                </a:solidFill>
                <a:latin typeface="Times New Roman" pitchFamily="18" charset="0"/>
                <a:ea typeface="Tahoma" pitchFamily="34" charset="0"/>
                <a:cs typeface="Times New Roman" pitchFamily="18" charset="0"/>
              </a:rPr>
              <a:t>ر</a:t>
            </a:r>
            <a:r>
              <a:rPr lang="ar-SA" sz="3600" dirty="0">
                <a:solidFill>
                  <a:prstClr val="black"/>
                </a:solidFill>
                <a:latin typeface="Times New Roman" pitchFamily="18" charset="0"/>
                <a:ea typeface="Tahoma" pitchFamily="34" charset="0"/>
                <a:cs typeface="Times New Roman" pitchFamily="18" charset="0"/>
              </a:rPr>
              <a:t>كز للتآكل</a:t>
            </a:r>
            <a:endParaRPr lang="en-US" sz="3600" dirty="0">
              <a:solidFill>
                <a:prstClr val="black"/>
              </a:solidFill>
              <a:latin typeface="Times New Roman" pitchFamily="18" charset="0"/>
              <a:ea typeface="Calibri"/>
              <a:cs typeface="Times New Roman" pitchFamily="18" charset="0"/>
            </a:endParaRPr>
          </a:p>
          <a:p>
            <a:endParaRPr lang="ar-IQ" dirty="0"/>
          </a:p>
        </p:txBody>
      </p:sp>
      <p:sp>
        <p:nvSpPr>
          <p:cNvPr id="3" name="Title 2"/>
          <p:cNvSpPr>
            <a:spLocks noGrp="1"/>
          </p:cNvSpPr>
          <p:nvPr>
            <p:ph type="title"/>
          </p:nvPr>
        </p:nvSpPr>
        <p:spPr>
          <a:xfrm>
            <a:off x="457200" y="274638"/>
            <a:ext cx="8229600" cy="706090"/>
          </a:xfrm>
        </p:spPr>
        <p:txBody>
          <a:bodyPr>
            <a:normAutofit/>
          </a:bodyPr>
          <a:lstStyle/>
          <a:p>
            <a:pPr algn="r"/>
            <a:r>
              <a:rPr lang="ar-IQ" sz="4000" dirty="0">
                <a:solidFill>
                  <a:srgbClr val="FF0000"/>
                </a:solidFill>
                <a:latin typeface="Times New Roman" pitchFamily="18" charset="0"/>
                <a:ea typeface="Calibri"/>
                <a:cs typeface="Times New Roman" pitchFamily="18" charset="0"/>
              </a:rPr>
              <a:t>أ</a:t>
            </a:r>
            <a:r>
              <a:rPr lang="ar-SA" sz="4000" dirty="0">
                <a:solidFill>
                  <a:srgbClr val="FF0000"/>
                </a:solidFill>
                <a:latin typeface="Times New Roman" pitchFamily="18" charset="0"/>
                <a:ea typeface="Calibri"/>
                <a:cs typeface="Times New Roman" pitchFamily="18" charset="0"/>
              </a:rPr>
              <a:t>سباب </a:t>
            </a:r>
            <a:r>
              <a:rPr lang="ar-SA" sz="4000" dirty="0" smtClean="0">
                <a:solidFill>
                  <a:srgbClr val="FF0000"/>
                </a:solidFill>
                <a:latin typeface="Times New Roman" pitchFamily="18" charset="0"/>
                <a:ea typeface="Calibri"/>
                <a:cs typeface="Times New Roman" pitchFamily="18" charset="0"/>
              </a:rPr>
              <a:t>التاكل</a:t>
            </a:r>
            <a:r>
              <a:rPr lang="ar-IQ" sz="4000" dirty="0" smtClean="0">
                <a:solidFill>
                  <a:srgbClr val="FF0000"/>
                </a:solidFill>
                <a:latin typeface="Times New Roman" pitchFamily="18" charset="0"/>
                <a:ea typeface="Calibri"/>
                <a:cs typeface="Times New Roman" pitchFamily="18" charset="0"/>
              </a:rPr>
              <a:t> في المنشآت النفطية </a:t>
            </a: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16146787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60648"/>
            <a:ext cx="8928992" cy="5616624"/>
          </a:xfrm>
        </p:spPr>
        <p:txBody>
          <a:bodyPr>
            <a:normAutofit/>
          </a:bodyPr>
          <a:lstStyle/>
          <a:p>
            <a:endParaRPr lang="en-US" sz="2400" dirty="0"/>
          </a:p>
          <a:p>
            <a:pPr marL="109728" indent="0">
              <a:buNone/>
            </a:pPr>
            <a:endParaRPr lang="ar-IQ" sz="2900" dirty="0" smtClean="0">
              <a:solidFill>
                <a:srgbClr val="92D050"/>
              </a:solidFill>
              <a:latin typeface="Calibri"/>
              <a:ea typeface="Calibri"/>
            </a:endParaRPr>
          </a:p>
          <a:p>
            <a:pPr marL="109728" indent="0" algn="just">
              <a:buNone/>
            </a:pPr>
            <a:r>
              <a:rPr lang="ar-IQ" sz="2000" b="1" dirty="0">
                <a:solidFill>
                  <a:srgbClr val="92D050"/>
                </a:solidFill>
                <a:latin typeface="Times New Roman" pitchFamily="18" charset="0"/>
                <a:ea typeface="Tahoma" pitchFamily="34" charset="0"/>
                <a:cs typeface="Times New Roman" pitchFamily="18" charset="0"/>
              </a:rPr>
              <a:t>ب- الرقم الهيدروجيني </a:t>
            </a:r>
          </a:p>
          <a:p>
            <a:pPr marL="109728" indent="0" algn="just">
              <a:buNone/>
            </a:pPr>
            <a:r>
              <a:rPr lang="ar-IQ" sz="2000" dirty="0" smtClean="0">
                <a:latin typeface="Times New Roman" pitchFamily="18" charset="0"/>
                <a:ea typeface="Tahoma" pitchFamily="34" charset="0"/>
                <a:cs typeface="Times New Roman" pitchFamily="18" charset="0"/>
              </a:rPr>
              <a:t>يعتبر تركيز </a:t>
            </a:r>
            <a:r>
              <a:rPr lang="ar-IQ" sz="2000" dirty="0">
                <a:latin typeface="Times New Roman" pitchFamily="18" charset="0"/>
                <a:ea typeface="Tahoma" pitchFamily="34" charset="0"/>
                <a:cs typeface="Times New Roman" pitchFamily="18" charset="0"/>
              </a:rPr>
              <a:t>ايون الهيدروجين  في الوسط المسبب للتآكل </a:t>
            </a:r>
            <a:r>
              <a:rPr lang="ar-IQ" sz="2000" dirty="0" smtClean="0">
                <a:latin typeface="Times New Roman" pitchFamily="18" charset="0"/>
                <a:ea typeface="Tahoma" pitchFamily="34" charset="0"/>
                <a:cs typeface="Times New Roman" pitchFamily="18" charset="0"/>
              </a:rPr>
              <a:t> </a:t>
            </a:r>
            <a:r>
              <a:rPr lang="ar-SA" sz="2000" dirty="0" smtClean="0">
                <a:latin typeface="Times New Roman" pitchFamily="18" charset="0"/>
                <a:ea typeface="Tahoma" pitchFamily="34" charset="0"/>
                <a:cs typeface="Times New Roman" pitchFamily="18" charset="0"/>
              </a:rPr>
              <a:t> </a:t>
            </a:r>
            <a:r>
              <a:rPr lang="ar-SA" sz="2000" dirty="0">
                <a:latin typeface="Times New Roman" pitchFamily="18" charset="0"/>
                <a:ea typeface="Tahoma" pitchFamily="34" charset="0"/>
                <a:cs typeface="Times New Roman" pitchFamily="18" charset="0"/>
              </a:rPr>
              <a:t>عامل مهم في عملية التآكل ، فتآكل المعادن النشطه بواسطة الحوامض</a:t>
            </a:r>
            <a:r>
              <a:rPr lang="ar-IQ" sz="2000" dirty="0">
                <a:latin typeface="Times New Roman" pitchFamily="18" charset="0"/>
                <a:ea typeface="Tahoma" pitchFamily="34" charset="0"/>
                <a:cs typeface="Times New Roman" pitchFamily="18" charset="0"/>
              </a:rPr>
              <a:t> </a:t>
            </a:r>
            <a:r>
              <a:rPr lang="ar-SA" sz="2000" dirty="0">
                <a:latin typeface="Times New Roman" pitchFamily="18" charset="0"/>
                <a:ea typeface="Tahoma" pitchFamily="34" charset="0"/>
                <a:cs typeface="Times New Roman" pitchFamily="18" charset="0"/>
              </a:rPr>
              <a:t>القوية معروف لدى الجميع الا ان القيمة الحقيقية للرقم الهيدروجيني للمياه او السوائل التي تكون في تماس مع الهياكل المعدنية</a:t>
            </a:r>
            <a:r>
              <a:rPr lang="ar-IQ" sz="2000" dirty="0">
                <a:latin typeface="Times New Roman" pitchFamily="18" charset="0"/>
                <a:ea typeface="Tahoma" pitchFamily="34" charset="0"/>
                <a:cs typeface="Times New Roman" pitchFamily="18" charset="0"/>
              </a:rPr>
              <a:t> </a:t>
            </a:r>
            <a:r>
              <a:rPr lang="ar-SA" sz="2000" dirty="0">
                <a:latin typeface="Times New Roman" pitchFamily="18" charset="0"/>
                <a:ea typeface="Tahoma" pitchFamily="34" charset="0"/>
                <a:cs typeface="Times New Roman" pitchFamily="18" charset="0"/>
              </a:rPr>
              <a:t>او الانابيب او الاجهزة لا تُاخذ بعين الاعتبار بشكل ملموس. ويتميز التآكل بسرعة ثابته عملياً عند رقم هيدروجيني </a:t>
            </a:r>
            <a:r>
              <a:rPr lang="ar-IQ" sz="2000" dirty="0">
                <a:latin typeface="Times New Roman" pitchFamily="18" charset="0"/>
                <a:ea typeface="Tahoma" pitchFamily="34" charset="0"/>
                <a:cs typeface="Times New Roman" pitchFamily="18" charset="0"/>
              </a:rPr>
              <a:t>يتراوح </a:t>
            </a:r>
            <a:r>
              <a:rPr lang="ar-SA" sz="2000" dirty="0" smtClean="0">
                <a:latin typeface="Times New Roman" pitchFamily="18" charset="0"/>
                <a:ea typeface="Tahoma" pitchFamily="34" charset="0"/>
                <a:cs typeface="Times New Roman" pitchFamily="18" charset="0"/>
              </a:rPr>
              <a:t>من</a:t>
            </a:r>
            <a:r>
              <a:rPr lang="ar-IQ" sz="2000" dirty="0" smtClean="0">
                <a:latin typeface="Times New Roman" pitchFamily="18" charset="0"/>
                <a:ea typeface="Tahoma" pitchFamily="34" charset="0"/>
                <a:cs typeface="Times New Roman" pitchFamily="18" charset="0"/>
              </a:rPr>
              <a:t> </a:t>
            </a:r>
            <a:r>
              <a:rPr lang="en-US" sz="2000" dirty="0" smtClean="0">
                <a:latin typeface="Times New Roman" pitchFamily="18" charset="0"/>
                <a:ea typeface="Tahoma" pitchFamily="34" charset="0"/>
                <a:cs typeface="Times New Roman" pitchFamily="18" charset="0"/>
              </a:rPr>
              <a:t> 4  </a:t>
            </a:r>
            <a:r>
              <a:rPr lang="ar-IQ" sz="2000" dirty="0" smtClean="0">
                <a:latin typeface="Times New Roman" pitchFamily="18" charset="0"/>
                <a:ea typeface="Tahoma" pitchFamily="34" charset="0"/>
                <a:cs typeface="Times New Roman" pitchFamily="18" charset="0"/>
              </a:rPr>
              <a:t>و</a:t>
            </a:r>
            <a:r>
              <a:rPr lang="en-US" sz="2000" dirty="0" smtClean="0">
                <a:latin typeface="Times New Roman" pitchFamily="18" charset="0"/>
                <a:ea typeface="Tahoma" pitchFamily="34" charset="0"/>
                <a:cs typeface="Times New Roman" pitchFamily="18" charset="0"/>
              </a:rPr>
              <a:t> 5</a:t>
            </a:r>
            <a:r>
              <a:rPr lang="ar-SA" sz="2000" dirty="0" smtClean="0">
                <a:latin typeface="Times New Roman" pitchFamily="18" charset="0"/>
                <a:ea typeface="Tahoma" pitchFamily="34" charset="0"/>
                <a:cs typeface="Times New Roman" pitchFamily="18" charset="0"/>
              </a:rPr>
              <a:t> </a:t>
            </a:r>
            <a:r>
              <a:rPr lang="ar-SA" sz="2000" dirty="0">
                <a:latin typeface="Times New Roman" pitchFamily="18" charset="0"/>
                <a:ea typeface="Tahoma" pitchFamily="34" charset="0"/>
                <a:cs typeface="Times New Roman" pitchFamily="18" charset="0"/>
              </a:rPr>
              <a:t>الى </a:t>
            </a:r>
            <a:r>
              <a:rPr lang="en-US" sz="2000" dirty="0" smtClean="0">
                <a:latin typeface="Times New Roman" pitchFamily="18" charset="0"/>
                <a:ea typeface="Tahoma" pitchFamily="34" charset="0"/>
                <a:cs typeface="Times New Roman" pitchFamily="18" charset="0"/>
              </a:rPr>
              <a:t>10</a:t>
            </a:r>
            <a:r>
              <a:rPr lang="ar-SA" sz="2000" dirty="0" smtClean="0">
                <a:latin typeface="Times New Roman" pitchFamily="18" charset="0"/>
                <a:ea typeface="Tahoma" pitchFamily="34" charset="0"/>
                <a:cs typeface="Times New Roman" pitchFamily="18" charset="0"/>
              </a:rPr>
              <a:t> </a:t>
            </a:r>
            <a:r>
              <a:rPr lang="ar-SA" sz="2000" dirty="0">
                <a:latin typeface="Times New Roman" pitchFamily="18" charset="0"/>
                <a:ea typeface="Tahoma" pitchFamily="34" charset="0"/>
                <a:cs typeface="Times New Roman" pitchFamily="18" charset="0"/>
              </a:rPr>
              <a:t>او </a:t>
            </a:r>
            <a:r>
              <a:rPr lang="en-US" sz="2000" dirty="0" smtClean="0">
                <a:latin typeface="Times New Roman" pitchFamily="18" charset="0"/>
                <a:ea typeface="Tahoma" pitchFamily="34" charset="0"/>
                <a:cs typeface="Times New Roman" pitchFamily="18" charset="0"/>
              </a:rPr>
              <a:t>12</a:t>
            </a:r>
            <a:r>
              <a:rPr lang="ar-SA" sz="2000" dirty="0" smtClean="0">
                <a:latin typeface="Times New Roman" pitchFamily="18" charset="0"/>
                <a:ea typeface="Tahoma" pitchFamily="34" charset="0"/>
                <a:cs typeface="Times New Roman" pitchFamily="18" charset="0"/>
              </a:rPr>
              <a:t> </a:t>
            </a:r>
            <a:r>
              <a:rPr lang="ar-SA" sz="2000" dirty="0">
                <a:latin typeface="Times New Roman" pitchFamily="18" charset="0"/>
                <a:ea typeface="Tahoma" pitchFamily="34" charset="0"/>
                <a:cs typeface="Times New Roman" pitchFamily="18" charset="0"/>
              </a:rPr>
              <a:t>، وان القيمة الحقيقية تعتمد على تركيز</a:t>
            </a:r>
            <a:r>
              <a:rPr lang="ar-IQ" sz="2000" dirty="0">
                <a:latin typeface="Times New Roman" pitchFamily="18" charset="0"/>
                <a:ea typeface="Tahoma" pitchFamily="34" charset="0"/>
                <a:cs typeface="Times New Roman" pitchFamily="18" charset="0"/>
              </a:rPr>
              <a:t> </a:t>
            </a:r>
            <a:r>
              <a:rPr lang="ar-SA" sz="2000" dirty="0">
                <a:latin typeface="Times New Roman" pitchFamily="18" charset="0"/>
                <a:ea typeface="Tahoma" pitchFamily="34" charset="0"/>
                <a:cs typeface="Times New Roman" pitchFamily="18" charset="0"/>
              </a:rPr>
              <a:t>الاكسجين</a:t>
            </a:r>
            <a:endParaRPr lang="en-US" sz="2000" dirty="0">
              <a:latin typeface="Times New Roman" pitchFamily="18" charset="0"/>
              <a:ea typeface="Tahoma" pitchFamily="34" charset="0"/>
              <a:cs typeface="Times New Roman" pitchFamily="18" charset="0"/>
            </a:endParaRPr>
          </a:p>
          <a:p>
            <a:pPr marL="109728" indent="0" algn="just">
              <a:buNone/>
            </a:pPr>
            <a:r>
              <a:rPr lang="ar-IQ" sz="2000" b="1" dirty="0">
                <a:solidFill>
                  <a:srgbClr val="92D050"/>
                </a:solidFill>
                <a:latin typeface="Times New Roman" pitchFamily="18" charset="0"/>
                <a:ea typeface="Calibri"/>
                <a:cs typeface="Times New Roman" pitchFamily="18" charset="0"/>
              </a:rPr>
              <a:t>ج-</a:t>
            </a:r>
            <a:r>
              <a:rPr lang="ar-SA" sz="2000" b="1" dirty="0">
                <a:latin typeface="Times New Roman" pitchFamily="18" charset="0"/>
                <a:ea typeface="Calibri"/>
                <a:cs typeface="Times New Roman" pitchFamily="18" charset="0"/>
              </a:rPr>
              <a:t>. </a:t>
            </a:r>
            <a:r>
              <a:rPr lang="ar-SA" sz="2000" b="1" dirty="0">
                <a:solidFill>
                  <a:srgbClr val="92D050"/>
                </a:solidFill>
                <a:latin typeface="Times New Roman" pitchFamily="18" charset="0"/>
                <a:ea typeface="Calibri"/>
                <a:cs typeface="Times New Roman" pitchFamily="18" charset="0"/>
              </a:rPr>
              <a:t>الا</a:t>
            </a:r>
            <a:r>
              <a:rPr lang="ar-IQ" sz="2000" b="1" dirty="0">
                <a:solidFill>
                  <a:srgbClr val="92D050"/>
                </a:solidFill>
                <a:latin typeface="Times New Roman" pitchFamily="18" charset="0"/>
                <a:ea typeface="Calibri"/>
                <a:cs typeface="Times New Roman" pitchFamily="18" charset="0"/>
              </a:rPr>
              <a:t>و</a:t>
            </a:r>
            <a:r>
              <a:rPr lang="ar-SA" sz="2000" b="1" dirty="0">
                <a:solidFill>
                  <a:srgbClr val="92D050"/>
                </a:solidFill>
                <a:latin typeface="Times New Roman" pitchFamily="18" charset="0"/>
                <a:ea typeface="Calibri"/>
                <a:cs typeface="Times New Roman" pitchFamily="18" charset="0"/>
              </a:rPr>
              <a:t>كسجين والخلايا التركيزية</a:t>
            </a:r>
            <a:r>
              <a:rPr lang="ar-SA" sz="2000" b="1" dirty="0">
                <a:latin typeface="Times New Roman" pitchFamily="18" charset="0"/>
                <a:cs typeface="Times New Roman" pitchFamily="18" charset="0"/>
              </a:rPr>
              <a:t> </a:t>
            </a:r>
            <a:endParaRPr lang="ar-IQ" sz="2000" b="1" dirty="0">
              <a:latin typeface="Times New Roman" pitchFamily="18" charset="0"/>
              <a:cs typeface="Times New Roman" pitchFamily="18" charset="0"/>
            </a:endParaRPr>
          </a:p>
          <a:p>
            <a:pPr marL="109728" indent="0" algn="just">
              <a:buNone/>
            </a:pPr>
            <a:r>
              <a:rPr lang="ar-SA" sz="2000" dirty="0">
                <a:latin typeface="Times New Roman" pitchFamily="18" charset="0"/>
                <a:cs typeface="Times New Roman" pitchFamily="18" charset="0"/>
              </a:rPr>
              <a:t>ان تأثير </a:t>
            </a:r>
            <a:r>
              <a:rPr lang="ar-IQ" sz="2000" dirty="0" smtClean="0">
                <a:latin typeface="Times New Roman" pitchFamily="18" charset="0"/>
                <a:cs typeface="Times New Roman" pitchFamily="18" charset="0"/>
              </a:rPr>
              <a:t>الاوكسجين </a:t>
            </a:r>
            <a:r>
              <a:rPr lang="ar-SA" sz="2000" dirty="0" smtClean="0">
                <a:latin typeface="Times New Roman" pitchFamily="18" charset="0"/>
                <a:cs typeface="Times New Roman" pitchFamily="18" charset="0"/>
              </a:rPr>
              <a:t>على </a:t>
            </a:r>
            <a:r>
              <a:rPr lang="ar-SA" sz="2000" dirty="0">
                <a:latin typeface="Times New Roman" pitchFamily="18" charset="0"/>
                <a:cs typeface="Times New Roman" pitchFamily="18" charset="0"/>
              </a:rPr>
              <a:t>سرعة تآكل الحديد في محاليل ذات ارقام هيدروجينية مختلفة تزداد بزيادة كمية </a:t>
            </a:r>
            <a:r>
              <a:rPr lang="ar-SA" sz="2000" dirty="0" smtClean="0">
                <a:latin typeface="Times New Roman" pitchFamily="18" charset="0"/>
                <a:cs typeface="Times New Roman" pitchFamily="18" charset="0"/>
              </a:rPr>
              <a:t>الا</a:t>
            </a:r>
            <a:r>
              <a:rPr lang="ar-IQ" sz="2000" dirty="0" smtClean="0">
                <a:latin typeface="Times New Roman" pitchFamily="18" charset="0"/>
                <a:cs typeface="Times New Roman" pitchFamily="18" charset="0"/>
              </a:rPr>
              <a:t>و</a:t>
            </a:r>
            <a:r>
              <a:rPr lang="ar-SA" sz="2000" dirty="0" smtClean="0">
                <a:latin typeface="Times New Roman" pitchFamily="18" charset="0"/>
                <a:cs typeface="Times New Roman" pitchFamily="18" charset="0"/>
              </a:rPr>
              <a:t>كسجين</a:t>
            </a:r>
            <a:r>
              <a:rPr lang="ar-SA" sz="2000" dirty="0">
                <a:latin typeface="Times New Roman" pitchFamily="18" charset="0"/>
                <a:cs typeface="Times New Roman" pitchFamily="18" charset="0"/>
              </a:rPr>
              <a:t>. وبما ان </a:t>
            </a:r>
            <a:r>
              <a:rPr lang="ar-SA" sz="2000" dirty="0" smtClean="0">
                <a:latin typeface="Times New Roman" pitchFamily="18" charset="0"/>
                <a:cs typeface="Times New Roman" pitchFamily="18" charset="0"/>
              </a:rPr>
              <a:t>طبقة</a:t>
            </a:r>
            <a:r>
              <a:rPr lang="ar-IQ" sz="2000" dirty="0" smtClean="0">
                <a:latin typeface="Times New Roman" pitchFamily="18" charset="0"/>
                <a:cs typeface="Times New Roman" pitchFamily="18" charset="0"/>
              </a:rPr>
              <a:t> </a:t>
            </a:r>
            <a:r>
              <a:rPr lang="ar-SA" sz="2000" dirty="0" smtClean="0">
                <a:latin typeface="Times New Roman" pitchFamily="18" charset="0"/>
                <a:cs typeface="Times New Roman" pitchFamily="18" charset="0"/>
              </a:rPr>
              <a:t>الا</a:t>
            </a:r>
            <a:r>
              <a:rPr lang="ar-IQ" sz="2000" dirty="0">
                <a:latin typeface="Times New Roman" pitchFamily="18" charset="0"/>
                <a:cs typeface="Times New Roman" pitchFamily="18" charset="0"/>
              </a:rPr>
              <a:t>و</a:t>
            </a:r>
            <a:r>
              <a:rPr lang="ar-SA" sz="2000" dirty="0">
                <a:latin typeface="Times New Roman" pitchFamily="18" charset="0"/>
                <a:cs typeface="Times New Roman" pitchFamily="18" charset="0"/>
              </a:rPr>
              <a:t>كسيد تعتبر ذات طبيعة سالبة مقارنة مع سطح المعدن فإن زيادة كمية </a:t>
            </a:r>
            <a:r>
              <a:rPr lang="ar-SA" sz="2000" dirty="0" smtClean="0">
                <a:latin typeface="Times New Roman" pitchFamily="18" charset="0"/>
                <a:cs typeface="Times New Roman" pitchFamily="18" charset="0"/>
              </a:rPr>
              <a:t>الا</a:t>
            </a:r>
            <a:r>
              <a:rPr lang="ar-IQ" sz="2000" dirty="0" smtClean="0">
                <a:latin typeface="Times New Roman" pitchFamily="18" charset="0"/>
                <a:cs typeface="Times New Roman" pitchFamily="18" charset="0"/>
              </a:rPr>
              <a:t>و</a:t>
            </a:r>
            <a:r>
              <a:rPr lang="ar-SA" sz="2000" dirty="0" smtClean="0">
                <a:latin typeface="Times New Roman" pitchFamily="18" charset="0"/>
                <a:cs typeface="Times New Roman" pitchFamily="18" charset="0"/>
              </a:rPr>
              <a:t>كسجين </a:t>
            </a:r>
            <a:r>
              <a:rPr lang="ar-SA" sz="2000" dirty="0">
                <a:latin typeface="Times New Roman" pitchFamily="18" charset="0"/>
                <a:cs typeface="Times New Roman" pitchFamily="18" charset="0"/>
              </a:rPr>
              <a:t>يمكن اعتبارها زيادة في مساحة القطب</a:t>
            </a:r>
            <a:r>
              <a:rPr lang="ar-IQ" sz="2000" dirty="0">
                <a:latin typeface="Times New Roman" pitchFamily="18" charset="0"/>
                <a:cs typeface="Times New Roman" pitchFamily="18" charset="0"/>
              </a:rPr>
              <a:t> السالب </a:t>
            </a:r>
            <a:r>
              <a:rPr lang="ar-SA" sz="2000" dirty="0">
                <a:latin typeface="Times New Roman" pitchFamily="18" charset="0"/>
                <a:cs typeface="Times New Roman" pitchFamily="18" charset="0"/>
              </a:rPr>
              <a:t>ايضا فإن الاستقطاب بسبب اخت</a:t>
            </a:r>
            <a:r>
              <a:rPr lang="ar-IQ" sz="2000" dirty="0">
                <a:latin typeface="Times New Roman" pitchFamily="18" charset="0"/>
                <a:cs typeface="Times New Roman" pitchFamily="18" charset="0"/>
              </a:rPr>
              <a:t>زال</a:t>
            </a:r>
            <a:r>
              <a:rPr lang="ar-SA" sz="2000" dirty="0">
                <a:latin typeface="Times New Roman" pitchFamily="18" charset="0"/>
                <a:cs typeface="Times New Roman" pitchFamily="18" charset="0"/>
              </a:rPr>
              <a:t> ايونات الهيدروجين سيكون اقل عند وجود ت</a:t>
            </a:r>
            <a:r>
              <a:rPr lang="ar-IQ" sz="2000" dirty="0">
                <a:latin typeface="Times New Roman" pitchFamily="18" charset="0"/>
                <a:cs typeface="Times New Roman" pitchFamily="18" charset="0"/>
              </a:rPr>
              <a:t>را</a:t>
            </a:r>
            <a:r>
              <a:rPr lang="ar-SA" sz="2000" dirty="0">
                <a:latin typeface="Times New Roman" pitchFamily="18" charset="0"/>
                <a:cs typeface="Times New Roman" pitchFamily="18" charset="0"/>
              </a:rPr>
              <a:t>كيز عالية من الا</a:t>
            </a:r>
            <a:r>
              <a:rPr lang="ar-IQ" sz="2000" dirty="0">
                <a:latin typeface="Times New Roman" pitchFamily="18" charset="0"/>
                <a:cs typeface="Times New Roman" pitchFamily="18" charset="0"/>
              </a:rPr>
              <a:t>و</a:t>
            </a:r>
            <a:r>
              <a:rPr lang="ar-SA" sz="2000" dirty="0">
                <a:latin typeface="Times New Roman" pitchFamily="18" charset="0"/>
                <a:cs typeface="Times New Roman" pitchFamily="18" charset="0"/>
              </a:rPr>
              <a:t>كسجين. وبالتالي فأن الاختلاف</a:t>
            </a:r>
            <a:r>
              <a:rPr lang="ar-IQ" sz="2000" dirty="0">
                <a:latin typeface="Times New Roman" pitchFamily="18" charset="0"/>
                <a:cs typeface="Times New Roman" pitchFamily="18" charset="0"/>
              </a:rPr>
              <a:t> </a:t>
            </a:r>
            <a:r>
              <a:rPr lang="ar-SA" sz="2000" dirty="0">
                <a:latin typeface="Times New Roman" pitchFamily="18" charset="0"/>
                <a:cs typeface="Times New Roman" pitchFamily="18" charset="0"/>
              </a:rPr>
              <a:t>في تركيز الا</a:t>
            </a:r>
            <a:r>
              <a:rPr lang="ar-IQ" sz="2000" dirty="0">
                <a:latin typeface="Times New Roman" pitchFamily="18" charset="0"/>
                <a:cs typeface="Times New Roman" pitchFamily="18" charset="0"/>
              </a:rPr>
              <a:t>و</a:t>
            </a:r>
            <a:r>
              <a:rPr lang="ar-SA" sz="2000" dirty="0">
                <a:latin typeface="Times New Roman" pitchFamily="18" charset="0"/>
                <a:cs typeface="Times New Roman" pitchFamily="18" charset="0"/>
              </a:rPr>
              <a:t>كسجين يؤدي الى التآكل بتكوين هذا النوع من الخلايا التركيزية</a:t>
            </a:r>
            <a:endParaRPr lang="ar-IQ" sz="2000" dirty="0">
              <a:solidFill>
                <a:srgbClr val="92D050"/>
              </a:solidFill>
              <a:latin typeface="Times New Roman" pitchFamily="18" charset="0"/>
              <a:ea typeface="Calibri"/>
              <a:cs typeface="Times New Roman" pitchFamily="18" charset="0"/>
            </a:endParaRPr>
          </a:p>
          <a:p>
            <a:pPr algn="just"/>
            <a:endParaRPr lang="en-US" sz="6000" dirty="0">
              <a:latin typeface="Times New Roman" pitchFamily="18" charset="0"/>
              <a:cs typeface="Times New Roman" pitchFamily="18" charset="0"/>
            </a:endParaRPr>
          </a:p>
          <a:p>
            <a:pPr algn="just"/>
            <a:endParaRPr lang="en-US" sz="7200" dirty="0">
              <a:latin typeface="Times New Roman" pitchFamily="18" charset="0"/>
              <a:cs typeface="Times New Roman" pitchFamily="18" charset="0"/>
            </a:endParaRPr>
          </a:p>
          <a:p>
            <a:endParaRPr lang="en-US" sz="3400" dirty="0">
              <a:solidFill>
                <a:srgbClr val="92D050"/>
              </a:solidFill>
            </a:endParaRPr>
          </a:p>
          <a:p>
            <a:pPr lvl="0" algn="just">
              <a:lnSpc>
                <a:spcPct val="115000"/>
              </a:lnSpc>
              <a:spcAft>
                <a:spcPts val="1000"/>
              </a:spcAft>
            </a:pPr>
            <a:endParaRPr lang="en-US" sz="7200" dirty="0">
              <a:latin typeface="Times New Roman" pitchFamily="18" charset="0"/>
              <a:ea typeface="Calibri"/>
              <a:cs typeface="Times New Roman" pitchFamily="18" charset="0"/>
            </a:endParaRPr>
          </a:p>
          <a:p>
            <a:pPr algn="just"/>
            <a:endParaRPr lang="ar-IQ" sz="7200" dirty="0">
              <a:solidFill>
                <a:srgbClr val="92D050"/>
              </a:solidFill>
              <a:latin typeface="Times New Roman" pitchFamily="18" charset="0"/>
              <a:ea typeface="Calibri"/>
              <a:cs typeface="Times New Roman" pitchFamily="18" charset="0"/>
            </a:endParaRPr>
          </a:p>
          <a:p>
            <a:pPr algn="just"/>
            <a:endParaRPr lang="en-US" sz="7200" dirty="0">
              <a:latin typeface="Times New Roman" pitchFamily="18" charset="0"/>
              <a:cs typeface="Times New Roman" pitchFamily="18" charset="0"/>
            </a:endParaRPr>
          </a:p>
          <a:p>
            <a:endParaRPr lang="en-US" sz="2900" dirty="0"/>
          </a:p>
          <a:p>
            <a:pPr>
              <a:lnSpc>
                <a:spcPct val="115000"/>
              </a:lnSpc>
              <a:spcAft>
                <a:spcPts val="1000"/>
              </a:spcAft>
            </a:pPr>
            <a:endParaRPr lang="ar-IQ" sz="2800" dirty="0" smtClean="0"/>
          </a:p>
          <a:p>
            <a:pPr>
              <a:lnSpc>
                <a:spcPct val="115000"/>
              </a:lnSpc>
              <a:spcAft>
                <a:spcPts val="1000"/>
              </a:spcAft>
            </a:pPr>
            <a:endParaRPr lang="en-US" sz="2800" dirty="0"/>
          </a:p>
          <a:p>
            <a:pPr>
              <a:lnSpc>
                <a:spcPct val="115000"/>
              </a:lnSpc>
              <a:spcAft>
                <a:spcPts val="1000"/>
              </a:spcAft>
            </a:pPr>
            <a:endParaRPr lang="en-US" sz="2800" dirty="0">
              <a:latin typeface="Calibri"/>
              <a:ea typeface="Calibri"/>
              <a:cs typeface="Arial"/>
            </a:endParaRPr>
          </a:p>
          <a:p>
            <a:pPr>
              <a:lnSpc>
                <a:spcPct val="115000"/>
              </a:lnSpc>
              <a:spcAft>
                <a:spcPts val="1000"/>
              </a:spcAft>
            </a:pPr>
            <a:endParaRPr lang="en-US" sz="2800" dirty="0">
              <a:latin typeface="Calibri"/>
              <a:ea typeface="Calibri"/>
              <a:cs typeface="Arial"/>
            </a:endParaRPr>
          </a:p>
          <a:p>
            <a:endParaRPr lang="ar-IQ" dirty="0"/>
          </a:p>
        </p:txBody>
      </p:sp>
    </p:spTree>
    <p:extLst>
      <p:ext uri="{BB962C8B-B14F-4D97-AF65-F5344CB8AC3E}">
        <p14:creationId xmlns:p14="http://schemas.microsoft.com/office/powerpoint/2010/main" val="37130427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88640"/>
            <a:ext cx="8856984" cy="6552728"/>
          </a:xfrm>
        </p:spPr>
        <p:txBody>
          <a:bodyPr>
            <a:normAutofit fontScale="25000" lnSpcReduction="20000"/>
          </a:bodyPr>
          <a:lstStyle/>
          <a:p>
            <a:endParaRPr lang="ar-IQ" sz="7200" b="1" dirty="0" smtClean="0">
              <a:solidFill>
                <a:srgbClr val="92D050"/>
              </a:solidFill>
              <a:latin typeface="Times New Roman" pitchFamily="18" charset="0"/>
              <a:cs typeface="Times New Roman" pitchFamily="18" charset="0"/>
            </a:endParaRPr>
          </a:p>
          <a:p>
            <a:r>
              <a:rPr lang="ar-IQ" sz="9600" b="1" dirty="0">
                <a:solidFill>
                  <a:srgbClr val="92D050"/>
                </a:solidFill>
                <a:latin typeface="Times New Roman" pitchFamily="18" charset="0"/>
                <a:cs typeface="Times New Roman" pitchFamily="18" charset="0"/>
              </a:rPr>
              <a:t>4</a:t>
            </a:r>
            <a:r>
              <a:rPr lang="ar-IQ" sz="9600" b="1" dirty="0" smtClean="0">
                <a:solidFill>
                  <a:srgbClr val="92D050"/>
                </a:solidFill>
                <a:latin typeface="Times New Roman" pitchFamily="18" charset="0"/>
                <a:cs typeface="Times New Roman" pitchFamily="18" charset="0"/>
              </a:rPr>
              <a:t>-</a:t>
            </a:r>
            <a:r>
              <a:rPr lang="ar-SA" sz="9600" b="1" dirty="0" smtClean="0">
                <a:solidFill>
                  <a:srgbClr val="92D050"/>
                </a:solidFill>
                <a:latin typeface="Times New Roman" pitchFamily="18" charset="0"/>
                <a:cs typeface="Times New Roman" pitchFamily="18" charset="0"/>
              </a:rPr>
              <a:t>البكتريا </a:t>
            </a:r>
            <a:r>
              <a:rPr lang="ar-SA" sz="9600" b="1" dirty="0">
                <a:solidFill>
                  <a:srgbClr val="92D050"/>
                </a:solidFill>
                <a:latin typeface="Times New Roman" pitchFamily="18" charset="0"/>
                <a:cs typeface="Times New Roman" pitchFamily="18" charset="0"/>
              </a:rPr>
              <a:t>المختزلة للكبريتات الموجوده بالتربة </a:t>
            </a:r>
            <a:r>
              <a:rPr lang="ar-SA" sz="9600" dirty="0">
                <a:latin typeface="Times New Roman" pitchFamily="18" charset="0"/>
                <a:cs typeface="Times New Roman" pitchFamily="18" charset="0"/>
              </a:rPr>
              <a:t>:</a:t>
            </a:r>
            <a:endParaRPr lang="en-US" sz="9600" dirty="0">
              <a:latin typeface="Times New Roman" pitchFamily="18" charset="0"/>
              <a:cs typeface="Times New Roman" pitchFamily="18" charset="0"/>
            </a:endParaRPr>
          </a:p>
          <a:p>
            <a:r>
              <a:rPr lang="ar-SA" sz="9600" dirty="0">
                <a:latin typeface="Times New Roman" pitchFamily="18" charset="0"/>
                <a:cs typeface="Times New Roman" pitchFamily="18" charset="0"/>
              </a:rPr>
              <a:t>النوع المسبب لهذه المشكله من انواع البكتريا ينشط فقط في التربة اللاهوائية المحتوية على الكبريتات والمواد </a:t>
            </a:r>
            <a:r>
              <a:rPr lang="ar-SA" sz="9600" dirty="0" smtClean="0">
                <a:latin typeface="Times New Roman" pitchFamily="18" charset="0"/>
                <a:cs typeface="Times New Roman" pitchFamily="18" charset="0"/>
              </a:rPr>
              <a:t>العضوية</a:t>
            </a:r>
            <a:r>
              <a:rPr lang="ar-IQ" sz="9600" dirty="0" smtClean="0">
                <a:latin typeface="Times New Roman" pitchFamily="18" charset="0"/>
                <a:cs typeface="Times New Roman" pitchFamily="18" charset="0"/>
              </a:rPr>
              <a:t> </a:t>
            </a:r>
            <a:r>
              <a:rPr lang="ar-SA" sz="9600" dirty="0" smtClean="0">
                <a:latin typeface="Times New Roman" pitchFamily="18" charset="0"/>
                <a:cs typeface="Times New Roman" pitchFamily="18" charset="0"/>
              </a:rPr>
              <a:t>المشبعة بالماء</a:t>
            </a:r>
            <a:r>
              <a:rPr lang="ar-IQ" sz="9600" dirty="0" smtClean="0">
                <a:latin typeface="Times New Roman" pitchFamily="18" charset="0"/>
                <a:cs typeface="Times New Roman" pitchFamily="18" charset="0"/>
              </a:rPr>
              <a:t> </a:t>
            </a:r>
            <a:r>
              <a:rPr lang="ar-SA" sz="9600" dirty="0" smtClean="0">
                <a:latin typeface="Times New Roman" pitchFamily="18" charset="0"/>
                <a:cs typeface="Times New Roman" pitchFamily="18" charset="0"/>
              </a:rPr>
              <a:t> </a:t>
            </a:r>
            <a:r>
              <a:rPr lang="ar-SA" sz="9600" dirty="0">
                <a:latin typeface="Times New Roman" pitchFamily="18" charset="0"/>
                <a:cs typeface="Times New Roman" pitchFamily="18" charset="0"/>
              </a:rPr>
              <a:t>، فعند تعقيم التربة غير المحتوية على </a:t>
            </a:r>
            <a:r>
              <a:rPr lang="ar-SA" sz="9600" dirty="0" smtClean="0">
                <a:latin typeface="Times New Roman" pitchFamily="18" charset="0"/>
                <a:cs typeface="Times New Roman" pitchFamily="18" charset="0"/>
              </a:rPr>
              <a:t>ا</a:t>
            </a:r>
            <a:r>
              <a:rPr lang="ar-IQ" sz="9600" dirty="0" smtClean="0">
                <a:latin typeface="Times New Roman" pitchFamily="18" charset="0"/>
                <a:cs typeface="Times New Roman" pitchFamily="18" charset="0"/>
              </a:rPr>
              <a:t>و</a:t>
            </a:r>
            <a:r>
              <a:rPr lang="ar-SA" sz="9600" dirty="0" smtClean="0">
                <a:latin typeface="Times New Roman" pitchFamily="18" charset="0"/>
                <a:cs typeface="Times New Roman" pitchFamily="18" charset="0"/>
              </a:rPr>
              <a:t>كسجين </a:t>
            </a:r>
            <a:r>
              <a:rPr lang="ar-SA" sz="9600" dirty="0">
                <a:latin typeface="Times New Roman" pitchFamily="18" charset="0"/>
                <a:cs typeface="Times New Roman" pitchFamily="18" charset="0"/>
              </a:rPr>
              <a:t>حر فإنها عادة لا تسبب التآكل </a:t>
            </a:r>
            <a:r>
              <a:rPr lang="ar-IQ" sz="9600" dirty="0" smtClean="0">
                <a:latin typeface="Times New Roman" pitchFamily="18" charset="0"/>
                <a:cs typeface="Times New Roman" pitchFamily="18" charset="0"/>
              </a:rPr>
              <a:t>  </a:t>
            </a:r>
            <a:r>
              <a:rPr lang="ar-SA" sz="9600" dirty="0" smtClean="0">
                <a:latin typeface="Times New Roman" pitchFamily="18" charset="0"/>
                <a:cs typeface="Times New Roman" pitchFamily="18" charset="0"/>
              </a:rPr>
              <a:t>. </a:t>
            </a:r>
            <a:r>
              <a:rPr lang="ar-SA" sz="9600" dirty="0">
                <a:latin typeface="Times New Roman" pitchFamily="18" charset="0"/>
                <a:cs typeface="Times New Roman" pitchFamily="18" charset="0"/>
              </a:rPr>
              <a:t>ونجد ان التربة المحتوية على قليل من الاحماض المنشطه للتآكل مع تصاعد الهيدروجين ، وكذلك تلك التي تحتوي على قليل</a:t>
            </a:r>
            <a:r>
              <a:rPr lang="ar-IQ" sz="9600" dirty="0">
                <a:latin typeface="Times New Roman" pitchFamily="18" charset="0"/>
                <a:cs typeface="Times New Roman" pitchFamily="18" charset="0"/>
              </a:rPr>
              <a:t> </a:t>
            </a:r>
            <a:r>
              <a:rPr lang="ar-SA" sz="9600" dirty="0">
                <a:latin typeface="Times New Roman" pitchFamily="18" charset="0"/>
                <a:cs typeface="Times New Roman" pitchFamily="18" charset="0"/>
              </a:rPr>
              <a:t>من الا</a:t>
            </a:r>
            <a:r>
              <a:rPr lang="ar-IQ" sz="9600" dirty="0">
                <a:latin typeface="Times New Roman" pitchFamily="18" charset="0"/>
                <a:cs typeface="Times New Roman" pitchFamily="18" charset="0"/>
              </a:rPr>
              <a:t>و</a:t>
            </a:r>
            <a:r>
              <a:rPr lang="ar-SA" sz="9600" dirty="0">
                <a:latin typeface="Times New Roman" pitchFamily="18" charset="0"/>
                <a:cs typeface="Times New Roman" pitchFamily="18" charset="0"/>
              </a:rPr>
              <a:t>كسجين لتفاعلات </a:t>
            </a:r>
            <a:r>
              <a:rPr lang="ar-IQ" sz="9600" dirty="0">
                <a:latin typeface="Times New Roman" pitchFamily="18" charset="0"/>
                <a:cs typeface="Times New Roman" pitchFamily="18" charset="0"/>
              </a:rPr>
              <a:t>الاختزال </a:t>
            </a:r>
            <a:r>
              <a:rPr lang="ar-SA" sz="9600" dirty="0">
                <a:latin typeface="Times New Roman" pitchFamily="18" charset="0"/>
                <a:cs typeface="Times New Roman" pitchFamily="18" charset="0"/>
              </a:rPr>
              <a:t>تعاني من تأثي</a:t>
            </a:r>
            <a:r>
              <a:rPr lang="ar-IQ" sz="9600" dirty="0">
                <a:latin typeface="Times New Roman" pitchFamily="18" charset="0"/>
                <a:cs typeface="Times New Roman" pitchFamily="18" charset="0"/>
              </a:rPr>
              <a:t>رات</a:t>
            </a:r>
            <a:r>
              <a:rPr lang="ar-SA" sz="9600" dirty="0">
                <a:latin typeface="Times New Roman" pitchFamily="18" charset="0"/>
                <a:cs typeface="Times New Roman" pitchFamily="18" charset="0"/>
              </a:rPr>
              <a:t> </a:t>
            </a:r>
            <a:r>
              <a:rPr lang="ar-IQ" sz="9600" dirty="0">
                <a:latin typeface="Times New Roman" pitchFamily="18" charset="0"/>
                <a:cs typeface="Times New Roman" pitchFamily="18" charset="0"/>
              </a:rPr>
              <a:t> </a:t>
            </a:r>
            <a:r>
              <a:rPr lang="ar-SA" sz="9600" dirty="0">
                <a:latin typeface="Times New Roman" pitchFamily="18" charset="0"/>
                <a:cs typeface="Times New Roman" pitchFamily="18" charset="0"/>
              </a:rPr>
              <a:t>خطيرة في وجود هذه </a:t>
            </a:r>
            <a:r>
              <a:rPr lang="ar-SA" sz="9600" dirty="0" smtClean="0">
                <a:latin typeface="Times New Roman" pitchFamily="18" charset="0"/>
                <a:cs typeface="Times New Roman" pitchFamily="18" charset="0"/>
              </a:rPr>
              <a:t>البكتريا</a:t>
            </a:r>
            <a:endParaRPr lang="ar-IQ" sz="9600" dirty="0" smtClean="0">
              <a:latin typeface="Times New Roman" pitchFamily="18" charset="0"/>
              <a:cs typeface="Times New Roman" pitchFamily="18" charset="0"/>
            </a:endParaRPr>
          </a:p>
          <a:p>
            <a:endParaRPr lang="en-US" sz="9600" dirty="0">
              <a:latin typeface="Times New Roman" pitchFamily="18" charset="0"/>
              <a:cs typeface="Times New Roman" pitchFamily="18" charset="0"/>
            </a:endParaRPr>
          </a:p>
          <a:p>
            <a:r>
              <a:rPr lang="ar-IQ" sz="9600" dirty="0" smtClean="0">
                <a:latin typeface="Times New Roman" pitchFamily="18" charset="0"/>
                <a:cs typeface="Times New Roman" pitchFamily="18" charset="0"/>
              </a:rPr>
              <a:t> </a:t>
            </a:r>
            <a:r>
              <a:rPr lang="ar-IQ" sz="9600" b="1" dirty="0" smtClean="0">
                <a:solidFill>
                  <a:srgbClr val="92D050"/>
                </a:solidFill>
                <a:latin typeface="Times New Roman" pitchFamily="18" charset="0"/>
                <a:cs typeface="Times New Roman" pitchFamily="18" charset="0"/>
              </a:rPr>
              <a:t>5-</a:t>
            </a:r>
            <a:r>
              <a:rPr lang="ar-SA" sz="9600" b="1" dirty="0" smtClean="0">
                <a:solidFill>
                  <a:srgbClr val="92D050"/>
                </a:solidFill>
                <a:latin typeface="Times New Roman" pitchFamily="18" charset="0"/>
                <a:cs typeface="Times New Roman" pitchFamily="18" charset="0"/>
              </a:rPr>
              <a:t> </a:t>
            </a:r>
            <a:r>
              <a:rPr lang="ar-SA" sz="9600" b="1" dirty="0">
                <a:solidFill>
                  <a:srgbClr val="92D050"/>
                </a:solidFill>
                <a:latin typeface="Times New Roman" pitchFamily="18" charset="0"/>
                <a:cs typeface="Times New Roman" pitchFamily="18" charset="0"/>
              </a:rPr>
              <a:t>فرق تركيز الاملاح </a:t>
            </a:r>
            <a:endParaRPr lang="ar-IQ" sz="9600" b="1" dirty="0">
              <a:solidFill>
                <a:srgbClr val="92D050"/>
              </a:solidFill>
              <a:latin typeface="Times New Roman" pitchFamily="18" charset="0"/>
              <a:cs typeface="Times New Roman" pitchFamily="18" charset="0"/>
            </a:endParaRPr>
          </a:p>
          <a:p>
            <a:r>
              <a:rPr lang="ar-SA" sz="9600" dirty="0">
                <a:latin typeface="Times New Roman" pitchFamily="18" charset="0"/>
                <a:cs typeface="Times New Roman" pitchFamily="18" charset="0"/>
              </a:rPr>
              <a:t>عند مرور خطوط انابيب النفط عبر </a:t>
            </a:r>
            <a:r>
              <a:rPr lang="ar-IQ" sz="9600" dirty="0">
                <a:latin typeface="Times New Roman" pitchFamily="18" charset="0"/>
                <a:cs typeface="Times New Roman" pitchFamily="18" charset="0"/>
              </a:rPr>
              <a:t>اراضي </a:t>
            </a:r>
            <a:r>
              <a:rPr lang="ar-SA" sz="9600" dirty="0">
                <a:latin typeface="Times New Roman" pitchFamily="18" charset="0"/>
                <a:cs typeface="Times New Roman" pitchFamily="18" charset="0"/>
              </a:rPr>
              <a:t>مختلفة في طبيعتها ، نجد ان هنالك </a:t>
            </a:r>
            <a:r>
              <a:rPr lang="ar-IQ" sz="9600" dirty="0">
                <a:latin typeface="Times New Roman" pitchFamily="18" charset="0"/>
                <a:cs typeface="Times New Roman" pitchFamily="18" charset="0"/>
              </a:rPr>
              <a:t>اجزاء </a:t>
            </a:r>
            <a:r>
              <a:rPr lang="ar-SA" sz="9600" dirty="0">
                <a:latin typeface="Times New Roman" pitchFamily="18" charset="0"/>
                <a:cs typeface="Times New Roman" pitchFamily="18" charset="0"/>
              </a:rPr>
              <a:t>تحتوي على نسبة عالية من الاملاح</a:t>
            </a:r>
            <a:r>
              <a:rPr lang="ar-IQ" sz="9600" dirty="0">
                <a:latin typeface="Times New Roman" pitchFamily="18" charset="0"/>
                <a:cs typeface="Times New Roman" pitchFamily="18" charset="0"/>
              </a:rPr>
              <a:t> واجزاء</a:t>
            </a:r>
            <a:r>
              <a:rPr lang="ar-SA" sz="9600" dirty="0">
                <a:latin typeface="Times New Roman" pitchFamily="18" charset="0"/>
                <a:cs typeface="Times New Roman" pitchFamily="18" charset="0"/>
              </a:rPr>
              <a:t>اخرى تحتوي على نسبة منخفضة من الاملاح ، وبالتالي تعمل كخلية تركيز يتولد نتيجة لها تيار كهربائي يجعل مناطق</a:t>
            </a:r>
            <a:r>
              <a:rPr lang="ar-IQ" sz="9600" dirty="0">
                <a:latin typeface="Times New Roman" pitchFamily="18" charset="0"/>
                <a:cs typeface="Times New Roman" pitchFamily="18" charset="0"/>
              </a:rPr>
              <a:t> </a:t>
            </a:r>
            <a:r>
              <a:rPr lang="ar-SA" sz="9600" dirty="0">
                <a:latin typeface="Times New Roman" pitchFamily="18" charset="0"/>
                <a:cs typeface="Times New Roman" pitchFamily="18" charset="0"/>
              </a:rPr>
              <a:t>من تلك الانابيب تعمل كمصعد والاخرى تعمل كمهبط ، ويتبع ذلك تآكل المناطق المصعديه </a:t>
            </a:r>
            <a:endParaRPr lang="en-US" sz="9600" dirty="0">
              <a:latin typeface="Times New Roman" pitchFamily="18" charset="0"/>
              <a:cs typeface="Times New Roman" pitchFamily="18" charset="0"/>
            </a:endParaRPr>
          </a:p>
          <a:p>
            <a:pPr marL="109728" indent="0">
              <a:buNone/>
            </a:pPr>
            <a:endParaRPr lang="en-US" sz="9600" dirty="0">
              <a:solidFill>
                <a:srgbClr val="92D050"/>
              </a:solidFill>
              <a:latin typeface="Times New Roman" pitchFamily="18" charset="0"/>
              <a:cs typeface="Times New Roman" pitchFamily="18" charset="0"/>
            </a:endParaRPr>
          </a:p>
          <a:p>
            <a:pPr>
              <a:lnSpc>
                <a:spcPct val="115000"/>
              </a:lnSpc>
              <a:spcAft>
                <a:spcPts val="1000"/>
              </a:spcAft>
            </a:pPr>
            <a:endParaRPr lang="en-US" sz="8000" dirty="0">
              <a:latin typeface="Times New Roman" pitchFamily="18" charset="0"/>
              <a:ea typeface="Calibri"/>
              <a:cs typeface="Times New Roman" pitchFamily="18" charset="0"/>
            </a:endParaRPr>
          </a:p>
          <a:p>
            <a:pPr>
              <a:lnSpc>
                <a:spcPct val="115000"/>
              </a:lnSpc>
              <a:spcAft>
                <a:spcPts val="1000"/>
              </a:spcAft>
            </a:pPr>
            <a:endParaRPr lang="en-US" sz="7200" dirty="0">
              <a:latin typeface="Times New Roman" pitchFamily="18" charset="0"/>
              <a:ea typeface="Calibri"/>
              <a:cs typeface="Times New Roman" pitchFamily="18" charset="0"/>
            </a:endParaRPr>
          </a:p>
          <a:p>
            <a:pPr>
              <a:lnSpc>
                <a:spcPct val="115000"/>
              </a:lnSpc>
              <a:spcAft>
                <a:spcPts val="1000"/>
              </a:spcAft>
            </a:pPr>
            <a:endParaRPr lang="en-US" sz="7200" dirty="0">
              <a:latin typeface="Times New Roman" pitchFamily="18" charset="0"/>
              <a:ea typeface="Calibri"/>
              <a:cs typeface="Times New Roman" pitchFamily="18" charset="0"/>
            </a:endParaRPr>
          </a:p>
          <a:p>
            <a:pPr>
              <a:lnSpc>
                <a:spcPct val="115000"/>
              </a:lnSpc>
              <a:spcAft>
                <a:spcPts val="1000"/>
              </a:spcAft>
            </a:pPr>
            <a:endParaRPr lang="en-US" sz="7200" dirty="0">
              <a:latin typeface="Times New Roman" pitchFamily="18" charset="0"/>
              <a:ea typeface="Calibri"/>
              <a:cs typeface="Times New Roman" pitchFamily="18" charset="0"/>
            </a:endParaRPr>
          </a:p>
          <a:p>
            <a:pPr>
              <a:lnSpc>
                <a:spcPct val="115000"/>
              </a:lnSpc>
              <a:spcAft>
                <a:spcPts val="1000"/>
              </a:spcAft>
            </a:pPr>
            <a:r>
              <a:rPr lang="ar-IQ" sz="7200" dirty="0">
                <a:latin typeface="Times New Roman" pitchFamily="18" charset="0"/>
                <a:ea typeface="Calibri"/>
                <a:cs typeface="Times New Roman" pitchFamily="18" charset="0"/>
              </a:rPr>
              <a:t> </a:t>
            </a:r>
            <a:endParaRPr lang="en-US" sz="7200" dirty="0">
              <a:latin typeface="Times New Roman" pitchFamily="18" charset="0"/>
              <a:ea typeface="Calibri"/>
              <a:cs typeface="Times New Roman" pitchFamily="18" charset="0"/>
            </a:endParaRPr>
          </a:p>
          <a:p>
            <a:pPr>
              <a:lnSpc>
                <a:spcPct val="115000"/>
              </a:lnSpc>
              <a:spcAft>
                <a:spcPts val="1000"/>
              </a:spcAft>
            </a:pPr>
            <a:endParaRPr lang="en-US" sz="7200" dirty="0">
              <a:latin typeface="Times New Roman" pitchFamily="18" charset="0"/>
              <a:ea typeface="Calibri"/>
              <a:cs typeface="Times New Roman" pitchFamily="18" charset="0"/>
            </a:endParaRPr>
          </a:p>
          <a:p>
            <a:r>
              <a:rPr lang="ar-IQ" sz="7200" dirty="0">
                <a:latin typeface="Times New Roman" pitchFamily="18" charset="0"/>
                <a:cs typeface="Times New Roman" pitchFamily="18" charset="0"/>
              </a:rPr>
              <a:t> </a:t>
            </a:r>
            <a:endParaRPr lang="en-US" sz="7200" dirty="0">
              <a:latin typeface="Times New Roman" pitchFamily="18" charset="0"/>
              <a:cs typeface="Times New Roman" pitchFamily="18" charset="0"/>
            </a:endParaRPr>
          </a:p>
          <a:p>
            <a:endParaRPr lang="ar-IQ" sz="7200" dirty="0">
              <a:solidFill>
                <a:srgbClr val="92D050"/>
              </a:solidFill>
              <a:latin typeface="Times New Roman" pitchFamily="18" charset="0"/>
              <a:cs typeface="Times New Roman" pitchFamily="18" charset="0"/>
            </a:endParaRPr>
          </a:p>
          <a:p>
            <a:pPr>
              <a:lnSpc>
                <a:spcPct val="115000"/>
              </a:lnSpc>
              <a:spcAft>
                <a:spcPts val="1000"/>
              </a:spcAft>
            </a:pPr>
            <a:endParaRPr lang="en-US" sz="7200" dirty="0">
              <a:latin typeface="Times New Roman" pitchFamily="18" charset="0"/>
              <a:ea typeface="Calibri"/>
              <a:cs typeface="Times New Roman" pitchFamily="18" charset="0"/>
            </a:endParaRPr>
          </a:p>
          <a:p>
            <a:endParaRPr lang="ar-IQ" sz="7200" dirty="0" smtClean="0">
              <a:latin typeface="Times New Roman" pitchFamily="18" charset="0"/>
              <a:cs typeface="Times New Roman" pitchFamily="18" charset="0"/>
            </a:endParaRPr>
          </a:p>
          <a:p>
            <a:endParaRPr lang="ar-IQ" sz="7200" dirty="0">
              <a:latin typeface="Times New Roman" pitchFamily="18" charset="0"/>
              <a:cs typeface="Times New Roman" pitchFamily="18" charset="0"/>
            </a:endParaRPr>
          </a:p>
          <a:p>
            <a:r>
              <a:rPr lang="ar-SA" sz="7200" dirty="0" smtClean="0">
                <a:latin typeface="Times New Roman" pitchFamily="18" charset="0"/>
                <a:cs typeface="Times New Roman" pitchFamily="18" charset="0"/>
              </a:rPr>
              <a:t> </a:t>
            </a:r>
            <a:endParaRPr lang="ar-IQ" sz="7200" dirty="0">
              <a:solidFill>
                <a:srgbClr val="92D050"/>
              </a:solidFill>
              <a:latin typeface="Times New Roman" pitchFamily="18" charset="0"/>
              <a:cs typeface="Times New Roman" pitchFamily="18" charset="0"/>
            </a:endParaRPr>
          </a:p>
        </p:txBody>
      </p:sp>
      <p:sp>
        <p:nvSpPr>
          <p:cNvPr id="3" name="Rectangle 2"/>
          <p:cNvSpPr/>
          <p:nvPr/>
        </p:nvSpPr>
        <p:spPr>
          <a:xfrm>
            <a:off x="179512" y="1859340"/>
            <a:ext cx="8352928" cy="369332"/>
          </a:xfrm>
          <a:prstGeom prst="rect">
            <a:avLst/>
          </a:prstGeom>
        </p:spPr>
        <p:txBody>
          <a:bodyPr wrap="square">
            <a:spAutoFit/>
          </a:bodyPr>
          <a:lstStyle/>
          <a:p>
            <a:r>
              <a:rPr lang="en-US" dirty="0" smtClean="0"/>
              <a:t> </a:t>
            </a:r>
            <a:endParaRPr lang="en-US" dirty="0"/>
          </a:p>
        </p:txBody>
      </p:sp>
    </p:spTree>
    <p:extLst>
      <p:ext uri="{BB962C8B-B14F-4D97-AF65-F5344CB8AC3E}">
        <p14:creationId xmlns:p14="http://schemas.microsoft.com/office/powerpoint/2010/main" val="5206232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16632"/>
            <a:ext cx="8784976" cy="6624736"/>
          </a:xfrm>
        </p:spPr>
        <p:txBody>
          <a:bodyPr>
            <a:normAutofit fontScale="85000" lnSpcReduction="10000"/>
          </a:bodyPr>
          <a:lstStyle/>
          <a:p>
            <a:pPr algn="just"/>
            <a:r>
              <a:rPr lang="ar-IQ" sz="2400" b="1" dirty="0">
                <a:solidFill>
                  <a:srgbClr val="92D050"/>
                </a:solidFill>
                <a:latin typeface="Times New Roman" pitchFamily="18" charset="0"/>
                <a:cs typeface="Times New Roman" pitchFamily="18" charset="0"/>
              </a:rPr>
              <a:t>د-</a:t>
            </a:r>
            <a:r>
              <a:rPr lang="ar-SA" sz="2400" b="1" dirty="0">
                <a:solidFill>
                  <a:srgbClr val="92D050"/>
                </a:solidFill>
                <a:latin typeface="Times New Roman" pitchFamily="18" charset="0"/>
                <a:cs typeface="Times New Roman" pitchFamily="18" charset="0"/>
              </a:rPr>
              <a:t>قابلية التوصيل الكهربائي لوسط التآك</a:t>
            </a:r>
            <a:r>
              <a:rPr lang="ar-IQ" sz="2400" b="1" dirty="0">
                <a:solidFill>
                  <a:srgbClr val="92D050"/>
                </a:solidFill>
                <a:latin typeface="Times New Roman" pitchFamily="18" charset="0"/>
                <a:cs typeface="Times New Roman" pitchFamily="18" charset="0"/>
              </a:rPr>
              <a:t>ل</a:t>
            </a:r>
          </a:p>
          <a:p>
            <a:r>
              <a:rPr lang="ar-IQ" sz="2400" dirty="0">
                <a:latin typeface="Times New Roman" pitchFamily="18" charset="0"/>
                <a:cs typeface="Times New Roman" pitchFamily="18" charset="0"/>
              </a:rPr>
              <a:t>ي</a:t>
            </a:r>
            <a:r>
              <a:rPr lang="ar-SA" sz="2400" dirty="0">
                <a:latin typeface="Times New Roman" pitchFamily="18" charset="0"/>
                <a:cs typeface="Times New Roman" pitchFamily="18" charset="0"/>
              </a:rPr>
              <a:t>عتمد تيار التآكل الكهربائي على قابلية توصيل الوسط او المحلول ، حيث يعتبر ذلك عاملاً مهماً في عملية تآكل خطوط انابيب</a:t>
            </a:r>
            <a:r>
              <a:rPr lang="ar-IQ" sz="2400" dirty="0">
                <a:latin typeface="Times New Roman" pitchFamily="18" charset="0"/>
                <a:cs typeface="Times New Roman" pitchFamily="18" charset="0"/>
              </a:rPr>
              <a:t> </a:t>
            </a:r>
            <a:r>
              <a:rPr lang="ar-SA" sz="2400" dirty="0">
                <a:latin typeface="Times New Roman" pitchFamily="18" charset="0"/>
                <a:cs typeface="Times New Roman" pitchFamily="18" charset="0"/>
              </a:rPr>
              <a:t>نقل النفط المدفونة في التربة. فمثلاً </a:t>
            </a:r>
            <a:r>
              <a:rPr lang="ar-IQ" sz="2400" dirty="0">
                <a:latin typeface="Times New Roman" pitchFamily="18" charset="0"/>
                <a:cs typeface="Times New Roman" pitchFamily="18" charset="0"/>
              </a:rPr>
              <a:t>تكون </a:t>
            </a:r>
            <a:r>
              <a:rPr lang="ar-SA" sz="2400" dirty="0">
                <a:latin typeface="Times New Roman" pitchFamily="18" charset="0"/>
                <a:cs typeface="Times New Roman" pitchFamily="18" charset="0"/>
              </a:rPr>
              <a:t>التربة الجافة </a:t>
            </a:r>
            <a:r>
              <a:rPr lang="ar-IQ" sz="2400" dirty="0">
                <a:latin typeface="Times New Roman" pitchFamily="18" charset="0"/>
                <a:cs typeface="Times New Roman" pitchFamily="18" charset="0"/>
              </a:rPr>
              <a:t>ذات  </a:t>
            </a:r>
            <a:r>
              <a:rPr lang="ar-SA" sz="2400" dirty="0">
                <a:latin typeface="Times New Roman" pitchFamily="18" charset="0"/>
                <a:cs typeface="Times New Roman" pitchFamily="18" charset="0"/>
              </a:rPr>
              <a:t>مقاومة كهربائية عالية ، بينما التربة ذات الرطوبة النسبية</a:t>
            </a:r>
            <a:r>
              <a:rPr lang="ar-IQ" sz="2400" dirty="0">
                <a:latin typeface="Times New Roman" pitchFamily="18" charset="0"/>
                <a:cs typeface="Times New Roman" pitchFamily="18" charset="0"/>
              </a:rPr>
              <a:t> </a:t>
            </a:r>
            <a:r>
              <a:rPr lang="ar-SA" sz="2400" dirty="0">
                <a:latin typeface="Times New Roman" pitchFamily="18" charset="0"/>
                <a:cs typeface="Times New Roman" pitchFamily="18" charset="0"/>
              </a:rPr>
              <a:t>تكون مقاومتها اقل بكثير حيث ان التيا</a:t>
            </a:r>
            <a:r>
              <a:rPr lang="ar-IQ" sz="2400" dirty="0">
                <a:latin typeface="Times New Roman" pitchFamily="18" charset="0"/>
                <a:cs typeface="Times New Roman" pitchFamily="18" charset="0"/>
              </a:rPr>
              <a:t>رات </a:t>
            </a:r>
            <a:r>
              <a:rPr lang="ar-SA" sz="2400" dirty="0">
                <a:latin typeface="Times New Roman" pitchFamily="18" charset="0"/>
                <a:cs typeface="Times New Roman" pitchFamily="18" charset="0"/>
              </a:rPr>
              <a:t>الشاردة </a:t>
            </a:r>
            <a:r>
              <a:rPr lang="ar-IQ" sz="2400" dirty="0">
                <a:latin typeface="Times New Roman" pitchFamily="18" charset="0"/>
                <a:cs typeface="Times New Roman" pitchFamily="18" charset="0"/>
              </a:rPr>
              <a:t>(</a:t>
            </a:r>
            <a:r>
              <a:rPr lang="en-US" sz="2400" dirty="0">
                <a:latin typeface="Times New Roman" pitchFamily="18" charset="0"/>
                <a:cs typeface="Times New Roman" pitchFamily="18" charset="0"/>
              </a:rPr>
              <a:t>Stray Currents</a:t>
            </a:r>
            <a:r>
              <a:rPr lang="ar-SA" sz="2400" dirty="0">
                <a:latin typeface="Times New Roman" pitchFamily="18" charset="0"/>
                <a:cs typeface="Times New Roman" pitchFamily="18" charset="0"/>
              </a:rPr>
              <a:t> </a:t>
            </a:r>
            <a:r>
              <a:rPr lang="ar-IQ" sz="2400" dirty="0">
                <a:latin typeface="Times New Roman" pitchFamily="18" charset="0"/>
                <a:cs typeface="Times New Roman" pitchFamily="18" charset="0"/>
              </a:rPr>
              <a:t>)</a:t>
            </a:r>
            <a:r>
              <a:rPr lang="ar-SA" sz="2400" dirty="0">
                <a:latin typeface="Times New Roman" pitchFamily="18" charset="0"/>
                <a:cs typeface="Times New Roman" pitchFamily="18" charset="0"/>
              </a:rPr>
              <a:t> تكون ذات ضرر اكبر على الانابيب في مثل هذه التربة اي التي لها قابلية عالية للتوصيل الكهربائي</a:t>
            </a:r>
            <a:r>
              <a:rPr lang="ar-SA" sz="2400" dirty="0">
                <a:solidFill>
                  <a:srgbClr val="92D050"/>
                </a:solidFill>
                <a:latin typeface="Times New Roman" pitchFamily="18" charset="0"/>
                <a:cs typeface="Times New Roman" pitchFamily="18" charset="0"/>
              </a:rPr>
              <a:t> </a:t>
            </a:r>
            <a:r>
              <a:rPr lang="ar-SA" sz="2400" b="1" dirty="0">
                <a:latin typeface="Times New Roman" pitchFamily="18" charset="0"/>
                <a:cs typeface="Times New Roman" pitchFamily="18" charset="0"/>
              </a:rPr>
              <a:t>.</a:t>
            </a:r>
            <a:r>
              <a:rPr lang="ar-IQ" sz="2400" b="1" dirty="0">
                <a:solidFill>
                  <a:srgbClr val="92D050"/>
                </a:solidFill>
                <a:latin typeface="Times New Roman" pitchFamily="18" charset="0"/>
                <a:cs typeface="Times New Roman" pitchFamily="18" charset="0"/>
              </a:rPr>
              <a:t> </a:t>
            </a:r>
          </a:p>
          <a:p>
            <a:endParaRPr lang="ar-IQ" sz="2400" b="1" dirty="0">
              <a:solidFill>
                <a:srgbClr val="92D050"/>
              </a:solidFill>
              <a:latin typeface="Times New Roman" pitchFamily="18" charset="0"/>
              <a:cs typeface="Times New Roman" pitchFamily="18" charset="0"/>
            </a:endParaRPr>
          </a:p>
          <a:p>
            <a:r>
              <a:rPr lang="ar-IQ" sz="2400" b="1" dirty="0">
                <a:solidFill>
                  <a:srgbClr val="92D050"/>
                </a:solidFill>
                <a:latin typeface="Times New Roman" pitchFamily="18" charset="0"/>
                <a:cs typeface="Times New Roman" pitchFamily="18" charset="0"/>
              </a:rPr>
              <a:t>ذ-</a:t>
            </a:r>
            <a:r>
              <a:rPr lang="ar-SA" sz="2400" b="1" dirty="0">
                <a:solidFill>
                  <a:srgbClr val="92D050"/>
                </a:solidFill>
                <a:latin typeface="Times New Roman" pitchFamily="18" charset="0"/>
                <a:cs typeface="Times New Roman" pitchFamily="18" charset="0"/>
              </a:rPr>
              <a:t> . طبيعة الايونات الموجبة والسالبة في وسط التآكل </a:t>
            </a:r>
            <a:endParaRPr lang="ar-IQ" sz="2400" b="1" dirty="0">
              <a:solidFill>
                <a:srgbClr val="92D050"/>
              </a:solidFill>
              <a:latin typeface="Times New Roman" pitchFamily="18" charset="0"/>
              <a:cs typeface="Times New Roman" pitchFamily="18" charset="0"/>
            </a:endParaRPr>
          </a:p>
          <a:p>
            <a:pPr>
              <a:lnSpc>
                <a:spcPct val="115000"/>
              </a:lnSpc>
              <a:spcAft>
                <a:spcPts val="1000"/>
              </a:spcAft>
            </a:pPr>
            <a:r>
              <a:rPr lang="ar-SA" sz="2400" dirty="0">
                <a:latin typeface="Times New Roman" pitchFamily="18" charset="0"/>
                <a:ea typeface="Calibri"/>
                <a:cs typeface="Times New Roman" pitchFamily="18" charset="0"/>
              </a:rPr>
              <a:t>ان كلوريدات المعادن القلوية ومعادن الاتربة القلوية هي بشكل خاص مضرة بمعادن وسبائك عديدة ، حيث ان الكلوريد يحطم</a:t>
            </a:r>
            <a:r>
              <a:rPr lang="ar-IQ" sz="2400" dirty="0">
                <a:latin typeface="Times New Roman" pitchFamily="18" charset="0"/>
                <a:ea typeface="Calibri"/>
                <a:cs typeface="Times New Roman" pitchFamily="18" charset="0"/>
              </a:rPr>
              <a:t> </a:t>
            </a:r>
            <a:r>
              <a:rPr lang="ar-SA" sz="2400" dirty="0">
                <a:latin typeface="Times New Roman" pitchFamily="18" charset="0"/>
                <a:ea typeface="Calibri"/>
                <a:cs typeface="Times New Roman" pitchFamily="18" charset="0"/>
              </a:rPr>
              <a:t>طبقة </a:t>
            </a:r>
            <a:r>
              <a:rPr lang="ar-SA" sz="2400" dirty="0" smtClean="0">
                <a:latin typeface="Times New Roman" pitchFamily="18" charset="0"/>
                <a:ea typeface="Calibri"/>
                <a:cs typeface="Times New Roman" pitchFamily="18" charset="0"/>
              </a:rPr>
              <a:t>الا</a:t>
            </a:r>
            <a:r>
              <a:rPr lang="ar-IQ" sz="2400" dirty="0" smtClean="0">
                <a:latin typeface="Times New Roman" pitchFamily="18" charset="0"/>
                <a:ea typeface="Calibri"/>
                <a:cs typeface="Times New Roman" pitchFamily="18" charset="0"/>
              </a:rPr>
              <a:t>و</a:t>
            </a:r>
            <a:r>
              <a:rPr lang="ar-SA" sz="2400" dirty="0" smtClean="0">
                <a:latin typeface="Times New Roman" pitchFamily="18" charset="0"/>
                <a:ea typeface="Calibri"/>
                <a:cs typeface="Times New Roman" pitchFamily="18" charset="0"/>
              </a:rPr>
              <a:t>كسيد </a:t>
            </a:r>
            <a:r>
              <a:rPr lang="ar-SA" sz="2400" dirty="0">
                <a:latin typeface="Times New Roman" pitchFamily="18" charset="0"/>
                <a:ea typeface="Calibri"/>
                <a:cs typeface="Times New Roman" pitchFamily="18" charset="0"/>
              </a:rPr>
              <a:t>الواقية او الغير فعالة على سطح المعدن ، بينما من ناحية آخرى بعض الايونات السالبة تكون ناتجاً غير ذائب</a:t>
            </a:r>
            <a:r>
              <a:rPr lang="ar-IQ" sz="2400" dirty="0">
                <a:latin typeface="Times New Roman" pitchFamily="18" charset="0"/>
                <a:ea typeface="Calibri"/>
                <a:cs typeface="Times New Roman" pitchFamily="18" charset="0"/>
              </a:rPr>
              <a:t> </a:t>
            </a:r>
            <a:r>
              <a:rPr lang="ar-SA" sz="2400" dirty="0">
                <a:latin typeface="Times New Roman" pitchFamily="18" charset="0"/>
                <a:ea typeface="Calibri"/>
                <a:cs typeface="Times New Roman" pitchFamily="18" charset="0"/>
              </a:rPr>
              <a:t>بتفاعلها مع المعدن مما يؤدي الى حمايته ، وهي بذلك تكون </a:t>
            </a:r>
            <a:r>
              <a:rPr lang="ar-IQ" sz="2400" dirty="0">
                <a:latin typeface="Times New Roman" pitchFamily="18" charset="0"/>
                <a:ea typeface="Calibri"/>
                <a:cs typeface="Times New Roman" pitchFamily="18" charset="0"/>
              </a:rPr>
              <a:t>مثبطة </a:t>
            </a:r>
            <a:r>
              <a:rPr lang="ar-SA" sz="2400" dirty="0">
                <a:latin typeface="Times New Roman" pitchFamily="18" charset="0"/>
                <a:ea typeface="Calibri"/>
                <a:cs typeface="Times New Roman" pitchFamily="18" charset="0"/>
              </a:rPr>
              <a:t> للتآكل </a:t>
            </a:r>
            <a:r>
              <a:rPr lang="ar-IQ" sz="2400" dirty="0">
                <a:latin typeface="Times New Roman" pitchFamily="18" charset="0"/>
                <a:ea typeface="Calibri"/>
                <a:cs typeface="Times New Roman" pitchFamily="18" charset="0"/>
              </a:rPr>
              <a:t>(</a:t>
            </a:r>
            <a:r>
              <a:rPr lang="ar-SA" sz="2400" dirty="0">
                <a:latin typeface="Times New Roman" pitchFamily="18" charset="0"/>
                <a:ea typeface="Calibri"/>
                <a:cs typeface="Times New Roman" pitchFamily="18" charset="0"/>
              </a:rPr>
              <a:t> </a:t>
            </a:r>
            <a:r>
              <a:rPr lang="en-US" sz="2400" dirty="0">
                <a:latin typeface="Times New Roman" pitchFamily="18" charset="0"/>
                <a:ea typeface="Calibri"/>
                <a:cs typeface="Times New Roman" pitchFamily="18" charset="0"/>
              </a:rPr>
              <a:t>Corrosion Inhibiter</a:t>
            </a:r>
            <a:r>
              <a:rPr lang="ar-SA" sz="2400" dirty="0">
                <a:latin typeface="Times New Roman" pitchFamily="18" charset="0"/>
                <a:ea typeface="Calibri"/>
                <a:cs typeface="Times New Roman" pitchFamily="18" charset="0"/>
              </a:rPr>
              <a:t> </a:t>
            </a:r>
            <a:r>
              <a:rPr lang="ar-IQ" sz="2400" dirty="0">
                <a:latin typeface="Times New Roman" pitchFamily="18" charset="0"/>
                <a:ea typeface="Calibri"/>
                <a:cs typeface="Times New Roman" pitchFamily="18" charset="0"/>
              </a:rPr>
              <a:t>)</a:t>
            </a:r>
            <a:r>
              <a:rPr lang="ar-SA" sz="2400" dirty="0">
                <a:latin typeface="Times New Roman" pitchFamily="18" charset="0"/>
                <a:ea typeface="Calibri"/>
                <a:cs typeface="Times New Roman" pitchFamily="18" charset="0"/>
              </a:rPr>
              <a:t>. اما بالنسبة لطبيعة الايونات</a:t>
            </a:r>
            <a:r>
              <a:rPr lang="ar-IQ" sz="2400" dirty="0">
                <a:latin typeface="Times New Roman" pitchFamily="18" charset="0"/>
                <a:ea typeface="Calibri"/>
                <a:cs typeface="Times New Roman" pitchFamily="18" charset="0"/>
              </a:rPr>
              <a:t> </a:t>
            </a:r>
            <a:r>
              <a:rPr lang="ar-SA" sz="2400" dirty="0">
                <a:latin typeface="Times New Roman" pitchFamily="18" charset="0"/>
                <a:ea typeface="Calibri"/>
                <a:cs typeface="Times New Roman" pitchFamily="18" charset="0"/>
              </a:rPr>
              <a:t>الموجبة فايضاً تؤثر على عملية التآكل ، فمثلاً وجود كميات من املاح النحاس او اي معدن ثمين آخر في ماء التربة يؤدي الى</a:t>
            </a:r>
            <a:r>
              <a:rPr lang="ar-IQ" sz="2400" dirty="0">
                <a:latin typeface="Times New Roman" pitchFamily="18" charset="0"/>
                <a:ea typeface="Calibri"/>
                <a:cs typeface="Times New Roman" pitchFamily="18" charset="0"/>
              </a:rPr>
              <a:t> </a:t>
            </a:r>
            <a:r>
              <a:rPr lang="ar-SA" sz="2400" dirty="0">
                <a:latin typeface="Times New Roman" pitchFamily="18" charset="0"/>
                <a:ea typeface="Calibri"/>
                <a:cs typeface="Times New Roman" pitchFamily="18" charset="0"/>
              </a:rPr>
              <a:t>تآكل انبوب الحديد. ولذلك يفسر هذا ظاهرة تآكل الانابيب الناقلة للنفط في املاح </a:t>
            </a:r>
            <a:r>
              <a:rPr lang="ar-IQ" sz="2400" dirty="0">
                <a:latin typeface="Times New Roman" pitchFamily="18" charset="0"/>
                <a:ea typeface="Calibri"/>
                <a:cs typeface="Times New Roman" pitchFamily="18" charset="0"/>
              </a:rPr>
              <a:t>الالمنيوم</a:t>
            </a:r>
            <a:r>
              <a:rPr lang="ar-SA" sz="2400" dirty="0">
                <a:latin typeface="Times New Roman" pitchFamily="18" charset="0"/>
                <a:ea typeface="Calibri"/>
                <a:cs typeface="Times New Roman" pitchFamily="18" charset="0"/>
              </a:rPr>
              <a:t> بسرعة اكبر مما في املاح الصوديوم ذات التركيز</a:t>
            </a:r>
            <a:r>
              <a:rPr lang="ar-IQ" sz="2400" dirty="0">
                <a:latin typeface="Times New Roman" pitchFamily="18" charset="0"/>
                <a:ea typeface="Calibri"/>
                <a:cs typeface="Times New Roman" pitchFamily="18" charset="0"/>
              </a:rPr>
              <a:t> المشابه</a:t>
            </a:r>
          </a:p>
          <a:p>
            <a:r>
              <a:rPr lang="en-US" sz="2400" b="1" dirty="0">
                <a:solidFill>
                  <a:srgbClr val="92D050"/>
                </a:solidFill>
                <a:latin typeface="Times New Roman" pitchFamily="18" charset="0"/>
                <a:cs typeface="Times New Roman" pitchFamily="18" charset="0"/>
              </a:rPr>
              <a:t> </a:t>
            </a:r>
            <a:r>
              <a:rPr lang="ar-IQ" sz="2400" b="1" dirty="0">
                <a:solidFill>
                  <a:srgbClr val="92D050"/>
                </a:solidFill>
                <a:latin typeface="Times New Roman" pitchFamily="18" charset="0"/>
                <a:cs typeface="Times New Roman" pitchFamily="18" charset="0"/>
              </a:rPr>
              <a:t>3- </a:t>
            </a:r>
            <a:r>
              <a:rPr lang="ar-SA" sz="2400" b="1" dirty="0">
                <a:solidFill>
                  <a:srgbClr val="92D050"/>
                </a:solidFill>
                <a:latin typeface="Times New Roman" pitchFamily="18" charset="0"/>
                <a:cs typeface="Times New Roman" pitchFamily="18" charset="0"/>
              </a:rPr>
              <a:t>وجود </a:t>
            </a:r>
            <a:r>
              <a:rPr lang="ar-IQ" sz="2400" b="1" dirty="0">
                <a:solidFill>
                  <a:srgbClr val="92D050"/>
                </a:solidFill>
                <a:latin typeface="Times New Roman" pitchFamily="18" charset="0"/>
                <a:cs typeface="Times New Roman" pitchFamily="18" charset="0"/>
              </a:rPr>
              <a:t>مثبطات </a:t>
            </a:r>
            <a:r>
              <a:rPr lang="ar-SA" sz="2400" b="1" dirty="0">
                <a:solidFill>
                  <a:srgbClr val="92D050"/>
                </a:solidFill>
                <a:latin typeface="Times New Roman" pitchFamily="18" charset="0"/>
                <a:cs typeface="Times New Roman" pitchFamily="18" charset="0"/>
              </a:rPr>
              <a:t>التآكل او عدمه</a:t>
            </a:r>
            <a:r>
              <a:rPr lang="ar-IQ" sz="2400" b="1" dirty="0">
                <a:solidFill>
                  <a:srgbClr val="92D050"/>
                </a:solidFill>
                <a:latin typeface="Times New Roman" pitchFamily="18" charset="0"/>
                <a:cs typeface="Times New Roman" pitchFamily="18" charset="0"/>
              </a:rPr>
              <a:t> </a:t>
            </a:r>
            <a:r>
              <a:rPr lang="ar-SA" sz="2400" b="1" dirty="0">
                <a:solidFill>
                  <a:srgbClr val="92D050"/>
                </a:solidFill>
                <a:latin typeface="Times New Roman" pitchFamily="18" charset="0"/>
                <a:cs typeface="Times New Roman" pitchFamily="18" charset="0"/>
              </a:rPr>
              <a:t> </a:t>
            </a:r>
            <a:r>
              <a:rPr lang="ar-IQ" sz="2400" b="1" dirty="0">
                <a:solidFill>
                  <a:srgbClr val="92D050"/>
                </a:solidFill>
                <a:latin typeface="Times New Roman" pitchFamily="18" charset="0"/>
                <a:cs typeface="Times New Roman" pitchFamily="18" charset="0"/>
              </a:rPr>
              <a:t>(</a:t>
            </a:r>
            <a:r>
              <a:rPr lang="ar-SA" sz="2400" b="1" dirty="0">
                <a:solidFill>
                  <a:srgbClr val="92D050"/>
                </a:solidFill>
                <a:latin typeface="Times New Roman" pitchFamily="18" charset="0"/>
                <a:cs typeface="Times New Roman" pitchFamily="18" charset="0"/>
              </a:rPr>
              <a:t> </a:t>
            </a:r>
            <a:r>
              <a:rPr lang="en-US" sz="2400" b="1" dirty="0">
                <a:solidFill>
                  <a:srgbClr val="92D050"/>
                </a:solidFill>
                <a:latin typeface="Times New Roman" pitchFamily="18" charset="0"/>
                <a:cs typeface="Times New Roman" pitchFamily="18" charset="0"/>
              </a:rPr>
              <a:t>Corrosion Inhibiter</a:t>
            </a:r>
            <a:r>
              <a:rPr lang="ar-SA" sz="2400" dirty="0">
                <a:latin typeface="Times New Roman" pitchFamily="18" charset="0"/>
                <a:cs typeface="Times New Roman" pitchFamily="18" charset="0"/>
              </a:rPr>
              <a:t> </a:t>
            </a:r>
            <a:r>
              <a:rPr lang="ar-IQ" sz="2400" dirty="0">
                <a:latin typeface="Times New Roman" pitchFamily="18" charset="0"/>
                <a:cs typeface="Times New Roman" pitchFamily="18" charset="0"/>
              </a:rPr>
              <a:t>)</a:t>
            </a:r>
            <a:r>
              <a:rPr lang="ar-SA"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r>
              <a:rPr lang="ar-IQ" sz="2400" dirty="0">
                <a:latin typeface="Times New Roman" pitchFamily="18" charset="0"/>
                <a:cs typeface="Times New Roman" pitchFamily="18" charset="0"/>
              </a:rPr>
              <a:t>تكون </a:t>
            </a:r>
            <a:r>
              <a:rPr lang="ar-SA" sz="2400" dirty="0">
                <a:latin typeface="Times New Roman" pitchFamily="18" charset="0"/>
                <a:cs typeface="Times New Roman" pitchFamily="18" charset="0"/>
              </a:rPr>
              <a:t>هذه </a:t>
            </a:r>
            <a:r>
              <a:rPr lang="ar-IQ" sz="2400" dirty="0">
                <a:latin typeface="Times New Roman" pitchFamily="18" charset="0"/>
                <a:cs typeface="Times New Roman" pitchFamily="18" charset="0"/>
              </a:rPr>
              <a:t>المثبطات </a:t>
            </a:r>
            <a:r>
              <a:rPr lang="ar-SA" sz="2400" dirty="0">
                <a:latin typeface="Times New Roman" pitchFamily="18" charset="0"/>
                <a:cs typeface="Times New Roman" pitchFamily="18" charset="0"/>
              </a:rPr>
              <a:t> عباره عن مركبات كيميائية عضوية ولا عضوية تحد من عمليات التآكل وذلك بتأثيرها على القطب الموجب ، وبالرغم</a:t>
            </a:r>
            <a:r>
              <a:rPr lang="ar-IQ" sz="2400" dirty="0">
                <a:latin typeface="Times New Roman" pitchFamily="18" charset="0"/>
                <a:cs typeface="Times New Roman" pitchFamily="18" charset="0"/>
              </a:rPr>
              <a:t> </a:t>
            </a:r>
            <a:r>
              <a:rPr lang="ar-SA" sz="2400" dirty="0">
                <a:latin typeface="Times New Roman" pitchFamily="18" charset="0"/>
                <a:cs typeface="Times New Roman" pitchFamily="18" charset="0"/>
              </a:rPr>
              <a:t>من ذلك لاينصح باستعمالها في ظروف معينة نسبة لآثارها الجانبية. ويمكن اعتبار </a:t>
            </a:r>
            <a:r>
              <a:rPr lang="ar-IQ" sz="2400" dirty="0">
                <a:latin typeface="Times New Roman" pitchFamily="18" charset="0"/>
                <a:cs typeface="Times New Roman" pitchFamily="18" charset="0"/>
              </a:rPr>
              <a:t>مثبط </a:t>
            </a:r>
            <a:r>
              <a:rPr lang="ar-SA" sz="2400" dirty="0">
                <a:latin typeface="Times New Roman" pitchFamily="18" charset="0"/>
                <a:cs typeface="Times New Roman" pitchFamily="18" charset="0"/>
              </a:rPr>
              <a:t> التآكل بانه يعمل بشكل معاكس لفعل العامل المساعد الكيميائي</a:t>
            </a:r>
            <a:r>
              <a:rPr lang="ar-IQ" sz="2400" dirty="0">
                <a:latin typeface="Times New Roman" pitchFamily="18" charset="0"/>
                <a:cs typeface="Times New Roman" pitchFamily="18" charset="0"/>
              </a:rPr>
              <a:t> </a:t>
            </a:r>
            <a:r>
              <a:rPr lang="ar-SA" sz="2400" dirty="0">
                <a:latin typeface="Times New Roman" pitchFamily="18" charset="0"/>
                <a:cs typeface="Times New Roman" pitchFamily="18" charset="0"/>
              </a:rPr>
              <a:t>فمثلا بعض انوع </a:t>
            </a:r>
            <a:r>
              <a:rPr lang="ar-IQ" sz="2400" dirty="0">
                <a:latin typeface="Times New Roman" pitchFamily="18" charset="0"/>
                <a:cs typeface="Times New Roman" pitchFamily="18" charset="0"/>
              </a:rPr>
              <a:t>المثبطات </a:t>
            </a:r>
            <a:r>
              <a:rPr lang="ar-SA" sz="2400" dirty="0">
                <a:latin typeface="Times New Roman" pitchFamily="18" charset="0"/>
                <a:cs typeface="Times New Roman" pitchFamily="18" charset="0"/>
              </a:rPr>
              <a:t> يعطي حماية</a:t>
            </a:r>
            <a:r>
              <a:rPr lang="ar-IQ" sz="2400" dirty="0">
                <a:latin typeface="Times New Roman" pitchFamily="18" charset="0"/>
                <a:cs typeface="Times New Roman" pitchFamily="18" charset="0"/>
              </a:rPr>
              <a:t> </a:t>
            </a:r>
            <a:r>
              <a:rPr lang="ar-SA" sz="2400" dirty="0">
                <a:latin typeface="Times New Roman" pitchFamily="18" charset="0"/>
                <a:cs typeface="Times New Roman" pitchFamily="18" charset="0"/>
              </a:rPr>
              <a:t>لمعدن الانبوب </a:t>
            </a:r>
            <a:r>
              <a:rPr lang="ar-IQ" sz="2400" dirty="0">
                <a:latin typeface="Times New Roman" pitchFamily="18" charset="0"/>
                <a:cs typeface="Times New Roman" pitchFamily="18" charset="0"/>
              </a:rPr>
              <a:t>(</a:t>
            </a:r>
            <a:r>
              <a:rPr lang="ar-SA" sz="2400" dirty="0">
                <a:latin typeface="Times New Roman" pitchFamily="18" charset="0"/>
                <a:cs typeface="Times New Roman" pitchFamily="18" charset="0"/>
              </a:rPr>
              <a:t>الحديد</a:t>
            </a:r>
            <a:r>
              <a:rPr lang="ar-IQ" sz="2400" dirty="0">
                <a:latin typeface="Times New Roman" pitchFamily="18" charset="0"/>
                <a:cs typeface="Times New Roman" pitchFamily="18" charset="0"/>
              </a:rPr>
              <a:t>)</a:t>
            </a:r>
            <a:r>
              <a:rPr lang="ar-SA" sz="2400" dirty="0">
                <a:latin typeface="Times New Roman" pitchFamily="18" charset="0"/>
                <a:cs typeface="Times New Roman" pitchFamily="18" charset="0"/>
              </a:rPr>
              <a:t> وفي نفس الوقت يزيد من تآكل الخارصين والنحاس والنيكل وذلك لانها تكون ايونات موجبة معقدة مع</a:t>
            </a:r>
            <a:r>
              <a:rPr lang="ar-IQ" sz="2400" dirty="0">
                <a:latin typeface="Times New Roman" pitchFamily="18" charset="0"/>
                <a:cs typeface="Times New Roman" pitchFamily="18" charset="0"/>
              </a:rPr>
              <a:t> </a:t>
            </a:r>
            <a:r>
              <a:rPr lang="ar-SA" sz="2400" dirty="0">
                <a:latin typeface="Times New Roman" pitchFamily="18" charset="0"/>
                <a:cs typeface="Times New Roman" pitchFamily="18" charset="0"/>
              </a:rPr>
              <a:t>هذه المعادن تؤدي بالتالي الى تكوين مركبات ذائبة مع هذه المعادن</a:t>
            </a:r>
            <a:endParaRPr lang="en-US" sz="2400" dirty="0">
              <a:latin typeface="Times New Roman" pitchFamily="18" charset="0"/>
              <a:cs typeface="Times New Roman" pitchFamily="18" charset="0"/>
            </a:endParaRPr>
          </a:p>
          <a:p>
            <a:endParaRPr lang="ar-IQ" dirty="0"/>
          </a:p>
        </p:txBody>
      </p:sp>
    </p:spTree>
    <p:extLst>
      <p:ext uri="{BB962C8B-B14F-4D97-AF65-F5344CB8AC3E}">
        <p14:creationId xmlns:p14="http://schemas.microsoft.com/office/powerpoint/2010/main" val="23080197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fontScale="25000" lnSpcReduction="20000"/>
          </a:bodyPr>
          <a:lstStyle/>
          <a:p>
            <a:pPr marL="109728" indent="0">
              <a:buNone/>
            </a:pPr>
            <a:endParaRPr lang="ar-IQ" sz="9600" b="1" dirty="0" smtClean="0">
              <a:solidFill>
                <a:srgbClr val="FF0000"/>
              </a:solidFill>
              <a:latin typeface="Times New Roman" pitchFamily="18" charset="0"/>
              <a:cs typeface="Times New Roman" pitchFamily="18" charset="0"/>
            </a:endParaRPr>
          </a:p>
          <a:p>
            <a:pPr marL="109728" indent="0">
              <a:buNone/>
            </a:pPr>
            <a:endParaRPr lang="ar-IQ" sz="9600" b="1" dirty="0" smtClean="0">
              <a:solidFill>
                <a:srgbClr val="FF0000"/>
              </a:solidFill>
              <a:latin typeface="Times New Roman" pitchFamily="18" charset="0"/>
              <a:cs typeface="Times New Roman" pitchFamily="18" charset="0"/>
            </a:endParaRPr>
          </a:p>
          <a:p>
            <a:pPr marL="109728" indent="0">
              <a:buNone/>
            </a:pPr>
            <a:r>
              <a:rPr lang="ar-IQ" sz="16000" b="1" dirty="0" smtClean="0">
                <a:solidFill>
                  <a:srgbClr val="FF0000"/>
                </a:solidFill>
                <a:latin typeface="Times New Roman" pitchFamily="18" charset="0"/>
                <a:cs typeface="Times New Roman" pitchFamily="18" charset="0"/>
              </a:rPr>
              <a:t>المواد المسببة للتاكل  في الصناعات النفطية </a:t>
            </a:r>
          </a:p>
          <a:p>
            <a:pPr marL="109728" indent="0" algn="just">
              <a:buNone/>
            </a:pPr>
            <a:r>
              <a:rPr lang="ar-IQ" sz="9600" dirty="0">
                <a:latin typeface="Times New Roman" pitchFamily="18" charset="0"/>
                <a:cs typeface="Times New Roman" pitchFamily="18" charset="0"/>
              </a:rPr>
              <a:t>ان تآكل المعدات والاجهزة النفطية سببه وجود شوائب ومواد مسببة للتاكل قد تكون موجودة  في النفط الخام أو مضافة إليه </a:t>
            </a:r>
            <a:r>
              <a:rPr lang="ar-IQ" sz="9600" dirty="0" smtClean="0">
                <a:latin typeface="Times New Roman" pitchFamily="18" charset="0"/>
                <a:cs typeface="Times New Roman" pitchFamily="18" charset="0"/>
              </a:rPr>
              <a:t>تبعا </a:t>
            </a:r>
            <a:r>
              <a:rPr lang="ar-IQ" sz="9600" dirty="0">
                <a:latin typeface="Times New Roman" pitchFamily="18" charset="0"/>
                <a:cs typeface="Times New Roman" pitchFamily="18" charset="0"/>
              </a:rPr>
              <a:t>لمتطلبات العملية الانتاجية. </a:t>
            </a:r>
            <a:r>
              <a:rPr lang="ar-IQ" sz="9600" dirty="0" smtClean="0">
                <a:latin typeface="Times New Roman" pitchFamily="18" charset="0"/>
                <a:cs typeface="Times New Roman" pitchFamily="18" charset="0"/>
              </a:rPr>
              <a:t>   </a:t>
            </a:r>
            <a:endParaRPr lang="ar-IQ" sz="9600" dirty="0">
              <a:latin typeface="Times New Roman" pitchFamily="18" charset="0"/>
              <a:cs typeface="Times New Roman" pitchFamily="18" charset="0"/>
            </a:endParaRPr>
          </a:p>
          <a:p>
            <a:pPr marL="109728" indent="0" algn="just">
              <a:buNone/>
            </a:pPr>
            <a:endParaRPr lang="ar-IQ" sz="9600" dirty="0" smtClean="0">
              <a:latin typeface="Times New Roman" pitchFamily="18" charset="0"/>
              <a:cs typeface="Times New Roman" pitchFamily="18" charset="0"/>
            </a:endParaRPr>
          </a:p>
          <a:p>
            <a:pPr marL="109728" indent="0" algn="just">
              <a:buNone/>
            </a:pPr>
            <a:r>
              <a:rPr lang="ar-IQ" sz="9600" dirty="0" smtClean="0">
                <a:latin typeface="Times New Roman" pitchFamily="18" charset="0"/>
                <a:cs typeface="Times New Roman" pitchFamily="18" charset="0"/>
              </a:rPr>
              <a:t> </a:t>
            </a:r>
            <a:r>
              <a:rPr lang="ar-IQ" sz="11200" b="1" dirty="0" smtClean="0">
                <a:solidFill>
                  <a:srgbClr val="FF0000"/>
                </a:solidFill>
                <a:latin typeface="Times New Roman" pitchFamily="18" charset="0"/>
                <a:cs typeface="Times New Roman" pitchFamily="18" charset="0"/>
              </a:rPr>
              <a:t>المواد الموجودة في النفط الخام</a:t>
            </a:r>
          </a:p>
          <a:p>
            <a:pPr marL="109728" indent="0" algn="just">
              <a:buNone/>
            </a:pPr>
            <a:r>
              <a:rPr lang="ar-IQ" sz="9600" b="1" dirty="0" smtClean="0">
                <a:solidFill>
                  <a:srgbClr val="92D050"/>
                </a:solidFill>
                <a:latin typeface="Times New Roman" pitchFamily="18" charset="0"/>
                <a:cs typeface="Times New Roman" pitchFamily="18" charset="0"/>
              </a:rPr>
              <a:t>1-ايون </a:t>
            </a:r>
            <a:r>
              <a:rPr lang="ar-IQ" sz="9600" b="1" dirty="0">
                <a:solidFill>
                  <a:srgbClr val="92D050"/>
                </a:solidFill>
                <a:latin typeface="Times New Roman" pitchFamily="18" charset="0"/>
                <a:cs typeface="Times New Roman" pitchFamily="18" charset="0"/>
              </a:rPr>
              <a:t>الكلوريد </a:t>
            </a:r>
          </a:p>
          <a:p>
            <a:pPr marL="109728" indent="0" algn="just">
              <a:buNone/>
            </a:pPr>
            <a:r>
              <a:rPr lang="ar-IQ" sz="9600" dirty="0">
                <a:latin typeface="Times New Roman" pitchFamily="18" charset="0"/>
                <a:cs typeface="Times New Roman" pitchFamily="18" charset="0"/>
              </a:rPr>
              <a:t>ان قابلية ذوبان معظم الكلوريدات كبيرة مما يساهم في زيادة شدة تأثير آيون الكلوريد كما أن نواتج عملية التآكل تذوب في المحلول ولا تبقى ملتصقة على سطح المعدن متسببة في كشف المعدن مرة أخرى للتآكل فيصبح من الصعوبة التخلص من هذا الايون غير المرغوب </a:t>
            </a:r>
            <a:r>
              <a:rPr lang="ar-IQ" sz="9600" dirty="0" smtClean="0">
                <a:latin typeface="Times New Roman" pitchFamily="18" charset="0"/>
                <a:cs typeface="Times New Roman" pitchFamily="18" charset="0"/>
              </a:rPr>
              <a:t>فيه</a:t>
            </a:r>
          </a:p>
          <a:p>
            <a:pPr marL="109728" indent="0" algn="just">
              <a:buNone/>
            </a:pPr>
            <a:endParaRPr lang="ar-IQ" sz="9600" dirty="0">
              <a:latin typeface="Times New Roman" pitchFamily="18" charset="0"/>
              <a:cs typeface="Times New Roman" pitchFamily="18" charset="0"/>
            </a:endParaRPr>
          </a:p>
          <a:p>
            <a:pPr marL="109728" indent="0" algn="just">
              <a:buNone/>
            </a:pPr>
            <a:r>
              <a:rPr lang="ar-IQ" sz="9600" b="1" dirty="0">
                <a:solidFill>
                  <a:srgbClr val="92D050"/>
                </a:solidFill>
                <a:latin typeface="Times New Roman" pitchFamily="18" charset="0"/>
                <a:cs typeface="Times New Roman" pitchFamily="18" charset="0"/>
              </a:rPr>
              <a:t>2- ايون الكبريتيد</a:t>
            </a:r>
            <a:r>
              <a:rPr lang="en-US" sz="9600" b="1" dirty="0">
                <a:solidFill>
                  <a:srgbClr val="92D050"/>
                </a:solidFill>
                <a:latin typeface="Times New Roman" pitchFamily="18" charset="0"/>
                <a:cs typeface="Times New Roman" pitchFamily="18" charset="0"/>
              </a:rPr>
              <a:t> </a:t>
            </a:r>
            <a:r>
              <a:rPr lang="en-US" sz="9600" b="1" dirty="0" smtClean="0">
                <a:solidFill>
                  <a:srgbClr val="92D050"/>
                </a:solidFill>
                <a:latin typeface="Times New Roman" pitchFamily="18" charset="0"/>
                <a:cs typeface="Times New Roman" pitchFamily="18" charset="0"/>
              </a:rPr>
              <a:t> </a:t>
            </a:r>
            <a:endParaRPr lang="ar-IQ" sz="9600" b="1" dirty="0">
              <a:solidFill>
                <a:srgbClr val="92D050"/>
              </a:solidFill>
              <a:latin typeface="Times New Roman" pitchFamily="18" charset="0"/>
              <a:cs typeface="Times New Roman" pitchFamily="18" charset="0"/>
            </a:endParaRPr>
          </a:p>
          <a:p>
            <a:pPr marL="109728" indent="0" algn="just">
              <a:buNone/>
            </a:pPr>
            <a:r>
              <a:rPr lang="ar-IQ" sz="9600" dirty="0">
                <a:latin typeface="Times New Roman" pitchFamily="18" charset="0"/>
                <a:cs typeface="Times New Roman" pitchFamily="18" charset="0"/>
              </a:rPr>
              <a:t>يعتبر هذا الايون المسبب الرئيسي والاكثر فعالية في حصول التآكل في الصناعة النفطية حيث تقاس شدة التآكل لاي نفط بمقدار ما يحرره من غاز كبريتيد الهيدروجين عند التسخين وعندما تزداد نسبته فيها يطلق عليها تسمية النفوط الحامضية. يظهر هذا الايون في السوائل والغازات النفطية بشكل كبريتيد الهيدروجين والذي يوجد في النفط الخام بشكل طبيعي أو من جراء تحلل المركبات الكبريتية خلال عمليات التكرير والتكسير الحراري والعمليات التشغيلية الاخرى المتضمنة للضغط والحرارة العالية. </a:t>
            </a:r>
          </a:p>
          <a:p>
            <a:pPr marL="109728" indent="0" algn="just">
              <a:buNone/>
            </a:pPr>
            <a:endParaRPr lang="ar-IQ" sz="7200" dirty="0" smtClean="0">
              <a:solidFill>
                <a:srgbClr val="FF0000"/>
              </a:solidFill>
              <a:latin typeface="Times New Roman" pitchFamily="18" charset="0"/>
              <a:cs typeface="Times New Roman" pitchFamily="18" charset="0"/>
            </a:endParaRPr>
          </a:p>
          <a:p>
            <a:pPr marL="109728" indent="0" algn="just">
              <a:buNone/>
            </a:pPr>
            <a:endParaRPr lang="ar-IQ" sz="7200" dirty="0" smtClean="0">
              <a:solidFill>
                <a:srgbClr val="FF0000"/>
              </a:solidFill>
              <a:latin typeface="Times New Roman" pitchFamily="18" charset="0"/>
              <a:cs typeface="Times New Roman" pitchFamily="18" charset="0"/>
            </a:endParaRPr>
          </a:p>
          <a:p>
            <a:pPr marL="109728" indent="0">
              <a:buNone/>
            </a:pPr>
            <a:endParaRPr lang="ar-IQ" sz="6600" dirty="0" smtClean="0">
              <a:latin typeface="Times New Roman" pitchFamily="18" charset="0"/>
              <a:cs typeface="Times New Roman" pitchFamily="18" charset="0"/>
            </a:endParaRPr>
          </a:p>
          <a:p>
            <a:pPr algn="just"/>
            <a:endParaRPr lang="ar-IQ" sz="6600" dirty="0" smtClean="0">
              <a:latin typeface="Times New Roman" pitchFamily="18" charset="0"/>
              <a:cs typeface="Times New Roman" pitchFamily="18" charset="0"/>
            </a:endParaRPr>
          </a:p>
          <a:p>
            <a:pPr algn="just"/>
            <a:r>
              <a:rPr lang="ar-IQ" sz="6600" dirty="0" smtClean="0">
                <a:latin typeface="Times New Roman" pitchFamily="18" charset="0"/>
                <a:cs typeface="Times New Roman" pitchFamily="18" charset="0"/>
              </a:rPr>
              <a:t> </a:t>
            </a:r>
          </a:p>
          <a:p>
            <a:pPr marL="109728" indent="0">
              <a:buNone/>
            </a:pPr>
            <a:r>
              <a:rPr lang="en-US" sz="6000" dirty="0" smtClean="0">
                <a:latin typeface="Times New Roman" pitchFamily="18" charset="0"/>
                <a:cs typeface="Times New Roman" pitchFamily="18" charset="0"/>
              </a:rPr>
              <a:t/>
            </a:r>
            <a:br>
              <a:rPr lang="en-US" sz="6000" dirty="0" smtClean="0">
                <a:latin typeface="Times New Roman" pitchFamily="18" charset="0"/>
                <a:cs typeface="Times New Roman" pitchFamily="18" charset="0"/>
              </a:rPr>
            </a:br>
            <a:endParaRPr lang="ar-IQ" sz="6000" dirty="0" smtClean="0">
              <a:latin typeface="Times New Roman" pitchFamily="18" charset="0"/>
              <a:cs typeface="Times New Roman" pitchFamily="18" charset="0"/>
            </a:endParaRPr>
          </a:p>
          <a:p>
            <a:pPr marL="109728" indent="0">
              <a:buNone/>
            </a:pPr>
            <a:endParaRPr lang="ar-IQ" sz="6000" dirty="0" smtClean="0"/>
          </a:p>
          <a:p>
            <a:pPr marL="109728" indent="0">
              <a:buNone/>
            </a:pPr>
            <a:r>
              <a:rPr lang="ar-IQ" sz="8000" dirty="0" smtClean="0"/>
              <a:t> </a:t>
            </a:r>
          </a:p>
          <a:p>
            <a:pPr marL="109728" indent="0">
              <a:buNone/>
            </a:pPr>
            <a:endParaRPr lang="ar-IQ" sz="7200" dirty="0" smtClean="0"/>
          </a:p>
          <a:p>
            <a:pPr marL="109728" indent="0">
              <a:buNone/>
            </a:pPr>
            <a:endParaRPr lang="en-US" sz="7200" dirty="0" smtClean="0"/>
          </a:p>
          <a:p>
            <a:pPr marL="109728" indent="0" algn="just">
              <a:buNone/>
            </a:pPr>
            <a:endParaRPr lang="ar-IQ" sz="8000" dirty="0" smtClean="0">
              <a:latin typeface="Times New Roman" pitchFamily="18" charset="0"/>
              <a:cs typeface="Times New Roman" pitchFamily="18" charset="0"/>
            </a:endParaRPr>
          </a:p>
          <a:p>
            <a:pPr marL="109728" indent="0" algn="just">
              <a:buNone/>
            </a:pPr>
            <a:endParaRPr lang="ar-IQ" sz="8000" dirty="0">
              <a:latin typeface="Times New Roman" pitchFamily="18" charset="0"/>
              <a:cs typeface="Times New Roman" pitchFamily="18" charset="0"/>
            </a:endParaRPr>
          </a:p>
        </p:txBody>
      </p:sp>
    </p:spTree>
    <p:extLst>
      <p:ext uri="{BB962C8B-B14F-4D97-AF65-F5344CB8AC3E}">
        <p14:creationId xmlns:p14="http://schemas.microsoft.com/office/powerpoint/2010/main" val="32120841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579296" cy="5818651"/>
          </a:xfrm>
        </p:spPr>
        <p:txBody>
          <a:bodyPr/>
          <a:lstStyle/>
          <a:p>
            <a:pPr algn="just"/>
            <a:r>
              <a:rPr lang="ar-IQ" sz="2800" dirty="0">
                <a:latin typeface="Times New Roman" pitchFamily="18" charset="0"/>
                <a:cs typeface="Times New Roman" pitchFamily="18" charset="0"/>
              </a:rPr>
              <a:t>ان التآكل بآيون الكبريتيد يحصل بإحدى طريقتين هما:- </a:t>
            </a:r>
          </a:p>
          <a:p>
            <a:pPr algn="just"/>
            <a:r>
              <a:rPr lang="ar-IQ" sz="2800" dirty="0">
                <a:solidFill>
                  <a:srgbClr val="FF0000"/>
                </a:solidFill>
                <a:latin typeface="Times New Roman" pitchFamily="18" charset="0"/>
                <a:cs typeface="Times New Roman" pitchFamily="18" charset="0"/>
              </a:rPr>
              <a:t>(أ) التآكل في درجات الحرارة الواطئة </a:t>
            </a:r>
            <a:r>
              <a:rPr lang="ar-IQ" sz="2800" dirty="0">
                <a:latin typeface="Times New Roman" pitchFamily="18" charset="0"/>
                <a:cs typeface="Times New Roman" pitchFamily="18" charset="0"/>
              </a:rPr>
              <a:t>(تحت درجة حرارة التكثف أي أقل من </a:t>
            </a:r>
            <a:r>
              <a:rPr lang="en-US" sz="2800" dirty="0">
                <a:latin typeface="Times New Roman" pitchFamily="18" charset="0"/>
                <a:cs typeface="Times New Roman" pitchFamily="18" charset="0"/>
              </a:rPr>
              <a:t>200F</a:t>
            </a:r>
            <a:r>
              <a:rPr lang="ar-IQ" sz="2800" dirty="0">
                <a:latin typeface="Times New Roman" pitchFamily="18" charset="0"/>
                <a:cs typeface="Times New Roman" pitchFamily="18" charset="0"/>
              </a:rPr>
              <a:t>): يذوب الايون في قطرات الماء المتكثفة على سطح المعدن مكونا" حامض الكبريتيك مسببا" تلفا" كبيرا" في المعدات النفطية أكثر مما يتوقع منه.</a:t>
            </a:r>
          </a:p>
          <a:p>
            <a:pPr algn="just"/>
            <a:r>
              <a:rPr lang="ar-IQ" sz="2800" dirty="0">
                <a:solidFill>
                  <a:srgbClr val="FF0000"/>
                </a:solidFill>
                <a:latin typeface="Times New Roman" pitchFamily="18" charset="0"/>
                <a:cs typeface="Times New Roman" pitchFamily="18" charset="0"/>
              </a:rPr>
              <a:t>(ب) التآكل في درجات الحرارة العالية: </a:t>
            </a:r>
            <a:r>
              <a:rPr lang="ar-IQ" sz="2800" dirty="0">
                <a:latin typeface="Times New Roman" pitchFamily="18" charset="0"/>
                <a:cs typeface="Times New Roman" pitchFamily="18" charset="0"/>
              </a:rPr>
              <a:t>يحصل التآكل عادة في درجات حرارة (</a:t>
            </a:r>
            <a:r>
              <a:rPr lang="en-US" sz="2800" dirty="0">
                <a:latin typeface="Times New Roman" pitchFamily="18" charset="0"/>
                <a:cs typeface="Times New Roman" pitchFamily="18" charset="0"/>
              </a:rPr>
              <a:t> 450</a:t>
            </a:r>
            <a:r>
              <a:rPr lang="ar-IQ" sz="2800" dirty="0">
                <a:latin typeface="Times New Roman" pitchFamily="18" charset="0"/>
                <a:cs typeface="Times New Roman" pitchFamily="18" charset="0"/>
              </a:rPr>
              <a:t>- </a:t>
            </a:r>
            <a:r>
              <a:rPr lang="en-US" sz="2800" dirty="0">
                <a:latin typeface="Times New Roman" pitchFamily="18" charset="0"/>
                <a:cs typeface="Times New Roman" pitchFamily="18" charset="0"/>
              </a:rPr>
              <a:t>F900</a:t>
            </a:r>
            <a:r>
              <a:rPr lang="ar-IQ" sz="2800" dirty="0">
                <a:latin typeface="Times New Roman" pitchFamily="18" charset="0"/>
                <a:cs typeface="Times New Roman" pitchFamily="18" charset="0"/>
              </a:rPr>
              <a:t>) في حين تنخفض شدة التآكل في درجات الحرارة الاعلى من ( </a:t>
            </a:r>
            <a:r>
              <a:rPr lang="en-US" sz="2800" dirty="0">
                <a:latin typeface="Times New Roman" pitchFamily="18" charset="0"/>
                <a:cs typeface="Times New Roman" pitchFamily="18" charset="0"/>
              </a:rPr>
              <a:t>900</a:t>
            </a:r>
            <a:r>
              <a:rPr lang="ar-IQ" sz="2800" dirty="0">
                <a:latin typeface="Times New Roman" pitchFamily="18" charset="0"/>
                <a:cs typeface="Times New Roman" pitchFamily="18" charset="0"/>
              </a:rPr>
              <a:t> </a:t>
            </a:r>
            <a:r>
              <a:rPr lang="en-US" sz="2800" dirty="0">
                <a:latin typeface="Times New Roman" pitchFamily="18" charset="0"/>
                <a:cs typeface="Times New Roman" pitchFamily="18" charset="0"/>
              </a:rPr>
              <a:t>F</a:t>
            </a:r>
            <a:r>
              <a:rPr lang="ar-IQ" sz="2800" dirty="0">
                <a:latin typeface="Times New Roman" pitchFamily="18" charset="0"/>
                <a:cs typeface="Times New Roman" pitchFamily="18" charset="0"/>
              </a:rPr>
              <a:t>) حيث تصبح ضيئلة بسبب تكون طبقة الفحم (</a:t>
            </a:r>
            <a:r>
              <a:rPr lang="en-US" sz="2800" dirty="0">
                <a:latin typeface="Times New Roman" pitchFamily="18" charset="0"/>
                <a:cs typeface="Times New Roman" pitchFamily="18" charset="0"/>
              </a:rPr>
              <a:t>(Coke </a:t>
            </a:r>
            <a:r>
              <a:rPr lang="ar-IQ" sz="2800" dirty="0">
                <a:latin typeface="Times New Roman" pitchFamily="18" charset="0"/>
                <a:cs typeface="Times New Roman" pitchFamily="18" charset="0"/>
              </a:rPr>
              <a:t>والتي تمنع وصول غاز كبريتيد الهيدروجين الى المعدن</a:t>
            </a:r>
            <a:r>
              <a:rPr lang="ar-IQ" sz="2000" dirty="0">
                <a:latin typeface="Times New Roman" pitchFamily="18" charset="0"/>
                <a:cs typeface="Times New Roman" pitchFamily="18" charset="0"/>
              </a:rPr>
              <a:t>.</a:t>
            </a:r>
          </a:p>
          <a:p>
            <a:endParaRPr lang="ar-IQ" dirty="0"/>
          </a:p>
        </p:txBody>
      </p:sp>
    </p:spTree>
    <p:extLst>
      <p:ext uri="{BB962C8B-B14F-4D97-AF65-F5344CB8AC3E}">
        <p14:creationId xmlns:p14="http://schemas.microsoft.com/office/powerpoint/2010/main" val="17921235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0"/>
            <a:ext cx="9036496" cy="6237312"/>
          </a:xfrm>
        </p:spPr>
        <p:txBody>
          <a:bodyPr>
            <a:noAutofit/>
          </a:bodyPr>
          <a:lstStyle/>
          <a:p>
            <a:pPr algn="just"/>
            <a:endParaRPr lang="ar-IQ" sz="2000" dirty="0" smtClean="0">
              <a:solidFill>
                <a:srgbClr val="92D050"/>
              </a:solidFill>
              <a:latin typeface="Times New Roman" pitchFamily="18" charset="0"/>
              <a:cs typeface="Times New Roman" pitchFamily="18" charset="0"/>
            </a:endParaRPr>
          </a:p>
          <a:p>
            <a:pPr algn="just"/>
            <a:r>
              <a:rPr lang="ar-IQ" sz="2000" b="1" dirty="0" smtClean="0">
                <a:solidFill>
                  <a:srgbClr val="92D050"/>
                </a:solidFill>
                <a:latin typeface="Times New Roman" pitchFamily="18" charset="0"/>
                <a:cs typeface="Times New Roman" pitchFamily="18" charset="0"/>
              </a:rPr>
              <a:t>3- -آيون الهيدروجين:</a:t>
            </a:r>
          </a:p>
          <a:p>
            <a:pPr marL="109728" indent="0" algn="just">
              <a:buNone/>
            </a:pPr>
            <a:r>
              <a:rPr lang="ar-IQ" sz="2000" dirty="0" smtClean="0">
                <a:latin typeface="Times New Roman" pitchFamily="18" charset="0"/>
                <a:cs typeface="Times New Roman" pitchFamily="18" charset="0"/>
              </a:rPr>
              <a:t> يعتبر هذا الايون من أسوأ المواد المسببة للتاكل حيث يعتبر التآكل بأيوني الكلوريد والكبريتيد أساسا تآكلا  بأيون الهيدروجين.</a:t>
            </a:r>
          </a:p>
          <a:p>
            <a:pPr marL="109728" indent="0" algn="just">
              <a:buNone/>
            </a:pPr>
            <a:r>
              <a:rPr lang="ar-IQ" sz="2000" b="1" dirty="0" smtClean="0">
                <a:latin typeface="Times New Roman" pitchFamily="18" charset="0"/>
                <a:cs typeface="Times New Roman" pitchFamily="18" charset="0"/>
                <a:hlinkClick r:id="rId2" tooltip="slide6"/>
              </a:rPr>
              <a:t/>
            </a:r>
            <a:br>
              <a:rPr lang="ar-IQ" sz="2000" b="1" dirty="0" smtClean="0">
                <a:latin typeface="Times New Roman" pitchFamily="18" charset="0"/>
                <a:cs typeface="Times New Roman" pitchFamily="18" charset="0"/>
                <a:hlinkClick r:id="rId2" tooltip="slide6"/>
              </a:rPr>
            </a:br>
            <a:r>
              <a:rPr lang="ar-IQ" sz="2000" b="1" dirty="0" smtClean="0">
                <a:solidFill>
                  <a:srgbClr val="FF0000"/>
                </a:solidFill>
                <a:latin typeface="Times New Roman" pitchFamily="18" charset="0"/>
                <a:cs typeface="Times New Roman" pitchFamily="18" charset="0"/>
              </a:rPr>
              <a:t>أ- التاكل في درجات الحرارة الواطئة </a:t>
            </a:r>
            <a:r>
              <a:rPr lang="ar-IQ" sz="2000" dirty="0" smtClean="0">
                <a:latin typeface="Times New Roman" pitchFamily="18" charset="0"/>
                <a:cs typeface="Times New Roman" pitchFamily="18" charset="0"/>
              </a:rPr>
              <a:t>  : (أقل من </a:t>
            </a:r>
            <a:r>
              <a:rPr lang="en-US" sz="2000" dirty="0" smtClean="0">
                <a:latin typeface="Times New Roman" pitchFamily="18" charset="0"/>
                <a:cs typeface="Times New Roman" pitchFamily="18" charset="0"/>
              </a:rPr>
              <a:t>450F</a:t>
            </a:r>
            <a:r>
              <a:rPr lang="ar-IQ" sz="2000" dirty="0" smtClean="0">
                <a:latin typeface="Times New Roman" pitchFamily="18" charset="0"/>
                <a:cs typeface="Times New Roman" pitchFamily="18" charset="0"/>
              </a:rPr>
              <a:t>) يحصل من جراء تكون حوامض مخففة تساعد على تكوين ذرات هيدروجين لها قابلية النفاذ في المعادن خصوصا" عند وجود الفجوات المتكونة من جراء التصنيع الردئ للمعدن حيث تتحد هذه الذرات مكونة جزئيات الهيدروجين الكبيرة الحجم فلا تتمكن بعدها من الاستمرار بالنفاذ مما يزداد ضغطها الامر الذي يؤدي الى إنفصال جزء من المعدن وإنتفاخه ويظهر واضحا" على السطح حيث يطلق عليها تسمية بثور الهيدروجين  </a:t>
            </a:r>
            <a:r>
              <a:rPr lang="en-US" sz="2000" dirty="0" smtClean="0">
                <a:latin typeface="Times New Roman" pitchFamily="18" charset="0"/>
                <a:cs typeface="Times New Roman" pitchFamily="18" charset="0"/>
              </a:rPr>
              <a:t>(Hydrogen blisters).  </a:t>
            </a:r>
            <a:endParaRPr lang="ar-IQ" sz="2000" dirty="0" smtClean="0">
              <a:latin typeface="Times New Roman" pitchFamily="18" charset="0"/>
              <a:cs typeface="Times New Roman" pitchFamily="18" charset="0"/>
            </a:endParaRPr>
          </a:p>
          <a:p>
            <a:pPr lvl="0" algn="just"/>
            <a:r>
              <a:rPr lang="ar-IQ" sz="2000" b="1" dirty="0" smtClean="0">
                <a:solidFill>
                  <a:srgbClr val="FF0000"/>
                </a:solidFill>
                <a:latin typeface="Times New Roman" pitchFamily="18" charset="0"/>
                <a:cs typeface="Times New Roman" pitchFamily="18" charset="0"/>
              </a:rPr>
              <a:t>ب) التآكل في درجات الحرارة العالية</a:t>
            </a:r>
            <a:r>
              <a:rPr lang="ar-IQ" sz="2000" dirty="0" smtClean="0">
                <a:latin typeface="Times New Roman" pitchFamily="18" charset="0"/>
                <a:cs typeface="Times New Roman" pitchFamily="18" charset="0"/>
              </a:rPr>
              <a:t>: (أعلى من</a:t>
            </a:r>
            <a:r>
              <a:rPr lang="en-US" sz="2000" dirty="0" smtClean="0">
                <a:latin typeface="Times New Roman" pitchFamily="18" charset="0"/>
                <a:cs typeface="Times New Roman" pitchFamily="18" charset="0"/>
              </a:rPr>
              <a:t> 450F </a:t>
            </a:r>
            <a:r>
              <a:rPr lang="ar-IQ" sz="2000" dirty="0" smtClean="0">
                <a:latin typeface="Times New Roman" pitchFamily="18" charset="0"/>
                <a:cs typeface="Times New Roman" pitchFamily="18" charset="0"/>
              </a:rPr>
              <a:t>) </a:t>
            </a:r>
            <a:r>
              <a:rPr lang="ar-SA" sz="2000" dirty="0" smtClean="0">
                <a:latin typeface="Times New Roman" pitchFamily="18" charset="0"/>
                <a:cs typeface="Times New Roman" pitchFamily="18" charset="0"/>
              </a:rPr>
              <a:t> </a:t>
            </a:r>
            <a:r>
              <a:rPr lang="ar-IQ" sz="2000" dirty="0" smtClean="0">
                <a:latin typeface="Times New Roman" pitchFamily="18" charset="0"/>
                <a:cs typeface="Times New Roman" pitchFamily="18" charset="0"/>
              </a:rPr>
              <a:t> </a:t>
            </a:r>
            <a:r>
              <a:rPr lang="ar-SA" sz="2000" dirty="0" smtClean="0">
                <a:latin typeface="Times New Roman" pitchFamily="18" charset="0"/>
                <a:cs typeface="Times New Roman" pitchFamily="18" charset="0"/>
              </a:rPr>
              <a:t> في درجات الحرارة العالية ينفذ الهيدروجين الذري الى داخل المعدن ويستقر في الفجوات الموجودة في المعدن نتيجة الصنع الردئ فتتحد مع بعضها مولدة جزئيات هيدروجين والتي بدورها تتفاعل مع الكربون الداخل في صنع المعدن أو السبيكة مولدة غاز الميثان</a:t>
            </a:r>
            <a:r>
              <a:rPr lang="en-US" sz="2000" dirty="0" smtClean="0">
                <a:latin typeface="Times New Roman" pitchFamily="18" charset="0"/>
                <a:cs typeface="Times New Roman" pitchFamily="18" charset="0"/>
              </a:rPr>
              <a:t> (CH4) </a:t>
            </a:r>
            <a:r>
              <a:rPr lang="ar-SA" sz="2000" dirty="0" smtClean="0">
                <a:latin typeface="Times New Roman" pitchFamily="18" charset="0"/>
                <a:cs typeface="Times New Roman" pitchFamily="18" charset="0"/>
              </a:rPr>
              <a:t>مما ينتج عنه قلة في تركيز الكاربون</a:t>
            </a:r>
            <a:r>
              <a:rPr lang="en-US" sz="2000" dirty="0" smtClean="0">
                <a:latin typeface="Times New Roman" pitchFamily="18" charset="0"/>
                <a:cs typeface="Times New Roman" pitchFamily="18" charset="0"/>
              </a:rPr>
              <a:t> (Decarburization) </a:t>
            </a:r>
            <a:r>
              <a:rPr lang="ar-SA" sz="2000" dirty="0" smtClean="0">
                <a:latin typeface="Times New Roman" pitchFamily="18" charset="0"/>
                <a:cs typeface="Times New Roman" pitchFamily="18" charset="0"/>
              </a:rPr>
              <a:t>فيصبح المعدن هشا</a:t>
            </a:r>
            <a:r>
              <a:rPr lang="ar-IQ" sz="2000" dirty="0" smtClean="0">
                <a:latin typeface="Times New Roman" pitchFamily="18" charset="0"/>
                <a:cs typeface="Times New Roman" pitchFamily="18" charset="0"/>
              </a:rPr>
              <a:t> </a:t>
            </a:r>
            <a:r>
              <a:rPr lang="ar-SA" sz="2000" dirty="0" smtClean="0">
                <a:latin typeface="Times New Roman" pitchFamily="18" charset="0"/>
                <a:cs typeface="Times New Roman" pitchFamily="18" charset="0"/>
              </a:rPr>
              <a:t>وضعيفا لزيادة مرونته وسرعة تمدده أو ما يسمى بظاهرة الزحف</a:t>
            </a:r>
            <a:r>
              <a:rPr lang="en-US" sz="2000" dirty="0" smtClean="0">
                <a:latin typeface="Times New Roman" pitchFamily="18" charset="0"/>
                <a:cs typeface="Times New Roman" pitchFamily="18" charset="0"/>
              </a:rPr>
              <a:t> (Creep) </a:t>
            </a:r>
            <a:r>
              <a:rPr lang="ar-SA" sz="2000" dirty="0" smtClean="0">
                <a:latin typeface="Times New Roman" pitchFamily="18" charset="0"/>
                <a:cs typeface="Times New Roman" pitchFamily="18" charset="0"/>
              </a:rPr>
              <a:t>فيفقد المعدن خواصه الميكانيكية فتحصل الفطور في المعدن </a:t>
            </a:r>
            <a:r>
              <a:rPr lang="ar-IQ" sz="2000" dirty="0" smtClean="0">
                <a:latin typeface="Times New Roman" pitchFamily="18" charset="0"/>
                <a:cs typeface="Times New Roman" pitchFamily="18" charset="0"/>
              </a:rPr>
              <a:t> </a:t>
            </a:r>
          </a:p>
          <a:p>
            <a:pPr algn="just"/>
            <a:r>
              <a:rPr lang="ar-IQ"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endParaRPr lang="ar-IQ"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4157160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5818651"/>
          </a:xfrm>
        </p:spPr>
        <p:txBody>
          <a:bodyPr>
            <a:normAutofit/>
          </a:bodyPr>
          <a:lstStyle/>
          <a:p>
            <a:pPr marL="109728" indent="0" algn="just">
              <a:buNone/>
            </a:pPr>
            <a:r>
              <a:rPr lang="ar-IQ" sz="2800" b="1" dirty="0" smtClean="0">
                <a:solidFill>
                  <a:srgbClr val="92D050"/>
                </a:solidFill>
                <a:latin typeface="Times New Roman" pitchFamily="18" charset="0"/>
                <a:cs typeface="Times New Roman" pitchFamily="18" charset="0"/>
              </a:rPr>
              <a:t> </a:t>
            </a:r>
          </a:p>
          <a:p>
            <a:pPr marL="109728" indent="0" algn="just">
              <a:buNone/>
            </a:pPr>
            <a:r>
              <a:rPr lang="ar-IQ" sz="2000" b="1" dirty="0" smtClean="0">
                <a:solidFill>
                  <a:srgbClr val="92D050"/>
                </a:solidFill>
                <a:latin typeface="Times New Roman" pitchFamily="18" charset="0"/>
                <a:cs typeface="Times New Roman" pitchFamily="18" charset="0"/>
              </a:rPr>
              <a:t>4-</a:t>
            </a:r>
            <a:r>
              <a:rPr lang="ar-SA" sz="2000" b="1" dirty="0">
                <a:solidFill>
                  <a:srgbClr val="92D050"/>
                </a:solidFill>
                <a:latin typeface="Times New Roman" pitchFamily="18" charset="0"/>
                <a:cs typeface="Times New Roman" pitchFamily="18" charset="0"/>
              </a:rPr>
              <a:t>الاوكسجين</a:t>
            </a:r>
            <a:endParaRPr lang="ar-IQ" sz="2000" b="1" dirty="0">
              <a:solidFill>
                <a:srgbClr val="92D050"/>
              </a:solidFill>
              <a:latin typeface="Times New Roman" pitchFamily="18" charset="0"/>
              <a:cs typeface="Times New Roman" pitchFamily="18" charset="0"/>
            </a:endParaRPr>
          </a:p>
          <a:p>
            <a:pPr marL="109728" indent="0" algn="just">
              <a:buNone/>
            </a:pPr>
            <a:r>
              <a:rPr lang="ar-IQ" sz="2000" dirty="0">
                <a:latin typeface="Times New Roman" pitchFamily="18" charset="0"/>
                <a:cs typeface="Times New Roman" pitchFamily="18" charset="0"/>
              </a:rPr>
              <a:t/>
            </a:r>
            <a:br>
              <a:rPr lang="ar-IQ" sz="2000" dirty="0">
                <a:latin typeface="Times New Roman" pitchFamily="18" charset="0"/>
                <a:cs typeface="Times New Roman" pitchFamily="18" charset="0"/>
              </a:rPr>
            </a:br>
            <a:r>
              <a:rPr lang="ar-SA" sz="2000" dirty="0">
                <a:latin typeface="Times New Roman" pitchFamily="18" charset="0"/>
                <a:cs typeface="Times New Roman" pitchFamily="18" charset="0"/>
              </a:rPr>
              <a:t>أ) </a:t>
            </a:r>
            <a:r>
              <a:rPr lang="ar-SA" sz="2000" dirty="0">
                <a:solidFill>
                  <a:srgbClr val="FF0000"/>
                </a:solidFill>
                <a:latin typeface="Times New Roman" pitchFamily="18" charset="0"/>
                <a:cs typeface="Times New Roman" pitchFamily="18" charset="0"/>
              </a:rPr>
              <a:t>الاوكسجين في درجات الحرارة </a:t>
            </a:r>
            <a:r>
              <a:rPr lang="ar-SA" sz="2000" dirty="0" smtClean="0">
                <a:solidFill>
                  <a:srgbClr val="FF0000"/>
                </a:solidFill>
                <a:latin typeface="Times New Roman" pitchFamily="18" charset="0"/>
                <a:cs typeface="Times New Roman" pitchFamily="18" charset="0"/>
              </a:rPr>
              <a:t>الواطئة</a:t>
            </a:r>
            <a:r>
              <a:rPr lang="ar-IQ" sz="2000" dirty="0">
                <a:solidFill>
                  <a:srgbClr val="FF0000"/>
                </a:solidFill>
                <a:latin typeface="Times New Roman" pitchFamily="18" charset="0"/>
                <a:cs typeface="Times New Roman" pitchFamily="18" charset="0"/>
              </a:rPr>
              <a:t>:</a:t>
            </a:r>
            <a:r>
              <a:rPr lang="ar-IQ" sz="2000" dirty="0" smtClean="0">
                <a:solidFill>
                  <a:srgbClr val="FF0000"/>
                </a:solidFill>
                <a:latin typeface="Times New Roman" pitchFamily="18" charset="0"/>
                <a:cs typeface="Times New Roman" pitchFamily="18" charset="0"/>
              </a:rPr>
              <a:t> </a:t>
            </a:r>
          </a:p>
          <a:p>
            <a:pPr marL="109728" indent="0" algn="just">
              <a:buNone/>
            </a:pPr>
            <a:r>
              <a:rPr lang="ar-SA" sz="2000" dirty="0" smtClean="0">
                <a:latin typeface="Times New Roman" pitchFamily="18" charset="0"/>
                <a:cs typeface="Times New Roman" pitchFamily="18" charset="0"/>
              </a:rPr>
              <a:t>يعتبر </a:t>
            </a:r>
            <a:r>
              <a:rPr lang="ar-SA" sz="2000" dirty="0">
                <a:latin typeface="Times New Roman" pitchFamily="18" charset="0"/>
                <a:cs typeface="Times New Roman" pitchFamily="18" charset="0"/>
              </a:rPr>
              <a:t>الاوكسجين </a:t>
            </a:r>
            <a:r>
              <a:rPr lang="ar-SA" sz="2000" dirty="0" smtClean="0">
                <a:latin typeface="Times New Roman" pitchFamily="18" charset="0"/>
                <a:cs typeface="Times New Roman" pitchFamily="18" charset="0"/>
              </a:rPr>
              <a:t>عاملا</a:t>
            </a:r>
            <a:r>
              <a:rPr lang="ar-IQ" sz="2000" dirty="0" smtClean="0">
                <a:latin typeface="Times New Roman" pitchFamily="18" charset="0"/>
                <a:cs typeface="Times New Roman" pitchFamily="18" charset="0"/>
              </a:rPr>
              <a:t> </a:t>
            </a:r>
            <a:r>
              <a:rPr lang="ar-SA" sz="2000" dirty="0" smtClean="0">
                <a:latin typeface="Times New Roman" pitchFamily="18" charset="0"/>
                <a:cs typeface="Times New Roman" pitchFamily="18" charset="0"/>
              </a:rPr>
              <a:t>مهما</a:t>
            </a:r>
            <a:r>
              <a:rPr lang="ar-IQ" sz="2000" dirty="0" smtClean="0">
                <a:latin typeface="Times New Roman" pitchFamily="18" charset="0"/>
                <a:cs typeface="Times New Roman" pitchFamily="18" charset="0"/>
              </a:rPr>
              <a:t> </a:t>
            </a:r>
            <a:r>
              <a:rPr lang="ar-SA" sz="2000" dirty="0" smtClean="0">
                <a:latin typeface="Times New Roman" pitchFamily="18" charset="0"/>
                <a:cs typeface="Times New Roman" pitchFamily="18" charset="0"/>
              </a:rPr>
              <a:t> </a:t>
            </a:r>
            <a:r>
              <a:rPr lang="ar-SA" sz="2000" dirty="0">
                <a:latin typeface="Times New Roman" pitchFamily="18" charset="0"/>
                <a:cs typeface="Times New Roman" pitchFamily="18" charset="0"/>
              </a:rPr>
              <a:t>في التآكل عند درجات الحرارة الواطئة بوجود المحاليل حيث يزيل </a:t>
            </a:r>
            <a:r>
              <a:rPr lang="ar-SA" sz="2000" dirty="0" smtClean="0">
                <a:latin typeface="Times New Roman" pitchFamily="18" charset="0"/>
                <a:cs typeface="Times New Roman" pitchFamily="18" charset="0"/>
              </a:rPr>
              <a:t>الاستقطاب</a:t>
            </a:r>
            <a:r>
              <a:rPr lang="ar-IQ" sz="2000" dirty="0" smtClean="0">
                <a:latin typeface="Times New Roman" pitchFamily="18" charset="0"/>
                <a:cs typeface="Times New Roman" pitchFamily="18" charset="0"/>
              </a:rPr>
              <a:t> بأ</a:t>
            </a:r>
            <a:r>
              <a:rPr lang="ar-SA" sz="2000" dirty="0" smtClean="0">
                <a:latin typeface="Times New Roman" pitchFamily="18" charset="0"/>
                <a:cs typeface="Times New Roman" pitchFamily="18" charset="0"/>
              </a:rPr>
              <a:t>تحاده </a:t>
            </a:r>
            <a:r>
              <a:rPr lang="ar-SA" sz="2000" dirty="0">
                <a:latin typeface="Times New Roman" pitchFamily="18" charset="0"/>
                <a:cs typeface="Times New Roman" pitchFamily="18" charset="0"/>
              </a:rPr>
              <a:t>مع الهيدروجين المتولد على القطب السالب فيمنع تجمعه وبالتالي يبقيه بحالة نشطة موصلة للايونات الموجبة مما ينتج عنه إرتفاع في معدل التآكل على القطب الموجب أما في المناطق الفقيرة بالاوكسجين كالمناطق الضيقة فيتوقف التآكل حتى لو كان المحلول شديد التآكل كماء </a:t>
            </a:r>
            <a:r>
              <a:rPr lang="ar-SA" sz="2000" dirty="0" smtClean="0">
                <a:latin typeface="Times New Roman" pitchFamily="18" charset="0"/>
                <a:cs typeface="Times New Roman" pitchFamily="18" charset="0"/>
              </a:rPr>
              <a:t>ا</a:t>
            </a:r>
            <a:r>
              <a:rPr lang="ar-IQ" sz="2000" dirty="0" smtClean="0">
                <a:latin typeface="Times New Roman" pitchFamily="18" charset="0"/>
                <a:cs typeface="Times New Roman" pitchFamily="18" charset="0"/>
              </a:rPr>
              <a:t>لبحر</a:t>
            </a:r>
            <a:endParaRPr lang="ar-IQ" sz="2000" dirty="0">
              <a:latin typeface="Times New Roman" pitchFamily="18" charset="0"/>
              <a:cs typeface="Times New Roman" pitchFamily="18" charset="0"/>
            </a:endParaRPr>
          </a:p>
          <a:p>
            <a:pPr algn="just"/>
            <a:endParaRPr lang="ar-IQ" sz="2000" dirty="0">
              <a:latin typeface="Times New Roman" pitchFamily="18" charset="0"/>
              <a:cs typeface="Times New Roman" pitchFamily="18" charset="0"/>
            </a:endParaRPr>
          </a:p>
          <a:p>
            <a:pPr marL="109728" indent="0" algn="just">
              <a:buNone/>
            </a:pPr>
            <a:r>
              <a:rPr lang="ar-SA" sz="2000" dirty="0">
                <a:latin typeface="Times New Roman" pitchFamily="18" charset="0"/>
                <a:cs typeface="Times New Roman" pitchFamily="18" charset="0"/>
              </a:rPr>
              <a:t>(ب) </a:t>
            </a:r>
            <a:r>
              <a:rPr lang="ar-SA" sz="2000" dirty="0">
                <a:solidFill>
                  <a:srgbClr val="FF0000"/>
                </a:solidFill>
                <a:latin typeface="Times New Roman" pitchFamily="18" charset="0"/>
                <a:cs typeface="Times New Roman" pitchFamily="18" charset="0"/>
              </a:rPr>
              <a:t>الاوكسجين في درجات الحرارة </a:t>
            </a:r>
            <a:r>
              <a:rPr lang="ar-SA" sz="2000" dirty="0" smtClean="0">
                <a:solidFill>
                  <a:srgbClr val="FF0000"/>
                </a:solidFill>
                <a:latin typeface="Times New Roman" pitchFamily="18" charset="0"/>
                <a:cs typeface="Times New Roman" pitchFamily="18" charset="0"/>
              </a:rPr>
              <a:t>العالية</a:t>
            </a:r>
            <a:r>
              <a:rPr lang="ar-IQ" sz="2000" dirty="0" smtClean="0">
                <a:solidFill>
                  <a:srgbClr val="FF0000"/>
                </a:solidFill>
                <a:latin typeface="Times New Roman" pitchFamily="18" charset="0"/>
                <a:cs typeface="Times New Roman" pitchFamily="18" charset="0"/>
              </a:rPr>
              <a:t> </a:t>
            </a:r>
            <a:r>
              <a:rPr lang="ar-SA" sz="2000" dirty="0" smtClean="0">
                <a:solidFill>
                  <a:srgbClr val="FF0000"/>
                </a:solidFill>
                <a:latin typeface="Times New Roman" pitchFamily="18" charset="0"/>
                <a:cs typeface="Times New Roman" pitchFamily="18" charset="0"/>
              </a:rPr>
              <a:t>:</a:t>
            </a:r>
            <a:r>
              <a:rPr lang="ar-IQ" sz="2000" dirty="0" smtClean="0">
                <a:solidFill>
                  <a:srgbClr val="FF0000"/>
                </a:solidFill>
                <a:latin typeface="Times New Roman" pitchFamily="18" charset="0"/>
                <a:cs typeface="Times New Roman" pitchFamily="18" charset="0"/>
              </a:rPr>
              <a:t> </a:t>
            </a:r>
          </a:p>
          <a:p>
            <a:pPr marL="109728" indent="0" algn="just">
              <a:buNone/>
            </a:pPr>
            <a:r>
              <a:rPr lang="ar-SA" sz="2000" dirty="0" smtClean="0">
                <a:latin typeface="Times New Roman" pitchFamily="18" charset="0"/>
                <a:cs typeface="Times New Roman" pitchFamily="18" charset="0"/>
              </a:rPr>
              <a:t> </a:t>
            </a:r>
            <a:r>
              <a:rPr lang="ar-SA" sz="2000" dirty="0">
                <a:latin typeface="Times New Roman" pitchFamily="18" charset="0"/>
                <a:cs typeface="Times New Roman" pitchFamily="18" charset="0"/>
              </a:rPr>
              <a:t>جميع المعادن معرضة للتأكسد في درجات الحرارة العالية فبعضها يقاوم التأكسد بتكوينه طبقة واقية من الاوكسيد. </a:t>
            </a:r>
            <a:r>
              <a:rPr lang="ar-IQ" sz="2000" dirty="0" smtClean="0">
                <a:latin typeface="Times New Roman" pitchFamily="18" charset="0"/>
                <a:cs typeface="Times New Roman" pitchFamily="18" charset="0"/>
              </a:rPr>
              <a:t>ولكن  نتيجة لحدوث اجهادات داخلية لطبقة الاوكسيد بسبب ذوبان جزء منها  تنتج عنها تشققات وتكسرات مجهرية تؤدي الى </a:t>
            </a:r>
            <a:r>
              <a:rPr lang="ar-IQ" sz="2000" dirty="0" smtClean="0"/>
              <a:t>استمراردخول </a:t>
            </a:r>
            <a:r>
              <a:rPr lang="ar-IQ" sz="2000" dirty="0"/>
              <a:t>الاوكسجين الى المنطقة القريبة من المعدن ويستمر التاكسد لتكوين طبقة اخرى </a:t>
            </a:r>
            <a:r>
              <a:rPr lang="ar-IQ" sz="2000" dirty="0" smtClean="0"/>
              <a:t>ولذا لاتعتبر طبقة الاوكسيد حامية للمعدن    </a:t>
            </a:r>
            <a:endParaRPr lang="ar-IQ" sz="2000" dirty="0"/>
          </a:p>
          <a:p>
            <a:pPr marL="109728" indent="0" algn="just">
              <a:buNone/>
            </a:pPr>
            <a:r>
              <a:rPr lang="ar-IQ" sz="2000" dirty="0" smtClean="0"/>
              <a:t> </a:t>
            </a:r>
          </a:p>
          <a:p>
            <a:pPr marL="109728" indent="0" algn="just">
              <a:buNone/>
            </a:pPr>
            <a:r>
              <a:rPr lang="ar-IQ" sz="2000" dirty="0" smtClean="0"/>
              <a:t> </a:t>
            </a:r>
            <a:endParaRPr lang="ar-IQ" sz="2000" dirty="0"/>
          </a:p>
        </p:txBody>
      </p:sp>
    </p:spTree>
    <p:extLst>
      <p:ext uri="{BB962C8B-B14F-4D97-AF65-F5344CB8AC3E}">
        <p14:creationId xmlns:p14="http://schemas.microsoft.com/office/powerpoint/2010/main" val="36974941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6632"/>
            <a:ext cx="8229600" cy="6741368"/>
          </a:xfrm>
        </p:spPr>
        <p:txBody>
          <a:bodyPr>
            <a:normAutofit fontScale="25000" lnSpcReduction="20000"/>
          </a:bodyPr>
          <a:lstStyle/>
          <a:p>
            <a:pPr marL="109728" indent="0">
              <a:buNone/>
            </a:pPr>
            <a:r>
              <a:rPr lang="ar-IQ" sz="7200" b="1" dirty="0" smtClean="0">
                <a:solidFill>
                  <a:srgbClr val="92D050"/>
                </a:solidFill>
                <a:latin typeface="Times New Roman" pitchFamily="18" charset="0"/>
                <a:cs typeface="Times New Roman" pitchFamily="18" charset="0"/>
              </a:rPr>
              <a:t> </a:t>
            </a:r>
          </a:p>
          <a:p>
            <a:pPr marL="109728" indent="0">
              <a:buNone/>
            </a:pPr>
            <a:r>
              <a:rPr lang="ar-IQ" sz="8000" b="1" dirty="0" smtClean="0">
                <a:solidFill>
                  <a:srgbClr val="92D050"/>
                </a:solidFill>
                <a:latin typeface="Times New Roman" pitchFamily="18" charset="0"/>
                <a:cs typeface="Times New Roman" pitchFamily="18" charset="0"/>
              </a:rPr>
              <a:t>5-</a:t>
            </a:r>
            <a:r>
              <a:rPr lang="ar-SA" sz="8000" b="1" dirty="0" smtClean="0">
                <a:solidFill>
                  <a:srgbClr val="92D050"/>
                </a:solidFill>
                <a:latin typeface="Times New Roman" pitchFamily="18" charset="0"/>
                <a:cs typeface="Times New Roman" pitchFamily="18" charset="0"/>
              </a:rPr>
              <a:t>البكتريــا</a:t>
            </a:r>
            <a:r>
              <a:rPr lang="ar-IQ" sz="8000" b="1" dirty="0" smtClean="0">
                <a:solidFill>
                  <a:srgbClr val="92D050"/>
                </a:solidFill>
                <a:latin typeface="Times New Roman" pitchFamily="18" charset="0"/>
                <a:cs typeface="Times New Roman" pitchFamily="18" charset="0"/>
              </a:rPr>
              <a:t> </a:t>
            </a:r>
          </a:p>
          <a:p>
            <a:pPr marL="109728" indent="0">
              <a:buNone/>
            </a:pPr>
            <a:r>
              <a:rPr lang="ar-SA" sz="8000" dirty="0" smtClean="0">
                <a:latin typeface="Times New Roman" pitchFamily="18" charset="0"/>
                <a:cs typeface="Times New Roman" pitchFamily="18" charset="0"/>
              </a:rPr>
              <a:t>وهي </a:t>
            </a:r>
            <a:r>
              <a:rPr lang="ar-SA" sz="8000" dirty="0">
                <a:latin typeface="Times New Roman" pitchFamily="18" charset="0"/>
                <a:cs typeface="Times New Roman" pitchFamily="18" charset="0"/>
              </a:rPr>
              <a:t>أحياء بايولوجية تعيش في التربة الطينية وبعض مصبات الانهار ، كذلك في الماء المالح الموجود في النفط الخام</a:t>
            </a:r>
            <a:r>
              <a:rPr lang="en-US" sz="8000" dirty="0">
                <a:latin typeface="Times New Roman" pitchFamily="18" charset="0"/>
                <a:cs typeface="Times New Roman" pitchFamily="18" charset="0"/>
              </a:rPr>
              <a:t> (Brine) </a:t>
            </a:r>
            <a:r>
              <a:rPr lang="ar-SA" sz="8000" dirty="0">
                <a:latin typeface="Times New Roman" pitchFamily="18" charset="0"/>
                <a:cs typeface="Times New Roman" pitchFamily="18" charset="0"/>
              </a:rPr>
              <a:t>عند تواجده بكميات كبيرة. تقوم هذه البكتريا بإختزال الكبريتات الموجودة في النفط الخـام الـى </a:t>
            </a:r>
            <a:r>
              <a:rPr lang="ar-SA" sz="8000" dirty="0" smtClean="0">
                <a:latin typeface="Times New Roman" pitchFamily="18" charset="0"/>
                <a:cs typeface="Times New Roman" pitchFamily="18" charset="0"/>
              </a:rPr>
              <a:t>الكبريــ</a:t>
            </a:r>
            <a:r>
              <a:rPr lang="ar-IQ" sz="8000" dirty="0" smtClean="0">
                <a:latin typeface="Times New Roman" pitchFamily="18" charset="0"/>
                <a:cs typeface="Times New Roman" pitchFamily="18" charset="0"/>
              </a:rPr>
              <a:t>تي</a:t>
            </a:r>
            <a:r>
              <a:rPr lang="ar-SA" sz="8000" dirty="0" smtClean="0">
                <a:latin typeface="Times New Roman" pitchFamily="18" charset="0"/>
                <a:cs typeface="Times New Roman" pitchFamily="18" charset="0"/>
              </a:rPr>
              <a:t>دات</a:t>
            </a:r>
            <a:r>
              <a:rPr lang="en-US" sz="8000" dirty="0" smtClean="0">
                <a:latin typeface="Times New Roman" pitchFamily="18" charset="0"/>
                <a:cs typeface="Times New Roman" pitchFamily="18" charset="0"/>
              </a:rPr>
              <a:t> </a:t>
            </a:r>
            <a:r>
              <a:rPr lang="en-US" sz="8000" dirty="0">
                <a:latin typeface="Times New Roman" pitchFamily="18" charset="0"/>
                <a:cs typeface="Times New Roman" pitchFamily="18" charset="0"/>
              </a:rPr>
              <a:t>(Sulfates to Sulfides) </a:t>
            </a:r>
            <a:r>
              <a:rPr lang="ar-SA" sz="8000" dirty="0">
                <a:latin typeface="Times New Roman" pitchFamily="18" charset="0"/>
                <a:cs typeface="Times New Roman" pitchFamily="18" charset="0"/>
              </a:rPr>
              <a:t>مولدة غاز كبريتيد الهيدروجين الذي يهاجم المعدن </a:t>
            </a:r>
            <a:r>
              <a:rPr lang="ar-SA" sz="8000" dirty="0" smtClean="0">
                <a:latin typeface="Times New Roman" pitchFamily="18" charset="0"/>
                <a:cs typeface="Times New Roman" pitchFamily="18" charset="0"/>
              </a:rPr>
              <a:t>مكونا</a:t>
            </a:r>
            <a:r>
              <a:rPr lang="ar-IQ" sz="8000" dirty="0" smtClean="0">
                <a:latin typeface="Times New Roman" pitchFamily="18" charset="0"/>
                <a:cs typeface="Times New Roman" pitchFamily="18" charset="0"/>
              </a:rPr>
              <a:t> </a:t>
            </a:r>
            <a:r>
              <a:rPr lang="ar-SA" sz="8000" dirty="0" smtClean="0">
                <a:latin typeface="Times New Roman" pitchFamily="18" charset="0"/>
                <a:cs typeface="Times New Roman" pitchFamily="18" charset="0"/>
              </a:rPr>
              <a:t> كبري</a:t>
            </a:r>
            <a:r>
              <a:rPr lang="ar-IQ" sz="8000" dirty="0" smtClean="0">
                <a:latin typeface="Times New Roman" pitchFamily="18" charset="0"/>
                <a:cs typeface="Times New Roman" pitchFamily="18" charset="0"/>
              </a:rPr>
              <a:t>تي</a:t>
            </a:r>
            <a:r>
              <a:rPr lang="ar-SA" sz="8000" dirty="0" smtClean="0">
                <a:latin typeface="Times New Roman" pitchFamily="18" charset="0"/>
                <a:cs typeface="Times New Roman" pitchFamily="18" charset="0"/>
              </a:rPr>
              <a:t>دات </a:t>
            </a:r>
            <a:r>
              <a:rPr lang="ar-SA" sz="8000" dirty="0">
                <a:latin typeface="Times New Roman" pitchFamily="18" charset="0"/>
                <a:cs typeface="Times New Roman" pitchFamily="18" charset="0"/>
              </a:rPr>
              <a:t>معدنية </a:t>
            </a:r>
            <a:endParaRPr lang="ar-IQ" sz="8000" dirty="0" smtClean="0">
              <a:latin typeface="Times New Roman" pitchFamily="18" charset="0"/>
              <a:cs typeface="Times New Roman" pitchFamily="18" charset="0"/>
            </a:endParaRPr>
          </a:p>
          <a:p>
            <a:pPr marL="109728" lvl="0" indent="0">
              <a:buNone/>
            </a:pPr>
            <a:endParaRPr lang="ar-IQ" sz="8000" dirty="0" smtClean="0">
              <a:latin typeface="Times New Roman" pitchFamily="18" charset="0"/>
              <a:cs typeface="Times New Roman" pitchFamily="18" charset="0"/>
            </a:endParaRPr>
          </a:p>
          <a:p>
            <a:pPr marL="109728" lvl="0" indent="0">
              <a:buNone/>
            </a:pPr>
            <a:r>
              <a:rPr lang="ar-IQ" sz="8000" dirty="0" smtClean="0">
                <a:latin typeface="Times New Roman" pitchFamily="18" charset="0"/>
                <a:cs typeface="Times New Roman" pitchFamily="18" charset="0"/>
              </a:rPr>
              <a:t> </a:t>
            </a:r>
            <a:r>
              <a:rPr lang="ar-IQ" sz="8000" b="1" dirty="0" smtClean="0">
                <a:solidFill>
                  <a:srgbClr val="92D050"/>
                </a:solidFill>
                <a:latin typeface="Times New Roman" pitchFamily="18" charset="0"/>
                <a:cs typeface="Times New Roman" pitchFamily="18" charset="0"/>
              </a:rPr>
              <a:t>6-</a:t>
            </a:r>
            <a:r>
              <a:rPr lang="ar-SA" sz="8000" b="1" dirty="0">
                <a:solidFill>
                  <a:srgbClr val="92D050"/>
                </a:solidFill>
                <a:latin typeface="Times New Roman" pitchFamily="18" charset="0"/>
                <a:cs typeface="Times New Roman" pitchFamily="18" charset="0"/>
              </a:rPr>
              <a:t>الحوامض العضوية</a:t>
            </a:r>
            <a:r>
              <a:rPr lang="ar-SA" sz="8000" b="1" dirty="0" smtClean="0">
                <a:solidFill>
                  <a:srgbClr val="92D050"/>
                </a:solidFill>
                <a:latin typeface="Times New Roman" pitchFamily="18" charset="0"/>
                <a:cs typeface="Times New Roman" pitchFamily="18" charset="0"/>
              </a:rPr>
              <a:t>:</a:t>
            </a:r>
            <a:endParaRPr lang="ar-IQ" sz="8000" b="1" dirty="0">
              <a:solidFill>
                <a:srgbClr val="92D050"/>
              </a:solidFill>
              <a:latin typeface="Times New Roman" pitchFamily="18" charset="0"/>
              <a:cs typeface="Times New Roman" pitchFamily="18" charset="0"/>
            </a:endParaRPr>
          </a:p>
          <a:p>
            <a:pPr marL="109728" lvl="0" indent="0">
              <a:buNone/>
            </a:pPr>
            <a:r>
              <a:rPr lang="ar-SA" sz="8000" dirty="0">
                <a:latin typeface="Times New Roman" pitchFamily="18" charset="0"/>
                <a:cs typeface="Times New Roman" pitchFamily="18" charset="0"/>
              </a:rPr>
              <a:t>تمتاز هذه الحوامض بكونها غير </a:t>
            </a:r>
            <a:r>
              <a:rPr lang="ar-IQ" sz="8000" dirty="0">
                <a:latin typeface="Times New Roman" pitchFamily="18" charset="0"/>
                <a:cs typeface="Times New Roman" pitchFamily="18" charset="0"/>
              </a:rPr>
              <a:t>مسببة للتاكل </a:t>
            </a:r>
            <a:r>
              <a:rPr lang="ar-SA" sz="8000" dirty="0">
                <a:latin typeface="Times New Roman" pitchFamily="18" charset="0"/>
                <a:cs typeface="Times New Roman" pitchFamily="18" charset="0"/>
              </a:rPr>
              <a:t> في درجات الحرارة الواطئة ولكنها تصبح شديدة التآكل قرب درجات غليانها. بالامكان إجمال الحوامض العضوية الموجودة في النفط الخام بالاتي:</a:t>
            </a:r>
            <a:endParaRPr lang="ar-IQ" sz="8000" dirty="0">
              <a:latin typeface="Times New Roman" pitchFamily="18" charset="0"/>
              <a:cs typeface="Times New Roman" pitchFamily="18" charset="0"/>
            </a:endParaRPr>
          </a:p>
          <a:p>
            <a:pPr marL="109728" lvl="0" indent="0">
              <a:buNone/>
            </a:pPr>
            <a:r>
              <a:rPr lang="ar-SA" sz="8000" dirty="0">
                <a:latin typeface="Times New Roman" pitchFamily="18" charset="0"/>
                <a:cs typeface="Times New Roman" pitchFamily="18" charset="0"/>
              </a:rPr>
              <a:t>(أ) حامض النفثينك: </a:t>
            </a:r>
            <a:endParaRPr lang="ar-IQ" sz="8000" dirty="0">
              <a:latin typeface="Times New Roman" pitchFamily="18" charset="0"/>
              <a:cs typeface="Times New Roman" pitchFamily="18" charset="0"/>
            </a:endParaRPr>
          </a:p>
          <a:p>
            <a:pPr marL="109728" lvl="0" indent="0">
              <a:buNone/>
            </a:pPr>
            <a:r>
              <a:rPr lang="ar-SA" sz="8000" dirty="0">
                <a:latin typeface="Times New Roman" pitchFamily="18" charset="0"/>
                <a:cs typeface="Times New Roman" pitchFamily="18" charset="0"/>
              </a:rPr>
              <a:t>(ب) حامض </a:t>
            </a:r>
            <a:r>
              <a:rPr lang="ar-SA" sz="8000" dirty="0" smtClean="0">
                <a:latin typeface="Times New Roman" pitchFamily="18" charset="0"/>
                <a:cs typeface="Times New Roman" pitchFamily="18" charset="0"/>
              </a:rPr>
              <a:t>البروبيون</a:t>
            </a:r>
            <a:r>
              <a:rPr lang="ar-IQ" sz="8000" dirty="0" smtClean="0">
                <a:latin typeface="Times New Roman" pitchFamily="18" charset="0"/>
                <a:cs typeface="Times New Roman" pitchFamily="18" charset="0"/>
              </a:rPr>
              <a:t>ي</a:t>
            </a:r>
            <a:r>
              <a:rPr lang="ar-SA" sz="8000" dirty="0" smtClean="0">
                <a:latin typeface="Times New Roman" pitchFamily="18" charset="0"/>
                <a:cs typeface="Times New Roman" pitchFamily="18" charset="0"/>
              </a:rPr>
              <a:t>ك</a:t>
            </a:r>
            <a:r>
              <a:rPr lang="ar-SA" sz="8000" dirty="0">
                <a:latin typeface="Times New Roman" pitchFamily="18" charset="0"/>
                <a:cs typeface="Times New Roman" pitchFamily="18" charset="0"/>
              </a:rPr>
              <a:t>. </a:t>
            </a:r>
            <a:endParaRPr lang="ar-IQ" sz="8000" dirty="0">
              <a:latin typeface="Times New Roman" pitchFamily="18" charset="0"/>
              <a:cs typeface="Times New Roman" pitchFamily="18" charset="0"/>
            </a:endParaRPr>
          </a:p>
          <a:p>
            <a:pPr marL="109728" lvl="0" indent="0">
              <a:buNone/>
            </a:pPr>
            <a:r>
              <a:rPr lang="ar-SA" sz="8000" dirty="0">
                <a:latin typeface="Times New Roman" pitchFamily="18" charset="0"/>
                <a:cs typeface="Times New Roman" pitchFamily="18" charset="0"/>
              </a:rPr>
              <a:t>(ج) حامض البالمتيك.</a:t>
            </a:r>
            <a:endParaRPr lang="ar-IQ" sz="8000" dirty="0">
              <a:latin typeface="Times New Roman" pitchFamily="18" charset="0"/>
              <a:cs typeface="Times New Roman" pitchFamily="18" charset="0"/>
            </a:endParaRPr>
          </a:p>
          <a:p>
            <a:pPr marL="109728" lvl="0" indent="0">
              <a:buNone/>
            </a:pPr>
            <a:r>
              <a:rPr lang="ar-SA" sz="8000" dirty="0">
                <a:latin typeface="Times New Roman" pitchFamily="18" charset="0"/>
                <a:cs typeface="Times New Roman" pitchFamily="18" charset="0"/>
              </a:rPr>
              <a:t>(د) حامض </a:t>
            </a:r>
            <a:r>
              <a:rPr lang="ar-SA" sz="8000" dirty="0" smtClean="0">
                <a:latin typeface="Times New Roman" pitchFamily="18" charset="0"/>
                <a:cs typeface="Times New Roman" pitchFamily="18" charset="0"/>
              </a:rPr>
              <a:t>الستريك</a:t>
            </a:r>
            <a:r>
              <a:rPr lang="ar-SA" sz="8000" dirty="0">
                <a:latin typeface="Times New Roman" pitchFamily="18" charset="0"/>
                <a:cs typeface="Times New Roman" pitchFamily="18" charset="0"/>
              </a:rPr>
              <a:t>.</a:t>
            </a:r>
            <a:endParaRPr lang="ar-IQ" sz="8000" dirty="0">
              <a:latin typeface="Times New Roman" pitchFamily="18" charset="0"/>
              <a:cs typeface="Times New Roman" pitchFamily="18" charset="0"/>
            </a:endParaRPr>
          </a:p>
          <a:p>
            <a:pPr marL="109728" lvl="0" indent="0">
              <a:buNone/>
            </a:pPr>
            <a:r>
              <a:rPr lang="ar-SA" sz="8000" dirty="0">
                <a:latin typeface="Times New Roman" pitchFamily="18" charset="0"/>
                <a:cs typeface="Times New Roman" pitchFamily="18" charset="0"/>
              </a:rPr>
              <a:t>(هـ) حامض الاوليك</a:t>
            </a:r>
            <a:r>
              <a:rPr lang="en-US" sz="8000" dirty="0" smtClean="0">
                <a:latin typeface="Times New Roman" pitchFamily="18" charset="0"/>
                <a:cs typeface="Times New Roman" pitchFamily="18" charset="0"/>
              </a:rPr>
              <a:t>.</a:t>
            </a:r>
            <a:endParaRPr lang="ar-IQ" sz="8000" dirty="0" smtClean="0">
              <a:latin typeface="Times New Roman" pitchFamily="18" charset="0"/>
              <a:cs typeface="Times New Roman" pitchFamily="18" charset="0"/>
            </a:endParaRPr>
          </a:p>
          <a:p>
            <a:pPr marL="109728" lvl="0" indent="0">
              <a:buNone/>
            </a:pPr>
            <a:endParaRPr lang="ar-IQ" sz="8000" dirty="0" smtClean="0">
              <a:latin typeface="Times New Roman" pitchFamily="18" charset="0"/>
              <a:cs typeface="Times New Roman" pitchFamily="18" charset="0"/>
            </a:endParaRPr>
          </a:p>
          <a:p>
            <a:pPr marL="109728" indent="0">
              <a:buNone/>
            </a:pPr>
            <a:r>
              <a:rPr lang="ar-IQ" sz="8800" b="1" dirty="0">
                <a:solidFill>
                  <a:srgbClr val="92D050"/>
                </a:solidFill>
              </a:rPr>
              <a:t>7- </a:t>
            </a:r>
            <a:r>
              <a:rPr lang="ar-SA" sz="8800" b="1" dirty="0">
                <a:solidFill>
                  <a:srgbClr val="92D050"/>
                </a:solidFill>
              </a:rPr>
              <a:t>النتروجين</a:t>
            </a:r>
            <a:r>
              <a:rPr lang="ar-SA" sz="8800" b="1" dirty="0"/>
              <a:t>: </a:t>
            </a:r>
            <a:endParaRPr lang="ar-IQ" sz="8800" b="1" dirty="0"/>
          </a:p>
          <a:p>
            <a:pPr marL="109728" indent="0">
              <a:buNone/>
            </a:pPr>
            <a:r>
              <a:rPr lang="ar-SA" sz="8000" dirty="0">
                <a:latin typeface="Times New Roman" pitchFamily="18" charset="0"/>
                <a:cs typeface="Times New Roman" pitchFamily="18" charset="0"/>
              </a:rPr>
              <a:t>تعتبر مركبات النتروجين الموجودة في النفط الخام غير </a:t>
            </a:r>
            <a:r>
              <a:rPr lang="ar-IQ" sz="8000" dirty="0">
                <a:latin typeface="Times New Roman" pitchFamily="18" charset="0"/>
                <a:cs typeface="Times New Roman" pitchFamily="18" charset="0"/>
              </a:rPr>
              <a:t>مسببة للتآكل </a:t>
            </a:r>
            <a:r>
              <a:rPr lang="ar-SA" sz="8000" dirty="0">
                <a:latin typeface="Times New Roman" pitchFamily="18" charset="0"/>
                <a:cs typeface="Times New Roman" pitchFamily="18" charset="0"/>
              </a:rPr>
              <a:t> ولكن عندما يحصل فيها تكسير حـراري مسببة تآكلا</a:t>
            </a:r>
            <a:r>
              <a:rPr lang="ar-IQ" sz="8000" dirty="0">
                <a:latin typeface="Times New Roman" pitchFamily="18" charset="0"/>
                <a:cs typeface="Times New Roman" pitchFamily="18" charset="0"/>
              </a:rPr>
              <a:t> </a:t>
            </a:r>
            <a:r>
              <a:rPr lang="ar-SA" sz="8000" dirty="0">
                <a:latin typeface="Times New Roman" pitchFamily="18" charset="0"/>
                <a:cs typeface="Times New Roman" pitchFamily="18" charset="0"/>
              </a:rPr>
              <a:t> شديدا</a:t>
            </a:r>
            <a:r>
              <a:rPr lang="ar-IQ" sz="8000" dirty="0">
                <a:latin typeface="Times New Roman" pitchFamily="18" charset="0"/>
                <a:cs typeface="Times New Roman" pitchFamily="18" charset="0"/>
              </a:rPr>
              <a:t> </a:t>
            </a:r>
            <a:r>
              <a:rPr lang="ar-SA" sz="8000" dirty="0">
                <a:latin typeface="Times New Roman" pitchFamily="18" charset="0"/>
                <a:cs typeface="Times New Roman" pitchFamily="18" charset="0"/>
              </a:rPr>
              <a:t> في هذه الوحدات عند درجات الحرارة الاقل من درجة حرارة التكثف</a:t>
            </a:r>
            <a:r>
              <a:rPr lang="en-US" sz="8000" dirty="0">
                <a:latin typeface="Times New Roman" pitchFamily="18" charset="0"/>
                <a:cs typeface="Times New Roman" pitchFamily="18" charset="0"/>
              </a:rPr>
              <a:t> </a:t>
            </a:r>
            <a:r>
              <a:rPr lang="ar-IQ" sz="8000" dirty="0">
                <a:latin typeface="Times New Roman" pitchFamily="18" charset="0"/>
                <a:cs typeface="Times New Roman" pitchFamily="18" charset="0"/>
              </a:rPr>
              <a:t> </a:t>
            </a:r>
            <a:r>
              <a:rPr lang="ar-SA" sz="8000" dirty="0">
                <a:latin typeface="Times New Roman" pitchFamily="18" charset="0"/>
                <a:cs typeface="Times New Roman" pitchFamily="18" charset="0"/>
              </a:rPr>
              <a:t>أن وجود النتروجين في الهواء المستعمل للاحتراق في الافران سيولد غازات أكاسيد النتروجين والتي تذوب في الماء عند</a:t>
            </a:r>
            <a:r>
              <a:rPr lang="ar-IQ" sz="8000" dirty="0">
                <a:latin typeface="Times New Roman" pitchFamily="18" charset="0"/>
                <a:cs typeface="Times New Roman" pitchFamily="18" charset="0"/>
              </a:rPr>
              <a:t> </a:t>
            </a:r>
            <a:r>
              <a:rPr lang="ar-SA" sz="8000" dirty="0">
                <a:latin typeface="Times New Roman" pitchFamily="18" charset="0"/>
                <a:cs typeface="Times New Roman" pitchFamily="18" charset="0"/>
              </a:rPr>
              <a:t>درجات الحرارة الواطئة فتصبح شديدة التآكل</a:t>
            </a:r>
            <a:endParaRPr lang="ar-IQ" sz="8000" dirty="0">
              <a:latin typeface="Times New Roman" pitchFamily="18" charset="0"/>
              <a:cs typeface="Times New Roman" pitchFamily="18" charset="0"/>
            </a:endParaRPr>
          </a:p>
          <a:p>
            <a:pPr lvl="0"/>
            <a:endParaRPr lang="ar-IQ" sz="8000" dirty="0">
              <a:latin typeface="Times New Roman" pitchFamily="18" charset="0"/>
              <a:cs typeface="Times New Roman" pitchFamily="18" charset="0"/>
            </a:endParaRPr>
          </a:p>
          <a:p>
            <a:pPr marL="109728" lvl="0" indent="0">
              <a:buNone/>
            </a:pPr>
            <a:endParaRPr lang="en-US" sz="8000" dirty="0">
              <a:latin typeface="Times New Roman" pitchFamily="18" charset="0"/>
              <a:cs typeface="Times New Roman" pitchFamily="18" charset="0"/>
            </a:endParaRPr>
          </a:p>
          <a:p>
            <a:pPr marL="109728" indent="0">
              <a:buNone/>
            </a:pPr>
            <a:endParaRPr lang="ar-IQ" sz="8000" b="1" dirty="0" smtClean="0">
              <a:solidFill>
                <a:srgbClr val="92D050"/>
              </a:solidFill>
              <a:latin typeface="Times New Roman" pitchFamily="18" charset="0"/>
              <a:ea typeface="Tahoma" pitchFamily="34" charset="0"/>
              <a:cs typeface="Times New Roman" pitchFamily="18" charset="0"/>
            </a:endParaRPr>
          </a:p>
          <a:p>
            <a:pPr marL="109728" indent="0">
              <a:buNone/>
            </a:pPr>
            <a:r>
              <a:rPr lang="ar-IQ" sz="8800" b="1" dirty="0" smtClean="0">
                <a:solidFill>
                  <a:srgbClr val="FF0000"/>
                </a:solidFill>
              </a:rPr>
              <a:t> </a:t>
            </a:r>
            <a:endParaRPr lang="en-US" sz="9600" dirty="0" smtClean="0">
              <a:latin typeface="Times New Roman" pitchFamily="18" charset="0"/>
              <a:ea typeface="Tahoma" pitchFamily="34" charset="0"/>
              <a:cs typeface="Times New Roman" pitchFamily="18" charset="0"/>
            </a:endParaRPr>
          </a:p>
          <a:p>
            <a:pPr lvl="0"/>
            <a:endParaRPr lang="en-US" sz="9600" dirty="0">
              <a:latin typeface="Times New Roman" pitchFamily="18" charset="0"/>
              <a:ea typeface="Tahoma" pitchFamily="34" charset="0"/>
              <a:cs typeface="Times New Roman" pitchFamily="18" charset="0"/>
            </a:endParaRPr>
          </a:p>
          <a:p>
            <a:pPr lvl="0"/>
            <a:endParaRPr lang="en-US" sz="9600" dirty="0" smtClean="0">
              <a:latin typeface="Times New Roman" pitchFamily="18" charset="0"/>
              <a:ea typeface="Tahoma" pitchFamily="34" charset="0"/>
              <a:cs typeface="Times New Roman" pitchFamily="18" charset="0"/>
            </a:endParaRPr>
          </a:p>
          <a:p>
            <a:pPr lvl="0"/>
            <a:endParaRPr lang="en-US" sz="9600" dirty="0">
              <a:latin typeface="Times New Roman" pitchFamily="18" charset="0"/>
              <a:ea typeface="Tahoma" pitchFamily="34" charset="0"/>
              <a:cs typeface="Times New Roman" pitchFamily="18" charset="0"/>
            </a:endParaRPr>
          </a:p>
          <a:p>
            <a:pPr lvl="0"/>
            <a:endParaRPr lang="en-US" sz="9600" dirty="0" smtClean="0">
              <a:latin typeface="Times New Roman" pitchFamily="18" charset="0"/>
              <a:ea typeface="Tahoma" pitchFamily="34" charset="0"/>
              <a:cs typeface="Times New Roman" pitchFamily="18" charset="0"/>
            </a:endParaRPr>
          </a:p>
          <a:p>
            <a:pPr lvl="0"/>
            <a:endParaRPr lang="ar-IQ" sz="9600" dirty="0">
              <a:latin typeface="Times New Roman" pitchFamily="18" charset="0"/>
              <a:ea typeface="Tahoma" pitchFamily="34" charset="0"/>
              <a:cs typeface="Times New Roman" pitchFamily="18" charset="0"/>
            </a:endParaRPr>
          </a:p>
          <a:p>
            <a:endParaRPr lang="ar-IQ" sz="9600" b="1" dirty="0">
              <a:latin typeface="Times New Roman" pitchFamily="18" charset="0"/>
              <a:ea typeface="Tahoma" pitchFamily="34" charset="0"/>
              <a:cs typeface="Times New Roman" pitchFamily="18" charset="0"/>
            </a:endParaRPr>
          </a:p>
          <a:p>
            <a:pPr lvl="0"/>
            <a:endParaRPr lang="en-US" dirty="0"/>
          </a:p>
          <a:p>
            <a:endParaRPr lang="ar-IQ" dirty="0"/>
          </a:p>
        </p:txBody>
      </p:sp>
    </p:spTree>
    <p:extLst>
      <p:ext uri="{BB962C8B-B14F-4D97-AF65-F5344CB8AC3E}">
        <p14:creationId xmlns:p14="http://schemas.microsoft.com/office/powerpoint/2010/main" val="12205631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16632"/>
            <a:ext cx="8928992" cy="6624736"/>
          </a:xfrm>
        </p:spPr>
        <p:txBody>
          <a:bodyPr>
            <a:normAutofit lnSpcReduction="10000"/>
          </a:bodyPr>
          <a:lstStyle/>
          <a:p>
            <a:pPr marL="109728" indent="0">
              <a:buNone/>
            </a:pPr>
            <a:endParaRPr lang="ar-IQ" dirty="0" smtClean="0">
              <a:latin typeface="Times New Roman" pitchFamily="18" charset="0"/>
              <a:cs typeface="Times New Roman" pitchFamily="18" charset="0"/>
            </a:endParaRPr>
          </a:p>
          <a:p>
            <a:pPr marL="109728" indent="0">
              <a:buNone/>
            </a:pPr>
            <a:r>
              <a:rPr lang="ar-IQ" sz="2800" b="1" dirty="0" smtClean="0">
                <a:solidFill>
                  <a:srgbClr val="FF0000"/>
                </a:solidFill>
              </a:rPr>
              <a:t>المواد المضافة الى النفط لاغراض صناعية </a:t>
            </a:r>
          </a:p>
          <a:p>
            <a:pPr marL="109728" indent="0">
              <a:buNone/>
            </a:pPr>
            <a:r>
              <a:rPr lang="ar-IQ" sz="2400" b="1" dirty="0" smtClean="0">
                <a:solidFill>
                  <a:srgbClr val="92D050"/>
                </a:solidFill>
                <a:latin typeface="Times New Roman" pitchFamily="18" charset="0"/>
                <a:ea typeface="Tahoma" pitchFamily="34" charset="0"/>
                <a:cs typeface="Times New Roman" pitchFamily="18" charset="0"/>
              </a:rPr>
              <a:t> 1- </a:t>
            </a:r>
            <a:r>
              <a:rPr lang="ar-SA" sz="2400" b="1" dirty="0" smtClean="0">
                <a:solidFill>
                  <a:srgbClr val="92D050"/>
                </a:solidFill>
                <a:latin typeface="Times New Roman" pitchFamily="18" charset="0"/>
                <a:ea typeface="Tahoma" pitchFamily="34" charset="0"/>
                <a:cs typeface="Times New Roman" pitchFamily="18" charset="0"/>
              </a:rPr>
              <a:t>حامض </a:t>
            </a:r>
            <a:r>
              <a:rPr lang="ar-SA" sz="2400" b="1" dirty="0">
                <a:solidFill>
                  <a:srgbClr val="92D050"/>
                </a:solidFill>
                <a:latin typeface="Times New Roman" pitchFamily="18" charset="0"/>
                <a:ea typeface="Tahoma" pitchFamily="34" charset="0"/>
                <a:cs typeface="Times New Roman" pitchFamily="18" charset="0"/>
              </a:rPr>
              <a:t>الفسفوريك</a:t>
            </a:r>
            <a:endParaRPr lang="en-US" sz="2400" b="1" dirty="0">
              <a:solidFill>
                <a:srgbClr val="92D050"/>
              </a:solidFill>
              <a:latin typeface="Times New Roman" pitchFamily="18" charset="0"/>
              <a:ea typeface="Tahoma" pitchFamily="34" charset="0"/>
              <a:cs typeface="Times New Roman" pitchFamily="18" charset="0"/>
            </a:endParaRPr>
          </a:p>
          <a:p>
            <a:pPr marL="109728" lvl="0" indent="0">
              <a:buNone/>
            </a:pPr>
            <a:r>
              <a:rPr lang="ar-IQ" sz="2400" dirty="0">
                <a:latin typeface="Times New Roman" pitchFamily="18" charset="0"/>
                <a:ea typeface="Tahoma" pitchFamily="34" charset="0"/>
                <a:cs typeface="Times New Roman" pitchFamily="18" charset="0"/>
              </a:rPr>
              <a:t>   </a:t>
            </a:r>
            <a:r>
              <a:rPr lang="ar-SA" sz="2400" dirty="0">
                <a:latin typeface="Times New Roman" pitchFamily="18" charset="0"/>
                <a:ea typeface="Tahoma" pitchFamily="34" charset="0"/>
                <a:cs typeface="Times New Roman" pitchFamily="18" charset="0"/>
              </a:rPr>
              <a:t>ينتج هذا الحامض خلال عملية البلمرة بوجود عامل مساعد يحتوي على خامس أوكسيد الفسفور فتتحلل الفوسفات العضوية الى حامض الفسفوريك</a:t>
            </a:r>
            <a:r>
              <a:rPr lang="ar-IQ" sz="2400" dirty="0">
                <a:latin typeface="Times New Roman" pitchFamily="18" charset="0"/>
                <a:ea typeface="Tahoma" pitchFamily="34" charset="0"/>
                <a:cs typeface="Times New Roman" pitchFamily="18" charset="0"/>
              </a:rPr>
              <a:t> </a:t>
            </a:r>
            <a:r>
              <a:rPr lang="ar-SA" sz="2400" dirty="0">
                <a:latin typeface="Times New Roman" pitchFamily="18" charset="0"/>
                <a:ea typeface="Tahoma" pitchFamily="34" charset="0"/>
                <a:cs typeface="Times New Roman" pitchFamily="18" charset="0"/>
              </a:rPr>
              <a:t>مسببا</a:t>
            </a:r>
            <a:r>
              <a:rPr lang="ar-IQ" sz="2400" dirty="0">
                <a:latin typeface="Times New Roman" pitchFamily="18" charset="0"/>
                <a:ea typeface="Tahoma" pitchFamily="34" charset="0"/>
                <a:cs typeface="Times New Roman" pitchFamily="18" charset="0"/>
              </a:rPr>
              <a:t> </a:t>
            </a:r>
            <a:r>
              <a:rPr lang="ar-SA" sz="2400" dirty="0">
                <a:latin typeface="Times New Roman" pitchFamily="18" charset="0"/>
                <a:ea typeface="Tahoma" pitchFamily="34" charset="0"/>
                <a:cs typeface="Times New Roman" pitchFamily="18" charset="0"/>
              </a:rPr>
              <a:t>تآكل الاجهزة والمعدات. </a:t>
            </a:r>
            <a:r>
              <a:rPr lang="en-US" sz="3200" dirty="0" smtClean="0">
                <a:latin typeface="Times New Roman" pitchFamily="18" charset="0"/>
                <a:ea typeface="Tahoma" pitchFamily="34" charset="0"/>
                <a:cs typeface="Times New Roman" pitchFamily="18" charset="0"/>
              </a:rPr>
              <a:t> </a:t>
            </a:r>
            <a:r>
              <a:rPr lang="ar-IQ" sz="2400" b="1" dirty="0" smtClean="0">
                <a:solidFill>
                  <a:srgbClr val="92D050"/>
                </a:solidFill>
                <a:latin typeface="Times New Roman" pitchFamily="18" charset="0"/>
                <a:ea typeface="Tahoma" pitchFamily="34" charset="0"/>
                <a:cs typeface="Times New Roman" pitchFamily="18" charset="0"/>
              </a:rPr>
              <a:t>2- ايون الهيدروكسيل </a:t>
            </a:r>
            <a:endParaRPr lang="ar-IQ" sz="3200" b="1" dirty="0" smtClean="0">
              <a:solidFill>
                <a:srgbClr val="92D050"/>
              </a:solidFill>
              <a:latin typeface="Times New Roman" pitchFamily="18" charset="0"/>
              <a:ea typeface="Tahoma" pitchFamily="34" charset="0"/>
              <a:cs typeface="Times New Roman" pitchFamily="18" charset="0"/>
            </a:endParaRPr>
          </a:p>
          <a:p>
            <a:pPr marL="109728" lvl="0" indent="0" algn="just">
              <a:buNone/>
            </a:pPr>
            <a:r>
              <a:rPr lang="ar-SA" sz="2000" dirty="0">
                <a:latin typeface="Times New Roman" pitchFamily="18" charset="0"/>
                <a:cs typeface="Times New Roman" pitchFamily="18" charset="0"/>
              </a:rPr>
              <a:t>تستعمل مادة الصودا الكاوية </a:t>
            </a:r>
            <a:r>
              <a:rPr lang="ar-SA" sz="2000" dirty="0" smtClean="0">
                <a:latin typeface="Times New Roman" pitchFamily="18" charset="0"/>
                <a:cs typeface="Times New Roman" pitchFamily="18" charset="0"/>
              </a:rPr>
              <a:t>على</a:t>
            </a:r>
            <a:r>
              <a:rPr lang="en-US" sz="2000" dirty="0" smtClean="0">
                <a:latin typeface="Times New Roman" pitchFamily="18" charset="0"/>
                <a:cs typeface="Times New Roman" pitchFamily="18" charset="0"/>
              </a:rPr>
              <a:t> </a:t>
            </a:r>
            <a:r>
              <a:rPr lang="ar-SA" sz="2000" dirty="0" smtClean="0">
                <a:latin typeface="Times New Roman" pitchFamily="18" charset="0"/>
                <a:cs typeface="Times New Roman" pitchFamily="18" charset="0"/>
              </a:rPr>
              <a:t>نطاق </a:t>
            </a:r>
            <a:r>
              <a:rPr lang="ar-SA" sz="2000" dirty="0">
                <a:latin typeface="Times New Roman" pitchFamily="18" charset="0"/>
                <a:cs typeface="Times New Roman" pitchFamily="18" charset="0"/>
              </a:rPr>
              <a:t>واسع في عمليات التصفية لمعادلة التأثير الحامضي لمكونات النفط </a:t>
            </a:r>
            <a:r>
              <a:rPr lang="ar-IQ" sz="2000" dirty="0" smtClean="0">
                <a:latin typeface="Times New Roman" pitchFamily="18" charset="0"/>
                <a:cs typeface="Times New Roman" pitchFamily="18" charset="0"/>
              </a:rPr>
              <a:t> </a:t>
            </a:r>
            <a:r>
              <a:rPr lang="ar-SA" sz="2000" dirty="0" smtClean="0">
                <a:latin typeface="Times New Roman" pitchFamily="18" charset="0"/>
                <a:cs typeface="Times New Roman" pitchFamily="18" charset="0"/>
              </a:rPr>
              <a:t>كما </a:t>
            </a:r>
            <a:r>
              <a:rPr lang="ar-SA" sz="2000" dirty="0">
                <a:latin typeface="Times New Roman" pitchFamily="18" charset="0"/>
                <a:cs typeface="Times New Roman" pitchFamily="18" charset="0"/>
              </a:rPr>
              <a:t>أنه يدخل </a:t>
            </a:r>
            <a:r>
              <a:rPr lang="ar-SA" sz="2000" dirty="0" smtClean="0">
                <a:latin typeface="Times New Roman" pitchFamily="18" charset="0"/>
                <a:cs typeface="Times New Roman" pitchFamily="18" charset="0"/>
              </a:rPr>
              <a:t>أيضا</a:t>
            </a:r>
            <a:r>
              <a:rPr lang="en-US" sz="2000" dirty="0" smtClean="0">
                <a:latin typeface="Times New Roman" pitchFamily="18" charset="0"/>
                <a:cs typeface="Times New Roman" pitchFamily="18" charset="0"/>
              </a:rPr>
              <a:t> </a:t>
            </a:r>
            <a:r>
              <a:rPr lang="ar-SA" sz="2000" dirty="0" smtClean="0">
                <a:latin typeface="Times New Roman" pitchFamily="18" charset="0"/>
                <a:cs typeface="Times New Roman" pitchFamily="18" charset="0"/>
              </a:rPr>
              <a:t> </a:t>
            </a:r>
            <a:r>
              <a:rPr lang="ar-SA" sz="2000" dirty="0">
                <a:latin typeface="Times New Roman" pitchFamily="18" charset="0"/>
                <a:cs typeface="Times New Roman" pitchFamily="18" charset="0"/>
              </a:rPr>
              <a:t>في صناعة الشحوم. تعتبر المادة </a:t>
            </a:r>
            <a:r>
              <a:rPr lang="ar-SA" sz="2000" dirty="0" smtClean="0">
                <a:latin typeface="Times New Roman" pitchFamily="18" charset="0"/>
                <a:cs typeface="Times New Roman" pitchFamily="18" charset="0"/>
              </a:rPr>
              <a:t>غير</a:t>
            </a:r>
            <a:r>
              <a:rPr lang="ar-IQ" sz="2000" dirty="0" smtClean="0">
                <a:latin typeface="Times New Roman" pitchFamily="18" charset="0"/>
                <a:cs typeface="Times New Roman" pitchFamily="18" charset="0"/>
              </a:rPr>
              <a:t> مسببة للتآكل </a:t>
            </a:r>
            <a:r>
              <a:rPr lang="ar-SA" sz="2000" dirty="0" smtClean="0">
                <a:latin typeface="Times New Roman" pitchFamily="18" charset="0"/>
                <a:cs typeface="Times New Roman" pitchFamily="18" charset="0"/>
              </a:rPr>
              <a:t> </a:t>
            </a:r>
            <a:r>
              <a:rPr lang="ar-SA" sz="2000" dirty="0">
                <a:latin typeface="Times New Roman" pitchFamily="18" charset="0"/>
                <a:cs typeface="Times New Roman" pitchFamily="18" charset="0"/>
              </a:rPr>
              <a:t>في درجات الحرارة الاعتيادية بحيث يمكن خزنها في أوعية حديدية</a:t>
            </a:r>
            <a:r>
              <a:rPr lang="en-US" sz="2000" dirty="0">
                <a:latin typeface="Times New Roman" pitchFamily="18" charset="0"/>
                <a:cs typeface="Times New Roman" pitchFamily="18" charset="0"/>
              </a:rPr>
              <a:t> (C.S) </a:t>
            </a:r>
            <a:r>
              <a:rPr lang="ar-SA" sz="2000" dirty="0">
                <a:latin typeface="Times New Roman" pitchFamily="18" charset="0"/>
                <a:cs typeface="Times New Roman" pitchFamily="18" charset="0"/>
              </a:rPr>
              <a:t>ولكنها تسبب ظاهــرة التشقق الجهدي من جـراء الهشاشـة القاعديـة</a:t>
            </a:r>
            <a:r>
              <a:rPr lang="en-US" sz="2000" dirty="0">
                <a:latin typeface="Times New Roman" pitchFamily="18" charset="0"/>
                <a:cs typeface="Times New Roman" pitchFamily="18" charset="0"/>
              </a:rPr>
              <a:t> (Caustic </a:t>
            </a:r>
            <a:r>
              <a:rPr lang="en-US" sz="2000" dirty="0" err="1">
                <a:latin typeface="Times New Roman" pitchFamily="18" charset="0"/>
                <a:cs typeface="Times New Roman" pitchFamily="18" charset="0"/>
              </a:rPr>
              <a:t>embrittlement</a:t>
            </a:r>
            <a:r>
              <a:rPr lang="en-US" sz="2000" dirty="0">
                <a:latin typeface="Times New Roman" pitchFamily="18" charset="0"/>
                <a:cs typeface="Times New Roman" pitchFamily="18" charset="0"/>
              </a:rPr>
              <a:t>) </a:t>
            </a:r>
            <a:r>
              <a:rPr lang="ar-SA" sz="2000" dirty="0" smtClean="0">
                <a:latin typeface="Times New Roman" pitchFamily="18" charset="0"/>
                <a:cs typeface="Times New Roman" pitchFamily="18" charset="0"/>
              </a:rPr>
              <a:t>خصوصا</a:t>
            </a:r>
            <a:r>
              <a:rPr lang="ar-IQ" sz="2000" dirty="0" smtClean="0">
                <a:latin typeface="Times New Roman" pitchFamily="18" charset="0"/>
                <a:cs typeface="Times New Roman" pitchFamily="18" charset="0"/>
              </a:rPr>
              <a:t> </a:t>
            </a:r>
            <a:r>
              <a:rPr lang="ar-SA" sz="2000" dirty="0" smtClean="0">
                <a:latin typeface="Times New Roman" pitchFamily="18" charset="0"/>
                <a:cs typeface="Times New Roman" pitchFamily="18" charset="0"/>
              </a:rPr>
              <a:t> </a:t>
            </a:r>
            <a:r>
              <a:rPr lang="ar-SA" sz="2000" dirty="0">
                <a:latin typeface="Times New Roman" pitchFamily="18" charset="0"/>
                <a:cs typeface="Times New Roman" pitchFamily="18" charset="0"/>
              </a:rPr>
              <a:t>عندما تصبح درجة الحرارة أعلى مـن </a:t>
            </a:r>
            <a:r>
              <a:rPr lang="ar-SA"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200F</a:t>
            </a:r>
            <a:r>
              <a:rPr lang="ar-SA" sz="2000" dirty="0" smtClean="0">
                <a:latin typeface="Times New Roman" pitchFamily="18" charset="0"/>
                <a:cs typeface="Times New Roman" pitchFamily="18" charset="0"/>
              </a:rPr>
              <a:t>). </a:t>
            </a:r>
            <a:r>
              <a:rPr lang="en-US" sz="2000" dirty="0" smtClean="0">
                <a:latin typeface="Times New Roman" pitchFamily="18" charset="0"/>
                <a:ea typeface="Tahoma" pitchFamily="34" charset="0"/>
                <a:cs typeface="Times New Roman" pitchFamily="18" charset="0"/>
              </a:rPr>
              <a:t>  </a:t>
            </a:r>
            <a:endParaRPr lang="en-US" sz="2000" dirty="0">
              <a:latin typeface="Times New Roman" pitchFamily="18" charset="0"/>
              <a:ea typeface="Tahoma" pitchFamily="34" charset="0"/>
              <a:cs typeface="Times New Roman" pitchFamily="18" charset="0"/>
            </a:endParaRPr>
          </a:p>
          <a:p>
            <a:pPr marL="109728" lvl="0" indent="0">
              <a:buClr>
                <a:srgbClr val="2DA2BF"/>
              </a:buClr>
              <a:buNone/>
            </a:pPr>
            <a:r>
              <a:rPr lang="ar-IQ" sz="2400" b="1" dirty="0" smtClean="0">
                <a:solidFill>
                  <a:srgbClr val="92D050"/>
                </a:solidFill>
                <a:latin typeface="Times New Roman" pitchFamily="18" charset="0"/>
                <a:ea typeface="Tahoma" pitchFamily="34" charset="0"/>
                <a:cs typeface="Times New Roman" pitchFamily="18" charset="0"/>
              </a:rPr>
              <a:t>3-حامض </a:t>
            </a:r>
            <a:r>
              <a:rPr lang="ar-IQ" sz="2400" b="1" dirty="0">
                <a:solidFill>
                  <a:srgbClr val="92D050"/>
                </a:solidFill>
                <a:latin typeface="Times New Roman" pitchFamily="18" charset="0"/>
                <a:ea typeface="Tahoma" pitchFamily="34" charset="0"/>
                <a:cs typeface="Times New Roman" pitchFamily="18" charset="0"/>
              </a:rPr>
              <a:t>الكبريتيك وفلوريد الهيدروجين </a:t>
            </a:r>
            <a:r>
              <a:rPr lang="ar-IQ" sz="2400" b="1" dirty="0" smtClean="0">
                <a:solidFill>
                  <a:srgbClr val="92D050"/>
                </a:solidFill>
                <a:latin typeface="Times New Roman" pitchFamily="18" charset="0"/>
                <a:ea typeface="Tahoma" pitchFamily="34" charset="0"/>
                <a:cs typeface="Times New Roman" pitchFamily="18" charset="0"/>
              </a:rPr>
              <a:t> </a:t>
            </a:r>
            <a:endParaRPr lang="ar-IQ" sz="2400" b="1" dirty="0">
              <a:solidFill>
                <a:srgbClr val="92D050"/>
              </a:solidFill>
              <a:latin typeface="Times New Roman" pitchFamily="18" charset="0"/>
              <a:ea typeface="Tahoma" pitchFamily="34" charset="0"/>
              <a:cs typeface="Times New Roman" pitchFamily="18" charset="0"/>
            </a:endParaRPr>
          </a:p>
          <a:p>
            <a:pPr marL="109728" lvl="0" indent="0">
              <a:buClr>
                <a:srgbClr val="2DA2BF"/>
              </a:buClr>
              <a:buNone/>
            </a:pPr>
            <a:r>
              <a:rPr lang="ar-IQ" sz="2000" dirty="0">
                <a:solidFill>
                  <a:prstClr val="black"/>
                </a:solidFill>
                <a:latin typeface="Times New Roman" pitchFamily="18" charset="0"/>
                <a:ea typeface="Tahoma" pitchFamily="34" charset="0"/>
                <a:cs typeface="Times New Roman" pitchFamily="18" charset="0"/>
              </a:rPr>
              <a:t> </a:t>
            </a:r>
            <a:r>
              <a:rPr lang="ar-SA" sz="2000" dirty="0">
                <a:solidFill>
                  <a:prstClr val="black"/>
                </a:solidFill>
                <a:latin typeface="Times New Roman" pitchFamily="18" charset="0"/>
                <a:ea typeface="Tahoma" pitchFamily="34" charset="0"/>
                <a:cs typeface="Times New Roman" pitchFamily="18" charset="0"/>
              </a:rPr>
              <a:t>يستخدم حامض الكبريتيك بتركيز (</a:t>
            </a:r>
            <a:r>
              <a:rPr lang="en-US" sz="2000" dirty="0">
                <a:solidFill>
                  <a:prstClr val="black"/>
                </a:solidFill>
                <a:latin typeface="Times New Roman" pitchFamily="18" charset="0"/>
                <a:ea typeface="Tahoma" pitchFamily="34" charset="0"/>
                <a:cs typeface="Times New Roman" pitchFamily="18" charset="0"/>
              </a:rPr>
              <a:t>85</a:t>
            </a:r>
            <a:r>
              <a:rPr lang="ar-SA" sz="2000" dirty="0">
                <a:solidFill>
                  <a:prstClr val="black"/>
                </a:solidFill>
                <a:latin typeface="Times New Roman" pitchFamily="18" charset="0"/>
                <a:ea typeface="Tahoma" pitchFamily="34" charset="0"/>
                <a:cs typeface="Times New Roman" pitchFamily="18" charset="0"/>
              </a:rPr>
              <a:t>-</a:t>
            </a:r>
            <a:r>
              <a:rPr lang="en-US" sz="2000" dirty="0">
                <a:solidFill>
                  <a:prstClr val="black"/>
                </a:solidFill>
                <a:latin typeface="Times New Roman" pitchFamily="18" charset="0"/>
                <a:ea typeface="Tahoma" pitchFamily="34" charset="0"/>
                <a:cs typeface="Times New Roman" pitchFamily="18" charset="0"/>
              </a:rPr>
              <a:t>90  </a:t>
            </a:r>
            <a:r>
              <a:rPr lang="ar-SA" sz="2000" dirty="0">
                <a:solidFill>
                  <a:prstClr val="black"/>
                </a:solidFill>
                <a:latin typeface="Times New Roman" pitchFamily="18" charset="0"/>
                <a:ea typeface="Tahoma" pitchFamily="34" charset="0"/>
                <a:cs typeface="Times New Roman" pitchFamily="18" charset="0"/>
              </a:rPr>
              <a:t>% وزن</a:t>
            </a:r>
            <a:r>
              <a:rPr lang="ar-IQ" sz="2000" dirty="0">
                <a:solidFill>
                  <a:prstClr val="black"/>
                </a:solidFill>
                <a:latin typeface="Times New Roman" pitchFamily="18" charset="0"/>
                <a:ea typeface="Tahoma" pitchFamily="34" charset="0"/>
                <a:cs typeface="Times New Roman" pitchFamily="18" charset="0"/>
              </a:rPr>
              <a:t>ا</a:t>
            </a:r>
            <a:r>
              <a:rPr lang="ar-SA" sz="2000" dirty="0">
                <a:solidFill>
                  <a:prstClr val="black"/>
                </a:solidFill>
                <a:latin typeface="Times New Roman" pitchFamily="18" charset="0"/>
                <a:ea typeface="Tahoma" pitchFamily="34" charset="0"/>
                <a:cs typeface="Times New Roman" pitchFamily="18" charset="0"/>
              </a:rPr>
              <a:t>) كعامل مساعد في وحدات الألكلة</a:t>
            </a:r>
            <a:r>
              <a:rPr lang="en-US" sz="2000" dirty="0">
                <a:solidFill>
                  <a:prstClr val="black"/>
                </a:solidFill>
                <a:latin typeface="Times New Roman" pitchFamily="18" charset="0"/>
                <a:ea typeface="Tahoma" pitchFamily="34" charset="0"/>
                <a:cs typeface="Times New Roman" pitchFamily="18" charset="0"/>
              </a:rPr>
              <a:t> (Alkylation unit)   </a:t>
            </a:r>
            <a:r>
              <a:rPr lang="ar-SA" sz="2000" dirty="0">
                <a:solidFill>
                  <a:prstClr val="black"/>
                </a:solidFill>
                <a:latin typeface="Times New Roman" pitchFamily="18" charset="0"/>
                <a:ea typeface="Tahoma" pitchFamily="34" charset="0"/>
                <a:cs typeface="Times New Roman" pitchFamily="18" charset="0"/>
              </a:rPr>
              <a:t>مع وجود منظومة لتنظيف المنتوج من شوائب الحامض. أن حالات التآكل تعتمد على تركيز الحامض وكما يلي:</a:t>
            </a:r>
            <a:endParaRPr lang="en-US" sz="2000" dirty="0">
              <a:solidFill>
                <a:prstClr val="black"/>
              </a:solidFill>
              <a:latin typeface="Times New Roman" pitchFamily="18" charset="0"/>
              <a:ea typeface="Tahoma" pitchFamily="34" charset="0"/>
              <a:cs typeface="Times New Roman" pitchFamily="18" charset="0"/>
            </a:endParaRPr>
          </a:p>
          <a:p>
            <a:pPr marL="109728" lvl="0" indent="0" algn="l">
              <a:buClr>
                <a:srgbClr val="2DA2BF"/>
              </a:buClr>
              <a:buNone/>
            </a:pPr>
            <a:r>
              <a:rPr lang="ar-IQ" sz="2000" dirty="0" smtClean="0">
                <a:solidFill>
                  <a:prstClr val="black"/>
                </a:solidFill>
                <a:latin typeface="Times New Roman" pitchFamily="18" charset="0"/>
                <a:ea typeface="Tahoma" pitchFamily="34" charset="0"/>
                <a:cs typeface="Times New Roman" pitchFamily="18" charset="0"/>
              </a:rPr>
              <a:t> </a:t>
            </a:r>
            <a:r>
              <a:rPr lang="ar-SA" sz="2000" dirty="0" smtClean="0">
                <a:solidFill>
                  <a:prstClr val="black"/>
                </a:solidFill>
                <a:latin typeface="Times New Roman" pitchFamily="18" charset="0"/>
                <a:ea typeface="Tahoma" pitchFamily="34" charset="0"/>
                <a:cs typeface="Times New Roman" pitchFamily="18" charset="0"/>
              </a:rPr>
              <a:t>(</a:t>
            </a:r>
            <a:r>
              <a:rPr lang="ar-SA" sz="2000" dirty="0">
                <a:solidFill>
                  <a:prstClr val="black"/>
                </a:solidFill>
                <a:latin typeface="Times New Roman" pitchFamily="18" charset="0"/>
                <a:ea typeface="Tahoma" pitchFamily="34" charset="0"/>
                <a:cs typeface="Times New Roman" pitchFamily="18" charset="0"/>
              </a:rPr>
              <a:t>أ) </a:t>
            </a:r>
            <a:r>
              <a:rPr lang="ar-SA" sz="2000" dirty="0">
                <a:solidFill>
                  <a:srgbClr val="FF0000"/>
                </a:solidFill>
                <a:latin typeface="Times New Roman" pitchFamily="18" charset="0"/>
                <a:ea typeface="Tahoma" pitchFamily="34" charset="0"/>
                <a:cs typeface="Times New Roman" pitchFamily="18" charset="0"/>
              </a:rPr>
              <a:t>الحامض بتركيز مخفف</a:t>
            </a:r>
            <a:r>
              <a:rPr lang="ar-SA" sz="2000" dirty="0">
                <a:solidFill>
                  <a:prstClr val="black"/>
                </a:solidFill>
                <a:latin typeface="Times New Roman" pitchFamily="18" charset="0"/>
                <a:ea typeface="Tahoma" pitchFamily="34" charset="0"/>
                <a:cs typeface="Times New Roman" pitchFamily="18" charset="0"/>
              </a:rPr>
              <a:t>: (أقل من </a:t>
            </a:r>
            <a:r>
              <a:rPr lang="en-US" sz="2000" dirty="0">
                <a:solidFill>
                  <a:prstClr val="black"/>
                </a:solidFill>
                <a:latin typeface="Times New Roman" pitchFamily="18" charset="0"/>
                <a:ea typeface="Tahoma" pitchFamily="34" charset="0"/>
                <a:cs typeface="Times New Roman" pitchFamily="18" charset="0"/>
              </a:rPr>
              <a:t>85</a:t>
            </a:r>
            <a:r>
              <a:rPr lang="ar-SA" sz="2000" dirty="0">
                <a:solidFill>
                  <a:prstClr val="black"/>
                </a:solidFill>
                <a:latin typeface="Times New Roman" pitchFamily="18" charset="0"/>
                <a:ea typeface="Tahoma" pitchFamily="34" charset="0"/>
                <a:cs typeface="Times New Roman" pitchFamily="18" charset="0"/>
              </a:rPr>
              <a:t>% وزنا") يكون التآكل على شكل تنقر أو تآكل منتظم يحصل تحت مستوى السائل في قواعد الابراج والاوعية وعلى الصواني وفي الانابيب</a:t>
            </a:r>
            <a:r>
              <a:rPr lang="en-US" sz="2000" dirty="0">
                <a:solidFill>
                  <a:prstClr val="black"/>
                </a:solidFill>
                <a:latin typeface="Times New Roman" pitchFamily="18" charset="0"/>
                <a:ea typeface="Tahoma" pitchFamily="34" charset="0"/>
                <a:cs typeface="Times New Roman" pitchFamily="18" charset="0"/>
              </a:rPr>
              <a:t>         </a:t>
            </a:r>
            <a:r>
              <a:rPr lang="ar-SA" sz="2000" dirty="0">
                <a:solidFill>
                  <a:prstClr val="black"/>
                </a:solidFill>
                <a:latin typeface="Times New Roman" pitchFamily="18" charset="0"/>
                <a:ea typeface="Tahoma" pitchFamily="34" charset="0"/>
                <a:cs typeface="Times New Roman" pitchFamily="18" charset="0"/>
              </a:rPr>
              <a:t>.</a:t>
            </a:r>
            <a:endParaRPr lang="ar-IQ" sz="2000" dirty="0">
              <a:solidFill>
                <a:prstClr val="black"/>
              </a:solidFill>
              <a:latin typeface="Times New Roman" pitchFamily="18" charset="0"/>
              <a:ea typeface="Tahoma" pitchFamily="34" charset="0"/>
              <a:cs typeface="Times New Roman" pitchFamily="18" charset="0"/>
            </a:endParaRPr>
          </a:p>
          <a:p>
            <a:pPr marL="109728" lvl="0" indent="0" algn="ctr">
              <a:buClr>
                <a:srgbClr val="2DA2BF"/>
              </a:buClr>
              <a:buNone/>
            </a:pPr>
            <a:r>
              <a:rPr lang="ar-IQ" sz="2000" dirty="0" smtClean="0">
                <a:solidFill>
                  <a:prstClr val="black"/>
                </a:solidFill>
                <a:latin typeface="Times New Roman" pitchFamily="18" charset="0"/>
                <a:ea typeface="Tahoma" pitchFamily="34" charset="0"/>
                <a:cs typeface="Times New Roman" pitchFamily="18" charset="0"/>
              </a:rPr>
              <a:t> </a:t>
            </a:r>
            <a:r>
              <a:rPr lang="ar-SA" sz="2000" dirty="0" smtClean="0">
                <a:solidFill>
                  <a:prstClr val="black"/>
                </a:solidFill>
                <a:latin typeface="Times New Roman" pitchFamily="18" charset="0"/>
                <a:ea typeface="Tahoma" pitchFamily="34" charset="0"/>
                <a:cs typeface="Times New Roman" pitchFamily="18" charset="0"/>
              </a:rPr>
              <a:t>(</a:t>
            </a:r>
            <a:r>
              <a:rPr lang="ar-SA" sz="2000" dirty="0">
                <a:solidFill>
                  <a:prstClr val="black"/>
                </a:solidFill>
                <a:latin typeface="Times New Roman" pitchFamily="18" charset="0"/>
                <a:ea typeface="Tahoma" pitchFamily="34" charset="0"/>
                <a:cs typeface="Times New Roman" pitchFamily="18" charset="0"/>
              </a:rPr>
              <a:t>ب) </a:t>
            </a:r>
            <a:r>
              <a:rPr lang="ar-SA" sz="2000" dirty="0">
                <a:solidFill>
                  <a:srgbClr val="FF0000"/>
                </a:solidFill>
                <a:latin typeface="Times New Roman" pitchFamily="18" charset="0"/>
                <a:ea typeface="Tahoma" pitchFamily="34" charset="0"/>
                <a:cs typeface="Times New Roman" pitchFamily="18" charset="0"/>
              </a:rPr>
              <a:t>الحامض بتركيز مركز</a:t>
            </a:r>
            <a:r>
              <a:rPr lang="ar-SA" sz="2000" dirty="0">
                <a:solidFill>
                  <a:prstClr val="black"/>
                </a:solidFill>
                <a:latin typeface="Times New Roman" pitchFamily="18" charset="0"/>
                <a:ea typeface="Tahoma" pitchFamily="34" charset="0"/>
                <a:cs typeface="Times New Roman" pitchFamily="18" charset="0"/>
              </a:rPr>
              <a:t>: (أعلى من </a:t>
            </a:r>
            <a:r>
              <a:rPr lang="en-US" sz="2000" dirty="0">
                <a:solidFill>
                  <a:prstClr val="black"/>
                </a:solidFill>
                <a:latin typeface="Times New Roman" pitchFamily="18" charset="0"/>
                <a:ea typeface="Tahoma" pitchFamily="34" charset="0"/>
                <a:cs typeface="Times New Roman" pitchFamily="18" charset="0"/>
              </a:rPr>
              <a:t>85</a:t>
            </a:r>
            <a:r>
              <a:rPr lang="ar-SA" sz="2000" dirty="0">
                <a:solidFill>
                  <a:prstClr val="black"/>
                </a:solidFill>
                <a:latin typeface="Times New Roman" pitchFamily="18" charset="0"/>
                <a:ea typeface="Tahoma" pitchFamily="34" charset="0"/>
                <a:cs typeface="Times New Roman" pitchFamily="18" charset="0"/>
              </a:rPr>
              <a:t>% وزنا") لا توجد مشكلة تآكل عندما تكون درجات الحرارة واطئة وسرعة الجريان بطيئة</a:t>
            </a:r>
            <a:r>
              <a:rPr lang="en-US" sz="2000" dirty="0">
                <a:solidFill>
                  <a:prstClr val="black"/>
                </a:solidFill>
                <a:latin typeface="Times New Roman" pitchFamily="18" charset="0"/>
                <a:ea typeface="Tahoma" pitchFamily="34" charset="0"/>
                <a:cs typeface="Times New Roman" pitchFamily="18" charset="0"/>
              </a:rPr>
              <a:t>                      </a:t>
            </a:r>
            <a:endParaRPr lang="ar-IQ" sz="2000" dirty="0">
              <a:solidFill>
                <a:prstClr val="black"/>
              </a:solidFill>
              <a:latin typeface="Times New Roman" pitchFamily="18" charset="0"/>
              <a:ea typeface="Tahoma" pitchFamily="34" charset="0"/>
              <a:cs typeface="Times New Roman" pitchFamily="18" charset="0"/>
            </a:endParaRPr>
          </a:p>
          <a:p>
            <a:pPr marL="109728" lvl="0" indent="0" algn="just">
              <a:buNone/>
            </a:pPr>
            <a:endParaRPr lang="en-US" sz="3200" dirty="0" smtClean="0">
              <a:latin typeface="Times New Roman" pitchFamily="18" charset="0"/>
              <a:ea typeface="Tahoma" pitchFamily="34" charset="0"/>
              <a:cs typeface="Times New Roman" pitchFamily="18" charset="0"/>
            </a:endParaRPr>
          </a:p>
          <a:p>
            <a:endParaRPr lang="ar-IQ" sz="2400" b="1" dirty="0">
              <a:solidFill>
                <a:srgbClr val="FF0000"/>
              </a:solidFill>
            </a:endParaRPr>
          </a:p>
        </p:txBody>
      </p:sp>
    </p:spTree>
    <p:extLst>
      <p:ext uri="{BB962C8B-B14F-4D97-AF65-F5344CB8AC3E}">
        <p14:creationId xmlns:p14="http://schemas.microsoft.com/office/powerpoint/2010/main" val="4759158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268760"/>
            <a:ext cx="8352927" cy="5112568"/>
          </a:xfrm>
        </p:spPr>
        <p:txBody>
          <a:bodyPr>
            <a:noAutofit/>
          </a:bodyPr>
          <a:lstStyle/>
          <a:p>
            <a:r>
              <a:rPr lang="ar-SA" sz="2000" dirty="0"/>
              <a:t>ان تأكل المعادن... هو المشكلة الاكبر التي تواجه الصناعات النفطية في البلاد...فمعظم انابيب نقل المنتجات النفطية والخزانات </a:t>
            </a:r>
            <a:r>
              <a:rPr lang="ar-SA" sz="2000" dirty="0" smtClean="0"/>
              <a:t>تعاني</a:t>
            </a:r>
            <a:r>
              <a:rPr lang="ar-IQ" sz="2000" dirty="0" smtClean="0"/>
              <a:t> من </a:t>
            </a:r>
            <a:r>
              <a:rPr lang="ar-SA" sz="2000" dirty="0" smtClean="0"/>
              <a:t> </a:t>
            </a:r>
            <a:r>
              <a:rPr lang="ar-SA" sz="2000" dirty="0"/>
              <a:t>التأكل الذي يتسبب بتلفها </a:t>
            </a:r>
            <a:r>
              <a:rPr lang="ar-SA" sz="2000" dirty="0" smtClean="0"/>
              <a:t>و</a:t>
            </a:r>
            <a:r>
              <a:rPr lang="ar-IQ" sz="2000" dirty="0" smtClean="0"/>
              <a:t>يساعد </a:t>
            </a:r>
            <a:r>
              <a:rPr lang="ar-SA" sz="2000" dirty="0" smtClean="0"/>
              <a:t>على </a:t>
            </a:r>
            <a:r>
              <a:rPr lang="ar-SA" sz="2000" dirty="0"/>
              <a:t>ذلك الظروف المناخية ونوعية المعادن المستخدمة في تلك الصناعات </a:t>
            </a:r>
            <a:r>
              <a:rPr lang="ar-IQ" sz="2000" dirty="0" smtClean="0"/>
              <a:t> </a:t>
            </a:r>
            <a:r>
              <a:rPr lang="ar-SA" sz="2000" dirty="0" smtClean="0"/>
              <a:t>وبحسب </a:t>
            </a:r>
            <a:r>
              <a:rPr lang="ar-SA" sz="2000" dirty="0"/>
              <a:t>مختصين فان تآكل المعدن يؤدي الى ايقاف عملية الانتاج في الصناعات النفطية ويستنزف علاجه الشيء الكثير من الوقت والجهد </a:t>
            </a:r>
            <a:r>
              <a:rPr lang="ar-IQ" sz="2000" dirty="0" smtClean="0"/>
              <a:t> </a:t>
            </a:r>
            <a:r>
              <a:rPr lang="ar-SA" sz="2000" dirty="0" smtClean="0"/>
              <a:t>تصل </a:t>
            </a:r>
            <a:r>
              <a:rPr lang="ar-SA" sz="2000" dirty="0"/>
              <a:t>كلفته الى ملايين الدولارات </a:t>
            </a:r>
            <a:r>
              <a:rPr lang="ar-SA" sz="2000" dirty="0" smtClean="0"/>
              <a:t>سنوي</a:t>
            </a:r>
            <a:r>
              <a:rPr lang="ar-IQ" sz="2000" dirty="0" smtClean="0"/>
              <a:t>ا , أن الصناعات النفطية </a:t>
            </a:r>
            <a:r>
              <a:rPr lang="ar-IQ" sz="2000" dirty="0"/>
              <a:t>تتعامل مع مواد شديدة الطيارية </a:t>
            </a:r>
            <a:r>
              <a:rPr lang="ar-IQ" sz="2000" dirty="0" smtClean="0"/>
              <a:t>وأحيانا تكون سامة </a:t>
            </a:r>
            <a:r>
              <a:rPr lang="ar-IQ" sz="2000" dirty="0"/>
              <a:t>وتنقل بواسطة خطوط الانابيب ولمسافات بعيدة ويتم تخزينها في مستودعات ضخمة بالاضافة الى كونها تتطلب عملية تشغيلية معقدة تحتاج الى حرارة وضغط عاليين </a:t>
            </a:r>
            <a:r>
              <a:rPr lang="ar-IQ" sz="2000" dirty="0" smtClean="0"/>
              <a:t>فان تاكل هذه المعدات </a:t>
            </a:r>
            <a:r>
              <a:rPr lang="ar-IQ" sz="2000" dirty="0"/>
              <a:t>بدرجة كبيرة </a:t>
            </a:r>
            <a:r>
              <a:rPr lang="ar-IQ" sz="2000" dirty="0" smtClean="0"/>
              <a:t>تجعلها غير </a:t>
            </a:r>
            <a:r>
              <a:rPr lang="ar-IQ" sz="2000" dirty="0"/>
              <a:t>قادرة على تحمل هذه الظروف القاسية </a:t>
            </a:r>
            <a:r>
              <a:rPr lang="ar-IQ" sz="2000" dirty="0" smtClean="0"/>
              <a:t>مما  يؤدي الى حصول </a:t>
            </a:r>
            <a:r>
              <a:rPr lang="ar-IQ" sz="2000" dirty="0"/>
              <a:t>أنفجارات قد تكون مصحوبة بحرائق </a:t>
            </a:r>
            <a:r>
              <a:rPr lang="ar-IQ" sz="2000" dirty="0" smtClean="0"/>
              <a:t> يصل </a:t>
            </a:r>
            <a:r>
              <a:rPr lang="ar-IQ" sz="2000" dirty="0"/>
              <a:t>تأثيرها الى المعدات المجاورة </a:t>
            </a:r>
            <a:r>
              <a:rPr lang="ar-IQ" sz="2000" dirty="0" smtClean="0"/>
              <a:t>و الوحدة </a:t>
            </a:r>
            <a:r>
              <a:rPr lang="ar-IQ" sz="2000" dirty="0"/>
              <a:t>الانتاجية بكاملها.  مسببة </a:t>
            </a:r>
            <a:r>
              <a:rPr lang="ar-SA" sz="2000" dirty="0"/>
              <a:t>خسائر مادية و اقتصادية و منها صحية تتعلق بصحة الإنسان و تؤثر عليه مباشرة </a:t>
            </a:r>
            <a:r>
              <a:rPr lang="ar-IQ" sz="2000" dirty="0" smtClean="0"/>
              <a:t>وعلى </a:t>
            </a:r>
            <a:r>
              <a:rPr lang="ar-SA" sz="2000" dirty="0"/>
              <a:t>البيئة المحيطة به </a:t>
            </a:r>
            <a:r>
              <a:rPr lang="ar-IQ" sz="2000" dirty="0"/>
              <a:t>.</a:t>
            </a:r>
          </a:p>
          <a:p>
            <a:pPr marL="109728" indent="0">
              <a:buNone/>
            </a:pPr>
            <a:endParaRPr lang="ar-IQ" sz="2000" dirty="0"/>
          </a:p>
        </p:txBody>
      </p:sp>
      <p:sp>
        <p:nvSpPr>
          <p:cNvPr id="2" name="Title 1"/>
          <p:cNvSpPr>
            <a:spLocks noGrp="1"/>
          </p:cNvSpPr>
          <p:nvPr>
            <p:ph type="title"/>
          </p:nvPr>
        </p:nvSpPr>
        <p:spPr/>
        <p:txBody>
          <a:bodyPr/>
          <a:lstStyle/>
          <a:p>
            <a:pPr algn="r"/>
            <a:r>
              <a:rPr lang="ar-IQ" sz="4000" dirty="0" smtClean="0">
                <a:solidFill>
                  <a:srgbClr val="FF0000"/>
                </a:solidFill>
              </a:rPr>
              <a:t>مقدمة</a:t>
            </a:r>
            <a:r>
              <a:rPr lang="ar-IQ" sz="4400" dirty="0" smtClean="0">
                <a:solidFill>
                  <a:srgbClr val="FF0000"/>
                </a:solidFill>
              </a:rPr>
              <a:t> </a:t>
            </a:r>
            <a:endParaRPr lang="ar-IQ" sz="4400" dirty="0">
              <a:solidFill>
                <a:srgbClr val="FF0000"/>
              </a:solidFill>
            </a:endParaRPr>
          </a:p>
        </p:txBody>
      </p:sp>
    </p:spTree>
    <p:extLst>
      <p:ext uri="{BB962C8B-B14F-4D97-AF65-F5344CB8AC3E}">
        <p14:creationId xmlns:p14="http://schemas.microsoft.com/office/powerpoint/2010/main" val="2792012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88640"/>
            <a:ext cx="8856984" cy="6480720"/>
          </a:xfrm>
        </p:spPr>
        <p:txBody>
          <a:bodyPr>
            <a:normAutofit/>
          </a:bodyPr>
          <a:lstStyle/>
          <a:p>
            <a:pPr marL="109728" indent="0" algn="ctr">
              <a:buNone/>
            </a:pPr>
            <a:r>
              <a:rPr lang="ar-IQ" sz="2400" b="1" dirty="0" smtClean="0">
                <a:solidFill>
                  <a:srgbClr val="92D050"/>
                </a:solidFill>
                <a:latin typeface="Times New Roman" pitchFamily="18" charset="0"/>
                <a:ea typeface="Tahoma" pitchFamily="34" charset="0"/>
                <a:cs typeface="Times New Roman" pitchFamily="18" charset="0"/>
              </a:rPr>
              <a:t> </a:t>
            </a:r>
            <a:r>
              <a:rPr lang="ar-SA" sz="2000" dirty="0" smtClean="0">
                <a:latin typeface="Times New Roman" pitchFamily="18" charset="0"/>
                <a:ea typeface="Tahoma" pitchFamily="34" charset="0"/>
                <a:cs typeface="Times New Roman" pitchFamily="18" charset="0"/>
              </a:rPr>
              <a:t>.</a:t>
            </a:r>
            <a:r>
              <a:rPr lang="en-US" sz="2000" dirty="0" smtClean="0">
                <a:latin typeface="Times New Roman" pitchFamily="18" charset="0"/>
                <a:ea typeface="Tahoma" pitchFamily="34" charset="0"/>
                <a:cs typeface="Times New Roman" pitchFamily="18" charset="0"/>
              </a:rPr>
              <a:t>                                                            </a:t>
            </a:r>
            <a:endParaRPr lang="ar-IQ" sz="2000" dirty="0">
              <a:latin typeface="Times New Roman" pitchFamily="18" charset="0"/>
              <a:ea typeface="Tahoma" pitchFamily="34" charset="0"/>
              <a:cs typeface="Times New Roman" pitchFamily="18" charset="0"/>
            </a:endParaRPr>
          </a:p>
          <a:p>
            <a:pPr marL="109728" indent="0" algn="ctr">
              <a:buNone/>
            </a:pPr>
            <a:r>
              <a:rPr lang="ar-IQ" sz="2400" b="1" dirty="0" smtClean="0">
                <a:solidFill>
                  <a:srgbClr val="92D050"/>
                </a:solidFill>
                <a:latin typeface="Times New Roman" pitchFamily="18" charset="0"/>
                <a:ea typeface="Tahoma" pitchFamily="34" charset="0"/>
                <a:cs typeface="Times New Roman" pitchFamily="18" charset="0"/>
              </a:rPr>
              <a:t>4-</a:t>
            </a:r>
            <a:r>
              <a:rPr lang="ar-SA" sz="2400" b="1" dirty="0" smtClean="0">
                <a:solidFill>
                  <a:srgbClr val="92D050"/>
                </a:solidFill>
                <a:latin typeface="Times New Roman" pitchFamily="18" charset="0"/>
                <a:ea typeface="Tahoma" pitchFamily="34" charset="0"/>
                <a:cs typeface="Times New Roman" pitchFamily="18" charset="0"/>
              </a:rPr>
              <a:t>الزئبق</a:t>
            </a:r>
            <a:r>
              <a:rPr lang="ar-IQ" sz="2400" b="1" dirty="0" smtClean="0">
                <a:solidFill>
                  <a:srgbClr val="92D050"/>
                </a:solidFill>
                <a:latin typeface="Times New Roman" pitchFamily="18" charset="0"/>
                <a:ea typeface="Tahoma" pitchFamily="34" charset="0"/>
                <a:cs typeface="Times New Roman" pitchFamily="18" charset="0"/>
              </a:rPr>
              <a:t> </a:t>
            </a:r>
            <a:r>
              <a:rPr lang="ar-SA" sz="2400" b="1" dirty="0" smtClean="0">
                <a:solidFill>
                  <a:srgbClr val="92D050"/>
                </a:solidFill>
                <a:latin typeface="Times New Roman" pitchFamily="18" charset="0"/>
                <a:ea typeface="Tahoma" pitchFamily="34" charset="0"/>
                <a:cs typeface="Times New Roman" pitchFamily="18" charset="0"/>
              </a:rPr>
              <a:t>: </a:t>
            </a:r>
            <a:r>
              <a:rPr lang="ar-SA" sz="2000" dirty="0">
                <a:latin typeface="Times New Roman" pitchFamily="18" charset="0"/>
                <a:ea typeface="Tahoma" pitchFamily="34" charset="0"/>
                <a:cs typeface="Times New Roman" pitchFamily="18" charset="0"/>
              </a:rPr>
              <a:t>يستخدم في بعض الالات الدقيقة والمقاييس فلو حصل ودخل الى المعدات النفطية خطأ فأنه </a:t>
            </a:r>
            <a:r>
              <a:rPr lang="en-US" sz="2000" dirty="0" smtClean="0">
                <a:latin typeface="Times New Roman" pitchFamily="18" charset="0"/>
                <a:ea typeface="Tahoma" pitchFamily="34" charset="0"/>
                <a:cs typeface="Times New Roman" pitchFamily="18" charset="0"/>
              </a:rPr>
              <a:t>                       </a:t>
            </a:r>
            <a:r>
              <a:rPr lang="ar-SA" sz="2000" dirty="0" smtClean="0">
                <a:latin typeface="Times New Roman" pitchFamily="18" charset="0"/>
                <a:ea typeface="Tahoma" pitchFamily="34" charset="0"/>
                <a:cs typeface="Times New Roman" pitchFamily="18" charset="0"/>
              </a:rPr>
              <a:t>يسبب </a:t>
            </a:r>
            <a:r>
              <a:rPr lang="ar-SA" sz="2000" dirty="0">
                <a:latin typeface="Times New Roman" pitchFamily="18" charset="0"/>
                <a:ea typeface="Tahoma" pitchFamily="34" charset="0"/>
                <a:cs typeface="Times New Roman" pitchFamily="18" charset="0"/>
              </a:rPr>
              <a:t>ظاهرة التآكل الجهدي لسبائك المونيل وسبائك النحاس كما أنه يسبب تآكل شديد </a:t>
            </a:r>
            <a:r>
              <a:rPr lang="en-US" sz="2000" dirty="0" smtClean="0">
                <a:latin typeface="Times New Roman" pitchFamily="18" charset="0"/>
                <a:ea typeface="Tahoma" pitchFamily="34" charset="0"/>
                <a:cs typeface="Times New Roman" pitchFamily="18" charset="0"/>
              </a:rPr>
              <a:t>        </a:t>
            </a:r>
            <a:r>
              <a:rPr lang="ar-SA" sz="2000" dirty="0" smtClean="0">
                <a:latin typeface="Times New Roman" pitchFamily="18" charset="0"/>
                <a:ea typeface="Tahoma" pitchFamily="34" charset="0"/>
                <a:cs typeface="Times New Roman" pitchFamily="18" charset="0"/>
              </a:rPr>
              <a:t>للالمنيوم.</a:t>
            </a:r>
            <a:r>
              <a:rPr lang="en-US" sz="2000" dirty="0" smtClean="0">
                <a:latin typeface="Times New Roman" pitchFamily="18" charset="0"/>
                <a:ea typeface="Tahoma" pitchFamily="34" charset="0"/>
                <a:cs typeface="Times New Roman" pitchFamily="18" charset="0"/>
              </a:rPr>
              <a:t>                                                                                  </a:t>
            </a:r>
            <a:r>
              <a:rPr lang="ar-SA" sz="2000" dirty="0" smtClean="0">
                <a:latin typeface="Times New Roman" pitchFamily="18" charset="0"/>
                <a:ea typeface="Tahoma" pitchFamily="34" charset="0"/>
                <a:cs typeface="Times New Roman" pitchFamily="18" charset="0"/>
              </a:rPr>
              <a:t> </a:t>
            </a:r>
            <a:endParaRPr lang="ar-IQ" sz="2000" dirty="0">
              <a:latin typeface="Times New Roman" pitchFamily="18" charset="0"/>
              <a:ea typeface="Tahoma" pitchFamily="34" charset="0"/>
              <a:cs typeface="Times New Roman" pitchFamily="18" charset="0"/>
            </a:endParaRPr>
          </a:p>
          <a:p>
            <a:pPr marL="109728" indent="0">
              <a:buNone/>
            </a:pPr>
            <a:r>
              <a:rPr lang="ar-IQ" sz="2400" b="1" dirty="0" smtClean="0">
                <a:solidFill>
                  <a:srgbClr val="92D050"/>
                </a:solidFill>
                <a:latin typeface="Times New Roman" pitchFamily="18" charset="0"/>
                <a:ea typeface="Tahoma" pitchFamily="34" charset="0"/>
                <a:cs typeface="Times New Roman" pitchFamily="18" charset="0"/>
              </a:rPr>
              <a:t>5-</a:t>
            </a:r>
            <a:r>
              <a:rPr lang="ar-SA" sz="2400" b="1" dirty="0">
                <a:solidFill>
                  <a:srgbClr val="92D050"/>
                </a:solidFill>
                <a:latin typeface="Times New Roman" pitchFamily="18" charset="0"/>
                <a:ea typeface="Tahoma" pitchFamily="34" charset="0"/>
                <a:cs typeface="Times New Roman" pitchFamily="18" charset="0"/>
              </a:rPr>
              <a:t>الامونيا: </a:t>
            </a:r>
            <a:r>
              <a:rPr lang="ar-SA" sz="2000" dirty="0">
                <a:latin typeface="Times New Roman" pitchFamily="18" charset="0"/>
                <a:ea typeface="Tahoma" pitchFamily="34" charset="0"/>
                <a:cs typeface="Times New Roman" pitchFamily="18" charset="0"/>
              </a:rPr>
              <a:t>يستخدم للتبريد ومعادلة الحوامض ويؤثر تأثيرا" شديدا" على سبائك النحاس عندما تكون </a:t>
            </a:r>
            <a:r>
              <a:rPr lang="en-US" sz="2000" dirty="0" smtClean="0">
                <a:latin typeface="Times New Roman" pitchFamily="18" charset="0"/>
                <a:ea typeface="Tahoma" pitchFamily="34" charset="0"/>
                <a:cs typeface="Times New Roman" pitchFamily="18" charset="0"/>
              </a:rPr>
              <a:t>                          </a:t>
            </a:r>
            <a:r>
              <a:rPr lang="ar-SA" sz="2000" dirty="0" smtClean="0">
                <a:latin typeface="Times New Roman" pitchFamily="18" charset="0"/>
                <a:ea typeface="Tahoma" pitchFamily="34" charset="0"/>
                <a:cs typeface="Times New Roman" pitchFamily="18" charset="0"/>
              </a:rPr>
              <a:t>درجة </a:t>
            </a:r>
            <a:r>
              <a:rPr lang="ar-SA" sz="2000" dirty="0">
                <a:latin typeface="Times New Roman" pitchFamily="18" charset="0"/>
                <a:ea typeface="Tahoma" pitchFamily="34" charset="0"/>
                <a:cs typeface="Times New Roman" pitchFamily="18" charset="0"/>
              </a:rPr>
              <a:t>حموضته</a:t>
            </a:r>
            <a:r>
              <a:rPr lang="en-US" sz="2000" dirty="0">
                <a:latin typeface="Times New Roman" pitchFamily="18" charset="0"/>
                <a:ea typeface="Tahoma" pitchFamily="34" charset="0"/>
                <a:cs typeface="Times New Roman" pitchFamily="18" charset="0"/>
              </a:rPr>
              <a:t> (pH=8) </a:t>
            </a:r>
            <a:r>
              <a:rPr lang="ar-SA" sz="2000" dirty="0">
                <a:latin typeface="Times New Roman" pitchFamily="18" charset="0"/>
                <a:ea typeface="Tahoma" pitchFamily="34" charset="0"/>
                <a:cs typeface="Times New Roman" pitchFamily="18" charset="0"/>
              </a:rPr>
              <a:t>مسببا" تآكلا" شديدا" </a:t>
            </a:r>
            <a:r>
              <a:rPr lang="ar-IQ" sz="2000" dirty="0" smtClean="0">
                <a:latin typeface="Times New Roman" pitchFamily="18" charset="0"/>
                <a:ea typeface="Tahoma" pitchFamily="34" charset="0"/>
                <a:cs typeface="Times New Roman" pitchFamily="18" charset="0"/>
              </a:rPr>
              <a:t> </a:t>
            </a:r>
            <a:r>
              <a:rPr lang="ar-SA" sz="2000" dirty="0" smtClean="0">
                <a:latin typeface="Times New Roman" pitchFamily="18" charset="0"/>
                <a:ea typeface="Tahoma" pitchFamily="34" charset="0"/>
                <a:cs typeface="Times New Roman" pitchFamily="18" charset="0"/>
              </a:rPr>
              <a:t>. </a:t>
            </a:r>
            <a:endParaRPr lang="en-US" sz="2000" dirty="0">
              <a:latin typeface="Times New Roman" pitchFamily="18" charset="0"/>
              <a:ea typeface="Tahoma" pitchFamily="34" charset="0"/>
              <a:cs typeface="Times New Roman" pitchFamily="18" charset="0"/>
            </a:endParaRPr>
          </a:p>
          <a:p>
            <a:pPr marL="109728" indent="0" algn="ctr">
              <a:buNone/>
            </a:pPr>
            <a:r>
              <a:rPr lang="ar-IQ" sz="2000" b="1" dirty="0" smtClean="0">
                <a:solidFill>
                  <a:srgbClr val="92D050"/>
                </a:solidFill>
                <a:latin typeface="Times New Roman" pitchFamily="18" charset="0"/>
                <a:ea typeface="Tahoma" pitchFamily="34" charset="0"/>
                <a:cs typeface="Times New Roman" pitchFamily="18" charset="0"/>
              </a:rPr>
              <a:t>6-</a:t>
            </a:r>
            <a:r>
              <a:rPr lang="ar-SA" sz="2400" b="1" dirty="0">
                <a:solidFill>
                  <a:srgbClr val="92D050"/>
                </a:solidFill>
                <a:latin typeface="Times New Roman" pitchFamily="18" charset="0"/>
                <a:ea typeface="Tahoma" pitchFamily="34" charset="0"/>
                <a:cs typeface="Times New Roman" pitchFamily="18" charset="0"/>
              </a:rPr>
              <a:t>الكلورين</a:t>
            </a:r>
            <a:r>
              <a:rPr lang="en-US" sz="2400" b="1" dirty="0">
                <a:solidFill>
                  <a:srgbClr val="92D050"/>
                </a:solidFill>
                <a:latin typeface="Times New Roman" pitchFamily="18" charset="0"/>
                <a:ea typeface="Tahoma" pitchFamily="34" charset="0"/>
                <a:cs typeface="Times New Roman" pitchFamily="18" charset="0"/>
              </a:rPr>
              <a:t>: </a:t>
            </a:r>
            <a:r>
              <a:rPr lang="en-US" sz="2400" b="1" dirty="0" smtClean="0">
                <a:solidFill>
                  <a:srgbClr val="92D050"/>
                </a:solidFill>
                <a:latin typeface="Times New Roman" pitchFamily="18" charset="0"/>
                <a:ea typeface="Tahoma" pitchFamily="34" charset="0"/>
                <a:cs typeface="Times New Roman" pitchFamily="18" charset="0"/>
              </a:rPr>
              <a:t> </a:t>
            </a:r>
            <a:r>
              <a:rPr lang="en-US" sz="2000" dirty="0" smtClean="0">
                <a:latin typeface="Times New Roman" pitchFamily="18" charset="0"/>
                <a:ea typeface="Tahoma" pitchFamily="34" charset="0"/>
                <a:cs typeface="Times New Roman" pitchFamily="18" charset="0"/>
              </a:rPr>
              <a:t> </a:t>
            </a:r>
            <a:r>
              <a:rPr lang="ar-SA" sz="2000" dirty="0">
                <a:latin typeface="Times New Roman" pitchFamily="18" charset="0"/>
                <a:ea typeface="Tahoma" pitchFamily="34" charset="0"/>
                <a:cs typeface="Times New Roman" pitchFamily="18" charset="0"/>
              </a:rPr>
              <a:t>يستخدم في أبراج التبريد وفي عمليات خاصة حيث يعتبر غير </a:t>
            </a:r>
            <a:r>
              <a:rPr lang="ar-IQ" sz="2000" dirty="0">
                <a:latin typeface="Times New Roman" pitchFamily="18" charset="0"/>
                <a:ea typeface="Tahoma" pitchFamily="34" charset="0"/>
                <a:cs typeface="Times New Roman" pitchFamily="18" charset="0"/>
              </a:rPr>
              <a:t>مسبب للتاكل </a:t>
            </a:r>
            <a:r>
              <a:rPr lang="ar-SA" sz="2000" dirty="0">
                <a:latin typeface="Times New Roman" pitchFamily="18" charset="0"/>
                <a:ea typeface="Tahoma" pitchFamily="34" charset="0"/>
                <a:cs typeface="Times New Roman" pitchFamily="18" charset="0"/>
              </a:rPr>
              <a:t> في حالة </a:t>
            </a:r>
            <a:r>
              <a:rPr lang="en-US" sz="2000" dirty="0" smtClean="0">
                <a:latin typeface="Times New Roman" pitchFamily="18" charset="0"/>
                <a:ea typeface="Tahoma" pitchFamily="34" charset="0"/>
                <a:cs typeface="Times New Roman" pitchFamily="18" charset="0"/>
              </a:rPr>
              <a:t>      </a:t>
            </a:r>
            <a:r>
              <a:rPr lang="ar-SA" sz="2000" dirty="0" smtClean="0">
                <a:latin typeface="Times New Roman" pitchFamily="18" charset="0"/>
                <a:ea typeface="Tahoma" pitchFamily="34" charset="0"/>
                <a:cs typeface="Times New Roman" pitchFamily="18" charset="0"/>
              </a:rPr>
              <a:t>غياب </a:t>
            </a:r>
            <a:r>
              <a:rPr lang="ar-SA" sz="2000" dirty="0">
                <a:latin typeface="Times New Roman" pitchFamily="18" charset="0"/>
                <a:ea typeface="Tahoma" pitchFamily="34" charset="0"/>
                <a:cs typeface="Times New Roman" pitchFamily="18" charset="0"/>
              </a:rPr>
              <a:t>الماء ولكن بوجوده يصبح شديد </a:t>
            </a:r>
            <a:r>
              <a:rPr lang="ar-SA" sz="2000" dirty="0" smtClean="0">
                <a:latin typeface="Times New Roman" pitchFamily="18" charset="0"/>
                <a:ea typeface="Tahoma" pitchFamily="34" charset="0"/>
                <a:cs typeface="Times New Roman" pitchFamily="18" charset="0"/>
              </a:rPr>
              <a:t>التآكل</a:t>
            </a:r>
            <a:r>
              <a:rPr lang="en-US" sz="2000" dirty="0" smtClean="0">
                <a:latin typeface="Times New Roman" pitchFamily="18" charset="0"/>
                <a:ea typeface="Tahoma" pitchFamily="34" charset="0"/>
                <a:cs typeface="Times New Roman" pitchFamily="18" charset="0"/>
              </a:rPr>
              <a:t>                                 </a:t>
            </a:r>
            <a:r>
              <a:rPr lang="ar-SA" sz="2000" dirty="0" smtClean="0">
                <a:latin typeface="Times New Roman" pitchFamily="18" charset="0"/>
                <a:ea typeface="Tahoma" pitchFamily="34" charset="0"/>
                <a:cs typeface="Times New Roman" pitchFamily="18" charset="0"/>
              </a:rPr>
              <a:t>. </a:t>
            </a:r>
            <a:r>
              <a:rPr lang="en-US" sz="2000" dirty="0" smtClean="0">
                <a:latin typeface="Times New Roman" pitchFamily="18" charset="0"/>
                <a:ea typeface="Tahoma" pitchFamily="34" charset="0"/>
                <a:cs typeface="Times New Roman" pitchFamily="18" charset="0"/>
              </a:rPr>
              <a:t> </a:t>
            </a:r>
            <a:endParaRPr lang="en-US" sz="2000" b="1" dirty="0">
              <a:latin typeface="Times New Roman" pitchFamily="18" charset="0"/>
              <a:ea typeface="Tahoma" pitchFamily="34" charset="0"/>
              <a:cs typeface="Times New Roman" pitchFamily="18" charset="0"/>
            </a:endParaRPr>
          </a:p>
        </p:txBody>
      </p:sp>
    </p:spTree>
    <p:extLst>
      <p:ext uri="{BB962C8B-B14F-4D97-AF65-F5344CB8AC3E}">
        <p14:creationId xmlns:p14="http://schemas.microsoft.com/office/powerpoint/2010/main" val="9504111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52736"/>
            <a:ext cx="9144000" cy="5688632"/>
          </a:xfrm>
        </p:spPr>
        <p:txBody>
          <a:bodyPr>
            <a:normAutofit fontScale="55000" lnSpcReduction="20000"/>
          </a:bodyPr>
          <a:lstStyle/>
          <a:p>
            <a:pPr marL="109728" indent="0">
              <a:buNone/>
            </a:pPr>
            <a:r>
              <a:rPr lang="ar-IQ" sz="4400" b="1" dirty="0">
                <a:solidFill>
                  <a:srgbClr val="92D050"/>
                </a:solidFill>
                <a:latin typeface="Times New Roman" pitchFamily="18" charset="0"/>
                <a:cs typeface="Times New Roman" pitchFamily="18" charset="0"/>
              </a:rPr>
              <a:t>1-</a:t>
            </a:r>
            <a:r>
              <a:rPr lang="ar-IQ" sz="4400" b="1" dirty="0">
                <a:latin typeface="Times New Roman" pitchFamily="18" charset="0"/>
                <a:cs typeface="Times New Roman" pitchFamily="18" charset="0"/>
              </a:rPr>
              <a:t> </a:t>
            </a:r>
            <a:r>
              <a:rPr lang="ar-IQ" sz="4400" b="1" dirty="0">
                <a:solidFill>
                  <a:srgbClr val="92D050"/>
                </a:solidFill>
                <a:latin typeface="Times New Roman" pitchFamily="18" charset="0"/>
                <a:cs typeface="Times New Roman" pitchFamily="18" charset="0"/>
              </a:rPr>
              <a:t>تغير الأبعاد وفقدان الخواص الميكانيكية</a:t>
            </a:r>
            <a:r>
              <a:rPr lang="ar-IQ" sz="3600" b="1" dirty="0">
                <a:latin typeface="Times New Roman" pitchFamily="18" charset="0"/>
                <a:cs typeface="Times New Roman" pitchFamily="18" charset="0"/>
              </a:rPr>
              <a:t>: </a:t>
            </a:r>
            <a:endParaRPr lang="ar-IQ" sz="3600" b="1" dirty="0" smtClean="0">
              <a:latin typeface="Times New Roman" pitchFamily="18" charset="0"/>
              <a:cs typeface="Times New Roman" pitchFamily="18" charset="0"/>
            </a:endParaRPr>
          </a:p>
          <a:p>
            <a:pPr marL="109728" indent="0">
              <a:buNone/>
            </a:pPr>
            <a:endParaRPr lang="ar-IQ" sz="3600" b="1" dirty="0" smtClean="0">
              <a:latin typeface="Times New Roman" pitchFamily="18" charset="0"/>
              <a:cs typeface="Times New Roman" pitchFamily="18" charset="0"/>
            </a:endParaRPr>
          </a:p>
          <a:p>
            <a:pPr marL="109728" indent="0">
              <a:buNone/>
            </a:pPr>
            <a:r>
              <a:rPr lang="ar-IQ" sz="3600" dirty="0" smtClean="0">
                <a:latin typeface="Times New Roman" pitchFamily="18" charset="0"/>
                <a:cs typeface="Times New Roman" pitchFamily="18" charset="0"/>
              </a:rPr>
              <a:t>إن </a:t>
            </a:r>
            <a:r>
              <a:rPr lang="ar-IQ" sz="3600" dirty="0">
                <a:latin typeface="Times New Roman" pitchFamily="18" charset="0"/>
                <a:cs typeface="Times New Roman" pitchFamily="18" charset="0"/>
              </a:rPr>
              <a:t>التآكل يؤدي إلى فقدان وزن المعدن بسبب انحلاله وبالتالي إلى تغير أبعاده، لذلك نرى المهندسين يعطون سماحات للتآكل (</a:t>
            </a:r>
            <a:r>
              <a:rPr lang="en-US" sz="3600" dirty="0">
                <a:latin typeface="Times New Roman" pitchFamily="18" charset="0"/>
                <a:cs typeface="Times New Roman" pitchFamily="18" charset="0"/>
              </a:rPr>
              <a:t>Corrosion </a:t>
            </a:r>
            <a:r>
              <a:rPr lang="en-US" sz="3600" dirty="0" smtClean="0">
                <a:latin typeface="Times New Roman" pitchFamily="18" charset="0"/>
                <a:cs typeface="Times New Roman" pitchFamily="18" charset="0"/>
              </a:rPr>
              <a:t>Allowance </a:t>
            </a:r>
            <a:r>
              <a:rPr lang="ar-IQ" sz="3600" dirty="0" smtClean="0">
                <a:latin typeface="Times New Roman" pitchFamily="18" charset="0"/>
                <a:cs typeface="Times New Roman" pitchFamily="18" charset="0"/>
              </a:rPr>
              <a:t>)عند </a:t>
            </a:r>
            <a:r>
              <a:rPr lang="ar-IQ" sz="3600" dirty="0">
                <a:latin typeface="Times New Roman" pitchFamily="18" charset="0"/>
                <a:cs typeface="Times New Roman" pitchFamily="18" charset="0"/>
              </a:rPr>
              <a:t>التصميم، حيث تكون هذه القيم عالية عندما تكون معدلات التآكل كبيره. إن فقدان الوزن وتغير ابعاد المعدن تؤثر على الخواص الميكانيكية له، حيث تزيد من قابليته للتشوه بنوعيه اللدن (</a:t>
            </a:r>
            <a:r>
              <a:rPr lang="en-US" sz="3600" dirty="0">
                <a:latin typeface="Times New Roman" pitchFamily="18" charset="0"/>
                <a:cs typeface="Times New Roman" pitchFamily="18" charset="0"/>
              </a:rPr>
              <a:t>Plastic </a:t>
            </a:r>
            <a:r>
              <a:rPr lang="en-US" sz="3600" dirty="0" smtClean="0">
                <a:latin typeface="Times New Roman" pitchFamily="18" charset="0"/>
                <a:cs typeface="Times New Roman" pitchFamily="18" charset="0"/>
              </a:rPr>
              <a:t>Deformation  </a:t>
            </a:r>
            <a:r>
              <a:rPr lang="ar-IQ" sz="3600" dirty="0" smtClean="0">
                <a:latin typeface="Times New Roman" pitchFamily="18" charset="0"/>
                <a:cs typeface="Times New Roman" pitchFamily="18" charset="0"/>
              </a:rPr>
              <a:t>) والمرن </a:t>
            </a:r>
            <a:r>
              <a:rPr lang="ar-IQ" sz="3600" dirty="0">
                <a:latin typeface="Times New Roman" pitchFamily="18" charset="0"/>
                <a:cs typeface="Times New Roman" pitchFamily="18" charset="0"/>
              </a:rPr>
              <a:t>(</a:t>
            </a:r>
            <a:r>
              <a:rPr lang="en-US" sz="3600" dirty="0">
                <a:latin typeface="Times New Roman" pitchFamily="18" charset="0"/>
                <a:cs typeface="Times New Roman" pitchFamily="18" charset="0"/>
              </a:rPr>
              <a:t>Elastic Deformation </a:t>
            </a:r>
            <a:r>
              <a:rPr lang="ar-IQ" sz="3600" dirty="0">
                <a:latin typeface="Times New Roman" pitchFamily="18" charset="0"/>
                <a:cs typeface="Times New Roman" pitchFamily="18" charset="0"/>
              </a:rPr>
              <a:t>) مقاومة المعدن للاجهاد  (</a:t>
            </a:r>
            <a:r>
              <a:rPr lang="en-US" sz="3600" dirty="0">
                <a:latin typeface="Times New Roman" pitchFamily="18" charset="0"/>
                <a:cs typeface="Times New Roman" pitchFamily="18" charset="0"/>
              </a:rPr>
              <a:t>Fatigue Strength  </a:t>
            </a:r>
            <a:r>
              <a:rPr lang="ar-IQ" sz="3600" dirty="0">
                <a:latin typeface="Times New Roman" pitchFamily="18" charset="0"/>
                <a:cs typeface="Times New Roman" pitchFamily="18" charset="0"/>
              </a:rPr>
              <a:t>) وحدوث التشققات (</a:t>
            </a:r>
            <a:r>
              <a:rPr lang="en-US" sz="3600" dirty="0">
                <a:latin typeface="Times New Roman" pitchFamily="18" charset="0"/>
                <a:cs typeface="Times New Roman" pitchFamily="18" charset="0"/>
              </a:rPr>
              <a:t>Cracks  </a:t>
            </a:r>
            <a:r>
              <a:rPr lang="ar-IQ" sz="3600" dirty="0">
                <a:latin typeface="Times New Roman" pitchFamily="18" charset="0"/>
                <a:cs typeface="Times New Roman" pitchFamily="18" charset="0"/>
              </a:rPr>
              <a:t>) وبالتالي الهشاشة أو الكسر السريع (</a:t>
            </a:r>
            <a:r>
              <a:rPr lang="en-US" sz="3600" dirty="0">
                <a:latin typeface="Times New Roman" pitchFamily="18" charset="0"/>
                <a:cs typeface="Times New Roman" pitchFamily="18" charset="0"/>
              </a:rPr>
              <a:t>Fast Fracture </a:t>
            </a:r>
            <a:r>
              <a:rPr lang="en-US" sz="3600" dirty="0" smtClean="0">
                <a:latin typeface="Times New Roman" pitchFamily="18" charset="0"/>
                <a:cs typeface="Times New Roman" pitchFamily="18" charset="0"/>
              </a:rPr>
              <a:t>.</a:t>
            </a:r>
          </a:p>
          <a:p>
            <a:pPr marL="109728" indent="0">
              <a:buNone/>
            </a:pPr>
            <a:endParaRPr lang="ar-IQ" sz="3600" dirty="0">
              <a:latin typeface="Times New Roman" pitchFamily="18" charset="0"/>
              <a:cs typeface="Times New Roman" pitchFamily="18" charset="0"/>
            </a:endParaRPr>
          </a:p>
          <a:p>
            <a:pPr marL="109728" indent="0">
              <a:buNone/>
            </a:pPr>
            <a:r>
              <a:rPr lang="ar-IQ" sz="4400" b="1" dirty="0">
                <a:solidFill>
                  <a:srgbClr val="92D050"/>
                </a:solidFill>
                <a:latin typeface="Times New Roman" pitchFamily="18" charset="0"/>
                <a:cs typeface="Times New Roman" pitchFamily="18" charset="0"/>
              </a:rPr>
              <a:t>2-</a:t>
            </a:r>
            <a:r>
              <a:rPr lang="en-US" sz="4400" b="1" dirty="0">
                <a:solidFill>
                  <a:srgbClr val="92D050"/>
                </a:solidFill>
                <a:latin typeface="Times New Roman" pitchFamily="18" charset="0"/>
                <a:cs typeface="Times New Roman" pitchFamily="18" charset="0"/>
              </a:rPr>
              <a:t> </a:t>
            </a:r>
            <a:r>
              <a:rPr lang="ar-IQ" sz="4400" b="1" dirty="0">
                <a:solidFill>
                  <a:srgbClr val="92D050"/>
                </a:solidFill>
                <a:latin typeface="Times New Roman" pitchFamily="18" charset="0"/>
                <a:cs typeface="Times New Roman" pitchFamily="18" charset="0"/>
              </a:rPr>
              <a:t>تشوه المظهر:</a:t>
            </a:r>
          </a:p>
          <a:p>
            <a:pPr marL="109728" indent="0">
              <a:buNone/>
            </a:pPr>
            <a:r>
              <a:rPr lang="ar-IQ" sz="3600" dirty="0">
                <a:latin typeface="Times New Roman" pitchFamily="18" charset="0"/>
                <a:cs typeface="Times New Roman" pitchFamily="18" charset="0"/>
              </a:rPr>
              <a:t>إن حصول التآكل للمعدن يشوه مظهره أي يكون مظهره سيئاً، بينما تظهر المواد المقاومة للتآكل بمظهر حسن. لذلك فمن المفضل استخدام معادن مقاومة للتآكل بالظروف الجوية (الألمنيوم مثلاً) عوضاً عن الفولاذ الكربوني </a:t>
            </a:r>
            <a:r>
              <a:rPr lang="ar-IQ" sz="3600" dirty="0" smtClean="0">
                <a:latin typeface="Times New Roman" pitchFamily="18" charset="0"/>
                <a:cs typeface="Times New Roman" pitchFamily="18" charset="0"/>
              </a:rPr>
              <a:t> </a:t>
            </a:r>
            <a:endParaRPr lang="ar-IQ" sz="5800" dirty="0">
              <a:latin typeface="Times New Roman" pitchFamily="18" charset="0"/>
              <a:cs typeface="Times New Roman" pitchFamily="18" charset="0"/>
            </a:endParaRPr>
          </a:p>
          <a:p>
            <a:pPr marL="109728" indent="0">
              <a:buNone/>
            </a:pP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endParaRPr lang="ar-IQ" sz="3600" dirty="0" smtClean="0">
              <a:latin typeface="Times New Roman" pitchFamily="18" charset="0"/>
              <a:cs typeface="Times New Roman" pitchFamily="18" charset="0"/>
            </a:endParaRPr>
          </a:p>
          <a:p>
            <a:pPr marL="109728" indent="0">
              <a:buNone/>
            </a:pPr>
            <a:r>
              <a:rPr lang="ar-IQ" sz="3600" dirty="0">
                <a:latin typeface="Times New Roman" pitchFamily="18" charset="0"/>
                <a:cs typeface="Times New Roman" pitchFamily="18" charset="0"/>
              </a:rPr>
              <a:t/>
            </a:r>
            <a:br>
              <a:rPr lang="ar-IQ" sz="3600" dirty="0">
                <a:latin typeface="Times New Roman" pitchFamily="18" charset="0"/>
                <a:cs typeface="Times New Roman" pitchFamily="18" charset="0"/>
              </a:rPr>
            </a:br>
            <a:r>
              <a:rPr lang="ar-IQ" sz="4800" dirty="0">
                <a:latin typeface="Times New Roman" pitchFamily="18" charset="0"/>
                <a:cs typeface="Times New Roman" pitchFamily="18" charset="0"/>
              </a:rPr>
              <a:t/>
            </a:r>
            <a:br>
              <a:rPr lang="ar-IQ" sz="4800" dirty="0">
                <a:latin typeface="Times New Roman" pitchFamily="18" charset="0"/>
                <a:cs typeface="Times New Roman" pitchFamily="18" charset="0"/>
              </a:rPr>
            </a:br>
            <a:endParaRPr lang="ar-IQ" sz="3600" b="1" dirty="0" smtClean="0">
              <a:latin typeface="Times New Roman" pitchFamily="18" charset="0"/>
              <a:cs typeface="Times New Roman" pitchFamily="18" charset="0"/>
            </a:endParaRPr>
          </a:p>
          <a:p>
            <a:pPr marL="109728" indent="0">
              <a:buNone/>
            </a:pPr>
            <a:r>
              <a:rPr lang="ar-IQ" sz="3600" dirty="0" smtClean="0">
                <a:latin typeface="Times New Roman" pitchFamily="18" charset="0"/>
                <a:cs typeface="Times New Roman" pitchFamily="18" charset="0"/>
              </a:rPr>
              <a:t> </a:t>
            </a:r>
            <a:r>
              <a:rPr lang="ar-IQ" sz="4800" dirty="0" smtClean="0"/>
              <a:t> </a:t>
            </a:r>
            <a:r>
              <a:rPr lang="ar-IQ" sz="4800" dirty="0"/>
              <a:t/>
            </a:r>
            <a:br>
              <a:rPr lang="ar-IQ" sz="4800" dirty="0"/>
            </a:br>
            <a:r>
              <a:rPr lang="ar-IQ" sz="4800" dirty="0" smtClean="0"/>
              <a:t> </a:t>
            </a:r>
            <a:r>
              <a:rPr lang="ar-SA" dirty="0" smtClean="0"/>
              <a:t> </a:t>
            </a:r>
            <a:r>
              <a:rPr lang="ar-IQ" dirty="0" smtClean="0"/>
              <a:t> </a:t>
            </a:r>
            <a:endParaRPr lang="en-US" dirty="0"/>
          </a:p>
        </p:txBody>
      </p:sp>
      <p:sp>
        <p:nvSpPr>
          <p:cNvPr id="3" name="Title 2"/>
          <p:cNvSpPr>
            <a:spLocks noGrp="1"/>
          </p:cNvSpPr>
          <p:nvPr>
            <p:ph type="title"/>
          </p:nvPr>
        </p:nvSpPr>
        <p:spPr>
          <a:xfrm>
            <a:off x="539552" y="260648"/>
            <a:ext cx="8229600" cy="706090"/>
          </a:xfrm>
        </p:spPr>
        <p:txBody>
          <a:bodyPr>
            <a:normAutofit/>
          </a:bodyPr>
          <a:lstStyle/>
          <a:p>
            <a:pPr algn="r"/>
            <a:r>
              <a:rPr lang="ar-IQ" sz="2800" dirty="0" smtClean="0">
                <a:solidFill>
                  <a:srgbClr val="FF0000"/>
                </a:solidFill>
                <a:latin typeface="Times New Roman" pitchFamily="18" charset="0"/>
                <a:cs typeface="Times New Roman" pitchFamily="18" charset="0"/>
              </a:rPr>
              <a:t>الاضرار التي يسببها التآكل </a:t>
            </a:r>
            <a:endParaRPr lang="ar-IQ" sz="28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5642851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normAutofit/>
          </a:bodyPr>
          <a:lstStyle/>
          <a:p>
            <a:pPr marL="109728" indent="0">
              <a:buNone/>
            </a:pPr>
            <a:r>
              <a:rPr lang="ar-IQ" sz="2000" dirty="0">
                <a:latin typeface="Times New Roman" pitchFamily="18" charset="0"/>
                <a:cs typeface="Times New Roman" pitchFamily="18" charset="0"/>
              </a:rPr>
              <a:t/>
            </a:r>
            <a:br>
              <a:rPr lang="ar-IQ" sz="2000" dirty="0">
                <a:latin typeface="Times New Roman" pitchFamily="18" charset="0"/>
                <a:cs typeface="Times New Roman" pitchFamily="18" charset="0"/>
              </a:rPr>
            </a:br>
            <a:r>
              <a:rPr lang="ar-IQ" sz="2000" dirty="0" smtClean="0">
                <a:solidFill>
                  <a:srgbClr val="92D050"/>
                </a:solidFill>
                <a:latin typeface="Times New Roman" pitchFamily="18" charset="0"/>
                <a:cs typeface="Times New Roman" pitchFamily="18" charset="0"/>
              </a:rPr>
              <a:t>3-</a:t>
            </a:r>
            <a:r>
              <a:rPr lang="ar-IQ" sz="2000" dirty="0" smtClean="0">
                <a:latin typeface="Times New Roman" pitchFamily="18" charset="0"/>
                <a:cs typeface="Times New Roman" pitchFamily="18" charset="0"/>
              </a:rPr>
              <a:t> </a:t>
            </a:r>
            <a:r>
              <a:rPr lang="ar-IQ" sz="2000" b="1" dirty="0">
                <a:solidFill>
                  <a:srgbClr val="92D050"/>
                </a:solidFill>
                <a:latin typeface="Times New Roman" pitchFamily="18" charset="0"/>
                <a:cs typeface="Times New Roman" pitchFamily="18" charset="0"/>
              </a:rPr>
              <a:t>تلوث المنتجات: </a:t>
            </a:r>
            <a:endParaRPr lang="ar-IQ" sz="2000" b="1" dirty="0" smtClean="0">
              <a:solidFill>
                <a:srgbClr val="92D050"/>
              </a:solidFill>
              <a:latin typeface="Times New Roman" pitchFamily="18" charset="0"/>
              <a:cs typeface="Times New Roman" pitchFamily="18" charset="0"/>
            </a:endParaRPr>
          </a:p>
          <a:p>
            <a:pPr marL="109728" indent="0">
              <a:buNone/>
            </a:pPr>
            <a:r>
              <a:rPr lang="ar-IQ" sz="2000" dirty="0" smtClean="0">
                <a:latin typeface="Times New Roman" pitchFamily="18" charset="0"/>
                <a:cs typeface="Times New Roman" pitchFamily="18" charset="0"/>
              </a:rPr>
              <a:t>إن </a:t>
            </a:r>
            <a:r>
              <a:rPr lang="ar-IQ" sz="2000" dirty="0">
                <a:latin typeface="Times New Roman" pitchFamily="18" charset="0"/>
                <a:cs typeface="Times New Roman" pitchFamily="18" charset="0"/>
              </a:rPr>
              <a:t>النواتج التي يسببها التآكل تؤدي إلى تغير الطبيعة الكيميائية للوسط المحيط (تلوثه)، حيث أنها عمليه غير مرغوب فيها لأن المنتج يجب أن يكون نقي (خالي من الشوائب) وذات مواصفات قياسية بالإضافة إلى خلوه من التلوث.</a:t>
            </a:r>
          </a:p>
          <a:p>
            <a:pPr marL="109728" indent="0">
              <a:buNone/>
            </a:pPr>
            <a:r>
              <a:rPr lang="ar-IQ" sz="2000" dirty="0">
                <a:latin typeface="Times New Roman" pitchFamily="18" charset="0"/>
                <a:cs typeface="Times New Roman" pitchFamily="18" charset="0"/>
              </a:rPr>
              <a:t/>
            </a:r>
            <a:br>
              <a:rPr lang="ar-IQ" sz="2000" dirty="0">
                <a:latin typeface="Times New Roman" pitchFamily="18" charset="0"/>
                <a:cs typeface="Times New Roman" pitchFamily="18" charset="0"/>
              </a:rPr>
            </a:br>
            <a:r>
              <a:rPr lang="ar-IQ" sz="2000" b="1" dirty="0" smtClean="0">
                <a:solidFill>
                  <a:srgbClr val="92D050"/>
                </a:solidFill>
                <a:latin typeface="Times New Roman" pitchFamily="18" charset="0"/>
                <a:cs typeface="Times New Roman" pitchFamily="18" charset="0"/>
              </a:rPr>
              <a:t>4- </a:t>
            </a:r>
            <a:r>
              <a:rPr lang="ar-IQ" sz="2000" b="1" dirty="0">
                <a:solidFill>
                  <a:srgbClr val="92D050"/>
                </a:solidFill>
                <a:latin typeface="Times New Roman" pitchFamily="18" charset="0"/>
                <a:cs typeface="Times New Roman" pitchFamily="18" charset="0"/>
              </a:rPr>
              <a:t>فقدان السلامة: </a:t>
            </a:r>
            <a:endParaRPr lang="ar-IQ" sz="2000" b="1" dirty="0" smtClean="0">
              <a:solidFill>
                <a:srgbClr val="92D050"/>
              </a:solidFill>
              <a:latin typeface="Times New Roman" pitchFamily="18" charset="0"/>
              <a:cs typeface="Times New Roman" pitchFamily="18" charset="0"/>
            </a:endParaRPr>
          </a:p>
          <a:p>
            <a:pPr marL="109728" indent="0">
              <a:buNone/>
            </a:pPr>
            <a:r>
              <a:rPr lang="ar-IQ" sz="2000" dirty="0" smtClean="0">
                <a:latin typeface="Times New Roman" pitchFamily="18" charset="0"/>
                <a:cs typeface="Times New Roman" pitchFamily="18" charset="0"/>
              </a:rPr>
              <a:t>قد </a:t>
            </a:r>
            <a:r>
              <a:rPr lang="ar-IQ" sz="2000" dirty="0">
                <a:latin typeface="Times New Roman" pitchFamily="18" charset="0"/>
                <a:cs typeface="Times New Roman" pitchFamily="18" charset="0"/>
              </a:rPr>
              <a:t>يكون التآكل هو السبب الرئيسي لحدوث كوارث إذا لم يتم التعامل معه بشكل فعال وسريع، فقد يكون التعامل مع مواد سامة أو أحماض مركزه، مواد قابلة للاشتعال، مواد مشعة أو مواد كيميائية سامة وتحت درجات حرارية أو ضغوط عالية. عندها يجب التركيز على استخدام مواد مقاومة للتأكل بشكل كبير تحت هذه </a:t>
            </a:r>
            <a:r>
              <a:rPr lang="ar-IQ" sz="2000" dirty="0" smtClean="0">
                <a:latin typeface="Times New Roman" pitchFamily="18" charset="0"/>
                <a:cs typeface="Times New Roman" pitchFamily="18" charset="0"/>
              </a:rPr>
              <a:t>الظروف</a:t>
            </a:r>
          </a:p>
          <a:p>
            <a:pPr marL="109728" indent="0">
              <a:buNone/>
            </a:pPr>
            <a:r>
              <a:rPr lang="ar-IQ" sz="2400" dirty="0" smtClean="0">
                <a:solidFill>
                  <a:srgbClr val="92D050"/>
                </a:solidFill>
                <a:latin typeface="Times New Roman" pitchFamily="18" charset="0"/>
                <a:cs typeface="Times New Roman" pitchFamily="18" charset="0"/>
              </a:rPr>
              <a:t>5- </a:t>
            </a:r>
            <a:r>
              <a:rPr lang="ar-IQ" sz="2000" b="1" dirty="0">
                <a:solidFill>
                  <a:srgbClr val="92D050"/>
                </a:solidFill>
                <a:latin typeface="Times New Roman" pitchFamily="18" charset="0"/>
                <a:cs typeface="Times New Roman" pitchFamily="18" charset="0"/>
              </a:rPr>
              <a:t>الأضرار الاقتصادية بسبب الإجراءات الوقائية</a:t>
            </a:r>
            <a:r>
              <a:rPr lang="ar-IQ" sz="3200" dirty="0">
                <a:latin typeface="Times New Roman" pitchFamily="18" charset="0"/>
                <a:cs typeface="Times New Roman" pitchFamily="18" charset="0"/>
              </a:rPr>
              <a:t>:</a:t>
            </a:r>
          </a:p>
          <a:p>
            <a:pPr marL="109728" indent="0">
              <a:buNone/>
            </a:pPr>
            <a:r>
              <a:rPr lang="ar-IQ" sz="3200" dirty="0">
                <a:latin typeface="Times New Roman" pitchFamily="18" charset="0"/>
                <a:cs typeface="Times New Roman" pitchFamily="18" charset="0"/>
              </a:rPr>
              <a:t> </a:t>
            </a:r>
            <a:r>
              <a:rPr lang="ar-IQ" sz="2000" dirty="0">
                <a:latin typeface="Times New Roman" pitchFamily="18" charset="0"/>
                <a:cs typeface="Times New Roman" pitchFamily="18" charset="0"/>
              </a:rPr>
              <a:t>إن حدوث التآكل لبعض قطع المكائن الحديدية يؤدي إلى توقف المعمل عن العمل بشكل مفاجئ وغير مبرمج، وهذا بدوره يقود إلى زيادة الكلف الاقتصادية المصروفة على الإنتاج وبالتالي زيادة سعر بيع المنتج بشكل غير متوقعة.</a:t>
            </a:r>
          </a:p>
          <a:p>
            <a:pPr marL="109728" indent="0">
              <a:buNone/>
            </a:pPr>
            <a:endParaRPr lang="ar-IQ" sz="2000" dirty="0">
              <a:latin typeface="Times New Roman" pitchFamily="18" charset="0"/>
              <a:cs typeface="Times New Roman" pitchFamily="18" charset="0"/>
            </a:endParaRPr>
          </a:p>
        </p:txBody>
      </p:sp>
    </p:spTree>
    <p:extLst>
      <p:ext uri="{BB962C8B-B14F-4D97-AF65-F5344CB8AC3E}">
        <p14:creationId xmlns:p14="http://schemas.microsoft.com/office/powerpoint/2010/main" val="42732419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7776864"/>
          </a:xfrm>
        </p:spPr>
        <p:txBody>
          <a:bodyPr>
            <a:noAutofit/>
          </a:bodyPr>
          <a:lstStyle/>
          <a:p>
            <a:r>
              <a:rPr lang="ar-IQ" sz="1600" b="1" dirty="0" smtClean="0"/>
              <a:t>.</a:t>
            </a:r>
            <a:r>
              <a:rPr lang="ar-IQ" sz="2000" b="1" dirty="0" smtClean="0"/>
              <a:t>1- </a:t>
            </a:r>
            <a:r>
              <a:rPr lang="ar-IQ" sz="2000" dirty="0"/>
              <a:t>اختيار التصميم </a:t>
            </a:r>
            <a:r>
              <a:rPr lang="ar-IQ" sz="2000" dirty="0" smtClean="0"/>
              <a:t>المناسب من حيث  </a:t>
            </a:r>
            <a:r>
              <a:rPr lang="ar-IQ" sz="2000" dirty="0"/>
              <a:t>:</a:t>
            </a:r>
          </a:p>
          <a:p>
            <a:r>
              <a:rPr lang="ar-IQ" sz="2000" dirty="0" smtClean="0"/>
              <a:t> البساطة </a:t>
            </a:r>
            <a:r>
              <a:rPr lang="ar-IQ" sz="2000" dirty="0"/>
              <a:t>فى التصميم , تجنب تكوين الخلايا </a:t>
            </a:r>
            <a:r>
              <a:rPr lang="ar-IQ" sz="2000" dirty="0" smtClean="0"/>
              <a:t>الكلفانية </a:t>
            </a:r>
            <a:r>
              <a:rPr lang="ar-IQ" sz="2000" dirty="0"/>
              <a:t>وتجنب الرطوبة .</a:t>
            </a:r>
          </a:p>
          <a:p>
            <a:r>
              <a:rPr lang="ar-IQ" sz="2000" b="1" dirty="0"/>
              <a:t>2- </a:t>
            </a:r>
            <a:r>
              <a:rPr lang="ar-SA" sz="2000" dirty="0"/>
              <a:t>تعديل نوعية المعدن</a:t>
            </a:r>
            <a:endParaRPr lang="ar-IQ" sz="2000" dirty="0"/>
          </a:p>
          <a:p>
            <a:r>
              <a:rPr lang="ar-SA" sz="2000" dirty="0"/>
              <a:t>إزالة العناصر المضادة المسببة </a:t>
            </a:r>
            <a:r>
              <a:rPr lang="ar-SA" sz="2000" dirty="0" smtClean="0"/>
              <a:t>للتآكل</a:t>
            </a:r>
            <a:r>
              <a:rPr lang="en-US" sz="2000" dirty="0" smtClean="0"/>
              <a:t>,</a:t>
            </a:r>
            <a:r>
              <a:rPr lang="ar-SA" sz="2000" dirty="0"/>
              <a:t> إضافة العناصر المحسنة للمعادن ومقاومة </a:t>
            </a:r>
            <a:r>
              <a:rPr lang="ar-SA" sz="2000" dirty="0" smtClean="0"/>
              <a:t>للتآكل</a:t>
            </a:r>
            <a:r>
              <a:rPr lang="en-US" sz="2000" dirty="0" smtClean="0"/>
              <a:t> </a:t>
            </a:r>
            <a:endParaRPr lang="en-US" sz="2000" dirty="0" smtClean="0"/>
          </a:p>
          <a:p>
            <a:r>
              <a:rPr lang="ar-IQ" sz="2000" dirty="0" smtClean="0"/>
              <a:t>3- </a:t>
            </a:r>
            <a:r>
              <a:rPr lang="en-US" sz="2000" dirty="0" smtClean="0"/>
              <a:t> </a:t>
            </a:r>
            <a:r>
              <a:rPr lang="ar-IQ" sz="2000" dirty="0" smtClean="0"/>
              <a:t>ا</a:t>
            </a:r>
            <a:r>
              <a:rPr lang="ar-SA" sz="2000" dirty="0" smtClean="0"/>
              <a:t>ستخد</a:t>
            </a:r>
            <a:r>
              <a:rPr lang="ar-IQ" sz="2000" dirty="0" smtClean="0"/>
              <a:t>ا</a:t>
            </a:r>
            <a:r>
              <a:rPr lang="ar-SA" sz="2000" dirty="0" smtClean="0"/>
              <a:t>م</a:t>
            </a:r>
            <a:r>
              <a:rPr lang="en-US" sz="2000" dirty="0" smtClean="0"/>
              <a:t> </a:t>
            </a:r>
            <a:r>
              <a:rPr lang="ar-SA" sz="2000" dirty="0" smtClean="0"/>
              <a:t> </a:t>
            </a:r>
            <a:r>
              <a:rPr lang="ar-SA" sz="2000" dirty="0"/>
              <a:t>الإضافات </a:t>
            </a:r>
            <a:r>
              <a:rPr lang="ar-SA" sz="2000" dirty="0" smtClean="0"/>
              <a:t>الكيميائية</a:t>
            </a:r>
            <a:r>
              <a:rPr lang="ar-IQ" sz="2000" dirty="0" smtClean="0"/>
              <a:t> </a:t>
            </a:r>
            <a:r>
              <a:rPr lang="ar-IQ" sz="2000" dirty="0" smtClean="0"/>
              <a:t>حيث تعتبر هذه </a:t>
            </a:r>
            <a:r>
              <a:rPr lang="ar-SA" sz="2000" dirty="0" smtClean="0"/>
              <a:t>المكونات </a:t>
            </a:r>
            <a:r>
              <a:rPr lang="ar-SA" sz="2000" dirty="0"/>
              <a:t>الكيماوية بأنها خط الدفاع الأول ضدالتآكل في الصناعة البترولية من الداخل أثناء المعالجة للزيت والغاز وهي مركبات كيميائية تضاف بكميات قليلة إلى المكان </a:t>
            </a:r>
            <a:r>
              <a:rPr lang="ar-IQ" sz="2000" dirty="0" smtClean="0"/>
              <a:t>المتآكل </a:t>
            </a:r>
            <a:r>
              <a:rPr lang="ar-SA" sz="2000" dirty="0" smtClean="0"/>
              <a:t>فتؤدي </a:t>
            </a:r>
            <a:r>
              <a:rPr lang="ar-SA" sz="2000" dirty="0"/>
              <a:t>إلى </a:t>
            </a:r>
            <a:r>
              <a:rPr lang="ar-SA" sz="2000" dirty="0" smtClean="0"/>
              <a:t>توق</a:t>
            </a:r>
            <a:r>
              <a:rPr lang="ar-IQ" sz="2000" dirty="0" smtClean="0"/>
              <a:t>ف</a:t>
            </a:r>
            <a:r>
              <a:rPr lang="ar-SA" sz="2000" dirty="0" smtClean="0"/>
              <a:t> </a:t>
            </a:r>
            <a:r>
              <a:rPr lang="ar-SA" sz="2000" dirty="0"/>
              <a:t>التآكل أو إلى إبطاء سرعته، وهي نوعان أما معدنية أو عضوية وهذه الأخيرةهي الأكثر استعمالا</a:t>
            </a:r>
            <a:r>
              <a:rPr lang="en-US" sz="2000" dirty="0"/>
              <a:t>. </a:t>
            </a:r>
          </a:p>
          <a:p>
            <a:r>
              <a:rPr lang="ar-IQ" sz="2000" dirty="0" smtClean="0"/>
              <a:t>4- المعالجة الكيميائية وهي عبارة عن تعديل وتغيير وسط التآكل وازالة الاملاح عن طريق اعمال التاين وازالة الاحماض باضافة الجير والمواد القلوية </a:t>
            </a:r>
          </a:p>
          <a:p>
            <a:r>
              <a:rPr lang="ar-IQ" sz="2000" dirty="0" smtClean="0"/>
              <a:t>5-</a:t>
            </a:r>
            <a:r>
              <a:rPr lang="ar-IQ" sz="2000" dirty="0"/>
              <a:t> الطلاء أو التغليف: وهي مواد عازله كهربائياً مهمتها منع التماس المباشر بين سطح المعدن والبيئة المحيطة به. إن المهمة الأساسية للطلاء أو التغليف هو الحفاظ على سطح المعدن من الرطوبة أو البلل. أما خواصه فيجب أن يغطي المعدن بالكامل ولا توجد مناطق غير مطليه أو مغلفه، مقاوم لدرجات الحرارة، للقشط والحك ولنفاذ الرطوبة من خلاله</a:t>
            </a:r>
            <a:r>
              <a:rPr lang="ar-IQ" sz="2000" dirty="0" smtClean="0"/>
              <a:t> </a:t>
            </a:r>
            <a:endParaRPr lang="en-US" sz="2000" dirty="0"/>
          </a:p>
          <a:p>
            <a:pPr marL="109728" indent="0" rtl="0">
              <a:buNone/>
            </a:pPr>
            <a:r>
              <a:rPr lang="en-US" sz="1600" dirty="0" smtClean="0"/>
              <a:t> </a:t>
            </a:r>
            <a:endParaRPr lang="ar-IQ" sz="1600" dirty="0"/>
          </a:p>
          <a:p>
            <a:pPr marL="109728" indent="0">
              <a:buNone/>
            </a:pPr>
            <a:endParaRPr lang="en-US" sz="1600" dirty="0"/>
          </a:p>
          <a:p>
            <a:pPr marL="109728" indent="0" rtl="0">
              <a:buNone/>
            </a:pPr>
            <a:r>
              <a:rPr lang="en-US" sz="1600" dirty="0" smtClean="0"/>
              <a:t> </a:t>
            </a:r>
          </a:p>
          <a:p>
            <a:endParaRPr lang="ar-IQ" sz="1600" dirty="0"/>
          </a:p>
          <a:p>
            <a:pPr marL="109728" indent="0">
              <a:buNone/>
            </a:pPr>
            <a:r>
              <a:rPr lang="ar-IQ" sz="1600" dirty="0" smtClean="0"/>
              <a:t> </a:t>
            </a:r>
            <a:endParaRPr lang="ar-IQ" sz="1600" dirty="0"/>
          </a:p>
        </p:txBody>
      </p:sp>
      <p:sp>
        <p:nvSpPr>
          <p:cNvPr id="3" name="Title 2"/>
          <p:cNvSpPr>
            <a:spLocks noGrp="1"/>
          </p:cNvSpPr>
          <p:nvPr>
            <p:ph type="title"/>
          </p:nvPr>
        </p:nvSpPr>
        <p:spPr/>
        <p:txBody>
          <a:bodyPr>
            <a:normAutofit/>
          </a:bodyPr>
          <a:lstStyle/>
          <a:p>
            <a:pPr algn="r"/>
            <a:r>
              <a:rPr lang="ar-IQ" sz="3200" dirty="0" smtClean="0">
                <a:solidFill>
                  <a:srgbClr val="FF0000"/>
                </a:solidFill>
              </a:rPr>
              <a:t>طرق حماية المنشآت النفطية من التآكل  </a:t>
            </a:r>
            <a:endParaRPr lang="ar-IQ" sz="3200" dirty="0">
              <a:solidFill>
                <a:srgbClr val="FF0000"/>
              </a:solidFill>
            </a:endParaRPr>
          </a:p>
        </p:txBody>
      </p:sp>
    </p:spTree>
    <p:extLst>
      <p:ext uri="{BB962C8B-B14F-4D97-AF65-F5344CB8AC3E}">
        <p14:creationId xmlns:p14="http://schemas.microsoft.com/office/powerpoint/2010/main" val="33425820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normAutofit/>
          </a:bodyPr>
          <a:lstStyle/>
          <a:p>
            <a:pPr marL="109728" indent="0">
              <a:buNone/>
            </a:pPr>
            <a:r>
              <a:rPr lang="ar-IQ" dirty="0"/>
              <a:t/>
            </a:r>
            <a:br>
              <a:rPr lang="ar-IQ" dirty="0"/>
            </a:br>
            <a:r>
              <a:rPr lang="ar-IQ" sz="2000" dirty="0" smtClean="0">
                <a:latin typeface="Times New Roman" pitchFamily="18" charset="0"/>
                <a:cs typeface="Times New Roman" pitchFamily="18" charset="0"/>
              </a:rPr>
              <a:t>6- الكلفنة ( </a:t>
            </a:r>
            <a:r>
              <a:rPr lang="en-US" sz="2000" dirty="0" smtClean="0">
                <a:latin typeface="Times New Roman" pitchFamily="18" charset="0"/>
                <a:cs typeface="Times New Roman" pitchFamily="18" charset="0"/>
              </a:rPr>
              <a:t>Galvanization  </a:t>
            </a:r>
            <a:r>
              <a:rPr lang="ar-IQ" sz="2000" dirty="0" smtClean="0">
                <a:latin typeface="Times New Roman" pitchFamily="18" charset="0"/>
                <a:cs typeface="Times New Roman" pitchFamily="18" charset="0"/>
              </a:rPr>
              <a:t> )حيث </a:t>
            </a:r>
            <a:r>
              <a:rPr lang="ar-IQ" sz="2000" dirty="0">
                <a:latin typeface="Times New Roman" pitchFamily="18" charset="0"/>
                <a:cs typeface="Times New Roman" pitchFamily="18" charset="0"/>
              </a:rPr>
              <a:t>يطلى سطح المعدن بمعدن آخر ليتأكسد عوضاً عن المعدن الرئيسي، حيث يتم طلاء السبائك الفولاذية بالزنك فيتم تآكل الزنك بدلاً من السبائك </a:t>
            </a:r>
            <a:endParaRPr lang="ar-IQ" sz="2000" dirty="0" smtClean="0">
              <a:latin typeface="Times New Roman" pitchFamily="18" charset="0"/>
              <a:cs typeface="Times New Roman" pitchFamily="18" charset="0"/>
            </a:endParaRPr>
          </a:p>
          <a:p>
            <a:pPr marL="109728" indent="0">
              <a:buNone/>
            </a:pPr>
            <a:r>
              <a:rPr lang="ar-IQ" sz="2000" dirty="0" smtClean="0">
                <a:latin typeface="Times New Roman" pitchFamily="18" charset="0"/>
                <a:cs typeface="Times New Roman" pitchFamily="18" charset="0"/>
              </a:rPr>
              <a:t> </a:t>
            </a:r>
            <a:r>
              <a:rPr lang="ar-IQ" sz="2000" dirty="0">
                <a:latin typeface="Times New Roman" pitchFamily="18" charset="0"/>
                <a:cs typeface="Times New Roman" pitchFamily="18" charset="0"/>
              </a:rPr>
              <a:t/>
            </a:r>
            <a:br>
              <a:rPr lang="ar-IQ" sz="2000" dirty="0">
                <a:latin typeface="Times New Roman" pitchFamily="18" charset="0"/>
                <a:cs typeface="Times New Roman" pitchFamily="18" charset="0"/>
              </a:rPr>
            </a:br>
            <a:r>
              <a:rPr lang="ar-IQ" sz="2000" dirty="0" smtClean="0">
                <a:latin typeface="Times New Roman" pitchFamily="18" charset="0"/>
                <a:cs typeface="Times New Roman" pitchFamily="18" charset="0"/>
              </a:rPr>
              <a:t>7- </a:t>
            </a:r>
            <a:r>
              <a:rPr lang="ar-IQ" sz="2000" dirty="0">
                <a:latin typeface="Times New Roman" pitchFamily="18" charset="0"/>
                <a:cs typeface="Times New Roman" pitchFamily="18" charset="0"/>
              </a:rPr>
              <a:t>الحماية </a:t>
            </a:r>
            <a:r>
              <a:rPr lang="ar-IQ" sz="2000" dirty="0" smtClean="0">
                <a:latin typeface="Times New Roman" pitchFamily="18" charset="0"/>
                <a:cs typeface="Times New Roman" pitchFamily="18" charset="0"/>
              </a:rPr>
              <a:t>الكاثودية : </a:t>
            </a:r>
            <a:r>
              <a:rPr lang="ar-IQ" sz="2000" dirty="0">
                <a:latin typeface="Times New Roman" pitchFamily="18" charset="0"/>
                <a:cs typeface="Times New Roman" pitchFamily="18" charset="0"/>
              </a:rPr>
              <a:t>تتم من خلال ربط المعدن بمصدر خارجي يجهز الشحنة </a:t>
            </a:r>
            <a:r>
              <a:rPr lang="ar-IQ" sz="2000" dirty="0" smtClean="0">
                <a:latin typeface="Times New Roman" pitchFamily="18" charset="0"/>
                <a:cs typeface="Times New Roman" pitchFamily="18" charset="0"/>
              </a:rPr>
              <a:t>السالبة بصورة مستمرة، </a:t>
            </a:r>
            <a:r>
              <a:rPr lang="ar-IQ" sz="2000" dirty="0">
                <a:latin typeface="Times New Roman" pitchFamily="18" charset="0"/>
                <a:cs typeface="Times New Roman" pitchFamily="18" charset="0"/>
              </a:rPr>
              <a:t>وهو ما يتم تطبيقه على خزّانات الوقود وخطوط الأنابيب تحت الأرض </a:t>
            </a:r>
            <a:endParaRPr lang="ar-IQ" sz="2000" dirty="0" smtClean="0">
              <a:latin typeface="Times New Roman" pitchFamily="18" charset="0"/>
              <a:cs typeface="Times New Roman" pitchFamily="18" charset="0"/>
            </a:endParaRPr>
          </a:p>
          <a:p>
            <a:pPr marL="109728" indent="0">
              <a:buNone/>
            </a:pPr>
            <a:r>
              <a:rPr lang="ar-IQ" sz="2000" dirty="0">
                <a:latin typeface="Times New Roman" pitchFamily="18" charset="0"/>
                <a:cs typeface="Times New Roman" pitchFamily="18" charset="0"/>
              </a:rPr>
              <a:t/>
            </a:r>
            <a:br>
              <a:rPr lang="ar-IQ" sz="2000" dirty="0">
                <a:latin typeface="Times New Roman" pitchFamily="18" charset="0"/>
                <a:cs typeface="Times New Roman" pitchFamily="18" charset="0"/>
              </a:rPr>
            </a:br>
            <a:r>
              <a:rPr lang="ar-IQ" sz="2000" dirty="0" smtClean="0">
                <a:latin typeface="Times New Roman" pitchFamily="18" charset="0"/>
                <a:cs typeface="Times New Roman" pitchFamily="18" charset="0"/>
              </a:rPr>
              <a:t> </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11661387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rtl="0">
              <a:buNone/>
            </a:pPr>
            <a:r>
              <a:rPr lang="en-US" dirty="0"/>
              <a:t> </a:t>
            </a:r>
          </a:p>
          <a:p>
            <a:pPr lvl="0"/>
            <a:r>
              <a:rPr lang="ar-SA" dirty="0" smtClean="0"/>
              <a:t>التصميم الجيد لانابيب نقل النفط الخام وذلك من خلال الاستفادة من الخبرات العملية بهذا الصدد    </a:t>
            </a:r>
            <a:endParaRPr lang="en-US" dirty="0" smtClean="0"/>
          </a:p>
          <a:p>
            <a:pPr lvl="0"/>
            <a:r>
              <a:rPr lang="ar-SA" dirty="0" smtClean="0"/>
              <a:t>الحماية الكاثودية لتقليل وحصر التآكل في المناطق الخارجية للانابيب النفطية </a:t>
            </a:r>
            <a:endParaRPr lang="en-US" dirty="0" smtClean="0"/>
          </a:p>
          <a:p>
            <a:pPr lvl="0"/>
            <a:r>
              <a:rPr lang="ar-SA" dirty="0" smtClean="0"/>
              <a:t>استخدام طلاءات  واقية ضد التآكل تكون ذات م</a:t>
            </a:r>
            <a:r>
              <a:rPr lang="ar-IQ" dirty="0" smtClean="0"/>
              <a:t>ق</a:t>
            </a:r>
            <a:r>
              <a:rPr lang="ar-SA" dirty="0" smtClean="0"/>
              <a:t>اومة عالية وجيدة الالتصاق على المعدن ولاتتاثر بالحرارة </a:t>
            </a:r>
            <a:endParaRPr lang="en-US" dirty="0" smtClean="0"/>
          </a:p>
          <a:p>
            <a:pPr lvl="0"/>
            <a:r>
              <a:rPr lang="ar-SA" dirty="0" smtClean="0"/>
              <a:t>استخدام مثبطات تمنع حدوث التآكل وتمنع حدوث التفاعلات الكيميائية عند الانود أوالكاثود او كليهما  </a:t>
            </a:r>
            <a:endParaRPr lang="en-US" dirty="0" smtClean="0"/>
          </a:p>
          <a:p>
            <a:pPr lvl="0"/>
            <a:r>
              <a:rPr lang="ar-SA" dirty="0" smtClean="0"/>
              <a:t>استخدام مواد مقاومة للتآكل في بيئة معينة تكون ملائمة للظروف التشغيلية </a:t>
            </a:r>
            <a:endParaRPr lang="en-US" dirty="0" smtClean="0"/>
          </a:p>
          <a:p>
            <a:pPr lvl="0"/>
            <a:r>
              <a:rPr lang="ar-SA" dirty="0" smtClean="0"/>
              <a:t>معالجة المحيط (</a:t>
            </a:r>
            <a:r>
              <a:rPr lang="en-US" dirty="0" smtClean="0"/>
              <a:t>Environment treatment </a:t>
            </a:r>
            <a:r>
              <a:rPr lang="ar-IQ" dirty="0" smtClean="0"/>
              <a:t>) اي احداث تغيرات في تركيب المحيط الملاصق للمعدن تمنع او تقلل التآكل </a:t>
            </a:r>
            <a:endParaRPr lang="en-US" dirty="0" smtClean="0"/>
          </a:p>
          <a:p>
            <a:endParaRPr lang="ar-IQ" dirty="0"/>
          </a:p>
        </p:txBody>
      </p:sp>
      <p:sp>
        <p:nvSpPr>
          <p:cNvPr id="3" name="Title 2"/>
          <p:cNvSpPr>
            <a:spLocks noGrp="1"/>
          </p:cNvSpPr>
          <p:nvPr>
            <p:ph type="title"/>
          </p:nvPr>
        </p:nvSpPr>
        <p:spPr>
          <a:xfrm>
            <a:off x="457200" y="764704"/>
            <a:ext cx="8229600" cy="652934"/>
          </a:xfrm>
        </p:spPr>
        <p:txBody>
          <a:bodyPr>
            <a:normAutofit fontScale="90000"/>
          </a:bodyPr>
          <a:lstStyle/>
          <a:p>
            <a:pPr algn="r"/>
            <a:r>
              <a:rPr lang="ar-IQ" dirty="0" smtClean="0">
                <a:solidFill>
                  <a:srgbClr val="FF0000"/>
                </a:solidFill>
              </a:rPr>
              <a:t>التوصيات</a:t>
            </a:r>
            <a:r>
              <a:rPr lang="ar-IQ" dirty="0" smtClean="0"/>
              <a:t> </a:t>
            </a:r>
            <a:endParaRPr lang="ar-IQ" dirty="0"/>
          </a:p>
        </p:txBody>
      </p:sp>
    </p:spTree>
    <p:extLst>
      <p:ext uri="{BB962C8B-B14F-4D97-AF65-F5344CB8AC3E}">
        <p14:creationId xmlns:p14="http://schemas.microsoft.com/office/powerpoint/2010/main" val="9946704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23528" y="2492896"/>
            <a:ext cx="8682185" cy="1569660"/>
          </a:xfrm>
          <a:prstGeom prst="rect">
            <a:avLst/>
          </a:prstGeom>
          <a:noFill/>
        </p:spPr>
        <p:txBody>
          <a:bodyPr wrap="none" rtlCol="1">
            <a:spAutoFit/>
          </a:bodyPr>
          <a:lstStyle/>
          <a:p>
            <a:r>
              <a:rPr lang="ar-IQ" sz="9600" dirty="0" smtClean="0">
                <a:solidFill>
                  <a:srgbClr val="92D050"/>
                </a:solidFill>
                <a:latin typeface="DaunPenh" pitchFamily="2" charset="0"/>
              </a:rPr>
              <a:t>شكرا لحسن أصغائكم </a:t>
            </a:r>
            <a:endParaRPr lang="ar-IQ" sz="9600" dirty="0">
              <a:solidFill>
                <a:srgbClr val="92D050"/>
              </a:solidFill>
              <a:latin typeface="DaunPenh" pitchFamily="2" charset="0"/>
            </a:endParaRPr>
          </a:p>
        </p:txBody>
      </p:sp>
    </p:spTree>
    <p:extLst>
      <p:ext uri="{BB962C8B-B14F-4D97-AF65-F5344CB8AC3E}">
        <p14:creationId xmlns:p14="http://schemas.microsoft.com/office/powerpoint/2010/main" val="1516731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7824" y="1700808"/>
            <a:ext cx="6048671" cy="3312368"/>
          </a:xfrm>
        </p:spPr>
        <p:txBody>
          <a:bodyPr>
            <a:normAutofit/>
          </a:bodyPr>
          <a:lstStyle/>
          <a:p>
            <a:pPr algn="just"/>
            <a:r>
              <a:rPr lang="ar-IQ" sz="2000" dirty="0" smtClean="0">
                <a:latin typeface="Times New Roman" pitchFamily="18" charset="0"/>
                <a:ea typeface="Tahoma" pitchFamily="34" charset="0"/>
                <a:cs typeface="Times New Roman" pitchFamily="18" charset="0"/>
              </a:rPr>
              <a:t>هو التدهور </a:t>
            </a:r>
            <a:r>
              <a:rPr lang="ar-IQ" sz="2000" dirty="0">
                <a:latin typeface="Times New Roman" pitchFamily="18" charset="0"/>
                <a:ea typeface="Tahoma" pitchFamily="34" charset="0"/>
                <a:cs typeface="Times New Roman" pitchFamily="18" charset="0"/>
              </a:rPr>
              <a:t>لخواص المادة الأساسية نتيجة لتفاعل كيميائي أو إلكتروكيميائي مع بيئتها .ويسبب التاكل   تلف   المعدن  </a:t>
            </a:r>
            <a:r>
              <a:rPr lang="ar-IQ" sz="2000" dirty="0" smtClean="0">
                <a:latin typeface="Times New Roman" pitchFamily="18" charset="0"/>
                <a:ea typeface="Tahoma" pitchFamily="34" charset="0"/>
                <a:cs typeface="Times New Roman" pitchFamily="18" charset="0"/>
              </a:rPr>
              <a:t>ويغير </a:t>
            </a:r>
            <a:r>
              <a:rPr lang="ar-IQ" sz="2000" dirty="0">
                <a:latin typeface="Times New Roman" pitchFamily="18" charset="0"/>
                <a:ea typeface="Tahoma" pitchFamily="34" charset="0"/>
                <a:cs typeface="Times New Roman" pitchFamily="18" charset="0"/>
              </a:rPr>
              <a:t>في خواصه الكيميائية والفيزيائية، ويعرف التآكل </a:t>
            </a:r>
            <a:r>
              <a:rPr lang="en-US" sz="2000" dirty="0" smtClean="0">
                <a:latin typeface="Times New Roman" pitchFamily="18" charset="0"/>
                <a:ea typeface="Tahoma" pitchFamily="34" charset="0"/>
                <a:cs typeface="Times New Roman" pitchFamily="18" charset="0"/>
              </a:rPr>
              <a:t> (</a:t>
            </a:r>
            <a:r>
              <a:rPr lang="en-US" sz="2000" dirty="0" smtClean="0">
                <a:solidFill>
                  <a:srgbClr val="FF0000"/>
                </a:solidFill>
                <a:latin typeface="Times New Roman" pitchFamily="18" charset="0"/>
                <a:ea typeface="Tahoma" pitchFamily="34" charset="0"/>
                <a:cs typeface="Times New Roman" pitchFamily="18" charset="0"/>
              </a:rPr>
              <a:t>CORROSION</a:t>
            </a:r>
            <a:r>
              <a:rPr lang="en-US" sz="2000" dirty="0" smtClean="0">
                <a:latin typeface="Times New Roman" pitchFamily="18" charset="0"/>
                <a:ea typeface="Tahoma" pitchFamily="34" charset="0"/>
                <a:cs typeface="Times New Roman" pitchFamily="18" charset="0"/>
              </a:rPr>
              <a:t>) </a:t>
            </a:r>
            <a:r>
              <a:rPr lang="ar-IQ" sz="2000" dirty="0">
                <a:latin typeface="Times New Roman" pitchFamily="18" charset="0"/>
                <a:ea typeface="Tahoma" pitchFamily="34" charset="0"/>
                <a:cs typeface="Times New Roman" pitchFamily="18" charset="0"/>
              </a:rPr>
              <a:t>بأنه انحلال المعدن بسبب تفاعله مع الوسط الذي يتعرض له  ، أو يعرف أحياناً بأنه العملية العكسية لاستخلاص المعدن من خاماته، والتآكل فشل يصيب سطح المعدن ينتج بسبب عوامل كيميائية أو بسبب عوامل كيميائية تساعدها عوامل ميكانيكية متوفرة في الوسط الذي يعمل فيه المعدن </a:t>
            </a:r>
          </a:p>
        </p:txBody>
      </p:sp>
      <p:sp>
        <p:nvSpPr>
          <p:cNvPr id="2" name="Title 1"/>
          <p:cNvSpPr>
            <a:spLocks noGrp="1"/>
          </p:cNvSpPr>
          <p:nvPr>
            <p:ph type="title"/>
          </p:nvPr>
        </p:nvSpPr>
        <p:spPr>
          <a:xfrm>
            <a:off x="1009442" y="675724"/>
            <a:ext cx="7125113" cy="2537252"/>
          </a:xfrm>
        </p:spPr>
        <p:txBody>
          <a:bodyPr/>
          <a:lstStyle/>
          <a:p>
            <a:pPr algn="r"/>
            <a:r>
              <a:rPr lang="ar-IQ" sz="4000" dirty="0" smtClean="0">
                <a:solidFill>
                  <a:srgbClr val="FF0000"/>
                </a:solidFill>
              </a:rPr>
              <a:t>تعريف التآكل </a:t>
            </a:r>
            <a:r>
              <a:rPr lang="ar-IQ" sz="4400" dirty="0" smtClean="0">
                <a:solidFill>
                  <a:srgbClr val="FF0000"/>
                </a:solidFill>
              </a:rPr>
              <a:t/>
            </a:r>
            <a:br>
              <a:rPr lang="ar-IQ" sz="4400" dirty="0" smtClean="0">
                <a:solidFill>
                  <a:srgbClr val="FF0000"/>
                </a:solidFill>
              </a:rPr>
            </a:br>
            <a:r>
              <a:rPr lang="ar-IQ" sz="4400" dirty="0" smtClean="0">
                <a:solidFill>
                  <a:srgbClr val="FF0000"/>
                </a:solidFill>
              </a:rPr>
              <a:t/>
            </a:r>
            <a:br>
              <a:rPr lang="ar-IQ" sz="4400" dirty="0" smtClean="0">
                <a:solidFill>
                  <a:srgbClr val="FF0000"/>
                </a:solidFill>
              </a:rPr>
            </a:br>
            <a:endParaRPr lang="ar-IQ" sz="4400" dirty="0">
              <a:solidFill>
                <a:srgbClr val="FF0000"/>
              </a:solidFill>
            </a:endParaRPr>
          </a:p>
        </p:txBody>
      </p:sp>
      <p:pic>
        <p:nvPicPr>
          <p:cNvPr id="2050" name="Picture 2" descr="6 طرق لحماية المنشىآت البترولية من التأكل"/>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640"/>
            <a:ext cx="2915816" cy="5616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7161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51520" y="692696"/>
            <a:ext cx="8640959" cy="5904655"/>
          </a:xfrm>
        </p:spPr>
        <p:txBody>
          <a:bodyPr>
            <a:normAutofit/>
          </a:bodyPr>
          <a:lstStyle/>
          <a:p>
            <a:pPr>
              <a:lnSpc>
                <a:spcPct val="115000"/>
              </a:lnSpc>
              <a:spcAft>
                <a:spcPts val="1000"/>
              </a:spcAft>
            </a:pPr>
            <a:r>
              <a:rPr lang="ar-IQ" sz="2000" dirty="0">
                <a:latin typeface="Calibri"/>
                <a:ea typeface="Calibri"/>
                <a:cs typeface="Arial"/>
              </a:rPr>
              <a:t>يمكن تصنيف التاكل من حيث درجة الحرارة الى </a:t>
            </a:r>
            <a:endParaRPr lang="en-US" sz="2000" dirty="0">
              <a:latin typeface="Calibri"/>
              <a:ea typeface="Calibri"/>
              <a:cs typeface="Arial"/>
            </a:endParaRPr>
          </a:p>
          <a:p>
            <a:pPr marL="109728" lvl="0" indent="0">
              <a:lnSpc>
                <a:spcPct val="115000"/>
              </a:lnSpc>
              <a:spcAft>
                <a:spcPts val="0"/>
              </a:spcAft>
              <a:buNone/>
            </a:pPr>
            <a:r>
              <a:rPr lang="ar-IQ" sz="2000" dirty="0" smtClean="0">
                <a:latin typeface="Calibri"/>
                <a:ea typeface="Calibri"/>
                <a:cs typeface="Arial"/>
              </a:rPr>
              <a:t>   1- تآكل </a:t>
            </a:r>
            <a:r>
              <a:rPr lang="ar-IQ" sz="2000" dirty="0">
                <a:latin typeface="Calibri"/>
                <a:ea typeface="Calibri"/>
                <a:cs typeface="Arial"/>
              </a:rPr>
              <a:t>نتيجة للحرارة المرتفعة</a:t>
            </a:r>
            <a:endParaRPr lang="en-US" sz="2000" dirty="0">
              <a:latin typeface="Calibri"/>
              <a:ea typeface="Calibri"/>
              <a:cs typeface="Arial"/>
            </a:endParaRPr>
          </a:p>
          <a:p>
            <a:pPr marL="109728" lvl="0" indent="0">
              <a:lnSpc>
                <a:spcPct val="115000"/>
              </a:lnSpc>
              <a:spcAft>
                <a:spcPts val="0"/>
              </a:spcAft>
              <a:buNone/>
            </a:pPr>
            <a:r>
              <a:rPr lang="ar-IQ" sz="2000" dirty="0" smtClean="0">
                <a:latin typeface="Calibri"/>
                <a:ea typeface="Calibri"/>
                <a:cs typeface="Arial"/>
              </a:rPr>
              <a:t>   2- تآكل </a:t>
            </a:r>
            <a:r>
              <a:rPr lang="ar-IQ" sz="2000" dirty="0">
                <a:latin typeface="Calibri"/>
                <a:ea typeface="Calibri"/>
                <a:cs typeface="Arial"/>
              </a:rPr>
              <a:t>نتيجة للحرارة المنخفضة</a:t>
            </a:r>
            <a:endParaRPr lang="en-US" sz="2000" dirty="0">
              <a:latin typeface="Calibri"/>
              <a:ea typeface="Calibri"/>
              <a:cs typeface="Arial"/>
            </a:endParaRPr>
          </a:p>
          <a:p>
            <a:pPr>
              <a:lnSpc>
                <a:spcPct val="115000"/>
              </a:lnSpc>
              <a:spcAft>
                <a:spcPts val="1000"/>
              </a:spcAft>
            </a:pPr>
            <a:r>
              <a:rPr lang="ar-IQ" sz="2000" dirty="0">
                <a:latin typeface="Calibri"/>
                <a:ea typeface="Calibri"/>
              </a:rPr>
              <a:t>و من حيث البيئة المحيطة به  </a:t>
            </a:r>
            <a:r>
              <a:rPr lang="ar-IQ" sz="2000" dirty="0" smtClean="0">
                <a:latin typeface="Calibri"/>
                <a:ea typeface="Calibri"/>
              </a:rPr>
              <a:t>الى</a:t>
            </a:r>
            <a:endParaRPr lang="ar-IQ" sz="2000" dirty="0" smtClean="0">
              <a:latin typeface="Calibri"/>
              <a:ea typeface="Calibri"/>
              <a:cs typeface="Arial"/>
            </a:endParaRPr>
          </a:p>
          <a:p>
            <a:pPr>
              <a:lnSpc>
                <a:spcPct val="115000"/>
              </a:lnSpc>
              <a:spcAft>
                <a:spcPts val="1000"/>
              </a:spcAft>
            </a:pPr>
            <a:r>
              <a:rPr lang="ar-IQ" sz="2000" dirty="0" smtClean="0">
                <a:latin typeface="Calibri"/>
                <a:ea typeface="Calibri"/>
              </a:rPr>
              <a:t>1-  </a:t>
            </a:r>
            <a:r>
              <a:rPr lang="ar-IQ" sz="2000" dirty="0">
                <a:solidFill>
                  <a:srgbClr val="FF0000"/>
                </a:solidFill>
                <a:latin typeface="Calibri"/>
                <a:ea typeface="Calibri"/>
              </a:rPr>
              <a:t>تاكل </a:t>
            </a:r>
            <a:r>
              <a:rPr lang="ar-IQ" sz="2000" dirty="0" smtClean="0">
                <a:solidFill>
                  <a:srgbClr val="FF0000"/>
                </a:solidFill>
                <a:latin typeface="Calibri"/>
                <a:ea typeface="Calibri"/>
              </a:rPr>
              <a:t>جاف</a:t>
            </a:r>
            <a:r>
              <a:rPr lang="en-US" sz="2000" dirty="0">
                <a:solidFill>
                  <a:srgbClr val="FF0000"/>
                </a:solidFill>
                <a:latin typeface="Calibri"/>
                <a:ea typeface="Calibri"/>
              </a:rPr>
              <a:t>dry </a:t>
            </a:r>
            <a:r>
              <a:rPr lang="en-US" sz="2000" dirty="0" smtClean="0">
                <a:solidFill>
                  <a:srgbClr val="FF0000"/>
                </a:solidFill>
                <a:latin typeface="Calibri"/>
                <a:ea typeface="Calibri"/>
              </a:rPr>
              <a:t>corrosion) </a:t>
            </a:r>
            <a:r>
              <a:rPr lang="ar-IQ" sz="2000" dirty="0" smtClean="0">
                <a:solidFill>
                  <a:srgbClr val="FF0000"/>
                </a:solidFill>
                <a:latin typeface="Calibri"/>
                <a:ea typeface="Calibri"/>
              </a:rPr>
              <a:t>)  </a:t>
            </a:r>
            <a:r>
              <a:rPr lang="ar-IQ" sz="2000" dirty="0">
                <a:latin typeface="Calibri"/>
                <a:ea typeface="Calibri"/>
              </a:rPr>
              <a:t>يحدث نتيجة لتفاعل كيميائي مباشر (بمعني أنه لايوجد انتقال للشحنات)، ونواتج التآكل إما أن تكون نواتج متطايرة، ويكون السطح خالي (</a:t>
            </a:r>
            <a:r>
              <a:rPr lang="en-US" sz="2000" dirty="0">
                <a:latin typeface="Calibri"/>
                <a:ea typeface="Calibri"/>
                <a:cs typeface="Arial"/>
              </a:rPr>
              <a:t>film free</a:t>
            </a:r>
            <a:r>
              <a:rPr lang="ar-IQ" sz="2000" dirty="0">
                <a:latin typeface="Calibri"/>
                <a:ea typeface="Calibri"/>
              </a:rPr>
              <a:t>) أو مترسبة مما </a:t>
            </a:r>
            <a:r>
              <a:rPr lang="ar-IQ" sz="2000" dirty="0" smtClean="0">
                <a:latin typeface="Calibri"/>
                <a:ea typeface="Calibri"/>
              </a:rPr>
              <a:t>يؤدي الى التراكم على </a:t>
            </a:r>
            <a:r>
              <a:rPr lang="ar-IQ" sz="2000" dirty="0">
                <a:latin typeface="Calibri"/>
                <a:ea typeface="Calibri"/>
              </a:rPr>
              <a:t>السطح. ومن فوائد هذا النوع أنه يحمي السطح من المزيد من </a:t>
            </a:r>
            <a:r>
              <a:rPr lang="ar-IQ" sz="2000" dirty="0" smtClean="0">
                <a:latin typeface="Calibri"/>
                <a:ea typeface="Calibri"/>
              </a:rPr>
              <a:t>التآكل</a:t>
            </a:r>
            <a:endParaRPr lang="ar-IQ" sz="2000" dirty="0" smtClean="0">
              <a:latin typeface="Calibri"/>
              <a:ea typeface="Calibri"/>
              <a:cs typeface="Arial"/>
            </a:endParaRPr>
          </a:p>
          <a:p>
            <a:pPr>
              <a:lnSpc>
                <a:spcPct val="115000"/>
              </a:lnSpc>
              <a:spcAft>
                <a:spcPts val="1000"/>
              </a:spcAft>
            </a:pPr>
            <a:r>
              <a:rPr lang="ar-IQ" sz="2000" dirty="0">
                <a:latin typeface="Calibri"/>
                <a:ea typeface="Calibri"/>
                <a:cs typeface="Arial"/>
              </a:rPr>
              <a:t>2</a:t>
            </a:r>
            <a:r>
              <a:rPr lang="ar-IQ" sz="2000" dirty="0" smtClean="0">
                <a:latin typeface="Calibri"/>
                <a:ea typeface="Calibri"/>
              </a:rPr>
              <a:t>- </a:t>
            </a:r>
            <a:r>
              <a:rPr lang="ar-IQ" sz="2000" dirty="0" smtClean="0">
                <a:solidFill>
                  <a:srgbClr val="FF0000"/>
                </a:solidFill>
                <a:latin typeface="Calibri"/>
                <a:ea typeface="Calibri"/>
              </a:rPr>
              <a:t>تاكل رطب </a:t>
            </a:r>
            <a:r>
              <a:rPr lang="en-US" sz="2000" dirty="0" smtClean="0">
                <a:solidFill>
                  <a:srgbClr val="FF0000"/>
                </a:solidFill>
              </a:rPr>
              <a:t>wet </a:t>
            </a:r>
            <a:r>
              <a:rPr lang="en-US" sz="2000" dirty="0">
                <a:solidFill>
                  <a:srgbClr val="FF0000"/>
                </a:solidFill>
              </a:rPr>
              <a:t>corrosion</a:t>
            </a:r>
            <a:r>
              <a:rPr lang="en-US" sz="2000" dirty="0" smtClean="0">
                <a:solidFill>
                  <a:srgbClr val="FF0000"/>
                </a:solidFill>
              </a:rPr>
              <a:t>)</a:t>
            </a:r>
            <a:r>
              <a:rPr lang="ar-IQ" sz="2000" dirty="0" smtClean="0">
                <a:solidFill>
                  <a:srgbClr val="FF0000"/>
                </a:solidFill>
              </a:rPr>
              <a:t>)</a:t>
            </a:r>
            <a:r>
              <a:rPr lang="ar-IQ" sz="2000" dirty="0" smtClean="0">
                <a:solidFill>
                  <a:srgbClr val="FF0000"/>
                </a:solidFill>
                <a:latin typeface="Calibri"/>
                <a:ea typeface="Calibri"/>
              </a:rPr>
              <a:t>  </a:t>
            </a:r>
            <a:r>
              <a:rPr lang="ar-IQ" sz="2000" dirty="0">
                <a:latin typeface="Calibri"/>
                <a:ea typeface="Calibri"/>
              </a:rPr>
              <a:t>نتيجه لانتقال الشحنات خلال السطح الفاصل بين معدنين مختلفين بواسطه محلول إليكتروليتي </a:t>
            </a:r>
            <a:r>
              <a:rPr lang="ar-IQ" sz="2000" dirty="0" smtClean="0">
                <a:latin typeface="Calibri"/>
                <a:ea typeface="Calibri"/>
              </a:rPr>
              <a:t> بمعنى </a:t>
            </a:r>
            <a:r>
              <a:rPr lang="ar-IQ" sz="2000" dirty="0">
                <a:latin typeface="Calibri"/>
                <a:ea typeface="Calibri"/>
              </a:rPr>
              <a:t>أنه يحدث تفاعل إلكتروكيميائي وتتولد منهما خلية </a:t>
            </a:r>
            <a:r>
              <a:rPr lang="ar-IQ" sz="2000" dirty="0" smtClean="0">
                <a:latin typeface="Calibri"/>
                <a:ea typeface="Calibri"/>
              </a:rPr>
              <a:t>كلفانية </a:t>
            </a:r>
            <a:r>
              <a:rPr lang="ar-IQ" sz="2000" dirty="0">
                <a:latin typeface="Calibri"/>
                <a:ea typeface="Calibri"/>
              </a:rPr>
              <a:t>أي يشكل أحد المعادن </a:t>
            </a:r>
            <a:r>
              <a:rPr lang="ar-IQ" sz="2000" dirty="0" smtClean="0">
                <a:latin typeface="Calibri"/>
                <a:ea typeface="Calibri"/>
              </a:rPr>
              <a:t>مهبطا  </a:t>
            </a:r>
            <a:r>
              <a:rPr lang="ar-IQ" sz="2000" dirty="0">
                <a:latin typeface="Calibri"/>
                <a:ea typeface="Calibri"/>
              </a:rPr>
              <a:t>ويشكل المعدن الآخر </a:t>
            </a:r>
            <a:r>
              <a:rPr lang="ar-IQ" sz="2000" dirty="0" smtClean="0">
                <a:latin typeface="Calibri"/>
                <a:ea typeface="Calibri"/>
              </a:rPr>
              <a:t>مصعدا.</a:t>
            </a:r>
            <a:endParaRPr lang="en-US" sz="2000" dirty="0">
              <a:latin typeface="Calibri"/>
              <a:ea typeface="Calibri"/>
              <a:cs typeface="Arial"/>
            </a:endParaRPr>
          </a:p>
          <a:p>
            <a:pPr marL="109728" lvl="0" indent="0">
              <a:lnSpc>
                <a:spcPct val="115000"/>
              </a:lnSpc>
              <a:spcAft>
                <a:spcPts val="1000"/>
              </a:spcAft>
              <a:buNone/>
            </a:pPr>
            <a:endParaRPr lang="en-US" sz="2000" dirty="0">
              <a:latin typeface="Calibri"/>
              <a:ea typeface="Calibri"/>
              <a:cs typeface="Arial"/>
            </a:endParaRPr>
          </a:p>
          <a:p>
            <a:pPr marL="109728" lvl="0" indent="0">
              <a:lnSpc>
                <a:spcPct val="115000"/>
              </a:lnSpc>
              <a:spcAft>
                <a:spcPts val="1000"/>
              </a:spcAft>
              <a:buNone/>
            </a:pPr>
            <a:endParaRPr lang="en-US" sz="2000" dirty="0">
              <a:latin typeface="Calibri"/>
              <a:ea typeface="Calibri"/>
              <a:cs typeface="Arial"/>
            </a:endParaRPr>
          </a:p>
          <a:p>
            <a:endParaRPr lang="ar-IQ" dirty="0"/>
          </a:p>
        </p:txBody>
      </p:sp>
      <p:sp>
        <p:nvSpPr>
          <p:cNvPr id="2" name="Title 1"/>
          <p:cNvSpPr>
            <a:spLocks noGrp="1"/>
          </p:cNvSpPr>
          <p:nvPr>
            <p:ph type="title"/>
          </p:nvPr>
        </p:nvSpPr>
        <p:spPr>
          <a:xfrm>
            <a:off x="1331640" y="188641"/>
            <a:ext cx="7125113" cy="288031"/>
          </a:xfrm>
        </p:spPr>
        <p:txBody>
          <a:bodyPr>
            <a:normAutofit fontScale="90000"/>
          </a:bodyPr>
          <a:lstStyle/>
          <a:p>
            <a:pPr algn="r"/>
            <a:r>
              <a:rPr lang="ar-IQ" sz="4400" b="1" dirty="0" smtClean="0">
                <a:solidFill>
                  <a:srgbClr val="FF0000"/>
                </a:solidFill>
              </a:rPr>
              <a:t>تصنيف التآكل </a:t>
            </a:r>
            <a:endParaRPr lang="ar-IQ" sz="4400" b="1" dirty="0">
              <a:solidFill>
                <a:srgbClr val="FF0000"/>
              </a:solidFill>
            </a:endParaRPr>
          </a:p>
        </p:txBody>
      </p:sp>
    </p:spTree>
    <p:extLst>
      <p:ext uri="{BB962C8B-B14F-4D97-AF65-F5344CB8AC3E}">
        <p14:creationId xmlns:p14="http://schemas.microsoft.com/office/powerpoint/2010/main" val="23756060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352927" cy="6048671"/>
          </a:xfrm>
        </p:spPr>
        <p:txBody>
          <a:bodyPr>
            <a:normAutofit/>
          </a:bodyPr>
          <a:lstStyle/>
          <a:p>
            <a:pPr marL="109728" indent="0">
              <a:lnSpc>
                <a:spcPct val="115000"/>
              </a:lnSpc>
              <a:spcAft>
                <a:spcPts val="1000"/>
              </a:spcAft>
              <a:buNone/>
            </a:pPr>
            <a:r>
              <a:rPr lang="ar-IQ" sz="2000" b="1" dirty="0" smtClean="0">
                <a:latin typeface="Calibri"/>
                <a:ea typeface="Calibri"/>
                <a:cs typeface="Arial"/>
              </a:rPr>
              <a:t>  و </a:t>
            </a:r>
            <a:r>
              <a:rPr lang="ar-IQ" sz="2000" b="1" dirty="0">
                <a:latin typeface="Calibri"/>
                <a:ea typeface="Calibri"/>
                <a:cs typeface="Arial"/>
              </a:rPr>
              <a:t>من حيث اماكن التاكل الى</a:t>
            </a:r>
            <a:endParaRPr lang="en-US" sz="2000" b="1" dirty="0">
              <a:latin typeface="Calibri"/>
              <a:ea typeface="Calibri"/>
              <a:cs typeface="Arial"/>
            </a:endParaRPr>
          </a:p>
          <a:p>
            <a:pPr marL="109728" lvl="0" indent="0">
              <a:lnSpc>
                <a:spcPct val="115000"/>
              </a:lnSpc>
              <a:spcAft>
                <a:spcPts val="0"/>
              </a:spcAft>
              <a:buNone/>
            </a:pPr>
            <a:r>
              <a:rPr lang="ar-IQ" sz="2000" dirty="0" smtClean="0">
                <a:latin typeface="Calibri"/>
                <a:ea typeface="Calibri"/>
                <a:cs typeface="Arial"/>
              </a:rPr>
              <a:t>  1- تاكل </a:t>
            </a:r>
            <a:r>
              <a:rPr lang="ar-IQ" sz="2000" dirty="0">
                <a:latin typeface="Calibri"/>
                <a:ea typeface="Calibri"/>
                <a:cs typeface="Arial"/>
              </a:rPr>
              <a:t>متجانس </a:t>
            </a:r>
            <a:r>
              <a:rPr lang="ar-IQ" sz="2000" dirty="0">
                <a:solidFill>
                  <a:srgbClr val="FF0000"/>
                </a:solidFill>
                <a:latin typeface="Calibri"/>
                <a:ea typeface="Calibri"/>
                <a:cs typeface="Arial"/>
              </a:rPr>
              <a:t>(</a:t>
            </a:r>
            <a:r>
              <a:rPr lang="en-US" sz="2000" dirty="0">
                <a:solidFill>
                  <a:srgbClr val="FF0000"/>
                </a:solidFill>
                <a:latin typeface="Calibri"/>
                <a:ea typeface="Calibri"/>
                <a:cs typeface="Arial"/>
              </a:rPr>
              <a:t>uniform</a:t>
            </a:r>
            <a:r>
              <a:rPr lang="ar-IQ" sz="2000" dirty="0">
                <a:solidFill>
                  <a:srgbClr val="FF0000"/>
                </a:solidFill>
                <a:latin typeface="Calibri"/>
                <a:ea typeface="Calibri"/>
                <a:cs typeface="Arial"/>
              </a:rPr>
              <a:t>)</a:t>
            </a:r>
            <a:r>
              <a:rPr lang="ar-IQ" sz="2000" dirty="0">
                <a:latin typeface="Calibri"/>
                <a:ea typeface="Calibri"/>
                <a:cs typeface="Arial"/>
              </a:rPr>
              <a:t> </a:t>
            </a:r>
            <a:r>
              <a:rPr lang="ar-IQ" sz="2000" dirty="0" smtClean="0">
                <a:latin typeface="Calibri"/>
                <a:ea typeface="Calibri"/>
                <a:cs typeface="Arial"/>
              </a:rPr>
              <a:t>يحدث عند السطح المتآكل كله  </a:t>
            </a:r>
            <a:endParaRPr lang="en-US" sz="2000" dirty="0">
              <a:latin typeface="Calibri"/>
              <a:ea typeface="Calibri"/>
              <a:cs typeface="Arial"/>
            </a:endParaRPr>
          </a:p>
          <a:p>
            <a:pPr marL="109728" lvl="0" indent="0">
              <a:lnSpc>
                <a:spcPct val="115000"/>
              </a:lnSpc>
              <a:spcAft>
                <a:spcPts val="1000"/>
              </a:spcAft>
              <a:buNone/>
            </a:pPr>
            <a:r>
              <a:rPr lang="ar-IQ" sz="2000" dirty="0">
                <a:latin typeface="Calibri"/>
                <a:ea typeface="Calibri"/>
                <a:cs typeface="Arial"/>
              </a:rPr>
              <a:t> </a:t>
            </a:r>
            <a:r>
              <a:rPr lang="ar-IQ" sz="2000" dirty="0" smtClean="0">
                <a:latin typeface="Calibri"/>
                <a:ea typeface="Calibri"/>
                <a:cs typeface="Arial"/>
              </a:rPr>
              <a:t> 2- تاكل </a:t>
            </a:r>
            <a:r>
              <a:rPr lang="ar-IQ" sz="2000" dirty="0">
                <a:latin typeface="Calibri"/>
                <a:ea typeface="Calibri"/>
                <a:cs typeface="Arial"/>
              </a:rPr>
              <a:t>موضعي </a:t>
            </a:r>
            <a:r>
              <a:rPr lang="ar-IQ" sz="2000" dirty="0">
                <a:solidFill>
                  <a:srgbClr val="FF0000"/>
                </a:solidFill>
                <a:latin typeface="Calibri"/>
                <a:ea typeface="Calibri"/>
                <a:cs typeface="Arial"/>
              </a:rPr>
              <a:t>(</a:t>
            </a:r>
            <a:r>
              <a:rPr lang="en-US" sz="2000" dirty="0">
                <a:solidFill>
                  <a:srgbClr val="FF0000"/>
                </a:solidFill>
                <a:latin typeface="Calibri"/>
                <a:ea typeface="Calibri"/>
                <a:cs typeface="Arial"/>
              </a:rPr>
              <a:t>localized</a:t>
            </a:r>
            <a:r>
              <a:rPr lang="ar-IQ" sz="2000" dirty="0">
                <a:solidFill>
                  <a:srgbClr val="FF0000"/>
                </a:solidFill>
                <a:latin typeface="Calibri"/>
                <a:ea typeface="Calibri"/>
                <a:cs typeface="Arial"/>
              </a:rPr>
              <a:t>) </a:t>
            </a:r>
            <a:r>
              <a:rPr lang="ar-IQ" sz="2000" dirty="0" smtClean="0">
                <a:solidFill>
                  <a:schemeClr val="tx1"/>
                </a:solidFill>
                <a:latin typeface="Calibri"/>
                <a:ea typeface="Calibri"/>
                <a:cs typeface="Arial"/>
              </a:rPr>
              <a:t>في هذه الحالة يتركز في مساحات محددة  تتمثل في الجزء السفلي من الانبوب.</a:t>
            </a:r>
            <a:endParaRPr lang="en-US" sz="2000" dirty="0">
              <a:solidFill>
                <a:schemeClr val="tx1"/>
              </a:solidFill>
              <a:latin typeface="Calibri"/>
              <a:ea typeface="Calibri"/>
              <a:cs typeface="Arial"/>
            </a:endParaRPr>
          </a:p>
          <a:p>
            <a:pPr marL="109728" indent="0">
              <a:lnSpc>
                <a:spcPct val="115000"/>
              </a:lnSpc>
              <a:spcAft>
                <a:spcPts val="1000"/>
              </a:spcAft>
              <a:buNone/>
            </a:pPr>
            <a:r>
              <a:rPr lang="ar-IQ" sz="2400" b="1" dirty="0" smtClean="0">
                <a:latin typeface="Calibri"/>
                <a:ea typeface="Calibri"/>
                <a:cs typeface="Arial"/>
              </a:rPr>
              <a:t>  ومن حيث ميكانيكية </a:t>
            </a:r>
            <a:r>
              <a:rPr lang="ar-IQ" sz="2400" b="1" dirty="0">
                <a:latin typeface="Calibri"/>
                <a:ea typeface="Calibri"/>
                <a:cs typeface="Arial"/>
              </a:rPr>
              <a:t>التآكل الى</a:t>
            </a:r>
            <a:endParaRPr lang="en-US" sz="2400" b="1" dirty="0">
              <a:latin typeface="Calibri"/>
              <a:ea typeface="Calibri"/>
              <a:cs typeface="Arial"/>
            </a:endParaRPr>
          </a:p>
          <a:p>
            <a:pPr marL="109728" lvl="0" indent="0">
              <a:lnSpc>
                <a:spcPct val="115000"/>
              </a:lnSpc>
              <a:spcAft>
                <a:spcPts val="0"/>
              </a:spcAft>
              <a:buNone/>
            </a:pPr>
            <a:r>
              <a:rPr lang="ar-IQ" sz="2000" dirty="0" smtClean="0">
                <a:latin typeface="Calibri"/>
                <a:ea typeface="Calibri"/>
                <a:cs typeface="Arial"/>
              </a:rPr>
              <a:t> 1- تآكل </a:t>
            </a:r>
            <a:r>
              <a:rPr lang="ar-IQ" sz="2000" dirty="0">
                <a:latin typeface="Calibri"/>
                <a:ea typeface="Calibri"/>
                <a:cs typeface="Arial"/>
              </a:rPr>
              <a:t>كيميائي </a:t>
            </a:r>
            <a:r>
              <a:rPr lang="en-US" sz="2000" dirty="0">
                <a:solidFill>
                  <a:srgbClr val="FF0000"/>
                </a:solidFill>
                <a:latin typeface="Calibri"/>
                <a:ea typeface="Calibri"/>
                <a:cs typeface="Arial"/>
              </a:rPr>
              <a:t>Chemical Corrosion)</a:t>
            </a:r>
            <a:r>
              <a:rPr lang="ar-SA" sz="2000" dirty="0">
                <a:solidFill>
                  <a:srgbClr val="FF0000"/>
                </a:solidFill>
                <a:latin typeface="Calibri"/>
                <a:ea typeface="Calibri"/>
                <a:cs typeface="Arial"/>
              </a:rPr>
              <a:t>) </a:t>
            </a:r>
            <a:r>
              <a:rPr lang="ar-SA" sz="2000" dirty="0">
                <a:latin typeface="Calibri"/>
                <a:ea typeface="Calibri"/>
                <a:cs typeface="Arial"/>
              </a:rPr>
              <a:t>و يحدث بسبب تفاعل المعدن مع الغازات الجافة و </a:t>
            </a:r>
            <a:r>
              <a:rPr lang="ar-SA" sz="2000" dirty="0" smtClean="0">
                <a:latin typeface="Calibri"/>
                <a:ea typeface="Calibri"/>
                <a:cs typeface="Arial"/>
              </a:rPr>
              <a:t>السوائل</a:t>
            </a:r>
            <a:r>
              <a:rPr lang="ar-IQ" sz="2000" dirty="0" smtClean="0">
                <a:latin typeface="Calibri"/>
                <a:ea typeface="Calibri"/>
                <a:cs typeface="Arial"/>
              </a:rPr>
              <a:t> </a:t>
            </a:r>
            <a:r>
              <a:rPr lang="ar-SA" sz="2000" dirty="0" smtClean="0">
                <a:latin typeface="Calibri"/>
                <a:ea typeface="Calibri"/>
                <a:cs typeface="Arial"/>
              </a:rPr>
              <a:t>العازلة </a:t>
            </a:r>
            <a:r>
              <a:rPr lang="ar-SA" sz="2000" dirty="0">
                <a:latin typeface="Calibri"/>
                <a:ea typeface="Calibri"/>
                <a:cs typeface="Arial"/>
              </a:rPr>
              <a:t>دون ظهور تيار كهربائي</a:t>
            </a:r>
            <a:endParaRPr lang="en-US" sz="2000" dirty="0">
              <a:latin typeface="Calibri"/>
              <a:ea typeface="Calibri"/>
              <a:cs typeface="Arial"/>
            </a:endParaRPr>
          </a:p>
          <a:p>
            <a:pPr marL="109728" lvl="0" indent="0">
              <a:lnSpc>
                <a:spcPct val="115000"/>
              </a:lnSpc>
              <a:spcAft>
                <a:spcPts val="0"/>
              </a:spcAft>
              <a:buNone/>
            </a:pPr>
            <a:r>
              <a:rPr lang="ar-IQ" sz="2000" dirty="0" smtClean="0">
                <a:latin typeface="Calibri"/>
                <a:ea typeface="Calibri"/>
                <a:cs typeface="Arial"/>
              </a:rPr>
              <a:t> 2 - تآكل كهرو كيميائي  </a:t>
            </a:r>
            <a:r>
              <a:rPr lang="ar-SA" sz="2000" dirty="0">
                <a:solidFill>
                  <a:srgbClr val="FF0000"/>
                </a:solidFill>
                <a:latin typeface="Calibri"/>
                <a:ea typeface="Calibri"/>
                <a:cs typeface="Arial"/>
              </a:rPr>
              <a:t>(</a:t>
            </a:r>
            <a:r>
              <a:rPr lang="en-US" sz="2000" dirty="0" smtClean="0">
                <a:solidFill>
                  <a:srgbClr val="FF0000"/>
                </a:solidFill>
                <a:latin typeface="Calibri"/>
                <a:ea typeface="Calibri"/>
                <a:cs typeface="Arial"/>
              </a:rPr>
              <a:t>Electrochemical Corrosion </a:t>
            </a:r>
            <a:r>
              <a:rPr lang="ar-SA" sz="2000" dirty="0" smtClean="0">
                <a:solidFill>
                  <a:srgbClr val="FF0000"/>
                </a:solidFill>
                <a:latin typeface="Calibri"/>
                <a:ea typeface="Calibri"/>
                <a:cs typeface="Arial"/>
              </a:rPr>
              <a:t>) </a:t>
            </a:r>
            <a:r>
              <a:rPr lang="ar-IQ" sz="2000" dirty="0">
                <a:latin typeface="Calibri"/>
                <a:ea typeface="Calibri"/>
                <a:cs typeface="Arial"/>
              </a:rPr>
              <a:t>و ينشأ نتيجة لظهور التيارالكهربائي نتيجة للتفاعل بين المعدن و الالكترونات المحيطة به : مثل تاكل خزانات النفط بانواعها و أنابيب نقل النفط وغيرها من السبائك في الجو الرطب و في الماء العذب و ماء البحر و الأحماض والقلويات و المحاليل الملحية و في الارض.</a:t>
            </a:r>
            <a:endParaRPr lang="en-US" sz="2000" dirty="0">
              <a:latin typeface="Calibri"/>
              <a:ea typeface="Calibri"/>
              <a:cs typeface="Arial"/>
            </a:endParaRPr>
          </a:p>
          <a:p>
            <a:pPr marL="142875" indent="0">
              <a:lnSpc>
                <a:spcPct val="115000"/>
              </a:lnSpc>
              <a:spcAft>
                <a:spcPts val="1000"/>
              </a:spcAft>
              <a:buNone/>
            </a:pPr>
            <a:r>
              <a:rPr lang="ar-IQ" sz="2000" dirty="0">
                <a:latin typeface="Calibri"/>
                <a:ea typeface="Calibri"/>
                <a:cs typeface="Arial"/>
              </a:rPr>
              <a:t> </a:t>
            </a:r>
            <a:endParaRPr lang="en-US" sz="2000" dirty="0">
              <a:latin typeface="Calibri"/>
              <a:ea typeface="Calibri"/>
              <a:cs typeface="Arial"/>
            </a:endParaRPr>
          </a:p>
          <a:p>
            <a:endParaRPr lang="ar-IQ" dirty="0"/>
          </a:p>
        </p:txBody>
      </p:sp>
    </p:spTree>
    <p:extLst>
      <p:ext uri="{BB962C8B-B14F-4D97-AF65-F5344CB8AC3E}">
        <p14:creationId xmlns:p14="http://schemas.microsoft.com/office/powerpoint/2010/main" val="2867302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807361"/>
            <a:ext cx="8784976" cy="4861999"/>
          </a:xfrm>
        </p:spPr>
        <p:txBody>
          <a:bodyPr/>
          <a:lstStyle/>
          <a:p>
            <a:endParaRPr lang="ar-IQ" dirty="0"/>
          </a:p>
          <a:p>
            <a:endParaRPr lang="ar-IQ" dirty="0" smtClean="0"/>
          </a:p>
          <a:p>
            <a:endParaRPr lang="ar-IQ" dirty="0" smtClean="0"/>
          </a:p>
          <a:p>
            <a:endParaRPr lang="ar-IQ" dirty="0"/>
          </a:p>
          <a:p>
            <a:endParaRPr lang="ar-IQ" dirty="0" smtClean="0"/>
          </a:p>
          <a:p>
            <a:endParaRPr lang="ar-IQ" dirty="0"/>
          </a:p>
          <a:p>
            <a:endParaRPr lang="ar-IQ" dirty="0"/>
          </a:p>
          <a:p>
            <a:endParaRPr lang="ar-IQ" dirty="0"/>
          </a:p>
        </p:txBody>
      </p:sp>
      <p:sp>
        <p:nvSpPr>
          <p:cNvPr id="2" name="Title 1"/>
          <p:cNvSpPr>
            <a:spLocks noGrp="1"/>
          </p:cNvSpPr>
          <p:nvPr>
            <p:ph type="title"/>
          </p:nvPr>
        </p:nvSpPr>
        <p:spPr>
          <a:xfrm>
            <a:off x="1043608" y="548680"/>
            <a:ext cx="7125113" cy="720080"/>
          </a:xfrm>
        </p:spPr>
        <p:txBody>
          <a:bodyPr>
            <a:normAutofit/>
          </a:bodyPr>
          <a:lstStyle/>
          <a:p>
            <a:pPr algn="r"/>
            <a:r>
              <a:rPr lang="ar-IQ" sz="4000" b="1" dirty="0" smtClean="0">
                <a:solidFill>
                  <a:srgbClr val="FF0000"/>
                </a:solidFill>
              </a:rPr>
              <a:t>أنواع التآكل في المنشآت النفطية   </a:t>
            </a:r>
            <a:endParaRPr lang="ar-IQ" sz="4000" b="1" dirty="0">
              <a:solidFill>
                <a:srgbClr val="FF0000"/>
              </a:solidFill>
            </a:endParaRPr>
          </a:p>
        </p:txBody>
      </p:sp>
      <p:pic>
        <p:nvPicPr>
          <p:cNvPr id="4" name="Picture 3" descr="https://ars.els-cdn.com/content/image/3-s2.0-B9780081001172000017-f01-25-9780081001172.jpg"/>
          <p:cNvPicPr/>
          <p:nvPr/>
        </p:nvPicPr>
        <p:blipFill>
          <a:blip r:embed="rId2">
            <a:extLst>
              <a:ext uri="{28A0092B-C50C-407E-A947-70E740481C1C}">
                <a14:useLocalDpi xmlns:a14="http://schemas.microsoft.com/office/drawing/2010/main" val="0"/>
              </a:ext>
            </a:extLst>
          </a:blip>
          <a:srcRect/>
          <a:stretch>
            <a:fillRect/>
          </a:stretch>
        </p:blipFill>
        <p:spPr bwMode="auto">
          <a:xfrm>
            <a:off x="0" y="1680186"/>
            <a:ext cx="2699792" cy="1820822"/>
          </a:xfrm>
          <a:prstGeom prst="rect">
            <a:avLst/>
          </a:prstGeom>
          <a:noFill/>
          <a:ln>
            <a:noFill/>
          </a:ln>
        </p:spPr>
      </p:pic>
      <p:sp>
        <p:nvSpPr>
          <p:cNvPr id="5" name="Rectangle 4"/>
          <p:cNvSpPr/>
          <p:nvPr/>
        </p:nvSpPr>
        <p:spPr>
          <a:xfrm>
            <a:off x="2699792" y="1680186"/>
            <a:ext cx="6444208" cy="7067063"/>
          </a:xfrm>
          <a:prstGeom prst="rect">
            <a:avLst/>
          </a:prstGeom>
        </p:spPr>
        <p:txBody>
          <a:bodyPr wrap="square">
            <a:spAutoFit/>
          </a:bodyPr>
          <a:lstStyle/>
          <a:p>
            <a:pPr lvl="0">
              <a:buClr>
                <a:prstClr val="black">
                  <a:lumMod val="75000"/>
                  <a:lumOff val="25000"/>
                </a:prstClr>
              </a:buClr>
            </a:pPr>
            <a:r>
              <a:rPr lang="ar-IQ" sz="2400" b="1" dirty="0" smtClean="0">
                <a:solidFill>
                  <a:srgbClr val="FF0000"/>
                </a:solidFill>
                <a:latin typeface="Times New Roman" pitchFamily="18" charset="0"/>
                <a:cs typeface="Times New Roman" pitchFamily="18" charset="0"/>
              </a:rPr>
              <a:t>1</a:t>
            </a:r>
            <a:r>
              <a:rPr lang="ar-IQ" sz="2400" dirty="0" smtClean="0">
                <a:solidFill>
                  <a:srgbClr val="FF0000"/>
                </a:solidFill>
                <a:latin typeface="Times New Roman" pitchFamily="18" charset="0"/>
                <a:cs typeface="Times New Roman" pitchFamily="18" charset="0"/>
              </a:rPr>
              <a:t>-التاكل المنتظم  (</a:t>
            </a:r>
            <a:r>
              <a:rPr lang="en-US" sz="2000" dirty="0" smtClean="0">
                <a:solidFill>
                  <a:srgbClr val="FF0000"/>
                </a:solidFill>
                <a:latin typeface="Times New Roman" pitchFamily="18" charset="0"/>
                <a:cs typeface="Times New Roman" pitchFamily="18" charset="0"/>
              </a:rPr>
              <a:t>(Uniform corrosion </a:t>
            </a:r>
            <a:r>
              <a:rPr lang="ar-IQ" sz="2000" dirty="0" smtClean="0">
                <a:solidFill>
                  <a:srgbClr val="FF0000"/>
                </a:solidFill>
                <a:latin typeface="Times New Roman" pitchFamily="18" charset="0"/>
                <a:cs typeface="Times New Roman" pitchFamily="18" charset="0"/>
              </a:rPr>
              <a:t> </a:t>
            </a:r>
          </a:p>
          <a:p>
            <a:pPr lvl="0">
              <a:buClr>
                <a:prstClr val="black">
                  <a:lumMod val="75000"/>
                  <a:lumOff val="25000"/>
                </a:prstClr>
              </a:buClr>
            </a:pPr>
            <a:r>
              <a:rPr lang="ar-IQ" sz="2400" dirty="0" smtClean="0">
                <a:latin typeface="Times New Roman" pitchFamily="18" charset="0"/>
                <a:cs typeface="Times New Roman" pitchFamily="18" charset="0"/>
              </a:rPr>
              <a:t>المثال الشائع على هذا النوع هو التآكل الجوي </a:t>
            </a:r>
            <a:r>
              <a:rPr lang="en-US" sz="2400" dirty="0" smtClean="0">
                <a:latin typeface="Times New Roman" pitchFamily="18" charset="0"/>
                <a:cs typeface="Times New Roman" pitchFamily="18" charset="0"/>
              </a:rPr>
              <a:t>  </a:t>
            </a:r>
          </a:p>
          <a:p>
            <a:pPr lvl="0">
              <a:buClr>
                <a:prstClr val="black">
                  <a:lumMod val="75000"/>
                  <a:lumOff val="25000"/>
                </a:prstClr>
              </a:buClr>
            </a:pPr>
            <a:r>
              <a:rPr lang="ar-IQ"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Atmospheric Corrosion)</a:t>
            </a:r>
            <a:r>
              <a:rPr lang="ar-IQ" sz="2400" dirty="0" smtClean="0">
                <a:latin typeface="Times New Roman" pitchFamily="18" charset="0"/>
                <a:cs typeface="Times New Roman" pitchFamily="18" charset="0"/>
              </a:rPr>
              <a:t>بوجود الرطوبة نتيجة لتلوث الجو بالغازات الحامضية التي تسبب التآكل</a:t>
            </a:r>
          </a:p>
          <a:p>
            <a:pPr lvl="0">
              <a:buClr>
                <a:prstClr val="black">
                  <a:lumMod val="75000"/>
                  <a:lumOff val="25000"/>
                </a:prstClr>
              </a:buClr>
            </a:pPr>
            <a:r>
              <a:rPr lang="ar-IQ" sz="2000" dirty="0" smtClean="0">
                <a:effectLst/>
                <a:latin typeface="Times New Roman" pitchFamily="18" charset="0"/>
                <a:ea typeface="Calibri"/>
                <a:cs typeface="Times New Roman" pitchFamily="18" charset="0"/>
              </a:rPr>
              <a:t> </a:t>
            </a:r>
            <a:endParaRPr lang="ar-IQ" sz="2400" dirty="0" smtClean="0">
              <a:effectLst/>
              <a:latin typeface="Times New Roman" pitchFamily="18" charset="0"/>
              <a:ea typeface="Calibri"/>
              <a:cs typeface="Times New Roman" pitchFamily="18" charset="0"/>
            </a:endParaRPr>
          </a:p>
          <a:p>
            <a:pPr>
              <a:lnSpc>
                <a:spcPct val="115000"/>
              </a:lnSpc>
              <a:spcAft>
                <a:spcPts val="1000"/>
              </a:spcAft>
            </a:pPr>
            <a:r>
              <a:rPr lang="ar-IQ" sz="2400" dirty="0" smtClean="0">
                <a:solidFill>
                  <a:srgbClr val="FF0000"/>
                </a:solidFill>
                <a:latin typeface="Times New Roman" pitchFamily="18" charset="0"/>
                <a:ea typeface="Calibri"/>
                <a:cs typeface="Times New Roman" pitchFamily="18" charset="0"/>
              </a:rPr>
              <a:t>2-</a:t>
            </a:r>
            <a:r>
              <a:rPr lang="ar-IQ" sz="2400" dirty="0" smtClean="0">
                <a:solidFill>
                  <a:srgbClr val="00225E"/>
                </a:solidFill>
                <a:latin typeface="Times New Roman" pitchFamily="18" charset="0"/>
                <a:ea typeface="Calibri"/>
                <a:cs typeface="Times New Roman" pitchFamily="18" charset="0"/>
              </a:rPr>
              <a:t> </a:t>
            </a:r>
            <a:r>
              <a:rPr lang="ar-SA" sz="2400" dirty="0" smtClean="0">
                <a:solidFill>
                  <a:srgbClr val="FF0000"/>
                </a:solidFill>
                <a:latin typeface="Times New Roman" pitchFamily="18" charset="0"/>
                <a:ea typeface="Calibri"/>
                <a:cs typeface="Times New Roman" pitchFamily="18" charset="0"/>
              </a:rPr>
              <a:t>التاكل </a:t>
            </a:r>
            <a:r>
              <a:rPr lang="ar-SA" sz="2400" dirty="0">
                <a:solidFill>
                  <a:srgbClr val="FF0000"/>
                </a:solidFill>
                <a:latin typeface="Times New Roman" pitchFamily="18" charset="0"/>
                <a:ea typeface="Calibri"/>
                <a:cs typeface="Times New Roman" pitchFamily="18" charset="0"/>
              </a:rPr>
              <a:t>النقري</a:t>
            </a:r>
            <a:r>
              <a:rPr lang="ar-IQ" sz="2400" dirty="0">
                <a:solidFill>
                  <a:srgbClr val="FF0000"/>
                </a:solidFill>
                <a:latin typeface="Times New Roman" pitchFamily="18" charset="0"/>
                <a:ea typeface="Calibri"/>
                <a:cs typeface="Times New Roman" pitchFamily="18" charset="0"/>
              </a:rPr>
              <a:t> ( </a:t>
            </a:r>
            <a:r>
              <a:rPr lang="en-US" sz="2400" dirty="0">
                <a:solidFill>
                  <a:srgbClr val="FF0000"/>
                </a:solidFill>
                <a:latin typeface="Times New Roman" pitchFamily="18" charset="0"/>
                <a:ea typeface="Calibri"/>
                <a:cs typeface="Times New Roman" pitchFamily="18" charset="0"/>
              </a:rPr>
              <a:t>Pitting corrosion </a:t>
            </a:r>
            <a:r>
              <a:rPr lang="ar-SA" sz="2400" dirty="0">
                <a:solidFill>
                  <a:srgbClr val="FF0000"/>
                </a:solidFill>
                <a:latin typeface="Times New Roman" pitchFamily="18" charset="0"/>
                <a:ea typeface="Calibri"/>
                <a:cs typeface="Times New Roman" pitchFamily="18" charset="0"/>
              </a:rPr>
              <a:t> </a:t>
            </a:r>
            <a:r>
              <a:rPr lang="en-US" sz="2400" dirty="0">
                <a:solidFill>
                  <a:srgbClr val="FF0000"/>
                </a:solidFill>
                <a:latin typeface="Times New Roman" pitchFamily="18" charset="0"/>
                <a:ea typeface="Calibri"/>
                <a:cs typeface="Times New Roman" pitchFamily="18" charset="0"/>
              </a:rPr>
              <a:t>(</a:t>
            </a:r>
            <a:r>
              <a:rPr lang="ar-IQ" sz="2400" dirty="0">
                <a:solidFill>
                  <a:srgbClr val="FF0000"/>
                </a:solidFill>
                <a:latin typeface="Times New Roman" pitchFamily="18" charset="0"/>
                <a:ea typeface="Calibri"/>
                <a:cs typeface="Times New Roman" pitchFamily="18" charset="0"/>
              </a:rPr>
              <a:t> </a:t>
            </a:r>
            <a:r>
              <a:rPr lang="ar-IQ" sz="2400" dirty="0">
                <a:latin typeface="Times New Roman" pitchFamily="18" charset="0"/>
                <a:ea typeface="Calibri"/>
                <a:cs typeface="Times New Roman" pitchFamily="18" charset="0"/>
              </a:rPr>
              <a:t>وهو نوع من انواع التآكل الموضعي لذلك يصعب تقييمه بالطرق الاعتيادية بسبب عدم تأثر المعدن بصورة ملحوظة مما يجعله تآكلا خطرامما يصعب حساب العمر المتبقي للمعدن  فيحصل خلاله النضوح حيث يتم استخدام جهاز خاص لمعرفة </a:t>
            </a:r>
            <a:r>
              <a:rPr lang="ar-IQ" sz="2400" dirty="0" smtClean="0">
                <a:latin typeface="Times New Roman" pitchFamily="18" charset="0"/>
                <a:ea typeface="Calibri"/>
                <a:cs typeface="Times New Roman" pitchFamily="18" charset="0"/>
              </a:rPr>
              <a:t>عمق </a:t>
            </a:r>
            <a:r>
              <a:rPr lang="ar-IQ" sz="2400" dirty="0">
                <a:latin typeface="Times New Roman" pitchFamily="18" charset="0"/>
                <a:ea typeface="Calibri"/>
                <a:cs typeface="Times New Roman" pitchFamily="18" charset="0"/>
              </a:rPr>
              <a:t>النقرة</a:t>
            </a:r>
            <a:r>
              <a:rPr lang="en-US" sz="2400" dirty="0">
                <a:latin typeface="Times New Roman" pitchFamily="18" charset="0"/>
                <a:ea typeface="Calibri"/>
                <a:cs typeface="Times New Roman" pitchFamily="18" charset="0"/>
              </a:rPr>
              <a:t>pit gauge) </a:t>
            </a:r>
            <a:r>
              <a:rPr lang="ar-IQ" sz="2400" dirty="0">
                <a:latin typeface="Times New Roman" pitchFamily="18" charset="0"/>
                <a:ea typeface="Calibri"/>
                <a:cs typeface="Times New Roman" pitchFamily="18" charset="0"/>
              </a:rPr>
              <a:t> )</a:t>
            </a:r>
            <a:endParaRPr lang="ar-IQ" sz="2400" dirty="0">
              <a:solidFill>
                <a:srgbClr val="00225E"/>
              </a:solidFill>
              <a:latin typeface="Times New Roman" pitchFamily="18" charset="0"/>
              <a:ea typeface="Calibri"/>
              <a:cs typeface="Times New Roman" pitchFamily="18" charset="0"/>
            </a:endParaRPr>
          </a:p>
          <a:p>
            <a:pPr lvl="0">
              <a:lnSpc>
                <a:spcPct val="115000"/>
              </a:lnSpc>
              <a:spcAft>
                <a:spcPts val="1000"/>
              </a:spcAft>
            </a:pPr>
            <a:endParaRPr lang="ar-IQ" sz="2400" dirty="0" smtClean="0">
              <a:solidFill>
                <a:srgbClr val="00225E"/>
              </a:solidFill>
              <a:latin typeface="Times New Roman" pitchFamily="18" charset="0"/>
              <a:ea typeface="Calibri"/>
              <a:cs typeface="Times New Roman" pitchFamily="18" charset="0"/>
            </a:endParaRPr>
          </a:p>
          <a:p>
            <a:pPr lvl="0">
              <a:lnSpc>
                <a:spcPct val="115000"/>
              </a:lnSpc>
              <a:spcAft>
                <a:spcPts val="1000"/>
              </a:spcAft>
            </a:pPr>
            <a:endParaRPr lang="en-US" sz="2400" dirty="0">
              <a:latin typeface="Times New Roman" pitchFamily="18" charset="0"/>
              <a:ea typeface="Calibri"/>
              <a:cs typeface="Times New Roman" pitchFamily="18" charset="0"/>
            </a:endParaRPr>
          </a:p>
          <a:p>
            <a:pPr>
              <a:lnSpc>
                <a:spcPct val="115000"/>
              </a:lnSpc>
              <a:spcAft>
                <a:spcPts val="1000"/>
              </a:spcAft>
            </a:pPr>
            <a:r>
              <a:rPr lang="en-US" dirty="0" smtClean="0">
                <a:solidFill>
                  <a:srgbClr val="00225E"/>
                </a:solidFill>
                <a:effectLst/>
                <a:latin typeface="Times New Roman" pitchFamily="18" charset="0"/>
                <a:ea typeface="Calibri"/>
                <a:cs typeface="Times New Roman" pitchFamily="18" charset="0"/>
              </a:rPr>
              <a:t>.  </a:t>
            </a:r>
            <a:r>
              <a:rPr lang="ar-SA" dirty="0" smtClean="0">
                <a:solidFill>
                  <a:srgbClr val="00225E"/>
                </a:solidFill>
                <a:latin typeface="Times New Roman" pitchFamily="18" charset="0"/>
                <a:ea typeface="Calibri"/>
                <a:cs typeface="Times New Roman" pitchFamily="18" charset="0"/>
              </a:rPr>
              <a:t>.   </a:t>
            </a:r>
            <a:endParaRPr lang="en-US" sz="2000" dirty="0" smtClean="0">
              <a:effectLst/>
              <a:latin typeface="Times New Roman" pitchFamily="18" charset="0"/>
              <a:ea typeface="Calibri"/>
              <a:cs typeface="Times New Roman" pitchFamily="18" charset="0"/>
            </a:endParaRPr>
          </a:p>
          <a:p>
            <a:pPr lvl="0">
              <a:buClr>
                <a:prstClr val="black">
                  <a:lumMod val="75000"/>
                  <a:lumOff val="25000"/>
                </a:prstClr>
              </a:buClr>
            </a:pPr>
            <a:endParaRPr lang="ar-IQ" dirty="0" smtClean="0">
              <a:solidFill>
                <a:prstClr val="black">
                  <a:lumMod val="75000"/>
                  <a:lumOff val="25000"/>
                </a:prstClr>
              </a:solidFill>
            </a:endParaRPr>
          </a:p>
          <a:p>
            <a:pPr lvl="0">
              <a:buClr>
                <a:prstClr val="black">
                  <a:lumMod val="75000"/>
                  <a:lumOff val="25000"/>
                </a:prstClr>
              </a:buClr>
            </a:pPr>
            <a:endParaRPr lang="ar-IQ" dirty="0">
              <a:solidFill>
                <a:prstClr val="black">
                  <a:lumMod val="75000"/>
                  <a:lumOff val="25000"/>
                </a:prstClr>
              </a:solidFill>
            </a:endParaRPr>
          </a:p>
          <a:p>
            <a:pPr lvl="0">
              <a:buClr>
                <a:prstClr val="black">
                  <a:lumMod val="75000"/>
                  <a:lumOff val="25000"/>
                </a:prstClr>
              </a:buClr>
            </a:pPr>
            <a:endParaRPr lang="ar-IQ" dirty="0" smtClean="0">
              <a:solidFill>
                <a:prstClr val="black">
                  <a:lumMod val="75000"/>
                  <a:lumOff val="25000"/>
                </a:prstClr>
              </a:solidFill>
            </a:endParaRPr>
          </a:p>
          <a:p>
            <a:pPr lvl="0">
              <a:buClr>
                <a:prstClr val="black">
                  <a:lumMod val="75000"/>
                  <a:lumOff val="25000"/>
                </a:prstClr>
              </a:buClr>
            </a:pPr>
            <a:endParaRPr lang="ar-IQ" dirty="0">
              <a:solidFill>
                <a:prstClr val="black">
                  <a:lumMod val="75000"/>
                  <a:lumOff val="25000"/>
                </a:prstClr>
              </a:solidFill>
            </a:endParaRPr>
          </a:p>
          <a:p>
            <a:pPr lvl="0">
              <a:buClr>
                <a:prstClr val="black">
                  <a:lumMod val="75000"/>
                  <a:lumOff val="25000"/>
                </a:prstClr>
              </a:buClr>
            </a:pPr>
            <a:endParaRPr lang="ar-IQ" dirty="0">
              <a:solidFill>
                <a:prstClr val="black">
                  <a:lumMod val="75000"/>
                  <a:lumOff val="25000"/>
                </a:prstClr>
              </a:solidFill>
            </a:endParaRPr>
          </a:p>
        </p:txBody>
      </p:sp>
      <p:pic>
        <p:nvPicPr>
          <p:cNvPr id="6" name="Picture 5" descr="ogf-2017-11-techsynopsis-189091-fig1.jpg"/>
          <p:cNvPicPr/>
          <p:nvPr/>
        </p:nvPicPr>
        <p:blipFill>
          <a:blip r:embed="rId3">
            <a:extLst>
              <a:ext uri="{28A0092B-C50C-407E-A947-70E740481C1C}">
                <a14:useLocalDpi xmlns:a14="http://schemas.microsoft.com/office/drawing/2010/main" val="0"/>
              </a:ext>
            </a:extLst>
          </a:blip>
          <a:srcRect/>
          <a:stretch>
            <a:fillRect/>
          </a:stretch>
        </p:blipFill>
        <p:spPr bwMode="auto">
          <a:xfrm>
            <a:off x="0" y="3645024"/>
            <a:ext cx="2699792" cy="2592288"/>
          </a:xfrm>
          <a:prstGeom prst="rect">
            <a:avLst/>
          </a:prstGeom>
          <a:noFill/>
          <a:ln>
            <a:noFill/>
          </a:ln>
        </p:spPr>
      </p:pic>
    </p:spTree>
    <p:extLst>
      <p:ext uri="{BB962C8B-B14F-4D97-AF65-F5344CB8AC3E}">
        <p14:creationId xmlns:p14="http://schemas.microsoft.com/office/powerpoint/2010/main" val="34785531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95500" y="188640"/>
            <a:ext cx="6940996" cy="6669360"/>
          </a:xfrm>
        </p:spPr>
        <p:txBody>
          <a:bodyPr>
            <a:normAutofit fontScale="62500" lnSpcReduction="20000"/>
          </a:bodyPr>
          <a:lstStyle/>
          <a:p>
            <a:pPr marL="109728" indent="0">
              <a:buNone/>
            </a:pPr>
            <a:r>
              <a:rPr lang="ar-IQ" sz="3200" b="1" dirty="0">
                <a:solidFill>
                  <a:srgbClr val="FF0000"/>
                </a:solidFill>
                <a:latin typeface="Times New Roman" pitchFamily="18" charset="0"/>
                <a:cs typeface="Times New Roman" pitchFamily="18" charset="0"/>
              </a:rPr>
              <a:t>3</a:t>
            </a:r>
            <a:r>
              <a:rPr lang="ar-IQ" sz="3200" b="1" dirty="0" smtClean="0">
                <a:solidFill>
                  <a:srgbClr val="FF0000"/>
                </a:solidFill>
                <a:latin typeface="Times New Roman" pitchFamily="18" charset="0"/>
                <a:cs typeface="Times New Roman" pitchFamily="18" charset="0"/>
              </a:rPr>
              <a:t>- التآكل الكلفاني (</a:t>
            </a:r>
            <a:r>
              <a:rPr lang="en-US" sz="3200" b="1" dirty="0" smtClean="0">
                <a:solidFill>
                  <a:srgbClr val="FF0000"/>
                </a:solidFill>
                <a:latin typeface="Times New Roman" pitchFamily="18" charset="0"/>
                <a:cs typeface="Times New Roman" pitchFamily="18" charset="0"/>
              </a:rPr>
              <a:t>Galvanic corrosion</a:t>
            </a:r>
            <a:r>
              <a:rPr lang="ar-IQ" sz="2600" dirty="0" smtClean="0">
                <a:latin typeface="Times New Roman" pitchFamily="18" charset="0"/>
                <a:cs typeface="Times New Roman" pitchFamily="18" charset="0"/>
              </a:rPr>
              <a:t>)</a:t>
            </a:r>
          </a:p>
          <a:p>
            <a:pPr marL="109728" indent="0">
              <a:buNone/>
            </a:pPr>
            <a:r>
              <a:rPr lang="ar-IQ" sz="3200" dirty="0" smtClean="0">
                <a:latin typeface="Times New Roman" pitchFamily="18" charset="0"/>
                <a:cs typeface="Times New Roman" pitchFamily="18" charset="0"/>
              </a:rPr>
              <a:t>يحصل </a:t>
            </a:r>
            <a:r>
              <a:rPr lang="ar-IQ" sz="3200" dirty="0">
                <a:latin typeface="Times New Roman" pitchFamily="18" charset="0"/>
                <a:cs typeface="Times New Roman" pitchFamily="18" charset="0"/>
              </a:rPr>
              <a:t>لعدة أسباب وكما يلي:- </a:t>
            </a:r>
            <a:endParaRPr lang="ar-IQ" sz="3200" dirty="0" smtClean="0">
              <a:latin typeface="Times New Roman" pitchFamily="18" charset="0"/>
              <a:cs typeface="Times New Roman" pitchFamily="18" charset="0"/>
            </a:endParaRPr>
          </a:p>
          <a:p>
            <a:pPr marL="109728" indent="0">
              <a:buNone/>
            </a:pPr>
            <a:r>
              <a:rPr lang="ar-IQ" sz="3200" dirty="0" smtClean="0">
                <a:latin typeface="Times New Roman" pitchFamily="18" charset="0"/>
                <a:cs typeface="Times New Roman" pitchFamily="18" charset="0"/>
              </a:rPr>
              <a:t> (</a:t>
            </a:r>
            <a:r>
              <a:rPr lang="ar-IQ" sz="3200" dirty="0">
                <a:latin typeface="Times New Roman" pitchFamily="18" charset="0"/>
                <a:cs typeface="Times New Roman" pitchFamily="18" charset="0"/>
              </a:rPr>
              <a:t>أ) توصيل معدنين مختلفين بالجهد ومعرضين لمحلول موصل </a:t>
            </a:r>
            <a:r>
              <a:rPr lang="ar-IQ" sz="3200" dirty="0" smtClean="0">
                <a:latin typeface="Times New Roman" pitchFamily="18" charset="0"/>
                <a:cs typeface="Times New Roman" pitchFamily="18" charset="0"/>
              </a:rPr>
              <a:t>للكهربائية </a:t>
            </a:r>
          </a:p>
          <a:p>
            <a:pPr marL="109728" indent="0">
              <a:buNone/>
            </a:pPr>
            <a:endParaRPr lang="ar-IQ" sz="3200" dirty="0" smtClean="0">
              <a:latin typeface="Times New Roman" pitchFamily="18" charset="0"/>
              <a:cs typeface="Times New Roman" pitchFamily="18" charset="0"/>
            </a:endParaRPr>
          </a:p>
          <a:p>
            <a:pPr marL="109728" indent="0">
              <a:buNone/>
            </a:pPr>
            <a:r>
              <a:rPr lang="ar-IQ" sz="3200" dirty="0" smtClean="0">
                <a:latin typeface="Times New Roman" pitchFamily="18" charset="0"/>
                <a:cs typeface="Times New Roman" pitchFamily="18" charset="0"/>
              </a:rPr>
              <a:t>(ب) أستخدام </a:t>
            </a:r>
            <a:r>
              <a:rPr lang="ar-IQ" sz="3200" dirty="0">
                <a:latin typeface="Times New Roman" pitchFamily="18" charset="0"/>
                <a:cs typeface="Times New Roman" pitchFamily="18" charset="0"/>
              </a:rPr>
              <a:t>معدن </a:t>
            </a:r>
            <a:r>
              <a:rPr lang="ar-IQ" sz="3200" dirty="0" smtClean="0">
                <a:latin typeface="Times New Roman" pitchFamily="18" charset="0"/>
                <a:cs typeface="Times New Roman" pitchFamily="18" charset="0"/>
              </a:rPr>
              <a:t>أو</a:t>
            </a:r>
            <a:r>
              <a:rPr lang="ar-IQ" sz="3200" dirty="0">
                <a:latin typeface="Times New Roman" pitchFamily="18" charset="0"/>
                <a:cs typeface="Times New Roman" pitchFamily="18" charset="0"/>
              </a:rPr>
              <a:t>معدنين متشابهين في محلول مختلف </a:t>
            </a:r>
            <a:r>
              <a:rPr lang="ar-IQ" sz="3200" dirty="0" smtClean="0">
                <a:latin typeface="Times New Roman" pitchFamily="18" charset="0"/>
                <a:cs typeface="Times New Roman" pitchFamily="18" charset="0"/>
              </a:rPr>
              <a:t>التركيز</a:t>
            </a:r>
          </a:p>
          <a:p>
            <a:pPr marL="109728" indent="0">
              <a:buNone/>
            </a:pPr>
            <a:r>
              <a:rPr lang="en-US" sz="3200" smtClean="0">
                <a:latin typeface="Times New Roman" pitchFamily="18" charset="0"/>
                <a:cs typeface="Times New Roman" pitchFamily="18" charset="0"/>
              </a:rPr>
              <a:t>Crevice </a:t>
            </a:r>
            <a:r>
              <a:rPr lang="en-US" sz="3200">
                <a:latin typeface="Times New Roman" pitchFamily="18" charset="0"/>
                <a:cs typeface="Times New Roman" pitchFamily="18" charset="0"/>
              </a:rPr>
              <a:t>Corrosion)</a:t>
            </a:r>
            <a:r>
              <a:rPr lang="ar-IQ" sz="3200" dirty="0" smtClean="0">
                <a:latin typeface="Times New Roman" pitchFamily="18" charset="0"/>
                <a:cs typeface="Times New Roman" pitchFamily="18" charset="0"/>
              </a:rPr>
              <a:t>)</a:t>
            </a:r>
          </a:p>
          <a:p>
            <a:pPr marL="109728" indent="0">
              <a:buNone/>
            </a:pPr>
            <a:r>
              <a:rPr lang="ar-IQ" sz="3200" dirty="0" smtClean="0">
                <a:latin typeface="Times New Roman" pitchFamily="18" charset="0"/>
                <a:cs typeface="Times New Roman" pitchFamily="18" charset="0"/>
              </a:rPr>
              <a:t> (ج</a:t>
            </a:r>
            <a:r>
              <a:rPr lang="ar-IQ" sz="3200" dirty="0">
                <a:latin typeface="Times New Roman" pitchFamily="18" charset="0"/>
                <a:cs typeface="Times New Roman" pitchFamily="18" charset="0"/>
              </a:rPr>
              <a:t>) تغيير درجة حرارة المحلول </a:t>
            </a:r>
            <a:r>
              <a:rPr lang="ar-IQ" sz="3200" dirty="0" smtClean="0">
                <a:latin typeface="Times New Roman" pitchFamily="18" charset="0"/>
                <a:cs typeface="Times New Roman" pitchFamily="18" charset="0"/>
              </a:rPr>
              <a:t>الالكتروليتي </a:t>
            </a:r>
            <a:r>
              <a:rPr lang="en-US" sz="3200" dirty="0">
                <a:latin typeface="Times New Roman" pitchFamily="18" charset="0"/>
                <a:cs typeface="Times New Roman" pitchFamily="18" charset="0"/>
              </a:rPr>
              <a:t>Differential </a:t>
            </a:r>
            <a:r>
              <a:rPr lang="en-US" sz="3200" dirty="0" smtClean="0">
                <a:latin typeface="Times New Roman" pitchFamily="18" charset="0"/>
                <a:cs typeface="Times New Roman" pitchFamily="18" charset="0"/>
              </a:rPr>
              <a:t>Temp</a:t>
            </a:r>
          </a:p>
          <a:p>
            <a:endParaRPr lang="ar-IQ" sz="3200" dirty="0" smtClean="0">
              <a:latin typeface="Times New Roman" pitchFamily="18" charset="0"/>
              <a:cs typeface="Times New Roman" pitchFamily="18" charset="0"/>
            </a:endParaRPr>
          </a:p>
          <a:p>
            <a:pPr marL="109728" indent="0">
              <a:buNone/>
            </a:pPr>
            <a:r>
              <a:rPr lang="en-US" sz="2600" dirty="0" smtClean="0">
                <a:latin typeface="Times New Roman" pitchFamily="18" charset="0"/>
                <a:cs typeface="Times New Roman" pitchFamily="18" charset="0"/>
              </a:rPr>
              <a:t> </a:t>
            </a:r>
            <a:r>
              <a:rPr lang="ar-IQ" sz="3200" b="1" dirty="0">
                <a:solidFill>
                  <a:srgbClr val="FF0000"/>
                </a:solidFill>
                <a:latin typeface="Times New Roman" pitchFamily="18" charset="0"/>
                <a:cs typeface="Times New Roman" pitchFamily="18" charset="0"/>
              </a:rPr>
              <a:t>4-</a:t>
            </a:r>
            <a:r>
              <a:rPr lang="en-US" sz="3200" b="1" dirty="0">
                <a:solidFill>
                  <a:srgbClr val="FF0000"/>
                </a:solidFill>
                <a:latin typeface="Times New Roman" pitchFamily="18" charset="0"/>
                <a:cs typeface="Times New Roman" pitchFamily="18" charset="0"/>
              </a:rPr>
              <a:t> </a:t>
            </a:r>
            <a:r>
              <a:rPr lang="ar-IQ" sz="3200" b="1" dirty="0">
                <a:solidFill>
                  <a:srgbClr val="FF0000"/>
                </a:solidFill>
                <a:latin typeface="Times New Roman" pitchFamily="18" charset="0"/>
                <a:cs typeface="Times New Roman" pitchFamily="18" charset="0"/>
              </a:rPr>
              <a:t>التآكل على حدود المجاميع </a:t>
            </a:r>
            <a:r>
              <a:rPr lang="ar-IQ" sz="3200" b="1" dirty="0" smtClean="0">
                <a:solidFill>
                  <a:srgbClr val="FF0000"/>
                </a:solidFill>
                <a:latin typeface="Times New Roman" pitchFamily="18" charset="0"/>
                <a:cs typeface="Times New Roman" pitchFamily="18" charset="0"/>
              </a:rPr>
              <a:t>البلورية</a:t>
            </a:r>
            <a:r>
              <a:rPr lang="en-US" sz="3200" b="1" dirty="0" smtClean="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intergranular</a:t>
            </a:r>
            <a:r>
              <a:rPr lang="en-US" sz="3200" b="1" dirty="0">
                <a:solidFill>
                  <a:srgbClr val="FF0000"/>
                </a:solidFill>
                <a:latin typeface="Times New Roman" pitchFamily="18" charset="0"/>
                <a:cs typeface="Times New Roman" pitchFamily="18" charset="0"/>
              </a:rPr>
              <a:t> </a:t>
            </a:r>
            <a:r>
              <a:rPr lang="en-US" sz="3200" b="1" dirty="0" smtClean="0">
                <a:solidFill>
                  <a:srgbClr val="FF0000"/>
                </a:solidFill>
                <a:latin typeface="Times New Roman" pitchFamily="18" charset="0"/>
                <a:cs typeface="Times New Roman" pitchFamily="18" charset="0"/>
              </a:rPr>
              <a:t>corrosion) </a:t>
            </a:r>
          </a:p>
          <a:p>
            <a:pPr marL="109728" indent="0" algn="just">
              <a:buNone/>
            </a:pPr>
            <a:r>
              <a:rPr lang="ar-IQ" sz="3200" dirty="0" smtClean="0">
                <a:latin typeface="Times New Roman" pitchFamily="18" charset="0"/>
                <a:ea typeface="Tahoma" pitchFamily="34" charset="0"/>
                <a:cs typeface="Times New Roman" pitchFamily="18" charset="0"/>
              </a:rPr>
              <a:t>يتميز بانتشار الصدأ على حدود الحبيبات </a:t>
            </a:r>
            <a:r>
              <a:rPr lang="en-US" sz="3200" dirty="0" smtClean="0">
                <a:latin typeface="Times New Roman" pitchFamily="18" charset="0"/>
                <a:ea typeface="Tahoma" pitchFamily="34" charset="0"/>
                <a:cs typeface="Times New Roman" pitchFamily="18" charset="0"/>
              </a:rPr>
              <a:t>grain boundaries </a:t>
            </a:r>
            <a:r>
              <a:rPr lang="ar-IQ" sz="3200" dirty="0" smtClean="0">
                <a:latin typeface="Times New Roman" pitchFamily="18" charset="0"/>
                <a:cs typeface="Times New Roman" pitchFamily="18" charset="0"/>
              </a:rPr>
              <a:t>   حيث يحصل تفاعل في ظروف معينة  بين المحلول المسبب للتاكل وبين حدود المجاميع البلورية بنشاط أكبر من تفاعله مع المجاميع البلورية محدثا تآكلا سريعا على حدود المجاميع فتحصل من جراءه تشققات والتي تؤدي الى تقليل قوة المعدن وفشله</a:t>
            </a:r>
            <a:endParaRPr lang="en-US" sz="3200" dirty="0" smtClean="0">
              <a:latin typeface="Times New Roman" pitchFamily="18" charset="0"/>
              <a:cs typeface="Times New Roman" pitchFamily="18" charset="0"/>
            </a:endParaRPr>
          </a:p>
          <a:p>
            <a:pPr algn="just"/>
            <a:endParaRPr lang="en-US" sz="3200" dirty="0">
              <a:latin typeface="Times New Roman" pitchFamily="18" charset="0"/>
              <a:cs typeface="Times New Roman" pitchFamily="18" charset="0"/>
            </a:endParaRPr>
          </a:p>
          <a:p>
            <a:pPr marL="109728" indent="0" algn="just">
              <a:buNone/>
            </a:pPr>
            <a:r>
              <a:rPr lang="ar-IQ" sz="3600" b="1" dirty="0">
                <a:solidFill>
                  <a:srgbClr val="FF0000"/>
                </a:solidFill>
                <a:latin typeface="Times New Roman" pitchFamily="18" charset="0"/>
                <a:cs typeface="Times New Roman" pitchFamily="18" charset="0"/>
              </a:rPr>
              <a:t>5 -التآكل الجهدي (</a:t>
            </a:r>
            <a:r>
              <a:rPr lang="en-US" sz="3600" b="1" dirty="0">
                <a:solidFill>
                  <a:srgbClr val="FF0000"/>
                </a:solidFill>
                <a:latin typeface="Times New Roman" pitchFamily="18" charset="0"/>
                <a:cs typeface="Times New Roman" pitchFamily="18" charset="0"/>
              </a:rPr>
              <a:t>(Stress corrosion </a:t>
            </a:r>
            <a:endParaRPr lang="ar-IQ" sz="3600" b="1" dirty="0">
              <a:solidFill>
                <a:srgbClr val="FF0000"/>
              </a:solidFill>
              <a:latin typeface="Times New Roman" pitchFamily="18" charset="0"/>
              <a:cs typeface="Times New Roman" pitchFamily="18" charset="0"/>
            </a:endParaRPr>
          </a:p>
          <a:p>
            <a:pPr marL="109728" indent="0" algn="just">
              <a:buNone/>
            </a:pPr>
            <a:r>
              <a:rPr lang="ar-IQ" sz="3600" dirty="0">
                <a:latin typeface="Times New Roman" pitchFamily="18" charset="0"/>
                <a:cs typeface="Times New Roman" pitchFamily="18" charset="0"/>
              </a:rPr>
              <a:t> ان هذا النوع من التاكل يسبب تشققات سطحية على المعدن اما ان تكون على حدود  المجاميع البلورية او خلال البلورات نفسها تتوسع وتتعمق لوجود جهد في تلك المنطقة  وعليه فأن التآكل هو من إجتماع عاملين هما عامل التآكل وعامل الجهد ان لدرجة الحرارة  والزمن المستغرق لحين حدوث الفشل يلعبان دورا في العملية </a:t>
            </a:r>
          </a:p>
          <a:p>
            <a:pPr marL="109728" indent="0" algn="just">
              <a:buNone/>
            </a:pPr>
            <a:endParaRPr lang="en-US" sz="2900" dirty="0" smtClean="0">
              <a:latin typeface="Times New Roman" pitchFamily="18" charset="0"/>
              <a:cs typeface="Times New Roman" pitchFamily="18" charset="0"/>
            </a:endParaRPr>
          </a:p>
          <a:p>
            <a:pPr marL="109728" indent="0" algn="just">
              <a:buNone/>
            </a:pPr>
            <a:r>
              <a:rPr lang="ar-IQ" sz="2900" b="1" dirty="0" smtClean="0">
                <a:latin typeface="Times New Roman" pitchFamily="18" charset="0"/>
                <a:cs typeface="Times New Roman" pitchFamily="18" charset="0"/>
              </a:rPr>
              <a:t>    </a:t>
            </a:r>
            <a:endParaRPr lang="ar-IQ" sz="2900" dirty="0" smtClean="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95500" cy="197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82" y="2492896"/>
            <a:ext cx="2103682" cy="1368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https://www.qatifscience.com/wp-content/uploads/2019/10/171261573-56a613e45f9b58b7d0dfcc74-300x20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82" y="4077072"/>
            <a:ext cx="2103682"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37455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260648"/>
            <a:ext cx="8579296" cy="6048672"/>
          </a:xfrm>
        </p:spPr>
        <p:txBody>
          <a:bodyPr>
            <a:normAutofit/>
          </a:bodyPr>
          <a:lstStyle/>
          <a:p>
            <a:pPr marL="109728" indent="0" algn="just">
              <a:buNone/>
            </a:pPr>
            <a:r>
              <a:rPr lang="ar-IQ" sz="2400" b="1" dirty="0">
                <a:solidFill>
                  <a:srgbClr val="FF0000"/>
                </a:solidFill>
                <a:latin typeface="Times New Roman" pitchFamily="18" charset="0"/>
                <a:cs typeface="Times New Roman" pitchFamily="18" charset="0"/>
              </a:rPr>
              <a:t>6</a:t>
            </a:r>
            <a:r>
              <a:rPr lang="ar-IQ" sz="2400" b="1" dirty="0" smtClean="0">
                <a:solidFill>
                  <a:srgbClr val="FF0000"/>
                </a:solidFill>
                <a:latin typeface="Times New Roman" pitchFamily="18" charset="0"/>
                <a:cs typeface="Times New Roman" pitchFamily="18" charset="0"/>
              </a:rPr>
              <a:t>-التآكل بالاكسدة عند درجات الحرارة العالية </a:t>
            </a:r>
          </a:p>
          <a:p>
            <a:pPr marL="109728" indent="0" algn="just">
              <a:buNone/>
            </a:pPr>
            <a:r>
              <a:rPr lang="ar-IQ" sz="2000" dirty="0" smtClean="0">
                <a:latin typeface="Times New Roman" pitchFamily="18" charset="0"/>
                <a:cs typeface="Times New Roman" pitchFamily="18" charset="0"/>
              </a:rPr>
              <a:t>وتشمل الاوكسجين وبخار الماء ذو الحرارة العالية والكبريت ومركباته </a:t>
            </a:r>
          </a:p>
          <a:p>
            <a:pPr algn="just"/>
            <a:endParaRPr lang="ar-IQ" sz="2000" dirty="0" smtClean="0">
              <a:latin typeface="Times New Roman" pitchFamily="18" charset="0"/>
              <a:cs typeface="Times New Roman" pitchFamily="18" charset="0"/>
            </a:endParaRPr>
          </a:p>
          <a:p>
            <a:pPr marL="109728" indent="0" algn="just">
              <a:buNone/>
            </a:pPr>
            <a:r>
              <a:rPr lang="ar-IQ" sz="2000" b="1" dirty="0">
                <a:solidFill>
                  <a:srgbClr val="FF0000"/>
                </a:solidFill>
                <a:latin typeface="Times New Roman" pitchFamily="18" charset="0"/>
                <a:cs typeface="Times New Roman" pitchFamily="18" charset="0"/>
              </a:rPr>
              <a:t>7</a:t>
            </a:r>
            <a:r>
              <a:rPr lang="ar-IQ" sz="2000" b="1" dirty="0" smtClean="0">
                <a:solidFill>
                  <a:srgbClr val="FF0000"/>
                </a:solidFill>
                <a:latin typeface="Times New Roman" pitchFamily="18" charset="0"/>
                <a:cs typeface="Times New Roman" pitchFamily="18" charset="0"/>
              </a:rPr>
              <a:t>- التآ كل بالاحياء المجهرية (</a:t>
            </a:r>
            <a:r>
              <a:rPr lang="en-US" sz="2000" b="1" dirty="0" smtClean="0">
                <a:solidFill>
                  <a:srgbClr val="FF0000"/>
                </a:solidFill>
                <a:latin typeface="Times New Roman" pitchFamily="18" charset="0"/>
                <a:cs typeface="Times New Roman" pitchFamily="18" charset="0"/>
              </a:rPr>
              <a:t>(Corrosion microbiological</a:t>
            </a:r>
            <a:endParaRPr lang="ar-IQ" sz="2000" b="1" dirty="0" smtClean="0">
              <a:solidFill>
                <a:srgbClr val="FF0000"/>
              </a:solidFill>
              <a:latin typeface="Times New Roman" pitchFamily="18" charset="0"/>
              <a:cs typeface="Times New Roman" pitchFamily="18" charset="0"/>
            </a:endParaRPr>
          </a:p>
          <a:p>
            <a:pPr marL="109728" indent="0" algn="just">
              <a:buNone/>
            </a:pPr>
            <a:r>
              <a:rPr lang="ar-IQ" sz="2000" dirty="0" smtClean="0">
                <a:latin typeface="Times New Roman" pitchFamily="18" charset="0"/>
                <a:cs typeface="Times New Roman" pitchFamily="18" charset="0"/>
              </a:rPr>
              <a:t>تقوم بعض انواع البكتيريا وبوجود الاوكسجين بتحويل كبريتيد الهيدروجين الى كبريتات وبعض الانواع تعكس العملية حيث تعمل البكتيريا على خلق خلايا تآكلية مختلفة التهوية ويظهر التآكل بشكل حفر كبيرة </a:t>
            </a:r>
          </a:p>
          <a:p>
            <a:pPr marL="109728" indent="0" algn="just">
              <a:buNone/>
            </a:pPr>
            <a:r>
              <a:rPr lang="ar-IQ" sz="2000" b="1" dirty="0" smtClean="0">
                <a:latin typeface="Times New Roman" pitchFamily="18" charset="0"/>
                <a:cs typeface="Times New Roman" pitchFamily="18" charset="0"/>
              </a:rPr>
              <a:t> </a:t>
            </a:r>
            <a:endParaRPr lang="ar-IQ" sz="2000" dirty="0">
              <a:latin typeface="Times New Roman" pitchFamily="18" charset="0"/>
              <a:cs typeface="Times New Roman" pitchFamily="18" charset="0"/>
            </a:endParaRPr>
          </a:p>
          <a:p>
            <a:pPr marL="109728" indent="0" algn="just">
              <a:buNone/>
            </a:pPr>
            <a:r>
              <a:rPr lang="ar-IQ" sz="2000" b="1" dirty="0" smtClean="0">
                <a:solidFill>
                  <a:srgbClr val="FF0000"/>
                </a:solidFill>
                <a:latin typeface="Times New Roman" pitchFamily="18" charset="0"/>
                <a:cs typeface="Times New Roman" pitchFamily="18" charset="0"/>
              </a:rPr>
              <a:t>8- </a:t>
            </a:r>
            <a:r>
              <a:rPr lang="ar-IQ" sz="2000" b="1" dirty="0">
                <a:solidFill>
                  <a:srgbClr val="FF0000"/>
                </a:solidFill>
                <a:latin typeface="Times New Roman" pitchFamily="18" charset="0"/>
                <a:cs typeface="Times New Roman" pitchFamily="18" charset="0"/>
              </a:rPr>
              <a:t>تآكل التعرية (</a:t>
            </a:r>
            <a:r>
              <a:rPr lang="en-US" sz="2000" b="1" dirty="0">
                <a:solidFill>
                  <a:srgbClr val="FF0000"/>
                </a:solidFill>
                <a:latin typeface="Times New Roman" pitchFamily="18" charset="0"/>
                <a:cs typeface="Times New Roman" pitchFamily="18" charset="0"/>
              </a:rPr>
              <a:t>Erosion – corrosion </a:t>
            </a:r>
            <a:r>
              <a:rPr lang="ar-IQ" sz="2000" dirty="0">
                <a:latin typeface="Times New Roman" pitchFamily="18" charset="0"/>
                <a:cs typeface="Times New Roman" pitchFamily="18" charset="0"/>
              </a:rPr>
              <a:t>) تعتبر من الظواهر الشائعة في الصناعة النفطية والتي تعرف بانها عملية بلي ميكانيكي  من جراء سرعة الجريان التي تسبب في قشط الطبقة الواقية لسطح المعدن وكشف المعدن الاصلي مرة اخرى للوسط المسبب للتآكل يتخذ هذا التآكل شكل اخاديد وخطوط او ثقوب مدورة ويكون السطح عادة لامعا غير مكسو بنواتج التآكل </a:t>
            </a:r>
          </a:p>
          <a:p>
            <a:pPr marL="109728" indent="0">
              <a:buNone/>
            </a:pPr>
            <a:endParaRPr lang="ar-IQ" dirty="0"/>
          </a:p>
        </p:txBody>
      </p:sp>
      <p:pic>
        <p:nvPicPr>
          <p:cNvPr id="2051" name="Picture 3" descr="C:\Users\الانترنيت a\Desktop\1111111111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V="1">
            <a:off x="25918" y="4221088"/>
            <a:ext cx="3366119" cy="2304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2706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76672"/>
            <a:ext cx="9144000" cy="6381328"/>
          </a:xfrm>
        </p:spPr>
        <p:txBody>
          <a:bodyPr>
            <a:normAutofit/>
          </a:bodyPr>
          <a:lstStyle/>
          <a:p>
            <a:pPr marL="109728" indent="0" algn="just">
              <a:buNone/>
            </a:pPr>
            <a:endParaRPr lang="ar-IQ" sz="2000" dirty="0" smtClean="0">
              <a:solidFill>
                <a:srgbClr val="FF0000"/>
              </a:solidFill>
              <a:latin typeface="Times New Roman" pitchFamily="18" charset="0"/>
              <a:cs typeface="Times New Roman" pitchFamily="18" charset="0"/>
            </a:endParaRPr>
          </a:p>
          <a:p>
            <a:pPr marL="109728" indent="0" algn="just">
              <a:buNone/>
            </a:pPr>
            <a:r>
              <a:rPr lang="ar-IQ" sz="2000" dirty="0">
                <a:solidFill>
                  <a:srgbClr val="FF0000"/>
                </a:solidFill>
                <a:latin typeface="Times New Roman" pitchFamily="18" charset="0"/>
                <a:cs typeface="Times New Roman" pitchFamily="18" charset="0"/>
              </a:rPr>
              <a:t>9</a:t>
            </a:r>
            <a:r>
              <a:rPr lang="ar-IQ" sz="2000" dirty="0" smtClean="0">
                <a:solidFill>
                  <a:srgbClr val="FF0000"/>
                </a:solidFill>
                <a:latin typeface="Times New Roman" pitchFamily="18" charset="0"/>
                <a:cs typeface="Times New Roman" pitchFamily="18" charset="0"/>
              </a:rPr>
              <a:t>- </a:t>
            </a:r>
            <a:r>
              <a:rPr lang="ar-IQ" sz="2000" dirty="0">
                <a:solidFill>
                  <a:srgbClr val="FF0000"/>
                </a:solidFill>
                <a:latin typeface="Times New Roman" pitchFamily="18" charset="0"/>
                <a:cs typeface="Times New Roman" pitchFamily="18" charset="0"/>
              </a:rPr>
              <a:t>التقصف الهيدروجيني </a:t>
            </a:r>
            <a:r>
              <a:rPr lang="en-US" sz="2000" dirty="0" smtClean="0">
                <a:solidFill>
                  <a:srgbClr val="FF0000"/>
                </a:solidFill>
                <a:latin typeface="Times New Roman" pitchFamily="18" charset="0"/>
                <a:cs typeface="Times New Roman" pitchFamily="18" charset="0"/>
              </a:rPr>
              <a:t>Hydrogen  </a:t>
            </a:r>
            <a:r>
              <a:rPr lang="en-US" sz="2000" dirty="0" err="1" smtClean="0">
                <a:solidFill>
                  <a:srgbClr val="FF0000"/>
                </a:solidFill>
                <a:latin typeface="Times New Roman" pitchFamily="18" charset="0"/>
                <a:cs typeface="Times New Roman" pitchFamily="18" charset="0"/>
              </a:rPr>
              <a:t>Embrittlement</a:t>
            </a:r>
            <a:r>
              <a:rPr lang="en-US" sz="2000" dirty="0" smtClean="0">
                <a:solidFill>
                  <a:srgbClr val="FF0000"/>
                </a:solidFill>
                <a:latin typeface="Times New Roman" pitchFamily="18" charset="0"/>
                <a:cs typeface="Times New Roman" pitchFamily="18" charset="0"/>
              </a:rPr>
              <a:t>) </a:t>
            </a:r>
            <a:r>
              <a:rPr lang="en-US" sz="2000" dirty="0" smtClean="0">
                <a:solidFill>
                  <a:srgbClr val="FF0000"/>
                </a:solidFill>
                <a:latin typeface="Times New Roman" pitchFamily="18" charset="0"/>
                <a:ea typeface="Tahoma" pitchFamily="34" charset="0"/>
                <a:cs typeface="Times New Roman" pitchFamily="18" charset="0"/>
              </a:rPr>
              <a:t> </a:t>
            </a:r>
            <a:r>
              <a:rPr lang="ar-IQ" sz="2000" dirty="0" smtClean="0">
                <a:solidFill>
                  <a:srgbClr val="FF0000"/>
                </a:solidFill>
                <a:latin typeface="Times New Roman" pitchFamily="18" charset="0"/>
                <a:ea typeface="Tahoma" pitchFamily="34" charset="0"/>
                <a:cs typeface="Times New Roman" pitchFamily="18" charset="0"/>
              </a:rPr>
              <a:t>)</a:t>
            </a:r>
            <a:endParaRPr lang="en-US" sz="2000" dirty="0">
              <a:solidFill>
                <a:srgbClr val="FF0000"/>
              </a:solidFill>
              <a:latin typeface="Times New Roman" pitchFamily="18" charset="0"/>
              <a:ea typeface="Tahoma" pitchFamily="34" charset="0"/>
              <a:cs typeface="Times New Roman" pitchFamily="18" charset="0"/>
            </a:endParaRPr>
          </a:p>
          <a:p>
            <a:pPr marL="109728" indent="0" algn="just">
              <a:buNone/>
            </a:pPr>
            <a:r>
              <a:rPr lang="ar-SA" sz="2000" dirty="0">
                <a:latin typeface="Times New Roman" pitchFamily="18" charset="0"/>
                <a:ea typeface="Tahoma" pitchFamily="34" charset="0"/>
                <a:cs typeface="Times New Roman" pitchFamily="18" charset="0"/>
              </a:rPr>
              <a:t>يتصف هذا النوع من التآكل بنشوء تشققات متعددة , ان</a:t>
            </a:r>
            <a:r>
              <a:rPr lang="en-US" sz="2000" dirty="0">
                <a:latin typeface="Times New Roman" pitchFamily="18" charset="0"/>
                <a:ea typeface="Tahoma" pitchFamily="34" charset="0"/>
                <a:cs typeface="Times New Roman" pitchFamily="18" charset="0"/>
              </a:rPr>
              <a:t> </a:t>
            </a:r>
            <a:r>
              <a:rPr lang="ar-SA" sz="2000" dirty="0">
                <a:latin typeface="Times New Roman" pitchFamily="18" charset="0"/>
                <a:ea typeface="Tahoma" pitchFamily="34" charset="0"/>
                <a:cs typeface="Times New Roman" pitchFamily="18" charset="0"/>
              </a:rPr>
              <a:t>سبب </a:t>
            </a:r>
            <a:r>
              <a:rPr lang="ar-IQ" sz="2000" dirty="0">
                <a:latin typeface="Times New Roman" pitchFamily="18" charset="0"/>
                <a:ea typeface="Tahoma" pitchFamily="34" charset="0"/>
                <a:cs typeface="Times New Roman" pitchFamily="18" charset="0"/>
              </a:rPr>
              <a:t>ال</a:t>
            </a:r>
            <a:r>
              <a:rPr lang="ar-SA" sz="2000" dirty="0">
                <a:latin typeface="Times New Roman" pitchFamily="18" charset="0"/>
                <a:ea typeface="Tahoma" pitchFamily="34" charset="0"/>
                <a:cs typeface="Times New Roman" pitchFamily="18" charset="0"/>
              </a:rPr>
              <a:t>تقصف الهيدروجيني هو وجود إجهادات شدي</a:t>
            </a:r>
            <a:r>
              <a:rPr lang="ar-IQ" sz="2000" dirty="0">
                <a:latin typeface="Times New Roman" pitchFamily="18" charset="0"/>
                <a:ea typeface="Tahoma" pitchFamily="34" charset="0"/>
                <a:cs typeface="Times New Roman" pitchFamily="18" charset="0"/>
              </a:rPr>
              <a:t>د</a:t>
            </a:r>
            <a:r>
              <a:rPr lang="ar-SA" sz="2000" dirty="0">
                <a:latin typeface="Times New Roman" pitchFamily="18" charset="0"/>
                <a:ea typeface="Tahoma" pitchFamily="34" charset="0"/>
                <a:cs typeface="Times New Roman" pitchFamily="18" charset="0"/>
              </a:rPr>
              <a:t>ة في وسط </a:t>
            </a:r>
            <a:r>
              <a:rPr lang="ar-IQ" sz="2000" dirty="0">
                <a:latin typeface="Times New Roman" pitchFamily="18" charset="0"/>
                <a:ea typeface="Tahoma" pitchFamily="34" charset="0"/>
                <a:cs typeface="Times New Roman" pitchFamily="18" charset="0"/>
              </a:rPr>
              <a:t>ال</a:t>
            </a:r>
            <a:r>
              <a:rPr lang="ar-SA" sz="2000" dirty="0">
                <a:latin typeface="Times New Roman" pitchFamily="18" charset="0"/>
                <a:ea typeface="Tahoma" pitchFamily="34" charset="0"/>
                <a:cs typeface="Times New Roman" pitchFamily="18" charset="0"/>
              </a:rPr>
              <a:t>تآكل يتضمن تحرير هيدروجين ذري ينفذ إلى داخل سطح المعدن مسبباً ما يدعى </a:t>
            </a:r>
            <a:r>
              <a:rPr lang="ar-IQ" sz="2000" dirty="0">
                <a:latin typeface="Times New Roman" pitchFamily="18" charset="0"/>
                <a:ea typeface="Tahoma" pitchFamily="34" charset="0"/>
                <a:cs typeface="Times New Roman" pitchFamily="18" charset="0"/>
              </a:rPr>
              <a:t> ب</a:t>
            </a:r>
            <a:r>
              <a:rPr lang="ar-SA" sz="2000" dirty="0">
                <a:latin typeface="Times New Roman" pitchFamily="18" charset="0"/>
                <a:ea typeface="Tahoma" pitchFamily="34" charset="0"/>
                <a:cs typeface="Times New Roman" pitchFamily="18" charset="0"/>
              </a:rPr>
              <a:t>التشقق الهيدروجيني (</a:t>
            </a:r>
            <a:r>
              <a:rPr lang="en-US" sz="2000" dirty="0">
                <a:solidFill>
                  <a:srgbClr val="FF0000"/>
                </a:solidFill>
                <a:latin typeface="Times New Roman" pitchFamily="18" charset="0"/>
                <a:ea typeface="Tahoma" pitchFamily="34" charset="0"/>
                <a:cs typeface="Times New Roman" pitchFamily="18" charset="0"/>
              </a:rPr>
              <a:t>Hydrogen Cracking</a:t>
            </a:r>
            <a:r>
              <a:rPr lang="ar-SA" sz="2000" dirty="0">
                <a:solidFill>
                  <a:srgbClr val="FF0000"/>
                </a:solidFill>
                <a:latin typeface="Times New Roman" pitchFamily="18" charset="0"/>
                <a:ea typeface="Tahoma" pitchFamily="34" charset="0"/>
                <a:cs typeface="Times New Roman" pitchFamily="18" charset="0"/>
              </a:rPr>
              <a:t>)</a:t>
            </a:r>
            <a:r>
              <a:rPr lang="ar-SA" sz="2000" dirty="0">
                <a:latin typeface="Times New Roman" pitchFamily="18" charset="0"/>
                <a:ea typeface="Tahoma" pitchFamily="34" charset="0"/>
                <a:cs typeface="Times New Roman" pitchFamily="18" charset="0"/>
              </a:rPr>
              <a:t>.   ان سرعة نمو وانتشار التشققات </a:t>
            </a:r>
            <a:r>
              <a:rPr lang="ar-SA" sz="2000" dirty="0" smtClean="0">
                <a:latin typeface="Times New Roman" pitchFamily="18" charset="0"/>
                <a:ea typeface="Tahoma" pitchFamily="34" charset="0"/>
                <a:cs typeface="Times New Roman" pitchFamily="18" charset="0"/>
              </a:rPr>
              <a:t>الهيدروجينية</a:t>
            </a:r>
            <a:r>
              <a:rPr lang="ar-IQ" sz="2000" dirty="0" smtClean="0">
                <a:latin typeface="Times New Roman" pitchFamily="18" charset="0"/>
                <a:ea typeface="Tahoma" pitchFamily="34" charset="0"/>
                <a:cs typeface="Times New Roman" pitchFamily="18" charset="0"/>
              </a:rPr>
              <a:t> </a:t>
            </a:r>
            <a:r>
              <a:rPr lang="ar-SA" sz="2000" dirty="0" smtClean="0">
                <a:latin typeface="Times New Roman" pitchFamily="18" charset="0"/>
                <a:ea typeface="Tahoma" pitchFamily="34" charset="0"/>
                <a:cs typeface="Times New Roman" pitchFamily="18" charset="0"/>
              </a:rPr>
              <a:t>تتعجل </a:t>
            </a:r>
            <a:r>
              <a:rPr lang="ar-SA" sz="2000" dirty="0">
                <a:latin typeface="Times New Roman" pitchFamily="18" charset="0"/>
                <a:ea typeface="Tahoma" pitchFamily="34" charset="0"/>
                <a:cs typeface="Times New Roman" pitchFamily="18" charset="0"/>
              </a:rPr>
              <a:t>عند تسليط تيار مهبطي، لأن تسليط التيار المهبطي يؤدي إلى تحرير الهيدروجين</a:t>
            </a:r>
            <a:endParaRPr lang="ar-IQ" sz="4400" dirty="0">
              <a:solidFill>
                <a:srgbClr val="212529"/>
              </a:solidFill>
              <a:latin typeface="Times New Roman" pitchFamily="18" charset="0"/>
              <a:ea typeface="Tahoma" pitchFamily="34" charset="0"/>
              <a:cs typeface="Times New Roman" pitchFamily="18" charset="0"/>
            </a:endParaRPr>
          </a:p>
          <a:p>
            <a:pPr marL="0" indent="0" algn="just">
              <a:lnSpc>
                <a:spcPct val="115000"/>
              </a:lnSpc>
              <a:spcAft>
                <a:spcPts val="1000"/>
              </a:spcAft>
              <a:buNone/>
            </a:pPr>
            <a:r>
              <a:rPr lang="ar-IQ" sz="11500" dirty="0">
                <a:latin typeface="Times New Roman" pitchFamily="18" charset="0"/>
                <a:ea typeface="Calibri"/>
                <a:cs typeface="Times New Roman" pitchFamily="18" charset="0"/>
              </a:rPr>
              <a:t> </a:t>
            </a:r>
            <a:endParaRPr lang="en-US" sz="11500" dirty="0">
              <a:latin typeface="Times New Roman" pitchFamily="18" charset="0"/>
              <a:ea typeface="Calibri"/>
              <a:cs typeface="Times New Roman" pitchFamily="18" charset="0"/>
            </a:endParaRPr>
          </a:p>
          <a:p>
            <a:pPr marL="109728" indent="0" algn="just">
              <a:buNone/>
            </a:pPr>
            <a:endParaRPr lang="ar-IQ" sz="5500" dirty="0">
              <a:solidFill>
                <a:srgbClr val="212529"/>
              </a:solidFill>
              <a:latin typeface="Times New Roman" pitchFamily="18" charset="0"/>
              <a:cs typeface="Times New Roman" pitchFamily="18" charset="0"/>
            </a:endParaRPr>
          </a:p>
          <a:p>
            <a:pPr algn="just"/>
            <a:endParaRPr lang="ar-IQ" sz="5500" dirty="0" smtClean="0">
              <a:solidFill>
                <a:srgbClr val="212529"/>
              </a:solidFill>
              <a:latin typeface="Times New Roman" pitchFamily="18" charset="0"/>
              <a:cs typeface="Times New Roman" pitchFamily="18" charset="0"/>
            </a:endParaRPr>
          </a:p>
          <a:p>
            <a:pPr algn="just"/>
            <a:endParaRPr lang="ar-IQ" sz="5500" dirty="0">
              <a:solidFill>
                <a:srgbClr val="212529"/>
              </a:solidFill>
              <a:latin typeface="Times New Roman" pitchFamily="18" charset="0"/>
              <a:cs typeface="Times New Roman" pitchFamily="18" charset="0"/>
            </a:endParaRPr>
          </a:p>
          <a:p>
            <a:endParaRPr lang="ar-IQ" dirty="0"/>
          </a:p>
        </p:txBody>
      </p:sp>
      <p:sp>
        <p:nvSpPr>
          <p:cNvPr id="4" name="Rectangle 3"/>
          <p:cNvSpPr/>
          <p:nvPr/>
        </p:nvSpPr>
        <p:spPr>
          <a:xfrm>
            <a:off x="3995936" y="2940200"/>
            <a:ext cx="4752528" cy="382862"/>
          </a:xfrm>
          <a:prstGeom prst="rect">
            <a:avLst/>
          </a:prstGeom>
        </p:spPr>
        <p:txBody>
          <a:bodyPr wrap="square">
            <a:spAutoFit/>
          </a:bodyPr>
          <a:lstStyle/>
          <a:p>
            <a:pPr>
              <a:lnSpc>
                <a:spcPct val="115000"/>
              </a:lnSpc>
              <a:spcAft>
                <a:spcPts val="1000"/>
              </a:spcAft>
            </a:pPr>
            <a:r>
              <a:rPr lang="ar-IQ" b="1" dirty="0" smtClean="0">
                <a:effectLst/>
                <a:latin typeface="Calibri"/>
                <a:ea typeface="Calibri"/>
                <a:cs typeface="Arial"/>
              </a:rPr>
              <a:t> </a:t>
            </a:r>
            <a:endParaRPr lang="ar-IQ" dirty="0"/>
          </a:p>
        </p:txBody>
      </p:sp>
      <p:sp>
        <p:nvSpPr>
          <p:cNvPr id="6" name="AutoShape 4" descr="Hydrogen Embrittlement: Stainless Steel Damage"/>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7" name="AutoShape 6" descr="Hydrogen Embrittlement: Stainless Steel Damage"/>
          <p:cNvSpPr>
            <a:spLocks noChangeAspect="1" noChangeArrowheads="1"/>
          </p:cNvSpPr>
          <p:nvPr/>
        </p:nvSpPr>
        <p:spPr bwMode="auto">
          <a:xfrm>
            <a:off x="9075738"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pic>
        <p:nvPicPr>
          <p:cNvPr id="4104" name="Picture 8" descr="C:\Users\الانترنيت a\Desktop\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01008"/>
            <a:ext cx="3995936" cy="33569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56751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4574</TotalTime>
  <Words>2678</Words>
  <Application>Microsoft Office PowerPoint</Application>
  <PresentationFormat>On-screen Show (4:3)</PresentationFormat>
  <Paragraphs>238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دراسة أسباب التآكل في المنشأت النفطية </vt:lpstr>
      <vt:lpstr>مقدمة </vt:lpstr>
      <vt:lpstr>تعريف التآكل   </vt:lpstr>
      <vt:lpstr>تصنيف التآكل </vt:lpstr>
      <vt:lpstr>PowerPoint Presentation</vt:lpstr>
      <vt:lpstr>أنواع التآكل في المنشآت النفطية   </vt:lpstr>
      <vt:lpstr>PowerPoint Presentation</vt:lpstr>
      <vt:lpstr>PowerPoint Presentation</vt:lpstr>
      <vt:lpstr>PowerPoint Presentation</vt:lpstr>
      <vt:lpstr>أسباب التاكل في المنشآت النفطية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الاضرار التي يسببها التآكل </vt:lpstr>
      <vt:lpstr>PowerPoint Presentation</vt:lpstr>
      <vt:lpstr>طرق حماية المنشآت النفطية من التآكل  </vt:lpstr>
      <vt:lpstr>PowerPoint Presentation</vt:lpstr>
      <vt:lpstr>التوصيات </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دراسة أسباب التآكل في المنشأت النفطية</dc:title>
  <dc:creator>Maher</dc:creator>
  <cp:lastModifiedBy>Maher</cp:lastModifiedBy>
  <cp:revision>268</cp:revision>
  <dcterms:created xsi:type="dcterms:W3CDTF">2021-12-08T16:17:39Z</dcterms:created>
  <dcterms:modified xsi:type="dcterms:W3CDTF">2021-12-27T14:07:09Z</dcterms:modified>
</cp:coreProperties>
</file>