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9" r:id="rId8"/>
    <p:sldId id="267" r:id="rId9"/>
    <p:sldId id="268" r:id="rId10"/>
    <p:sldId id="262" r:id="rId11"/>
    <p:sldId id="263" r:id="rId12"/>
    <p:sldId id="271" r:id="rId13"/>
    <p:sldId id="266" r:id="rId14"/>
    <p:sldId id="264" r:id="rId15"/>
    <p:sldId id="272" r:id="rId16"/>
    <p:sldId id="270"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9176B-36DA-4CC1-A8B4-0058DB57A7FB}" type="datetimeFigureOut">
              <a:rPr lang="en-AU" smtClean="0"/>
              <a:pPr/>
              <a:t>11/02/2022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60206-0E9B-4039-91F0-D35AE5E5509C}" type="slidenum">
              <a:rPr lang="en-AU" smtClean="0"/>
              <a:pPr/>
              <a:t>‹#›</a:t>
            </a:fld>
            <a:endParaRPr lang="en-AU"/>
          </a:p>
        </p:txBody>
      </p:sp>
    </p:spTree>
    <p:extLst>
      <p:ext uri="{BB962C8B-B14F-4D97-AF65-F5344CB8AC3E}">
        <p14:creationId xmlns:p14="http://schemas.microsoft.com/office/powerpoint/2010/main" val="326700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660206-0E9B-4039-91F0-D35AE5E5509C}" type="slidenum">
              <a:rPr lang="en-AU" smtClean="0"/>
              <a:pPr/>
              <a:t>3</a:t>
            </a:fld>
            <a:endParaRPr lang="en-AU"/>
          </a:p>
        </p:txBody>
      </p:sp>
    </p:spTree>
    <p:extLst>
      <p:ext uri="{BB962C8B-B14F-4D97-AF65-F5344CB8AC3E}">
        <p14:creationId xmlns:p14="http://schemas.microsoft.com/office/powerpoint/2010/main" val="1393468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a:xfrm>
            <a:off x="3962399" y="5870575"/>
            <a:ext cx="4893958" cy="377825"/>
          </a:xfrm>
        </p:spPr>
        <p:txBody>
          <a:bodyPr/>
          <a:lstStyle/>
          <a:p>
            <a:endParaRPr lang="en-AU"/>
          </a:p>
        </p:txBody>
      </p:sp>
      <p:sp>
        <p:nvSpPr>
          <p:cNvPr id="6" name="Slide Number Placeholder 5"/>
          <p:cNvSpPr>
            <a:spLocks noGrp="1"/>
          </p:cNvSpPr>
          <p:nvPr>
            <p:ph type="sldNum" sz="quarter" idx="12"/>
          </p:nvPr>
        </p:nvSpPr>
        <p:spPr>
          <a:xfrm>
            <a:off x="10608958" y="5870575"/>
            <a:ext cx="551167" cy="377825"/>
          </a:xfrm>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42620909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362134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322166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278471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85066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336507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305996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01344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162054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23516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26515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306274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181077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219628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405343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274235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E25EF-E6BA-415C-AF03-ADFDC5C9E426}" type="datetimeFigureOut">
              <a:rPr lang="en-AU" smtClean="0"/>
              <a:pPr/>
              <a:t>11/02/2022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9D3B45-0AE3-4E57-96CC-4117687E75A8}" type="slidenum">
              <a:rPr lang="en-AU" smtClean="0"/>
              <a:pPr/>
              <a:t>‹#›</a:t>
            </a:fld>
            <a:endParaRPr lang="en-AU"/>
          </a:p>
        </p:txBody>
      </p:sp>
    </p:spTree>
    <p:extLst>
      <p:ext uri="{BB962C8B-B14F-4D97-AF65-F5344CB8AC3E}">
        <p14:creationId xmlns:p14="http://schemas.microsoft.com/office/powerpoint/2010/main" val="31232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7E25EF-E6BA-415C-AF03-ADFDC5C9E426}" type="datetimeFigureOut">
              <a:rPr lang="en-AU" smtClean="0"/>
              <a:pPr/>
              <a:t>11/02/2022</a:t>
            </a:fld>
            <a:endParaRPr lang="en-A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9D3B45-0AE3-4E57-96CC-4117687E75A8}" type="slidenum">
              <a:rPr lang="en-AU" smtClean="0"/>
              <a:pPr/>
              <a:t>‹#›</a:t>
            </a:fld>
            <a:endParaRPr lang="en-AU"/>
          </a:p>
        </p:txBody>
      </p:sp>
    </p:spTree>
    <p:extLst>
      <p:ext uri="{BB962C8B-B14F-4D97-AF65-F5344CB8AC3E}">
        <p14:creationId xmlns:p14="http://schemas.microsoft.com/office/powerpoint/2010/main" val="3389189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40E3-10BA-44DB-997A-E3C9D6223079}"/>
              </a:ext>
            </a:extLst>
          </p:cNvPr>
          <p:cNvSpPr>
            <a:spLocks noGrp="1"/>
          </p:cNvSpPr>
          <p:nvPr>
            <p:ph type="ctrTitle"/>
          </p:nvPr>
        </p:nvSpPr>
        <p:spPr>
          <a:xfrm>
            <a:off x="858129" y="754445"/>
            <a:ext cx="10161319" cy="2421464"/>
          </a:xfrm>
        </p:spPr>
        <p:txBody>
          <a:bodyPr>
            <a:normAutofit/>
          </a:bodyPr>
          <a:lstStyle/>
          <a:p>
            <a:pPr algn="ctr"/>
            <a:r>
              <a:rPr lang="ar-IQ" sz="6000" dirty="0">
                <a:solidFill>
                  <a:srgbClr val="FFFF00"/>
                </a:solidFill>
              </a:rPr>
              <a:t>التعامل مع المخلفات المختبرية</a:t>
            </a:r>
            <a:br>
              <a:rPr lang="ar-IQ" sz="6000" dirty="0">
                <a:solidFill>
                  <a:srgbClr val="FFFF00"/>
                </a:solidFill>
              </a:rPr>
            </a:br>
            <a:r>
              <a:rPr lang="ar-IQ" sz="6000" dirty="0">
                <a:solidFill>
                  <a:srgbClr val="FFFF00"/>
                </a:solidFill>
              </a:rPr>
              <a:t> </a:t>
            </a:r>
            <a:endParaRPr lang="en-AU" sz="6000" dirty="0">
              <a:solidFill>
                <a:srgbClr val="FFFF00"/>
              </a:solidFill>
            </a:endParaRPr>
          </a:p>
        </p:txBody>
      </p:sp>
    </p:spTree>
    <p:extLst>
      <p:ext uri="{BB962C8B-B14F-4D97-AF65-F5344CB8AC3E}">
        <p14:creationId xmlns:p14="http://schemas.microsoft.com/office/powerpoint/2010/main" val="52411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7EE1-37DB-481B-9FD0-9A4DB057A9A4}"/>
              </a:ext>
            </a:extLst>
          </p:cNvPr>
          <p:cNvSpPr>
            <a:spLocks noGrp="1"/>
          </p:cNvSpPr>
          <p:nvPr>
            <p:ph type="title"/>
          </p:nvPr>
        </p:nvSpPr>
        <p:spPr>
          <a:xfrm>
            <a:off x="685801" y="609600"/>
            <a:ext cx="10131425" cy="1261403"/>
          </a:xfrm>
        </p:spPr>
        <p:txBody>
          <a:bodyPr>
            <a:normAutofit/>
          </a:bodyPr>
          <a:lstStyle/>
          <a:p>
            <a:pPr algn="ctr"/>
            <a:r>
              <a:rPr lang="ar-IQ" sz="4800" dirty="0">
                <a:solidFill>
                  <a:schemeClr val="accent3">
                    <a:lumMod val="60000"/>
                    <a:lumOff val="40000"/>
                  </a:schemeClr>
                </a:solidFill>
              </a:rPr>
              <a:t>الفرق المتخصصة بالمراقبة </a:t>
            </a:r>
            <a:endParaRPr lang="en-AU" sz="48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B512DEC2-A6E9-4AD5-A712-7A6727DB6279}"/>
              </a:ext>
            </a:extLst>
          </p:cNvPr>
          <p:cNvSpPr>
            <a:spLocks noGrp="1"/>
          </p:cNvSpPr>
          <p:nvPr>
            <p:ph idx="1"/>
          </p:nvPr>
        </p:nvSpPr>
        <p:spPr>
          <a:xfrm>
            <a:off x="685801" y="2142067"/>
            <a:ext cx="11187331" cy="3649133"/>
          </a:xfrm>
        </p:spPr>
        <p:txBody>
          <a:bodyPr>
            <a:normAutofit/>
          </a:bodyPr>
          <a:lstStyle/>
          <a:p>
            <a:pPr algn="just" rtl="1"/>
            <a:r>
              <a:rPr lang="ar-IQ" sz="2800" dirty="0"/>
              <a:t>لكي نستطيع ان نتعامل مع تلك المخلفات بامان يجب ان تمر بطرق الاتلاف المتعارف عليها يجب ان يكون هناك فريق متخصص مسوؤل عن مرور تلك المواد بطرق الاتلاف المناسبة بالاتفاق مع منظمة الامن والسلامة والتاكد من مدى مطابقتها للمقاييس والمعايير والتاكد من التخلص منها بالطرق الامنه وعدم التسبب بتلوث البيئة وحسب التقسيمات المتبعة بالضوابط والشروط وبمراقبة الفريق المتخصص المسوؤل عن عمليات الاتلاف لكي نصل الى مواد امنة . </a:t>
            </a:r>
            <a:endParaRPr lang="en-AU" sz="2800" dirty="0"/>
          </a:p>
        </p:txBody>
      </p:sp>
    </p:spTree>
    <p:extLst>
      <p:ext uri="{BB962C8B-B14F-4D97-AF65-F5344CB8AC3E}">
        <p14:creationId xmlns:p14="http://schemas.microsoft.com/office/powerpoint/2010/main" val="205354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FE6A-E53F-4178-8E50-D94E18055378}"/>
              </a:ext>
            </a:extLst>
          </p:cNvPr>
          <p:cNvSpPr>
            <a:spLocks noGrp="1"/>
          </p:cNvSpPr>
          <p:nvPr>
            <p:ph type="title"/>
          </p:nvPr>
        </p:nvSpPr>
        <p:spPr>
          <a:xfrm>
            <a:off x="264941" y="77373"/>
            <a:ext cx="11662117" cy="851094"/>
          </a:xfrm>
        </p:spPr>
        <p:txBody>
          <a:bodyPr>
            <a:normAutofit/>
          </a:bodyPr>
          <a:lstStyle/>
          <a:p>
            <a:pPr algn="ctr"/>
            <a:r>
              <a:rPr lang="ar-IQ" sz="4400" dirty="0">
                <a:solidFill>
                  <a:schemeClr val="accent3">
                    <a:lumMod val="60000"/>
                    <a:lumOff val="40000"/>
                  </a:schemeClr>
                </a:solidFill>
              </a:rPr>
              <a:t> انواع تقنيات معالجة واتلاف النفايات المختبرية</a:t>
            </a:r>
            <a:endParaRPr lang="en-AU" sz="44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DAF57F8E-4826-45A3-96BA-4F881DC3BFD2}"/>
              </a:ext>
            </a:extLst>
          </p:cNvPr>
          <p:cNvSpPr>
            <a:spLocks noGrp="1"/>
          </p:cNvSpPr>
          <p:nvPr>
            <p:ph idx="1"/>
          </p:nvPr>
        </p:nvSpPr>
        <p:spPr>
          <a:xfrm>
            <a:off x="0" y="928467"/>
            <a:ext cx="12056012" cy="5697415"/>
          </a:xfrm>
        </p:spPr>
        <p:txBody>
          <a:bodyPr>
            <a:noAutofit/>
          </a:bodyPr>
          <a:lstStyle/>
          <a:p>
            <a:pPr algn="r" rtl="1"/>
            <a:r>
              <a:rPr lang="ar-IQ" sz="2800" dirty="0"/>
              <a:t>المعالجة الميكانيكية (الطحن)</a:t>
            </a:r>
          </a:p>
          <a:p>
            <a:pPr marL="0" indent="0" algn="r" rtl="1">
              <a:buNone/>
            </a:pPr>
            <a:endParaRPr lang="ar-IQ" sz="2800" dirty="0"/>
          </a:p>
          <a:p>
            <a:pPr algn="r" rtl="1"/>
            <a:r>
              <a:rPr lang="ar-IQ" sz="2800" dirty="0"/>
              <a:t>المعالجة الحرارية (الاوتوكليف)</a:t>
            </a:r>
          </a:p>
          <a:p>
            <a:pPr marL="0" indent="0" algn="r" rtl="1">
              <a:buNone/>
            </a:pPr>
            <a:endParaRPr lang="ar-IQ" sz="2800" dirty="0"/>
          </a:p>
          <a:p>
            <a:pPr algn="r" rtl="1"/>
            <a:r>
              <a:rPr lang="ar-IQ" sz="2800" dirty="0"/>
              <a:t>الحرق (الترميد)</a:t>
            </a:r>
          </a:p>
          <a:p>
            <a:pPr marL="0" indent="0" algn="r" rtl="1">
              <a:buNone/>
            </a:pPr>
            <a:endParaRPr lang="ar-IQ" sz="2800" dirty="0"/>
          </a:p>
          <a:p>
            <a:pPr algn="r" rtl="1"/>
            <a:r>
              <a:rPr lang="ar-IQ" sz="2800" dirty="0"/>
              <a:t>المعالجة الكيميائية (المطهرات والمعقمات)</a:t>
            </a:r>
          </a:p>
          <a:p>
            <a:pPr algn="r" rtl="1"/>
            <a:endParaRPr lang="ar-IQ" sz="2800" dirty="0"/>
          </a:p>
          <a:p>
            <a:pPr algn="r" rtl="1"/>
            <a:r>
              <a:rPr lang="ar-IQ" sz="2800" dirty="0"/>
              <a:t>المعاجة الاشعاعية بالاشعة الفوق البنفسجية والاوتوكليف </a:t>
            </a:r>
          </a:p>
          <a:p>
            <a:pPr marL="0" indent="0" algn="r" rtl="1">
              <a:buNone/>
            </a:pPr>
            <a:endParaRPr lang="ar-IQ" sz="2800" dirty="0"/>
          </a:p>
          <a:p>
            <a:pPr algn="r" rtl="1"/>
            <a:r>
              <a:rPr lang="ar-IQ" sz="2800" dirty="0"/>
              <a:t>المعالجة البايلوجية عن طريق استخدام احياء مجهرية غير ممرضة محلله للنفايات   </a:t>
            </a:r>
            <a:endParaRPr lang="en-AU" sz="2800" dirty="0"/>
          </a:p>
        </p:txBody>
      </p:sp>
    </p:spTree>
    <p:extLst>
      <p:ext uri="{BB962C8B-B14F-4D97-AF65-F5344CB8AC3E}">
        <p14:creationId xmlns:p14="http://schemas.microsoft.com/office/powerpoint/2010/main" val="308757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1B2A-3F8A-47EB-AF1C-A6348EACD88C}"/>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7987DE4B-7037-4775-B226-A22119EC0F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41" y="365124"/>
            <a:ext cx="10944664" cy="6317029"/>
          </a:xfrm>
        </p:spPr>
      </p:pic>
    </p:spTree>
    <p:extLst>
      <p:ext uri="{BB962C8B-B14F-4D97-AF65-F5344CB8AC3E}">
        <p14:creationId xmlns:p14="http://schemas.microsoft.com/office/powerpoint/2010/main" val="216872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974724-1D32-4732-921B-2B909B6471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9483" y="464234"/>
            <a:ext cx="9903655" cy="6393766"/>
          </a:xfrm>
        </p:spPr>
      </p:pic>
    </p:spTree>
    <p:extLst>
      <p:ext uri="{BB962C8B-B14F-4D97-AF65-F5344CB8AC3E}">
        <p14:creationId xmlns:p14="http://schemas.microsoft.com/office/powerpoint/2010/main" val="51772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118D2B-E0A1-404F-9925-BE3CD9C55D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2874" y="523081"/>
            <a:ext cx="10213144" cy="6215344"/>
          </a:xfrm>
        </p:spPr>
      </p:pic>
    </p:spTree>
    <p:extLst>
      <p:ext uri="{BB962C8B-B14F-4D97-AF65-F5344CB8AC3E}">
        <p14:creationId xmlns:p14="http://schemas.microsoft.com/office/powerpoint/2010/main" val="271188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471504-AF93-4A8D-AEF3-677C1876AC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351" y="365125"/>
            <a:ext cx="10515600" cy="6127750"/>
          </a:xfrm>
        </p:spPr>
      </p:pic>
    </p:spTree>
    <p:extLst>
      <p:ext uri="{BB962C8B-B14F-4D97-AF65-F5344CB8AC3E}">
        <p14:creationId xmlns:p14="http://schemas.microsoft.com/office/powerpoint/2010/main" val="118477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8574-E45D-4FA4-A07A-8355C991B88B}"/>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333940E7-FE77-45BC-ADDD-BA6EE71F249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1091203" cy="5811838"/>
          </a:xfrm>
        </p:spPr>
      </p:pic>
    </p:spTree>
    <p:extLst>
      <p:ext uri="{BB962C8B-B14F-4D97-AF65-F5344CB8AC3E}">
        <p14:creationId xmlns:p14="http://schemas.microsoft.com/office/powerpoint/2010/main" val="251542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3362-576A-45B1-A118-56BFF99C7C0F}"/>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3A598788-04F6-4100-A633-4997C5FAFC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948" y="-267286"/>
            <a:ext cx="11380763" cy="7258929"/>
          </a:xfrm>
        </p:spPr>
      </p:pic>
    </p:spTree>
    <p:extLst>
      <p:ext uri="{BB962C8B-B14F-4D97-AF65-F5344CB8AC3E}">
        <p14:creationId xmlns:p14="http://schemas.microsoft.com/office/powerpoint/2010/main" val="192818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CCD3-4B3A-40A7-8C7E-B2265E9365E3}"/>
              </a:ext>
            </a:extLst>
          </p:cNvPr>
          <p:cNvSpPr>
            <a:spLocks noGrp="1"/>
          </p:cNvSpPr>
          <p:nvPr>
            <p:ph type="title"/>
          </p:nvPr>
        </p:nvSpPr>
        <p:spPr>
          <a:xfrm>
            <a:off x="685801" y="281354"/>
            <a:ext cx="10131425" cy="956603"/>
          </a:xfrm>
        </p:spPr>
        <p:txBody>
          <a:bodyPr>
            <a:normAutofit/>
          </a:bodyPr>
          <a:lstStyle/>
          <a:p>
            <a:pPr algn="ctr"/>
            <a:r>
              <a:rPr lang="ar-IQ" sz="5400" dirty="0">
                <a:solidFill>
                  <a:schemeClr val="accent3">
                    <a:lumMod val="60000"/>
                    <a:lumOff val="40000"/>
                  </a:schemeClr>
                </a:solidFill>
              </a:rPr>
              <a:t>المخلفات المختبرية </a:t>
            </a:r>
            <a:endParaRPr lang="en-AU" sz="54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801AE9A3-EB73-4F08-8CD2-5E4EDAF93DE7}"/>
              </a:ext>
            </a:extLst>
          </p:cNvPr>
          <p:cNvSpPr>
            <a:spLocks noGrp="1"/>
          </p:cNvSpPr>
          <p:nvPr>
            <p:ph idx="1"/>
          </p:nvPr>
        </p:nvSpPr>
        <p:spPr>
          <a:xfrm>
            <a:off x="697522" y="1392702"/>
            <a:ext cx="10656277" cy="4812396"/>
          </a:xfrm>
        </p:spPr>
        <p:txBody>
          <a:bodyPr>
            <a:noAutofit/>
          </a:bodyPr>
          <a:lstStyle/>
          <a:p>
            <a:pPr algn="just" rtl="1"/>
            <a:r>
              <a:rPr lang="ar-IQ" sz="3200" dirty="0"/>
              <a:t>كل النفايات الناتجة من التجارب المختبرية والدروس العلمية التي تسبب خطر التلوث والامراض ادا لم يتم التعامل معها بصورة صحيحة حيث يجب ان تمر اولا بعمليات فصل وعزل وتصفية ويتم التعامل معها كل حسب طبيعة الاقسام التي تصنف حسب المعايير التي وضعتها منظمه الصحة العالمية الى اربع اقسام رئيسية                                      </a:t>
            </a:r>
          </a:p>
          <a:p>
            <a:pPr algn="ctr" rtl="1"/>
            <a:r>
              <a:rPr lang="ar-IQ" sz="3200" dirty="0"/>
              <a:t> المخلفات البايلوجية </a:t>
            </a:r>
          </a:p>
          <a:p>
            <a:pPr algn="ctr" rtl="1"/>
            <a:r>
              <a:rPr lang="ar-IQ" sz="3200" dirty="0"/>
              <a:t>المخلفات الكيماوية </a:t>
            </a:r>
          </a:p>
          <a:p>
            <a:pPr algn="ctr" rtl="1"/>
            <a:r>
              <a:rPr lang="ar-IQ" sz="3200" dirty="0"/>
              <a:t>المواد المشعة </a:t>
            </a:r>
          </a:p>
          <a:p>
            <a:pPr algn="ctr" rtl="1"/>
            <a:r>
              <a:rPr lang="ar-IQ" sz="3200" dirty="0"/>
              <a:t>المواد القابلة للاحتراق </a:t>
            </a:r>
            <a:endParaRPr lang="en-AU" sz="3200" dirty="0"/>
          </a:p>
        </p:txBody>
      </p:sp>
    </p:spTree>
    <p:extLst>
      <p:ext uri="{BB962C8B-B14F-4D97-AF65-F5344CB8AC3E}">
        <p14:creationId xmlns:p14="http://schemas.microsoft.com/office/powerpoint/2010/main" val="315962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7D48-D009-4122-950B-950F72A9F275}"/>
              </a:ext>
            </a:extLst>
          </p:cNvPr>
          <p:cNvSpPr>
            <a:spLocks noGrp="1"/>
          </p:cNvSpPr>
          <p:nvPr>
            <p:ph type="title"/>
          </p:nvPr>
        </p:nvSpPr>
        <p:spPr>
          <a:xfrm>
            <a:off x="685801" y="609601"/>
            <a:ext cx="10131425" cy="656492"/>
          </a:xfrm>
        </p:spPr>
        <p:txBody>
          <a:bodyPr>
            <a:noAutofit/>
          </a:bodyPr>
          <a:lstStyle/>
          <a:p>
            <a:pPr algn="ctr"/>
            <a:r>
              <a:rPr lang="ar-IQ" sz="4400" dirty="0">
                <a:solidFill>
                  <a:schemeClr val="accent3">
                    <a:lumMod val="60000"/>
                    <a:lumOff val="40000"/>
                  </a:schemeClr>
                </a:solidFill>
              </a:rPr>
              <a:t>مصادر التلوث في المختبر</a:t>
            </a:r>
            <a:endParaRPr lang="en-AU" sz="44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64D85065-38D9-4B88-AB0C-5FD028751471}"/>
              </a:ext>
            </a:extLst>
          </p:cNvPr>
          <p:cNvSpPr>
            <a:spLocks noGrp="1"/>
          </p:cNvSpPr>
          <p:nvPr>
            <p:ph idx="1"/>
          </p:nvPr>
        </p:nvSpPr>
        <p:spPr>
          <a:xfrm>
            <a:off x="685801" y="1485575"/>
            <a:ext cx="11187331" cy="4455681"/>
          </a:xfrm>
        </p:spPr>
        <p:txBody>
          <a:bodyPr>
            <a:noAutofit/>
          </a:bodyPr>
          <a:lstStyle/>
          <a:p>
            <a:pPr algn="just" rtl="1"/>
            <a:endParaRPr lang="ar-IQ" sz="2800" dirty="0"/>
          </a:p>
          <a:p>
            <a:pPr algn="just" rtl="1"/>
            <a:r>
              <a:rPr lang="ar-IQ" sz="2800" dirty="0"/>
              <a:t>ان اغلب حالات التلوث تحدث اما بسبب :</a:t>
            </a:r>
          </a:p>
          <a:p>
            <a:pPr algn="just" rtl="1"/>
            <a:r>
              <a:rPr lang="ar-IQ" sz="2800" b="1" dirty="0"/>
              <a:t>عمليات الاتلاف </a:t>
            </a:r>
            <a:r>
              <a:rPr lang="ar-IQ" sz="2800" dirty="0"/>
              <a:t>الغير صحيحة والتسربات الحادثة عن طريقها </a:t>
            </a:r>
            <a:r>
              <a:rPr lang="ar-IQ" sz="2800" b="1" dirty="0"/>
              <a:t>والتعامل مع المخرجات </a:t>
            </a:r>
            <a:r>
              <a:rPr lang="ar-IQ" sz="2800" dirty="0"/>
              <a:t>المتلفة بعدم اتقان </a:t>
            </a:r>
          </a:p>
          <a:p>
            <a:pPr algn="just" rtl="1"/>
            <a:r>
              <a:rPr lang="ar-IQ" sz="2800" dirty="0"/>
              <a:t>  </a:t>
            </a:r>
            <a:r>
              <a:rPr lang="ar-IQ" sz="2800" b="1" dirty="0"/>
              <a:t>عدم اتباع الطرق الصحيحة والاجراءات السليمة </a:t>
            </a:r>
            <a:r>
              <a:rPr lang="ar-IQ" sz="2800" dirty="0"/>
              <a:t>من الملابس الواقيه حيث يجب ان  تتوفر بالملابس شروط اهمها ان تكون صدرية المختبر محكمة الاغلاق والكفوف سميكة عازلة للحرارة ويفضل واقي للعيون الادوات المستخدمة مثل الملاقط لحمل المواد الساخنة </a:t>
            </a:r>
          </a:p>
          <a:p>
            <a:pPr algn="just" rtl="1"/>
            <a:r>
              <a:rPr lang="ar-IQ" sz="2800" dirty="0"/>
              <a:t>في حالة التعامل مع الاحماض والمواد المتطايرة والتخلص منها يجب توفر شفاطات والكتات الخاصة لتلك المواد                                                                </a:t>
            </a:r>
            <a:endParaRPr lang="en-AU" sz="2800" dirty="0"/>
          </a:p>
        </p:txBody>
      </p:sp>
    </p:spTree>
    <p:extLst>
      <p:ext uri="{BB962C8B-B14F-4D97-AF65-F5344CB8AC3E}">
        <p14:creationId xmlns:p14="http://schemas.microsoft.com/office/powerpoint/2010/main" val="31880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0F1C-CA55-4035-A783-A2D63EAF0652}"/>
              </a:ext>
            </a:extLst>
          </p:cNvPr>
          <p:cNvSpPr>
            <a:spLocks noGrp="1"/>
          </p:cNvSpPr>
          <p:nvPr>
            <p:ph type="title"/>
          </p:nvPr>
        </p:nvSpPr>
        <p:spPr>
          <a:xfrm>
            <a:off x="685801" y="609601"/>
            <a:ext cx="10131425" cy="965982"/>
          </a:xfrm>
        </p:spPr>
        <p:txBody>
          <a:bodyPr>
            <a:normAutofit/>
          </a:bodyPr>
          <a:lstStyle/>
          <a:p>
            <a:pPr algn="ctr"/>
            <a:r>
              <a:rPr lang="ar-IQ" sz="4000" dirty="0">
                <a:solidFill>
                  <a:schemeClr val="accent3">
                    <a:lumMod val="60000"/>
                    <a:lumOff val="40000"/>
                  </a:schemeClr>
                </a:solidFill>
              </a:rPr>
              <a:t>الطرق الصحيحة المطلوب اتباعها بالمختبر</a:t>
            </a:r>
            <a:endParaRPr lang="en-AU" sz="40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852BB01E-B8C8-46C0-AED3-0D1DCED4CF9D}"/>
              </a:ext>
            </a:extLst>
          </p:cNvPr>
          <p:cNvSpPr>
            <a:spLocks noGrp="1"/>
          </p:cNvSpPr>
          <p:nvPr>
            <p:ph idx="1"/>
          </p:nvPr>
        </p:nvSpPr>
        <p:spPr>
          <a:xfrm>
            <a:off x="838200" y="1575582"/>
            <a:ext cx="10515600" cy="4601381"/>
          </a:xfrm>
        </p:spPr>
        <p:txBody>
          <a:bodyPr>
            <a:normAutofit/>
          </a:bodyPr>
          <a:lstStyle/>
          <a:p>
            <a:pPr algn="just" rtl="1"/>
            <a:r>
              <a:rPr lang="ar-IQ" sz="2800" dirty="0"/>
              <a:t>يبدا العمل في التعامل مع النفايات من المختبرحيث يجب اتباع مايلي </a:t>
            </a:r>
          </a:p>
          <a:p>
            <a:pPr algn="just" rtl="1"/>
            <a:r>
              <a:rPr lang="ar-IQ" sz="2800" dirty="0"/>
              <a:t>ابتعاد عن الماصات التي تستغمل الفم واجتناب استعمال نفس الماصة لمواد محتلفة دون اجراء عمليات التنظيف اللازمة بينها                            </a:t>
            </a:r>
          </a:p>
          <a:p>
            <a:pPr algn="just" rtl="1"/>
            <a:r>
              <a:rPr lang="ar-IQ" sz="2800" dirty="0"/>
              <a:t>تجنب احداث فقاعات الهواء في المواد السائلة المشكوك بتلوثلها لانتشار العدوى</a:t>
            </a:r>
          </a:p>
          <a:p>
            <a:pPr algn="just" rtl="1"/>
            <a:r>
              <a:rPr lang="ar-IQ" sz="2800" dirty="0"/>
              <a:t>وطبعا على التقني الالتزام بشروط السلامة والتعامل مع اي تلوث او تسرب بالطريقة الصيحيحة </a:t>
            </a:r>
          </a:p>
          <a:p>
            <a:pPr algn="just" rtl="1"/>
            <a:r>
              <a:rPr lang="ar-IQ" sz="2800" dirty="0"/>
              <a:t>غسل اليدين بصورة دورية والتخلص مباشرة من الكفوف بحالة التمزق </a:t>
            </a:r>
          </a:p>
          <a:p>
            <a:pPr algn="just" rtl="1"/>
            <a:r>
              <a:rPr lang="ar-IQ" sz="2800" dirty="0"/>
              <a:t>اجتناب لمس الوجة والعيون عند لاصابة بوخز بالابر المستعملة ومعرفة نوع التلوث </a:t>
            </a:r>
          </a:p>
        </p:txBody>
      </p:sp>
    </p:spTree>
    <p:extLst>
      <p:ext uri="{BB962C8B-B14F-4D97-AF65-F5344CB8AC3E}">
        <p14:creationId xmlns:p14="http://schemas.microsoft.com/office/powerpoint/2010/main" val="201042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9C6C6-7734-4BDC-A214-E2BB0A6C0A75}"/>
              </a:ext>
            </a:extLst>
          </p:cNvPr>
          <p:cNvSpPr>
            <a:spLocks noGrp="1"/>
          </p:cNvSpPr>
          <p:nvPr>
            <p:ph idx="1"/>
          </p:nvPr>
        </p:nvSpPr>
        <p:spPr>
          <a:xfrm>
            <a:off x="838199" y="787791"/>
            <a:ext cx="10823917" cy="5389172"/>
          </a:xfrm>
        </p:spPr>
        <p:txBody>
          <a:bodyPr>
            <a:noAutofit/>
          </a:bodyPr>
          <a:lstStyle/>
          <a:p>
            <a:pPr algn="just" rtl="1"/>
            <a:r>
              <a:rPr lang="ar-IQ" sz="3200" dirty="0"/>
              <a:t>ابقاء سطح العمل نظيف ومرتب ومعقم </a:t>
            </a:r>
          </a:p>
          <a:p>
            <a:pPr algn="just" rtl="1"/>
            <a:r>
              <a:rPr lang="ar-IQ" sz="3200" dirty="0"/>
              <a:t>التخلص من اي ملوث او مادة مشكوك بها على سطح العمل قبل البدء بالعمل </a:t>
            </a:r>
          </a:p>
          <a:p>
            <a:pPr algn="just" rtl="1"/>
            <a:r>
              <a:rPr lang="ar-IQ" sz="3200" dirty="0"/>
              <a:t>عدم لبس الحلي والاكمام الطويلة ترفع الى الاعلى ربط الشعر الطويل اخلاء سطح العمل قدر المستطاع من المواد القابلة للانسكاب والعمل في المنطقة الملائمة لنوع العمل لتجنب انتشار العدوى </a:t>
            </a:r>
          </a:p>
          <a:p>
            <a:pPr algn="just" rtl="1"/>
            <a:r>
              <a:rPr lang="ar-IQ" sz="3200" dirty="0"/>
              <a:t>التاكد من المختبر ونوع العمل الجاري ملائم لدرجة التقسيم المختبري</a:t>
            </a:r>
          </a:p>
          <a:p>
            <a:pPr algn="just" rtl="1"/>
            <a:r>
              <a:rPr lang="ar-IQ" sz="3200" dirty="0"/>
              <a:t>عدم محاولة شم اي مادة غير معروفة او ترك الاوعية مفتوحة سواء مواد كيماوية او بايلوجية </a:t>
            </a:r>
          </a:p>
          <a:p>
            <a:pPr algn="just" rtl="1"/>
            <a:r>
              <a:rPr lang="ar-IQ" sz="3200" dirty="0"/>
              <a:t>اجراء التنظيف والتعقيم اللازم لسطح العمل وتصنيف المواد المراد اتلافها حسب كل نوع </a:t>
            </a:r>
            <a:endParaRPr lang="en-AU" sz="3200" dirty="0"/>
          </a:p>
        </p:txBody>
      </p:sp>
    </p:spTree>
    <p:extLst>
      <p:ext uri="{BB962C8B-B14F-4D97-AF65-F5344CB8AC3E}">
        <p14:creationId xmlns:p14="http://schemas.microsoft.com/office/powerpoint/2010/main" val="91581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27DA-4BCA-4994-9C22-93C78E4F1C82}"/>
              </a:ext>
            </a:extLst>
          </p:cNvPr>
          <p:cNvSpPr>
            <a:spLocks noGrp="1"/>
          </p:cNvSpPr>
          <p:nvPr>
            <p:ph type="title"/>
          </p:nvPr>
        </p:nvSpPr>
        <p:spPr>
          <a:xfrm>
            <a:off x="838200" y="336990"/>
            <a:ext cx="10515600" cy="1325563"/>
          </a:xfrm>
        </p:spPr>
        <p:txBody>
          <a:bodyPr>
            <a:normAutofit/>
          </a:bodyPr>
          <a:lstStyle/>
          <a:p>
            <a:pPr algn="ctr"/>
            <a:r>
              <a:rPr lang="ar-IQ" sz="4800" dirty="0">
                <a:solidFill>
                  <a:schemeClr val="accent3">
                    <a:lumMod val="60000"/>
                    <a:lumOff val="40000"/>
                  </a:schemeClr>
                </a:solidFill>
              </a:rPr>
              <a:t>المخلفات المختبرية</a:t>
            </a:r>
            <a:endParaRPr lang="en-AU" sz="48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526CDF21-7FD6-4DC8-81C2-36F11A4E1A7B}"/>
              </a:ext>
            </a:extLst>
          </p:cNvPr>
          <p:cNvSpPr>
            <a:spLocks noGrp="1"/>
          </p:cNvSpPr>
          <p:nvPr>
            <p:ph idx="1"/>
          </p:nvPr>
        </p:nvSpPr>
        <p:spPr>
          <a:xfrm>
            <a:off x="685801" y="1561515"/>
            <a:ext cx="11032587" cy="4229686"/>
          </a:xfrm>
        </p:spPr>
        <p:txBody>
          <a:bodyPr>
            <a:noAutofit/>
          </a:bodyPr>
          <a:lstStyle/>
          <a:p>
            <a:pPr algn="r" rtl="1"/>
            <a:r>
              <a:rPr lang="ar-IQ" sz="3600" dirty="0"/>
              <a:t>تبدا عمليات العزل المختبرية اولا بتوفير الحاويات المعلمة والتي تكون بالوان محددة حسب انواعها وتوفير اكياس مقاومة للحرارة محكمة غير قابلة للتسريب حيث معضم المخلفات المختبرية تقسم بصورة رئيسية الى :</a:t>
            </a:r>
          </a:p>
          <a:p>
            <a:pPr algn="ctr" rtl="1"/>
            <a:r>
              <a:rPr lang="ar-IQ" sz="3600" dirty="0"/>
              <a:t>مخلفات معدية </a:t>
            </a:r>
          </a:p>
          <a:p>
            <a:pPr algn="ctr" rtl="1"/>
            <a:r>
              <a:rPr lang="ar-IQ" sz="3600" dirty="0"/>
              <a:t>مخلفات بايلوجية غير معدية </a:t>
            </a:r>
          </a:p>
          <a:p>
            <a:pPr algn="ctr" rtl="1"/>
            <a:r>
              <a:rPr lang="ar-IQ" sz="3600" dirty="0"/>
              <a:t>المخلفات الكيماوية</a:t>
            </a:r>
          </a:p>
          <a:p>
            <a:pPr algn="ctr" rtl="1"/>
            <a:r>
              <a:rPr lang="ar-IQ" sz="3600" dirty="0"/>
              <a:t>مخلفات اخرى </a:t>
            </a:r>
            <a:endParaRPr lang="en-AU" sz="3600" dirty="0"/>
          </a:p>
        </p:txBody>
      </p:sp>
    </p:spTree>
    <p:extLst>
      <p:ext uri="{BB962C8B-B14F-4D97-AF65-F5344CB8AC3E}">
        <p14:creationId xmlns:p14="http://schemas.microsoft.com/office/powerpoint/2010/main" val="167724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BCC76A-C358-4CB4-8663-6A1F40CDD1D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5927" y="403823"/>
            <a:ext cx="10874326" cy="6050354"/>
          </a:xfrm>
        </p:spPr>
      </p:pic>
    </p:spTree>
    <p:extLst>
      <p:ext uri="{BB962C8B-B14F-4D97-AF65-F5344CB8AC3E}">
        <p14:creationId xmlns:p14="http://schemas.microsoft.com/office/powerpoint/2010/main" val="187611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7965-45D8-40EC-A1EF-CB038644967C}"/>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B39EB54E-695E-4522-BCD5-758E05F63D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6098" y="365125"/>
            <a:ext cx="11240087" cy="5811838"/>
          </a:xfrm>
        </p:spPr>
      </p:pic>
    </p:spTree>
    <p:extLst>
      <p:ext uri="{BB962C8B-B14F-4D97-AF65-F5344CB8AC3E}">
        <p14:creationId xmlns:p14="http://schemas.microsoft.com/office/powerpoint/2010/main" val="13329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9FE-B427-4548-9FC5-9A7174D45ABB}"/>
              </a:ext>
            </a:extLst>
          </p:cNvPr>
          <p:cNvSpPr>
            <a:spLocks noGrp="1"/>
          </p:cNvSpPr>
          <p:nvPr>
            <p:ph type="title"/>
          </p:nvPr>
        </p:nvSpPr>
        <p:spPr/>
        <p:txBody>
          <a:bodyPr/>
          <a:lstStyle/>
          <a:p>
            <a:endParaRPr lang="en-AU"/>
          </a:p>
        </p:txBody>
      </p:sp>
      <p:pic>
        <p:nvPicPr>
          <p:cNvPr id="9" name="Content Placeholder 8">
            <a:extLst>
              <a:ext uri="{FF2B5EF4-FFF2-40B4-BE49-F238E27FC236}">
                <a16:creationId xmlns:a16="http://schemas.microsoft.com/office/drawing/2014/main" id="{5AE03CCC-30A7-4405-B4E0-084C590915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1520" y="365125"/>
            <a:ext cx="10199077" cy="5811838"/>
          </a:xfrm>
        </p:spPr>
      </p:pic>
    </p:spTree>
    <p:extLst>
      <p:ext uri="{BB962C8B-B14F-4D97-AF65-F5344CB8AC3E}">
        <p14:creationId xmlns:p14="http://schemas.microsoft.com/office/powerpoint/2010/main" val="1176623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691</TotalTime>
  <Words>474</Words>
  <Application>Microsoft Office PowerPoint</Application>
  <PresentationFormat>Widescreen</PresentationFormat>
  <Paragraphs>47</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Celestial</vt:lpstr>
      <vt:lpstr>التعامل مع المخلفات المختبرية  </vt:lpstr>
      <vt:lpstr>المخلفات المختبرية </vt:lpstr>
      <vt:lpstr>مصادر التلوث في المختبر</vt:lpstr>
      <vt:lpstr>الطرق الصحيحة المطلوب اتباعها بالمختبر</vt:lpstr>
      <vt:lpstr>PowerPoint Presentation</vt:lpstr>
      <vt:lpstr>المخلفات المختبرية</vt:lpstr>
      <vt:lpstr>PowerPoint Presentation</vt:lpstr>
      <vt:lpstr>PowerPoint Presentation</vt:lpstr>
      <vt:lpstr>PowerPoint Presentation</vt:lpstr>
      <vt:lpstr>الفرق المتخصصة بالمراقبة </vt:lpstr>
      <vt:lpstr> انواع تقنيات معالجة واتلاف النفايات المختبرية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Majd</dc:creator>
  <cp:lastModifiedBy>hp</cp:lastModifiedBy>
  <cp:revision>24</cp:revision>
  <dcterms:created xsi:type="dcterms:W3CDTF">2022-02-01T16:34:34Z</dcterms:created>
  <dcterms:modified xsi:type="dcterms:W3CDTF">2022-02-11T19:53:27Z</dcterms:modified>
</cp:coreProperties>
</file>