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24" r:id="rId1"/>
  </p:sldMasterIdLst>
  <p:sldIdLst>
    <p:sldId id="256" r:id="rId2"/>
    <p:sldId id="257" r:id="rId3"/>
    <p:sldId id="258" r:id="rId4"/>
    <p:sldId id="259" r:id="rId5"/>
    <p:sldId id="260" r:id="rId6"/>
    <p:sldId id="261" r:id="rId7"/>
    <p:sldId id="262" r:id="rId8"/>
    <p:sldId id="263" r:id="rId9"/>
    <p:sldId id="266"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B1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p:scale>
          <a:sx n="73" d="100"/>
          <a:sy n="73" d="100"/>
        </p:scale>
        <p:origin x="-129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52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3/31/2022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3/31/2022</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4525" r:id="rId1"/>
    <p:sldLayoutId id="2147484526" r:id="rId2"/>
    <p:sldLayoutId id="2147484527" r:id="rId3"/>
    <p:sldLayoutId id="2147484528" r:id="rId4"/>
    <p:sldLayoutId id="2147484529" r:id="rId5"/>
    <p:sldLayoutId id="2147484530" r:id="rId6"/>
    <p:sldLayoutId id="2147484531" r:id="rId7"/>
    <p:sldLayoutId id="2147484532" r:id="rId8"/>
    <p:sldLayoutId id="2147484533" r:id="rId9"/>
    <p:sldLayoutId id="2147484534" r:id="rId10"/>
    <p:sldLayoutId id="2147484535"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8162925" cy="6096000"/>
          </a:xfrm>
        </p:spPr>
        <p:txBody>
          <a:bodyPr>
            <a:normAutofit/>
          </a:bodyPr>
          <a:lstStyle/>
          <a:p>
            <a:pPr lvl="0" eaLnBrk="0" fontAlgn="base" hangingPunct="0">
              <a:spcAft>
                <a:spcPct val="0"/>
              </a:spcAft>
              <a:tabLst>
                <a:tab pos="111125" algn="l"/>
              </a:tabLst>
            </a:pPr>
            <a:r>
              <a:rPr lang="ar-IQ" b="1" dirty="0" smtClean="0">
                <a:solidFill>
                  <a:schemeClr val="tx1"/>
                </a:solidFill>
                <a:latin typeface="Arial" pitchFamily="34" charset="0"/>
                <a:ea typeface="+mn-ea"/>
                <a:cs typeface="Arial" pitchFamily="34" charset="0"/>
              </a:rPr>
              <a:t>التأكل </a:t>
            </a:r>
            <a:r>
              <a:rPr lang="ar-IQ" b="1" dirty="0">
                <a:solidFill>
                  <a:schemeClr val="tx1"/>
                </a:solidFill>
                <a:latin typeface="Arial" pitchFamily="34" charset="0"/>
                <a:ea typeface="+mn-ea"/>
                <a:cs typeface="Arial" pitchFamily="34" charset="0"/>
              </a:rPr>
              <a:t>وطرق السيطرة عليه باستخدام المواد </a:t>
            </a:r>
            <a:r>
              <a:rPr lang="ar-IQ" b="1" dirty="0" smtClean="0">
                <a:solidFill>
                  <a:schemeClr val="tx1"/>
                </a:solidFill>
                <a:latin typeface="Arial" pitchFamily="34" charset="0"/>
                <a:ea typeface="+mn-ea"/>
                <a:cs typeface="Arial" pitchFamily="34" charset="0"/>
              </a:rPr>
              <a:t>النانوية</a:t>
            </a:r>
            <a:r>
              <a:rPr lang="ar-IQ" sz="4000" b="1" dirty="0">
                <a:solidFill>
                  <a:schemeClr val="tx1"/>
                </a:solidFill>
                <a:latin typeface="Calibri" pitchFamily="34" charset="0"/>
                <a:ea typeface="Times New Roman" pitchFamily="18" charset="0"/>
                <a:cs typeface="Times New Roman"/>
              </a:rPr>
              <a:t/>
            </a:r>
            <a:br>
              <a:rPr lang="ar-IQ" sz="4000" b="1" dirty="0">
                <a:solidFill>
                  <a:schemeClr val="tx1"/>
                </a:solidFill>
                <a:latin typeface="Calibri" pitchFamily="34" charset="0"/>
                <a:ea typeface="Times New Roman" pitchFamily="18" charset="0"/>
                <a:cs typeface="Times New Roman"/>
              </a:rPr>
            </a:br>
            <a:r>
              <a:rPr lang="en-US" sz="3200" dirty="0">
                <a:solidFill>
                  <a:schemeClr val="tx1"/>
                </a:solidFill>
                <a:latin typeface="Arial" pitchFamily="34" charset="0"/>
                <a:ea typeface="+mn-ea"/>
                <a:cs typeface="Arial" pitchFamily="34" charset="0"/>
              </a:rPr>
              <a:t/>
            </a:r>
            <a:br>
              <a:rPr lang="en-US" sz="3200" dirty="0">
                <a:solidFill>
                  <a:schemeClr val="tx1"/>
                </a:solidFill>
                <a:latin typeface="Arial" pitchFamily="34" charset="0"/>
                <a:ea typeface="+mn-ea"/>
                <a:cs typeface="Arial" pitchFamily="34" charset="0"/>
              </a:rPr>
            </a:br>
            <a:r>
              <a:rPr lang="en-US" sz="2000" dirty="0">
                <a:solidFill>
                  <a:schemeClr val="tx1"/>
                </a:solidFill>
                <a:latin typeface="Arial" pitchFamily="34" charset="0"/>
                <a:ea typeface="+mn-ea"/>
                <a:cs typeface="Arial" pitchFamily="34" charset="0"/>
              </a:rPr>
              <a:t/>
            </a:r>
            <a:br>
              <a:rPr lang="en-US" sz="2000" dirty="0">
                <a:solidFill>
                  <a:schemeClr val="tx1"/>
                </a:solidFill>
                <a:latin typeface="Arial" pitchFamily="34" charset="0"/>
                <a:ea typeface="+mn-ea"/>
                <a:cs typeface="Arial" pitchFamily="34" charset="0"/>
              </a:rPr>
            </a:br>
            <a:r>
              <a:rPr lang="ar-SA" sz="2000" b="1" dirty="0">
                <a:solidFill>
                  <a:schemeClr val="tx1"/>
                </a:solidFill>
                <a:latin typeface="Times New Roman" pitchFamily="18" charset="0"/>
                <a:ea typeface="Calibri" pitchFamily="34" charset="0"/>
                <a:cs typeface="Times New Roman" pitchFamily="18" charset="0"/>
              </a:rPr>
              <a:t> </a:t>
            </a:r>
            <a:r>
              <a:rPr lang="ar-SA" sz="2800" b="1" dirty="0">
                <a:solidFill>
                  <a:schemeClr val="tx1"/>
                </a:solidFill>
                <a:latin typeface="Times New Roman" pitchFamily="18" charset="0"/>
                <a:ea typeface="Calibri" pitchFamily="34" charset="0"/>
                <a:cs typeface="Times New Roman" pitchFamily="18" charset="0"/>
              </a:rPr>
              <a:t>يحاضر فيها </a:t>
            </a:r>
            <a:r>
              <a:rPr lang="ar-IQ" sz="2800" b="1" dirty="0">
                <a:solidFill>
                  <a:schemeClr val="tx1"/>
                </a:solidFill>
                <a:latin typeface="Times New Roman" pitchFamily="18" charset="0"/>
                <a:ea typeface="Calibri" pitchFamily="34" charset="0"/>
                <a:cs typeface="Times New Roman" pitchFamily="18" charset="0"/>
              </a:rPr>
              <a:t>كل من </a:t>
            </a:r>
            <a:r>
              <a:rPr lang="ar-IQ" sz="2800" b="1" dirty="0" smtClean="0">
                <a:solidFill>
                  <a:schemeClr val="tx1"/>
                </a:solidFill>
                <a:latin typeface="Times New Roman" pitchFamily="18" charset="0"/>
                <a:ea typeface="Calibri" pitchFamily="34" charset="0"/>
                <a:cs typeface="Times New Roman" pitchFamily="18" charset="0"/>
              </a:rPr>
              <a:t/>
            </a:r>
            <a:br>
              <a:rPr lang="ar-IQ" sz="2800" b="1" dirty="0" smtClean="0">
                <a:solidFill>
                  <a:schemeClr val="tx1"/>
                </a:solidFill>
                <a:latin typeface="Times New Roman" pitchFamily="18" charset="0"/>
                <a:ea typeface="Calibri" pitchFamily="34" charset="0"/>
                <a:cs typeface="Times New Roman" pitchFamily="18" charset="0"/>
              </a:rPr>
            </a:br>
            <a:r>
              <a:rPr lang="ar-IQ" sz="2800" b="1" dirty="0" smtClean="0">
                <a:solidFill>
                  <a:schemeClr val="tx1"/>
                </a:solidFill>
                <a:latin typeface="Times New Roman" pitchFamily="18" charset="0"/>
                <a:ea typeface="Calibri" pitchFamily="34" charset="0"/>
                <a:cs typeface="Times New Roman" pitchFamily="18" charset="0"/>
              </a:rPr>
              <a:t> </a:t>
            </a:r>
            <a:r>
              <a:rPr lang="en-US" sz="2800" dirty="0">
                <a:solidFill>
                  <a:schemeClr val="tx1"/>
                </a:solidFill>
                <a:latin typeface="Arial" pitchFamily="34" charset="0"/>
                <a:ea typeface="+mn-ea"/>
                <a:cs typeface="Arial" pitchFamily="34" charset="0"/>
              </a:rPr>
              <a:t/>
            </a:r>
            <a:br>
              <a:rPr lang="en-US" sz="2800" dirty="0">
                <a:solidFill>
                  <a:schemeClr val="tx1"/>
                </a:solidFill>
                <a:latin typeface="Arial" pitchFamily="34" charset="0"/>
                <a:ea typeface="+mn-ea"/>
                <a:cs typeface="Arial" pitchFamily="34" charset="0"/>
              </a:rPr>
            </a:br>
            <a:r>
              <a:rPr lang="ar-SA" sz="2800" b="1" dirty="0">
                <a:solidFill>
                  <a:schemeClr val="tx1"/>
                </a:solidFill>
                <a:latin typeface="Times New Roman" pitchFamily="18" charset="0"/>
                <a:ea typeface="Calibri" pitchFamily="34" charset="0"/>
                <a:cs typeface="Times New Roman" pitchFamily="18" charset="0"/>
              </a:rPr>
              <a:t>م.م. شيماء عبد الحسين جدوع </a:t>
            </a:r>
            <a:r>
              <a:rPr lang="en-US" sz="2800" dirty="0">
                <a:solidFill>
                  <a:schemeClr val="tx1"/>
                </a:solidFill>
                <a:latin typeface="Arial" pitchFamily="34" charset="0"/>
                <a:ea typeface="+mn-ea"/>
                <a:cs typeface="Arial" pitchFamily="34" charset="0"/>
              </a:rPr>
              <a:t/>
            </a:r>
            <a:br>
              <a:rPr lang="en-US" sz="2800" dirty="0">
                <a:solidFill>
                  <a:schemeClr val="tx1"/>
                </a:solidFill>
                <a:latin typeface="Arial" pitchFamily="34" charset="0"/>
                <a:ea typeface="+mn-ea"/>
                <a:cs typeface="Arial" pitchFamily="34" charset="0"/>
              </a:rPr>
            </a:br>
            <a:r>
              <a:rPr lang="ar-SA" sz="2800" b="1" dirty="0">
                <a:solidFill>
                  <a:schemeClr val="tx1"/>
                </a:solidFill>
                <a:latin typeface="Times New Roman" pitchFamily="18" charset="0"/>
                <a:ea typeface="Calibri" pitchFamily="34" charset="0"/>
                <a:cs typeface="Times New Roman" pitchFamily="18" charset="0"/>
              </a:rPr>
              <a:t>م.م. وداد جاسم فندي </a:t>
            </a:r>
            <a:r>
              <a:rPr lang="en-US" sz="2800" dirty="0">
                <a:solidFill>
                  <a:schemeClr val="tx1"/>
                </a:solidFill>
                <a:latin typeface="Arial" pitchFamily="34" charset="0"/>
                <a:ea typeface="+mn-ea"/>
                <a:cs typeface="Arial" pitchFamily="34" charset="0"/>
              </a:rPr>
              <a:t/>
            </a:r>
            <a:br>
              <a:rPr lang="en-US" sz="2800" dirty="0">
                <a:solidFill>
                  <a:schemeClr val="tx1"/>
                </a:solidFill>
                <a:latin typeface="Arial" pitchFamily="34" charset="0"/>
                <a:ea typeface="+mn-ea"/>
                <a:cs typeface="Arial" pitchFamily="34" charset="0"/>
              </a:rPr>
            </a:br>
            <a:r>
              <a:rPr lang="en-US" sz="2800" b="1" dirty="0">
                <a:solidFill>
                  <a:schemeClr val="tx1"/>
                </a:solidFill>
                <a:latin typeface="Times New Roman" pitchFamily="18" charset="0"/>
                <a:ea typeface="Calibri" pitchFamily="34" charset="0"/>
                <a:cs typeface="Times New Roman" pitchFamily="18" charset="0"/>
              </a:rPr>
              <a:t> </a:t>
            </a:r>
            <a:r>
              <a:rPr lang="ar-SA" sz="2800" b="1" dirty="0">
                <a:solidFill>
                  <a:schemeClr val="tx1"/>
                </a:solidFill>
                <a:latin typeface="Times New Roman" pitchFamily="18" charset="0"/>
                <a:ea typeface="Calibri" pitchFamily="34" charset="0"/>
                <a:cs typeface="Times New Roman" pitchFamily="18" charset="0"/>
              </a:rPr>
              <a:t>م.م. </a:t>
            </a:r>
            <a:r>
              <a:rPr lang="ar-IQ" sz="2800" b="1" dirty="0" smtClean="0">
                <a:solidFill>
                  <a:schemeClr val="tx1"/>
                </a:solidFill>
                <a:latin typeface="Times New Roman" pitchFamily="18" charset="0"/>
                <a:ea typeface="Calibri" pitchFamily="34" charset="0"/>
                <a:cs typeface="Times New Roman" pitchFamily="18" charset="0"/>
              </a:rPr>
              <a:t>كوثر</a:t>
            </a:r>
            <a:r>
              <a:rPr lang="ar-SA" sz="2800" b="1" dirty="0" smtClean="0">
                <a:solidFill>
                  <a:schemeClr val="tx1"/>
                </a:solidFill>
                <a:latin typeface="Times New Roman" pitchFamily="18" charset="0"/>
                <a:ea typeface="Calibri" pitchFamily="34" charset="0"/>
                <a:cs typeface="Times New Roman" pitchFamily="18" charset="0"/>
              </a:rPr>
              <a:t> </a:t>
            </a:r>
            <a:r>
              <a:rPr lang="ar-IQ" sz="2800" b="1" dirty="0" smtClean="0">
                <a:solidFill>
                  <a:schemeClr val="tx1"/>
                </a:solidFill>
                <a:latin typeface="Times New Roman" pitchFamily="18" charset="0"/>
                <a:ea typeface="Calibri" pitchFamily="34" charset="0"/>
                <a:cs typeface="Times New Roman" pitchFamily="18" charset="0"/>
              </a:rPr>
              <a:t>اياد</a:t>
            </a:r>
            <a:r>
              <a:rPr lang="ar-SA" sz="2800" b="1" dirty="0" smtClean="0">
                <a:solidFill>
                  <a:schemeClr val="tx1"/>
                </a:solidFill>
                <a:latin typeface="Times New Roman" pitchFamily="18" charset="0"/>
                <a:ea typeface="Calibri" pitchFamily="34" charset="0"/>
                <a:cs typeface="Times New Roman" pitchFamily="18" charset="0"/>
              </a:rPr>
              <a:t> </a:t>
            </a:r>
            <a:r>
              <a:rPr lang="ar-IQ" sz="2800" b="1" dirty="0" smtClean="0">
                <a:solidFill>
                  <a:schemeClr val="tx1"/>
                </a:solidFill>
                <a:latin typeface="Times New Roman" pitchFamily="18" charset="0"/>
                <a:ea typeface="Calibri" pitchFamily="34" charset="0"/>
                <a:cs typeface="Times New Roman" pitchFamily="18" charset="0"/>
              </a:rPr>
              <a:t>عبيد</a:t>
            </a:r>
            <a:r>
              <a:rPr lang="en-US" sz="2000" b="1" dirty="0" smtClean="0">
                <a:solidFill>
                  <a:schemeClr val="tx1"/>
                </a:solidFill>
                <a:latin typeface="Times New Roman" pitchFamily="18" charset="0"/>
                <a:ea typeface="Calibri" pitchFamily="34" charset="0"/>
                <a:cs typeface="Times New Roman" pitchFamily="18" charset="0"/>
              </a:rPr>
              <a:t/>
            </a:r>
            <a:br>
              <a:rPr lang="en-US" sz="2000" b="1" dirty="0" smtClean="0">
                <a:solidFill>
                  <a:schemeClr val="tx1"/>
                </a:solidFill>
                <a:latin typeface="Times New Roman" pitchFamily="18" charset="0"/>
                <a:ea typeface="Calibri" pitchFamily="34" charset="0"/>
                <a:cs typeface="Times New Roman" pitchFamily="18" charset="0"/>
              </a:rPr>
            </a:br>
            <a:r>
              <a:rPr lang="en-US" sz="2000" dirty="0">
                <a:solidFill>
                  <a:schemeClr val="tx1"/>
                </a:solidFill>
                <a:latin typeface="Arial" pitchFamily="34" charset="0"/>
                <a:ea typeface="+mn-ea"/>
                <a:cs typeface="Arial" pitchFamily="34" charset="0"/>
              </a:rPr>
              <a:t/>
            </a:r>
            <a:br>
              <a:rPr lang="en-US" sz="2000" dirty="0">
                <a:solidFill>
                  <a:schemeClr val="tx1"/>
                </a:solidFill>
                <a:latin typeface="Arial" pitchFamily="34" charset="0"/>
                <a:ea typeface="+mn-ea"/>
                <a:cs typeface="Arial" pitchFamily="34" charset="0"/>
              </a:rPr>
            </a:br>
            <a:r>
              <a:rPr lang="ar-SA" sz="2000" b="1" dirty="0">
                <a:solidFill>
                  <a:schemeClr val="tx1"/>
                </a:solidFill>
                <a:latin typeface="Calibri" pitchFamily="34" charset="0"/>
                <a:ea typeface="Calibri" pitchFamily="34" charset="0"/>
                <a:cs typeface="Arial" pitchFamily="34" charset="0"/>
              </a:rPr>
              <a:t> </a:t>
            </a:r>
            <a:r>
              <a:rPr lang="ar-IQ" sz="2000" b="1" dirty="0" smtClean="0">
                <a:solidFill>
                  <a:schemeClr val="tx1"/>
                </a:solidFill>
                <a:latin typeface="Times New Roman" pitchFamily="18" charset="0"/>
                <a:ea typeface="Calibri" pitchFamily="34" charset="0"/>
                <a:cs typeface="Times New Roman" pitchFamily="18" charset="0"/>
              </a:rPr>
              <a:t/>
            </a:r>
            <a:br>
              <a:rPr lang="ar-IQ" sz="2000" b="1" dirty="0" smtClean="0">
                <a:solidFill>
                  <a:schemeClr val="tx1"/>
                </a:solidFill>
                <a:latin typeface="Times New Roman" pitchFamily="18" charset="0"/>
                <a:ea typeface="Calibri" pitchFamily="34" charset="0"/>
                <a:cs typeface="Times New Roman" pitchFamily="18" charset="0"/>
              </a:rPr>
            </a:br>
            <a:r>
              <a:rPr lang="en-US" sz="2000" dirty="0">
                <a:solidFill>
                  <a:schemeClr val="tx1"/>
                </a:solidFill>
                <a:latin typeface="Arial" pitchFamily="34" charset="0"/>
                <a:ea typeface="+mn-ea"/>
                <a:cs typeface="Arial" pitchFamily="34" charset="0"/>
              </a:rPr>
              <a:t/>
            </a:r>
            <a:br>
              <a:rPr lang="en-US" sz="2000" dirty="0">
                <a:solidFill>
                  <a:schemeClr val="tx1"/>
                </a:solidFill>
                <a:latin typeface="Arial" pitchFamily="34" charset="0"/>
                <a:ea typeface="+mn-ea"/>
                <a:cs typeface="Arial" pitchFamily="34" charset="0"/>
              </a:rPr>
            </a:br>
            <a:endParaRPr lang="ar-IQ" sz="20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9738551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90032" y="2590800"/>
            <a:ext cx="7772400" cy="990600"/>
          </a:xfrm>
        </p:spPr>
        <p:txBody>
          <a:bodyPr vert="horz" lIns="91440" tIns="45720" rIns="91440" bIns="45720" rtlCol="0" anchor="t">
            <a:normAutofit fontScale="90000"/>
          </a:bodyPr>
          <a:lstStyle/>
          <a:p>
            <a:pPr lvl="0" rtl="0">
              <a:spcBef>
                <a:spcPts val="0"/>
              </a:spcBef>
            </a:pPr>
            <a:r>
              <a:rPr lang="ar-IQ" sz="5400" b="1" dirty="0">
                <a:solidFill>
                  <a:prstClr val="white"/>
                </a:solidFill>
                <a:latin typeface="Calibri"/>
                <a:ea typeface="+mn-ea"/>
              </a:rPr>
              <a:t>شكراً لأصغائكم</a:t>
            </a:r>
            <a:r>
              <a:rPr lang="en-US" sz="5400" b="1" dirty="0">
                <a:solidFill>
                  <a:prstClr val="white"/>
                </a:solidFill>
                <a:latin typeface="Calibri"/>
                <a:ea typeface="+mn-ea"/>
                <a:cs typeface="+mn-cs"/>
              </a:rPr>
              <a:t/>
            </a:r>
            <a:br>
              <a:rPr lang="en-US" sz="5400" b="1" dirty="0">
                <a:solidFill>
                  <a:prstClr val="white"/>
                </a:solidFill>
                <a:latin typeface="Calibri"/>
                <a:ea typeface="+mn-ea"/>
                <a:cs typeface="+mn-cs"/>
              </a:rPr>
            </a:br>
            <a:endParaRPr lang="ar-IQ" dirty="0"/>
          </a:p>
        </p:txBody>
      </p:sp>
    </p:spTree>
    <p:extLst>
      <p:ext uri="{BB962C8B-B14F-4D97-AF65-F5344CB8AC3E}">
        <p14:creationId xmlns:p14="http://schemas.microsoft.com/office/powerpoint/2010/main" val="269566036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228600" y="321972"/>
            <a:ext cx="8686800" cy="6155028"/>
          </a:xfrm>
        </p:spPr>
        <p:txBody>
          <a:bodyPr>
            <a:normAutofit lnSpcReduction="10000"/>
          </a:bodyPr>
          <a:lstStyle/>
          <a:p>
            <a:pPr algn="r"/>
            <a:r>
              <a:rPr lang="ar-IQ" sz="4400" b="1" dirty="0" smtClean="0">
                <a:solidFill>
                  <a:schemeClr val="tx1"/>
                </a:solidFill>
              </a:rPr>
              <a:t>التآكل</a:t>
            </a:r>
          </a:p>
          <a:p>
            <a:pPr algn="r"/>
            <a:r>
              <a:rPr lang="ar-IQ" sz="2400" dirty="0" smtClean="0">
                <a:solidFill>
                  <a:schemeClr val="tx1"/>
                </a:solidFill>
              </a:rPr>
              <a:t> </a:t>
            </a:r>
            <a:r>
              <a:rPr lang="ar-IQ" sz="2800" b="1" dirty="0">
                <a:solidFill>
                  <a:schemeClr val="tx1"/>
                </a:solidFill>
              </a:rPr>
              <a:t>إن عملية التآكل في المعادن تعد من الظواهر الطبيعية والتي يعاني منها كافة المعادن. وتعتبر العملية العكسية لتنقية المعادن من خاماتها.</a:t>
            </a:r>
          </a:p>
          <a:p>
            <a:pPr algn="r"/>
            <a:endParaRPr lang="ar-IQ" sz="2800" b="1" dirty="0">
              <a:solidFill>
                <a:schemeClr val="tx1"/>
              </a:solidFill>
            </a:endParaRPr>
          </a:p>
          <a:p>
            <a:pPr algn="r"/>
            <a:r>
              <a:rPr lang="ar-IQ" sz="2800" b="1" dirty="0">
                <a:solidFill>
                  <a:schemeClr val="tx1"/>
                </a:solidFill>
              </a:rPr>
              <a:t>إن عملية التآكل تغير من خواص المعدن الفيزيائية والكيميائية فضلاً عن تلفها، حيث تعرف بأنها عملية الانحلال للمعدن نتيجة لتفاعله مع الوسط المحيط به </a:t>
            </a:r>
            <a:r>
              <a:rPr lang="ar-IQ" sz="2800" b="1" dirty="0" smtClean="0">
                <a:solidFill>
                  <a:schemeClr val="tx1"/>
                </a:solidFill>
              </a:rPr>
              <a:t>.كما </a:t>
            </a:r>
            <a:r>
              <a:rPr lang="ar-IQ" sz="2800" b="1" dirty="0">
                <a:solidFill>
                  <a:schemeClr val="tx1"/>
                </a:solidFill>
              </a:rPr>
              <a:t>تتعرض بعض المواد الغير معدنية للتآكل ايضاً مثل الخرسانة </a:t>
            </a:r>
            <a:r>
              <a:rPr lang="ar-IQ" sz="2800" b="1" dirty="0" smtClean="0">
                <a:solidFill>
                  <a:schemeClr val="tx1"/>
                </a:solidFill>
              </a:rPr>
              <a:t>والبلاستيك، </a:t>
            </a:r>
            <a:r>
              <a:rPr lang="ar-IQ" sz="2800" b="1" dirty="0">
                <a:solidFill>
                  <a:schemeClr val="tx1"/>
                </a:solidFill>
              </a:rPr>
              <a:t>حيث إن </a:t>
            </a:r>
            <a:r>
              <a:rPr lang="ar-IQ" sz="2800" b="1" dirty="0" smtClean="0">
                <a:solidFill>
                  <a:schemeClr val="tx1"/>
                </a:solidFill>
              </a:rPr>
              <a:t>عملية </a:t>
            </a:r>
            <a:r>
              <a:rPr lang="ar-IQ" sz="2800" b="1" dirty="0">
                <a:solidFill>
                  <a:schemeClr val="tx1"/>
                </a:solidFill>
              </a:rPr>
              <a:t>تآكلها تعتمد على: درجة الحرارة البيئة المحيطة بالمادة، وتركيزها، فضلاً عن الضغط والحتّ. كما يمكن ملاحظة التآكل أيضاً للمعادن غير الحديدية، الطين المشوي والجص، المطاط، الدهانات والخشب. كما توجد أمثله أخرى لتآكل أجزاء معدنية ملامسة لمواد </a:t>
            </a:r>
            <a:r>
              <a:rPr lang="ar-IQ" sz="2800" b="1" dirty="0" smtClean="0">
                <a:solidFill>
                  <a:schemeClr val="tx1"/>
                </a:solidFill>
              </a:rPr>
              <a:t>حامضية أو </a:t>
            </a:r>
            <a:r>
              <a:rPr lang="ar-IQ" sz="2800" b="1" dirty="0">
                <a:solidFill>
                  <a:schemeClr val="tx1"/>
                </a:solidFill>
              </a:rPr>
              <a:t>قاعدية أو مياه مالحة. مما سبق يتضح بأن عملية التآكل تسبب خسائر ماديّة، كما أنها تؤثر على سلامة العاملين وقد تسبّب خسائر بشرية </a:t>
            </a:r>
            <a:r>
              <a:rPr lang="ar-IQ" sz="2800" b="1" dirty="0" smtClean="0">
                <a:solidFill>
                  <a:schemeClr val="tx1"/>
                </a:solidFill>
              </a:rPr>
              <a:t>.</a:t>
            </a:r>
            <a:endParaRPr lang="ar-IQ" sz="2800" b="1" dirty="0">
              <a:solidFill>
                <a:schemeClr val="tx1"/>
              </a:solidFill>
            </a:endParaRPr>
          </a:p>
        </p:txBody>
      </p:sp>
    </p:spTree>
    <p:extLst>
      <p:ext uri="{BB962C8B-B14F-4D97-AF65-F5344CB8AC3E}">
        <p14:creationId xmlns:p14="http://schemas.microsoft.com/office/powerpoint/2010/main" val="17503226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457200" y="533400"/>
            <a:ext cx="8229600" cy="5410200"/>
          </a:xfrm>
        </p:spPr>
        <p:txBody>
          <a:bodyPr>
            <a:normAutofit/>
          </a:bodyPr>
          <a:lstStyle/>
          <a:p>
            <a:pPr algn="r"/>
            <a:r>
              <a:rPr lang="ar-IQ" sz="2800" b="1" dirty="0">
                <a:solidFill>
                  <a:schemeClr val="tx1"/>
                </a:solidFill>
              </a:rPr>
              <a:t>من الأمثلة على عملية التآكل: الصدأ الحاصل لهياكل السيارة وعلب حفظ المواد الغذائية وقطع الحديد الفولاذية والأنابيب الموضوعة داخل التربة والتي تقود إلى فقدان السطح الملامس للماء أو لتربية لبعض أجزائه. إن تآكل سطوح الهياكل المعدنية الحديدية نتيجة وجود تماس مباشر بينها وبين الماء أو التربة، هو نتيجة حصول تفاعلات كيميائية نتيجة لسريان تيار كهربائي (عملية كهروكيميائية</a:t>
            </a:r>
            <a:r>
              <a:rPr lang="ar-IQ" sz="2800" b="1" dirty="0" smtClean="0">
                <a:solidFill>
                  <a:schemeClr val="tx1"/>
                </a:solidFill>
              </a:rPr>
              <a:t>).</a:t>
            </a:r>
            <a:r>
              <a:rPr lang="ar-IQ" sz="2800" b="1" dirty="0">
                <a:solidFill>
                  <a:schemeClr val="tx1"/>
                </a:solidFill>
              </a:rPr>
              <a:t/>
            </a:r>
            <a:br>
              <a:rPr lang="ar-IQ" sz="2800" b="1" dirty="0">
                <a:solidFill>
                  <a:schemeClr val="tx1"/>
                </a:solidFill>
              </a:rPr>
            </a:br>
            <a:r>
              <a:rPr lang="ar-IQ" sz="2800" b="1" dirty="0">
                <a:solidFill>
                  <a:schemeClr val="tx1"/>
                </a:solidFill>
              </a:rPr>
              <a:t/>
            </a:r>
            <a:br>
              <a:rPr lang="ar-IQ" sz="2800" b="1" dirty="0">
                <a:solidFill>
                  <a:schemeClr val="tx1"/>
                </a:solidFill>
              </a:rPr>
            </a:br>
            <a:r>
              <a:rPr lang="ar-IQ" sz="2800" b="1" dirty="0">
                <a:solidFill>
                  <a:schemeClr val="tx1"/>
                </a:solidFill>
              </a:rPr>
              <a:t>إن وجود الغاز الكبريتي في الهواء يعتبر العامل الأساسي لتآكل المعادن غير الحديدية، في حين إن الألمنيوم يكون أكثر مقاومة للحموضة بسبب طبقة (فِلْم </a:t>
            </a:r>
            <a:r>
              <a:rPr lang="ar-IQ" sz="2800" b="1" dirty="0" smtClean="0">
                <a:solidFill>
                  <a:schemeClr val="tx1"/>
                </a:solidFill>
              </a:rPr>
              <a:t>الألومين) </a:t>
            </a:r>
            <a:r>
              <a:rPr lang="ar-IQ" sz="2800" b="1" dirty="0">
                <a:solidFill>
                  <a:schemeClr val="tx1"/>
                </a:solidFill>
              </a:rPr>
              <a:t>(أكسيد الألمنيوم</a:t>
            </a:r>
            <a:r>
              <a:rPr lang="ar-IQ" sz="2800" b="1" dirty="0" smtClean="0">
                <a:solidFill>
                  <a:schemeClr val="tx1"/>
                </a:solidFill>
              </a:rPr>
              <a:t>) </a:t>
            </a:r>
            <a:r>
              <a:rPr lang="ar-IQ" sz="2800" b="1" dirty="0">
                <a:solidFill>
                  <a:schemeClr val="tx1"/>
                </a:solidFill>
              </a:rPr>
              <a:t>التي تغطيه. لكن عنصر الرصاص فهو ذا مقاومة كبيرة للتأثير الحامضي.</a:t>
            </a:r>
            <a:endParaRPr lang="ar-IQ" sz="2800" b="1" dirty="0">
              <a:solidFill>
                <a:schemeClr val="tx1"/>
              </a:solidFill>
            </a:endParaRPr>
          </a:p>
        </p:txBody>
      </p:sp>
    </p:spTree>
    <p:extLst>
      <p:ext uri="{BB962C8B-B14F-4D97-AF65-F5344CB8AC3E}">
        <p14:creationId xmlns:p14="http://schemas.microsoft.com/office/powerpoint/2010/main" val="121005095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457200" y="338328"/>
            <a:ext cx="8229600" cy="5681472"/>
          </a:xfrm>
        </p:spPr>
        <p:txBody>
          <a:bodyPr>
            <a:normAutofit fontScale="90000"/>
          </a:bodyPr>
          <a:lstStyle/>
          <a:p>
            <a:pPr algn="r"/>
            <a:r>
              <a:rPr lang="ar-IQ" sz="4000" b="1" dirty="0">
                <a:solidFill>
                  <a:schemeClr val="tx1"/>
                </a:solidFill>
              </a:rPr>
              <a:t>كيف يحدث التآكل؟ </a:t>
            </a:r>
            <a:r>
              <a:rPr lang="ar-IQ" sz="2000" dirty="0">
                <a:solidFill>
                  <a:schemeClr val="tx1"/>
                </a:solidFill>
              </a:rPr>
              <a:t/>
            </a:r>
            <a:br>
              <a:rPr lang="ar-IQ" sz="2000" dirty="0">
                <a:solidFill>
                  <a:schemeClr val="tx1"/>
                </a:solidFill>
              </a:rPr>
            </a:br>
            <a:r>
              <a:rPr lang="ar-IQ" sz="2000" dirty="0">
                <a:solidFill>
                  <a:schemeClr val="tx1"/>
                </a:solidFill>
              </a:rPr>
              <a:t/>
            </a:r>
            <a:br>
              <a:rPr lang="ar-IQ" sz="2000" dirty="0">
                <a:solidFill>
                  <a:schemeClr val="tx1"/>
                </a:solidFill>
              </a:rPr>
            </a:br>
            <a:r>
              <a:rPr lang="ar-IQ" sz="2700" b="1" dirty="0">
                <a:solidFill>
                  <a:schemeClr val="tx1"/>
                </a:solidFill>
              </a:rPr>
              <a:t>إن تكون خلايا للتآكل </a:t>
            </a:r>
            <a:r>
              <a:rPr lang="en-US" sz="2700" b="1" dirty="0">
                <a:solidFill>
                  <a:schemeClr val="tx1"/>
                </a:solidFill>
              </a:rPr>
              <a:t>Corrosion Cells </a:t>
            </a:r>
            <a:r>
              <a:rPr lang="ar-IQ" sz="2700" b="1" dirty="0">
                <a:solidFill>
                  <a:schemeClr val="tx1"/>
                </a:solidFill>
              </a:rPr>
              <a:t>هي السبب الرئيسي للتآكل، ويحدث نتيجة وجود فرق جهد كهربائي بين المناطق المختلفة للسطح المعدني نتيجة لمجموعة أسباب منها:</a:t>
            </a:r>
            <a:br>
              <a:rPr lang="ar-IQ" sz="2700" b="1" dirty="0">
                <a:solidFill>
                  <a:schemeClr val="tx1"/>
                </a:solidFill>
              </a:rPr>
            </a:br>
            <a:r>
              <a:rPr lang="ar-IQ" sz="2700" b="1" dirty="0">
                <a:solidFill>
                  <a:schemeClr val="tx1"/>
                </a:solidFill>
              </a:rPr>
              <a:t/>
            </a:r>
            <a:br>
              <a:rPr lang="ar-IQ" sz="2700" b="1" dirty="0">
                <a:solidFill>
                  <a:schemeClr val="tx1"/>
                </a:solidFill>
              </a:rPr>
            </a:br>
            <a:r>
              <a:rPr lang="ar-IQ" sz="2700" b="1" dirty="0">
                <a:solidFill>
                  <a:schemeClr val="tx1"/>
                </a:solidFill>
              </a:rPr>
              <a:t>1- وجود اختلافات في خواص المعدن من منطقة لأخرى من الهيكل المعدني او خطوط الانابيب.</a:t>
            </a:r>
            <a:br>
              <a:rPr lang="ar-IQ" sz="2700" b="1" dirty="0">
                <a:solidFill>
                  <a:schemeClr val="tx1"/>
                </a:solidFill>
              </a:rPr>
            </a:br>
            <a:r>
              <a:rPr lang="ar-IQ" sz="2700" b="1" dirty="0">
                <a:solidFill>
                  <a:schemeClr val="tx1"/>
                </a:solidFill>
              </a:rPr>
              <a:t/>
            </a:r>
            <a:br>
              <a:rPr lang="ar-IQ" sz="2700" b="1" dirty="0">
                <a:solidFill>
                  <a:schemeClr val="tx1"/>
                </a:solidFill>
              </a:rPr>
            </a:br>
            <a:r>
              <a:rPr lang="ar-IQ" sz="2700" b="1" dirty="0">
                <a:solidFill>
                  <a:schemeClr val="tx1"/>
                </a:solidFill>
              </a:rPr>
              <a:t>2- وجود اختلافات في خواص وتجانس التربة المماسة للهيكل المعدني وهذا ما تعاني منه خطوط الانابيب ذات المسارات الطويلة.</a:t>
            </a:r>
            <a:br>
              <a:rPr lang="ar-IQ" sz="2700" b="1" dirty="0">
                <a:solidFill>
                  <a:schemeClr val="tx1"/>
                </a:solidFill>
              </a:rPr>
            </a:br>
            <a:r>
              <a:rPr lang="ar-IQ" sz="2700" b="1" dirty="0">
                <a:solidFill>
                  <a:schemeClr val="tx1"/>
                </a:solidFill>
              </a:rPr>
              <a:t/>
            </a:r>
            <a:br>
              <a:rPr lang="ar-IQ" sz="2700" b="1" dirty="0">
                <a:solidFill>
                  <a:schemeClr val="tx1"/>
                </a:solidFill>
              </a:rPr>
            </a:br>
            <a:r>
              <a:rPr lang="ar-IQ" sz="2700" b="1" dirty="0">
                <a:solidFill>
                  <a:schemeClr val="tx1"/>
                </a:solidFill>
              </a:rPr>
              <a:t>3- وجود اختلافات بنسب الاوكسجين باختلاف موقع التربة وهذا ما تعاني منه معابر الطرق والشوارع لخطوط الانابيب.</a:t>
            </a:r>
            <a:br>
              <a:rPr lang="ar-IQ" sz="2700" b="1" dirty="0">
                <a:solidFill>
                  <a:schemeClr val="tx1"/>
                </a:solidFill>
              </a:rPr>
            </a:br>
            <a:endParaRPr lang="ar-IQ" sz="2700" b="1" dirty="0">
              <a:solidFill>
                <a:schemeClr val="tx1"/>
              </a:solidFill>
            </a:endParaRPr>
          </a:p>
        </p:txBody>
      </p:sp>
    </p:spTree>
    <p:extLst>
      <p:ext uri="{BB962C8B-B14F-4D97-AF65-F5344CB8AC3E}">
        <p14:creationId xmlns:p14="http://schemas.microsoft.com/office/powerpoint/2010/main" val="36837698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90032" y="533400"/>
            <a:ext cx="7772400" cy="5334000"/>
          </a:xfrm>
        </p:spPr>
        <p:txBody>
          <a:bodyPr>
            <a:noAutofit/>
          </a:bodyPr>
          <a:lstStyle/>
          <a:p>
            <a:pPr algn="r"/>
            <a:r>
              <a:rPr lang="ar-IQ" sz="3200" b="1" dirty="0">
                <a:solidFill>
                  <a:schemeClr val="tx1"/>
                </a:solidFill>
              </a:rPr>
              <a:t>صف عملية </a:t>
            </a:r>
            <a:r>
              <a:rPr lang="ar-IQ" sz="3200" b="1" dirty="0" smtClean="0">
                <a:solidFill>
                  <a:schemeClr val="tx1"/>
                </a:solidFill>
              </a:rPr>
              <a:t>التآكل</a:t>
            </a:r>
            <a:r>
              <a:rPr lang="ar-IQ" sz="2800" dirty="0">
                <a:solidFill>
                  <a:schemeClr val="tx1"/>
                </a:solidFill>
              </a:rPr>
              <a:t/>
            </a:r>
            <a:br>
              <a:rPr lang="ar-IQ" sz="2800" dirty="0">
                <a:solidFill>
                  <a:schemeClr val="tx1"/>
                </a:solidFill>
              </a:rPr>
            </a:br>
            <a:r>
              <a:rPr lang="ar-IQ" sz="2800" dirty="0">
                <a:solidFill>
                  <a:schemeClr val="tx1"/>
                </a:solidFill>
              </a:rPr>
              <a:t/>
            </a:r>
            <a:br>
              <a:rPr lang="ar-IQ" sz="2800" dirty="0">
                <a:solidFill>
                  <a:schemeClr val="tx1"/>
                </a:solidFill>
              </a:rPr>
            </a:br>
            <a:r>
              <a:rPr lang="ar-IQ" sz="2800" b="1" dirty="0">
                <a:solidFill>
                  <a:schemeClr val="tx1"/>
                </a:solidFill>
                <a:cs typeface="+mn-cs"/>
              </a:rPr>
              <a:t>لوصف عملية التآكل يحب أولاً معرفه أتجاه حركة حاملات الشحنة (الإلكترونات)، فهي تسري من الكاثود </a:t>
            </a:r>
            <a:r>
              <a:rPr lang="en-US" sz="2800" b="1" dirty="0" err="1" smtClean="0">
                <a:solidFill>
                  <a:schemeClr val="tx1"/>
                </a:solidFill>
                <a:cs typeface="+mn-cs"/>
              </a:rPr>
              <a:t>Cathodic</a:t>
            </a:r>
            <a:r>
              <a:rPr lang="en-US" sz="2800" b="1" dirty="0" smtClean="0">
                <a:solidFill>
                  <a:schemeClr val="tx1"/>
                </a:solidFill>
                <a:cs typeface="+mn-cs"/>
              </a:rPr>
              <a:t> </a:t>
            </a:r>
            <a:r>
              <a:rPr lang="en-US" sz="2800" b="1" dirty="0">
                <a:solidFill>
                  <a:schemeClr val="tx1"/>
                </a:solidFill>
                <a:cs typeface="+mn-cs"/>
              </a:rPr>
              <a:t>Area </a:t>
            </a:r>
            <a:r>
              <a:rPr lang="ar-IQ" sz="2800" b="1" dirty="0">
                <a:solidFill>
                  <a:schemeClr val="tx1"/>
                </a:solidFill>
                <a:cs typeface="+mn-cs"/>
              </a:rPr>
              <a:t>إلى الانود </a:t>
            </a:r>
            <a:r>
              <a:rPr lang="en-US" sz="2800" b="1" dirty="0">
                <a:solidFill>
                  <a:schemeClr val="tx1"/>
                </a:solidFill>
                <a:cs typeface="+mn-cs"/>
              </a:rPr>
              <a:t>Anodic Area </a:t>
            </a:r>
            <a:r>
              <a:rPr lang="ar-IQ" sz="2800" b="1" dirty="0">
                <a:solidFill>
                  <a:schemeClr val="tx1"/>
                </a:solidFill>
                <a:cs typeface="+mn-cs"/>
              </a:rPr>
              <a:t>عبر التربة او الماء المحيط بالمعدن، بينما يكون اتجاه التيار الكهربائي بالعكس (من الانود الى الكاثود) عبر التربة او المحيط المائي.</a:t>
            </a:r>
            <a:br>
              <a:rPr lang="ar-IQ" sz="2800" b="1" dirty="0">
                <a:solidFill>
                  <a:schemeClr val="tx1"/>
                </a:solidFill>
                <a:cs typeface="+mn-cs"/>
              </a:rPr>
            </a:br>
            <a:r>
              <a:rPr lang="ar-IQ" sz="2800" b="1" dirty="0">
                <a:solidFill>
                  <a:schemeClr val="tx1"/>
                </a:solidFill>
                <a:cs typeface="+mn-cs"/>
              </a:rPr>
              <a:t/>
            </a:r>
            <a:br>
              <a:rPr lang="ar-IQ" sz="2800" b="1" dirty="0">
                <a:solidFill>
                  <a:schemeClr val="tx1"/>
                </a:solidFill>
                <a:cs typeface="+mn-cs"/>
              </a:rPr>
            </a:br>
            <a:r>
              <a:rPr lang="ar-IQ" sz="2800" b="1" dirty="0">
                <a:solidFill>
                  <a:schemeClr val="tx1"/>
                </a:solidFill>
                <a:cs typeface="+mn-cs"/>
              </a:rPr>
              <a:t>إن الالكترونات المتولدة من فقدان ذرات الحديد للإلكترونات وتحويلها من ذرة متعادلة الى ايون موجب، والتي ستتحد مع ايونات الهيدروكسيد السالبة </a:t>
            </a:r>
            <a:r>
              <a:rPr lang="en-US" sz="2800" b="1" dirty="0" smtClean="0">
                <a:solidFill>
                  <a:schemeClr val="tx1"/>
                </a:solidFill>
                <a:cs typeface="+mn-cs"/>
              </a:rPr>
              <a:t>(OH )</a:t>
            </a:r>
            <a:r>
              <a:rPr lang="ar-IQ" sz="2800" b="1" dirty="0" smtClean="0">
                <a:solidFill>
                  <a:schemeClr val="tx1"/>
                </a:solidFill>
                <a:cs typeface="+mn-cs"/>
              </a:rPr>
              <a:t>لتعطينا </a:t>
            </a:r>
            <a:r>
              <a:rPr lang="en-US" sz="2800" b="1" dirty="0" smtClean="0">
                <a:solidFill>
                  <a:schemeClr val="tx1"/>
                </a:solidFill>
                <a:cs typeface="+mn-cs"/>
              </a:rPr>
              <a:t>(Ferric Hydroxide) </a:t>
            </a:r>
            <a:r>
              <a:rPr lang="en-US" sz="2800" b="1" dirty="0">
                <a:solidFill>
                  <a:schemeClr val="tx1"/>
                </a:solidFill>
                <a:cs typeface="+mn-cs"/>
              </a:rPr>
              <a:t>Fe(OH)3 </a:t>
            </a:r>
            <a:r>
              <a:rPr lang="ar-IQ" sz="2800" b="1" dirty="0">
                <a:solidFill>
                  <a:schemeClr val="tx1"/>
                </a:solidFill>
                <a:cs typeface="+mn-cs"/>
              </a:rPr>
              <a:t>وهو ما يعرف بالصدأ </a:t>
            </a:r>
            <a:r>
              <a:rPr lang="en-US" sz="2800" b="1" dirty="0" smtClean="0">
                <a:solidFill>
                  <a:schemeClr val="tx1"/>
                </a:solidFill>
                <a:cs typeface="+mn-cs"/>
              </a:rPr>
              <a:t>(Rust)</a:t>
            </a:r>
            <a:r>
              <a:rPr lang="ar-IQ" sz="2800" b="1" dirty="0" smtClean="0">
                <a:solidFill>
                  <a:schemeClr val="tx1"/>
                </a:solidFill>
                <a:cs typeface="+mn-cs"/>
              </a:rPr>
              <a:t>.</a:t>
            </a:r>
            <a:endParaRPr lang="ar-IQ" sz="2800" b="1" dirty="0">
              <a:solidFill>
                <a:schemeClr val="tx1"/>
              </a:solidFill>
              <a:cs typeface="+mn-cs"/>
            </a:endParaRPr>
          </a:p>
        </p:txBody>
      </p:sp>
    </p:spTree>
    <p:extLst>
      <p:ext uri="{BB962C8B-B14F-4D97-AF65-F5344CB8AC3E}">
        <p14:creationId xmlns:p14="http://schemas.microsoft.com/office/powerpoint/2010/main" val="15186876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914400" y="381000"/>
            <a:ext cx="7467600" cy="5867400"/>
          </a:xfrm>
        </p:spPr>
        <p:txBody>
          <a:bodyPr/>
          <a:lstStyle/>
          <a:p>
            <a:pPr algn="r"/>
            <a:r>
              <a:rPr lang="ar-IQ" sz="3600" b="1" dirty="0"/>
              <a:t>الأضرار التي يسببها التآكل </a:t>
            </a:r>
            <a:r>
              <a:rPr lang="ar-IQ" sz="3600" b="1" dirty="0" smtClean="0"/>
              <a:t>منها:</a:t>
            </a:r>
            <a:r>
              <a:rPr lang="ar-IQ" sz="1800" dirty="0"/>
              <a:t/>
            </a:r>
            <a:br>
              <a:rPr lang="ar-IQ" sz="1800" dirty="0"/>
            </a:br>
            <a:r>
              <a:rPr lang="ar-IQ" sz="1400" dirty="0"/>
              <a:t/>
            </a:r>
            <a:br>
              <a:rPr lang="ar-IQ" sz="1400" dirty="0"/>
            </a:br>
            <a:r>
              <a:rPr lang="ar-IQ" sz="1800" b="1" dirty="0"/>
              <a:t>1- تغير الأبعاد وفقدان الخواص الميكانيكية: إن التآكل يؤدي إلى فقدان وزن المعدن بسبب انحلاله وبالتالي إلى تغير أبعاده، لذلك نرى المهندسين يعطون سماحات للتآكل </a:t>
            </a:r>
            <a:r>
              <a:rPr lang="en-US" sz="1800" b="1" dirty="0" smtClean="0"/>
              <a:t>(Corrosion </a:t>
            </a:r>
            <a:r>
              <a:rPr lang="en-US" sz="1800" b="1" dirty="0"/>
              <a:t>Allowance) </a:t>
            </a:r>
            <a:r>
              <a:rPr lang="ar-IQ" sz="1800" b="1" dirty="0"/>
              <a:t>عند التصميم، حيث تكون هذه القيم عالية عندما تكون معدلات التآكل </a:t>
            </a:r>
            <a:r>
              <a:rPr lang="ar-IQ" sz="1800" b="1" dirty="0" smtClean="0"/>
              <a:t>كبيرة.</a:t>
            </a:r>
            <a:r>
              <a:rPr lang="ar-IQ" sz="1800" b="1" dirty="0"/>
              <a:t/>
            </a:r>
            <a:br>
              <a:rPr lang="ar-IQ" sz="1800" b="1" dirty="0"/>
            </a:br>
            <a:r>
              <a:rPr lang="ar-IQ" sz="1800" b="1" dirty="0"/>
              <a:t/>
            </a:r>
            <a:br>
              <a:rPr lang="ar-IQ" sz="1800" b="1" dirty="0"/>
            </a:br>
            <a:r>
              <a:rPr lang="ar-IQ" sz="1800" b="1" dirty="0"/>
              <a:t>إن فقدان الوزن وتغير ابعاد المعدن تؤثر على الخواص الميكانيكية له، حيث تزيد من قابليته للتشوه بنوعيه </a:t>
            </a:r>
            <a:r>
              <a:rPr lang="ar-IQ" sz="1800" b="1" dirty="0" smtClean="0"/>
              <a:t>اللدن (</a:t>
            </a:r>
            <a:r>
              <a:rPr lang="en-US" sz="1800" b="1" dirty="0"/>
              <a:t>Plastic </a:t>
            </a:r>
            <a:r>
              <a:rPr lang="en-US" sz="1800" b="1" dirty="0" smtClean="0"/>
              <a:t>Deformation</a:t>
            </a:r>
            <a:r>
              <a:rPr lang="ar-IQ" sz="1800" b="1" dirty="0" smtClean="0"/>
              <a:t>)والمرن (</a:t>
            </a:r>
            <a:r>
              <a:rPr lang="en-US" sz="1800" b="1" dirty="0" smtClean="0"/>
              <a:t>(Elastic Deformation، </a:t>
            </a:r>
            <a:r>
              <a:rPr lang="ar-IQ" sz="1800" b="1" dirty="0"/>
              <a:t>مقاومة المعدن للكلل </a:t>
            </a:r>
            <a:r>
              <a:rPr lang="en-US" sz="1800" b="1" dirty="0" smtClean="0"/>
              <a:t>Fatigue </a:t>
            </a:r>
            <a:r>
              <a:rPr lang="en-US" sz="1800" b="1" dirty="0"/>
              <a:t>Strength) </a:t>
            </a:r>
            <a:r>
              <a:rPr lang="ar-IQ" sz="1800" b="1" dirty="0" smtClean="0"/>
              <a:t>)وحدوث التشققات</a:t>
            </a:r>
            <a:r>
              <a:rPr lang="en-US" sz="1800" b="1" dirty="0" smtClean="0"/>
              <a:t>Cracks</a:t>
            </a:r>
            <a:r>
              <a:rPr lang="en-US" sz="1800" b="1" dirty="0"/>
              <a:t>) </a:t>
            </a:r>
            <a:r>
              <a:rPr lang="ar-IQ" sz="1800" b="1" dirty="0" smtClean="0"/>
              <a:t>)وبالتالي </a:t>
            </a:r>
            <a:r>
              <a:rPr lang="ar-IQ" sz="1800" b="1" dirty="0"/>
              <a:t>الهشوشة أو الكسر السريع (</a:t>
            </a:r>
            <a:r>
              <a:rPr lang="en-US" sz="1800" b="1" dirty="0"/>
              <a:t>Fast </a:t>
            </a:r>
            <a:r>
              <a:rPr lang="en-US" sz="1800" b="1" dirty="0" smtClean="0"/>
              <a:t>Fracture</a:t>
            </a:r>
            <a:r>
              <a:rPr lang="ar-IQ" sz="1800" b="1" dirty="0" smtClean="0"/>
              <a:t>).</a:t>
            </a:r>
            <a:r>
              <a:rPr lang="en-US" sz="1800" b="1" dirty="0"/>
              <a:t/>
            </a:r>
            <a:br>
              <a:rPr lang="en-US" sz="1800" b="1" dirty="0"/>
            </a:br>
            <a:r>
              <a:rPr lang="en-US" sz="1800" b="1" dirty="0" smtClean="0"/>
              <a:t> </a:t>
            </a:r>
            <a:r>
              <a:rPr lang="ar-IQ" sz="1800" b="1" dirty="0" smtClean="0"/>
              <a:t>2-تشوه </a:t>
            </a:r>
            <a:r>
              <a:rPr lang="ar-IQ" sz="1800" b="1" dirty="0"/>
              <a:t>المظهر: إن حصول التآكل للمعدن يشوه مظهره أي يكون مظهره سيئاً، بينما تظهر المواد المقاومة للتآكل بمظهر حسن. لذلك فمن المفضل استخدام معادن مقاومة للتآكل بالظروف الجوية (الألمنيوم مثلاً) عوضاً عن الفولاذ الكربوني في صناعة الشبابيك وواجهات الأبنية.</a:t>
            </a:r>
            <a:br>
              <a:rPr lang="ar-IQ" sz="1800" b="1" dirty="0"/>
            </a:br>
            <a:r>
              <a:rPr lang="ar-IQ" sz="1800" b="1" dirty="0"/>
              <a:t/>
            </a:r>
            <a:br>
              <a:rPr lang="ar-IQ" sz="1800" b="1" dirty="0"/>
            </a:br>
            <a:r>
              <a:rPr lang="ar-IQ" sz="1800" b="1" dirty="0"/>
              <a:t>3- الأضرار الاقتصادية بسبب الإجراءات الوقائية: إن حدوث التآكل لبعض قطع المكائن الحديدية يؤدي إلى توقف المعمل عن العمل بشكل مفاجئ وغير مبرمج، وهذا بدوره يقود إلى زيادة الكلف الاقتصادية المصروفة على الإنتاج وبالتالي زيادة سعر بيع المنتج بشكل غير متوقعة.</a:t>
            </a:r>
            <a:br>
              <a:rPr lang="ar-IQ" sz="1800" b="1" dirty="0"/>
            </a:br>
            <a:r>
              <a:rPr lang="ar-IQ" sz="1400" dirty="0"/>
              <a:t/>
            </a:r>
            <a:br>
              <a:rPr lang="ar-IQ" sz="1400" dirty="0"/>
            </a:br>
            <a:r>
              <a:rPr lang="ar-IQ" sz="1400" dirty="0" smtClean="0"/>
              <a:t>.</a:t>
            </a:r>
            <a:endParaRPr lang="ar-IQ" sz="1400" dirty="0"/>
          </a:p>
        </p:txBody>
      </p:sp>
    </p:spTree>
    <p:extLst>
      <p:ext uri="{BB962C8B-B14F-4D97-AF65-F5344CB8AC3E}">
        <p14:creationId xmlns:p14="http://schemas.microsoft.com/office/powerpoint/2010/main" val="30464137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5801" y="338666"/>
            <a:ext cx="8001000" cy="5604934"/>
          </a:xfrm>
        </p:spPr>
        <p:txBody>
          <a:bodyPr>
            <a:normAutofit/>
          </a:bodyPr>
          <a:lstStyle/>
          <a:p>
            <a:pPr algn="r"/>
            <a:r>
              <a:rPr lang="ar-IQ" b="1" dirty="0">
                <a:solidFill>
                  <a:schemeClr val="tx1"/>
                </a:solidFill>
              </a:rPr>
              <a:t>4- تلوث المنتجات: إن النواتج التي يسببها التآكل تؤدي إلى تغير الطبيعة الكيميائية للوسط المحيط (تلوثه)، حيث أنها </a:t>
            </a:r>
            <a:r>
              <a:rPr lang="ar-IQ" b="1" dirty="0" smtClean="0">
                <a:solidFill>
                  <a:schemeClr val="tx1"/>
                </a:solidFill>
              </a:rPr>
              <a:t>عملية </a:t>
            </a:r>
            <a:r>
              <a:rPr lang="ar-IQ" b="1" dirty="0">
                <a:solidFill>
                  <a:schemeClr val="tx1"/>
                </a:solidFill>
              </a:rPr>
              <a:t>غير مرغوب فيها لأن المنتج يجب أن يكون نقي (خالي من الشوائب) وذات مواصفات قياسية بالإضافة إلى خلوه من التلوث.</a:t>
            </a:r>
            <a:br>
              <a:rPr lang="ar-IQ" b="1" dirty="0">
                <a:solidFill>
                  <a:schemeClr val="tx1"/>
                </a:solidFill>
              </a:rPr>
            </a:br>
            <a:r>
              <a:rPr lang="ar-IQ" b="1" dirty="0">
                <a:solidFill>
                  <a:schemeClr val="tx1"/>
                </a:solidFill>
              </a:rPr>
              <a:t/>
            </a:r>
            <a:br>
              <a:rPr lang="ar-IQ" b="1" dirty="0">
                <a:solidFill>
                  <a:schemeClr val="tx1"/>
                </a:solidFill>
              </a:rPr>
            </a:br>
            <a:r>
              <a:rPr lang="ar-IQ" b="1" dirty="0">
                <a:solidFill>
                  <a:schemeClr val="tx1"/>
                </a:solidFill>
              </a:rPr>
              <a:t>5- فقدان السلامة: قد يكون التآكل هو السبب الرئيسي لحدوث كوارث إذا لم يتم التعامل معه بشكل فعال وسريع، فقد يكون التعامل مع مواد سامة أو أحماض </a:t>
            </a:r>
            <a:r>
              <a:rPr lang="ar-IQ" b="1" dirty="0" smtClean="0">
                <a:solidFill>
                  <a:schemeClr val="tx1"/>
                </a:solidFill>
              </a:rPr>
              <a:t>مركزة، </a:t>
            </a:r>
            <a:r>
              <a:rPr lang="ar-IQ" b="1" dirty="0">
                <a:solidFill>
                  <a:schemeClr val="tx1"/>
                </a:solidFill>
              </a:rPr>
              <a:t>مواد قابلة للاشتعال، مواد مشعة أو مواد كيميائية سامة وتحت درجات حرارية أو ضغوط عالية. عندها يجب التركيز على استخدام مواد مقاومة للتأكل بشكل كبير تحت هذه </a:t>
            </a:r>
            <a:r>
              <a:rPr lang="ar-IQ" b="1" dirty="0" smtClean="0">
                <a:solidFill>
                  <a:schemeClr val="tx1"/>
                </a:solidFill>
              </a:rPr>
              <a:t>الظروف.</a:t>
            </a:r>
            <a:endParaRPr lang="ar-IQ" b="1" dirty="0">
              <a:solidFill>
                <a:schemeClr val="tx1"/>
              </a:solidFill>
            </a:endParaRPr>
          </a:p>
        </p:txBody>
      </p:sp>
    </p:spTree>
    <p:extLst>
      <p:ext uri="{BB962C8B-B14F-4D97-AF65-F5344CB8AC3E}">
        <p14:creationId xmlns:p14="http://schemas.microsoft.com/office/powerpoint/2010/main" val="334658213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half" idx="2"/>
          </p:nvPr>
        </p:nvSpPr>
        <p:spPr>
          <a:xfrm>
            <a:off x="304800" y="609600"/>
            <a:ext cx="8458200" cy="5867400"/>
          </a:xfrm>
        </p:spPr>
        <p:txBody>
          <a:bodyPr>
            <a:noAutofit/>
          </a:bodyPr>
          <a:lstStyle/>
          <a:p>
            <a:r>
              <a:rPr lang="ar-IQ" sz="2800" b="1" dirty="0"/>
              <a:t>إن حصول التآكل للجدار المعدني </a:t>
            </a:r>
            <a:r>
              <a:rPr lang="ar-IQ" sz="2800" b="1" dirty="0" smtClean="0"/>
              <a:t>الفاصل </a:t>
            </a:r>
            <a:r>
              <a:rPr lang="ar-IQ" sz="2800" b="1" dirty="0"/>
              <a:t>بين الوقود والمؤكسدات داخل الصاروخ يؤدي إلى الخلط المبكر بينهما مما يقود إلى خسائر </a:t>
            </a:r>
            <a:r>
              <a:rPr lang="ar-IQ" sz="2800" b="1" dirty="0" smtClean="0"/>
              <a:t>كبيرة </a:t>
            </a:r>
            <a:r>
              <a:rPr lang="ar-IQ" sz="2800" b="1" dirty="0"/>
              <a:t>مادية وبشرية. كما إن تآكل قطعة معدنية صغير لماكنة يؤدي إلى توقف المنشأة أو المصنع بشكل كامل ومفاجئ. ومن ناحية أخرى فقد يسبب التآكل تحول مواد غير مضرة إلى مواد متفجرة </a:t>
            </a:r>
            <a:r>
              <a:rPr lang="ar-IQ" sz="2800" b="1" dirty="0" smtClean="0"/>
              <a:t>أو سامة.</a:t>
            </a:r>
          </a:p>
          <a:p>
            <a:endParaRPr lang="ar-IQ" sz="2800" b="1" dirty="0"/>
          </a:p>
          <a:p>
            <a:r>
              <a:rPr lang="ar-IQ" sz="2800" b="1" dirty="0"/>
              <a:t>وبهذا الخصوص يكون من الأفضل والأسلم اختيار مواد ذات مقاومة جيدة للتآكل والتي تكون عالية التكاليف نسبياً بدلاً من استخدام مادة تجارية أرخص تكلفة ولكنها أقل جودة وتتعرض للتآكل بشكل سريع وكبير. وهذه العملية ستتطلب تغيير هذه القطعة بشكل دوري مما يقود إلى أضرار اقتصادية إضافية</a:t>
            </a:r>
            <a:endParaRPr lang="ar-IQ" sz="2800" b="1" dirty="0"/>
          </a:p>
        </p:txBody>
      </p:sp>
    </p:spTree>
    <p:extLst>
      <p:ext uri="{BB962C8B-B14F-4D97-AF65-F5344CB8AC3E}">
        <p14:creationId xmlns:p14="http://schemas.microsoft.com/office/powerpoint/2010/main" val="19613551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3400" y="304800"/>
            <a:ext cx="8153400" cy="6096000"/>
          </a:xfrm>
        </p:spPr>
        <p:txBody>
          <a:bodyPr>
            <a:noAutofit/>
          </a:bodyPr>
          <a:lstStyle/>
          <a:p>
            <a:pPr algn="r"/>
            <a:r>
              <a:rPr lang="ar-IQ" sz="3200" b="1" dirty="0" smtClean="0">
                <a:solidFill>
                  <a:schemeClr val="tx1"/>
                </a:solidFill>
              </a:rPr>
              <a:t/>
            </a:r>
            <a:br>
              <a:rPr lang="ar-IQ" sz="3200" b="1" dirty="0" smtClean="0">
                <a:solidFill>
                  <a:schemeClr val="tx1"/>
                </a:solidFill>
              </a:rPr>
            </a:br>
            <a:r>
              <a:rPr lang="ar-IQ" sz="3200" b="1" dirty="0">
                <a:solidFill>
                  <a:schemeClr val="tx1"/>
                </a:solidFill>
              </a:rPr>
              <a:t/>
            </a:r>
            <a:br>
              <a:rPr lang="ar-IQ" sz="3200" b="1" dirty="0">
                <a:solidFill>
                  <a:schemeClr val="tx1"/>
                </a:solidFill>
              </a:rPr>
            </a:br>
            <a:r>
              <a:rPr lang="ar-IQ" sz="3200" b="1" dirty="0" smtClean="0">
                <a:solidFill>
                  <a:schemeClr val="tx1"/>
                </a:solidFill>
              </a:rPr>
              <a:t/>
            </a:r>
            <a:br>
              <a:rPr lang="ar-IQ" sz="3200" b="1" dirty="0" smtClean="0">
                <a:solidFill>
                  <a:schemeClr val="tx1"/>
                </a:solidFill>
              </a:rPr>
            </a:br>
            <a:r>
              <a:rPr lang="ar-IQ" sz="3200" b="1" dirty="0">
                <a:solidFill>
                  <a:schemeClr val="tx1"/>
                </a:solidFill>
              </a:rPr>
              <a:t/>
            </a:r>
            <a:br>
              <a:rPr lang="ar-IQ" sz="3200" b="1" dirty="0">
                <a:solidFill>
                  <a:schemeClr val="tx1"/>
                </a:solidFill>
              </a:rPr>
            </a:br>
            <a:r>
              <a:rPr lang="ar-IQ" sz="3200" b="1" dirty="0" smtClean="0">
                <a:solidFill>
                  <a:schemeClr val="tx1"/>
                </a:solidFill>
              </a:rPr>
              <a:t/>
            </a:r>
            <a:br>
              <a:rPr lang="ar-IQ" sz="3200" b="1" dirty="0" smtClean="0">
                <a:solidFill>
                  <a:schemeClr val="tx1"/>
                </a:solidFill>
              </a:rPr>
            </a:br>
            <a:r>
              <a:rPr lang="ar-IQ" sz="3200" b="1" dirty="0">
                <a:solidFill>
                  <a:schemeClr val="tx1"/>
                </a:solidFill>
              </a:rPr>
              <a:t/>
            </a:r>
            <a:br>
              <a:rPr lang="ar-IQ" sz="3200" b="1" dirty="0">
                <a:solidFill>
                  <a:schemeClr val="tx1"/>
                </a:solidFill>
              </a:rPr>
            </a:br>
            <a:r>
              <a:rPr lang="ar-IQ" sz="3200" b="1" dirty="0" smtClean="0">
                <a:solidFill>
                  <a:schemeClr val="tx1"/>
                </a:solidFill>
              </a:rPr>
              <a:t/>
            </a:r>
            <a:br>
              <a:rPr lang="ar-IQ" sz="3200" b="1" dirty="0" smtClean="0">
                <a:solidFill>
                  <a:schemeClr val="tx1"/>
                </a:solidFill>
              </a:rPr>
            </a:br>
            <a:r>
              <a:rPr lang="ar-IQ" sz="3200" b="1" dirty="0">
                <a:solidFill>
                  <a:schemeClr val="tx1"/>
                </a:solidFill>
              </a:rPr>
              <a:t/>
            </a:r>
            <a:br>
              <a:rPr lang="ar-IQ" sz="3200" b="1" dirty="0">
                <a:solidFill>
                  <a:schemeClr val="tx1"/>
                </a:solidFill>
              </a:rPr>
            </a:br>
            <a:r>
              <a:rPr lang="ar-IQ" sz="3200" b="1" dirty="0" smtClean="0">
                <a:solidFill>
                  <a:schemeClr val="tx1"/>
                </a:solidFill>
              </a:rPr>
              <a:t/>
            </a:r>
            <a:br>
              <a:rPr lang="ar-IQ" sz="3200" b="1" dirty="0" smtClean="0">
                <a:solidFill>
                  <a:schemeClr val="tx1"/>
                </a:solidFill>
              </a:rPr>
            </a:br>
            <a:r>
              <a:rPr lang="ar-IQ" sz="3200" b="1" dirty="0">
                <a:solidFill>
                  <a:schemeClr val="tx1"/>
                </a:solidFill>
              </a:rPr>
              <a:t/>
            </a:r>
            <a:br>
              <a:rPr lang="ar-IQ" sz="3200" b="1" dirty="0">
                <a:solidFill>
                  <a:schemeClr val="tx1"/>
                </a:solidFill>
              </a:rPr>
            </a:br>
            <a:r>
              <a:rPr lang="ar-IQ" sz="3200" b="1" dirty="0" smtClean="0">
                <a:solidFill>
                  <a:schemeClr val="tx1"/>
                </a:solidFill>
              </a:rPr>
              <a:t/>
            </a:r>
            <a:br>
              <a:rPr lang="ar-IQ" sz="3200" b="1" dirty="0" smtClean="0">
                <a:solidFill>
                  <a:schemeClr val="tx1"/>
                </a:solidFill>
              </a:rPr>
            </a:br>
            <a:r>
              <a:rPr lang="ar-IQ" sz="3200" b="1" dirty="0">
                <a:solidFill>
                  <a:schemeClr val="tx1"/>
                </a:solidFill>
              </a:rPr>
              <a:t/>
            </a:r>
            <a:br>
              <a:rPr lang="ar-IQ" sz="3200" b="1" dirty="0">
                <a:solidFill>
                  <a:schemeClr val="tx1"/>
                </a:solidFill>
              </a:rPr>
            </a:br>
            <a:r>
              <a:rPr lang="ar-IQ" sz="3200" b="1" dirty="0" smtClean="0">
                <a:solidFill>
                  <a:schemeClr val="tx1"/>
                </a:solidFill>
              </a:rPr>
              <a:t/>
            </a:r>
            <a:br>
              <a:rPr lang="ar-IQ" sz="3200" b="1" dirty="0" smtClean="0">
                <a:solidFill>
                  <a:schemeClr val="tx1"/>
                </a:solidFill>
              </a:rPr>
            </a:br>
            <a:r>
              <a:rPr lang="ar-IQ" sz="3200" b="1" dirty="0">
                <a:solidFill>
                  <a:schemeClr val="tx1"/>
                </a:solidFill>
              </a:rPr>
              <a:t/>
            </a:r>
            <a:br>
              <a:rPr lang="ar-IQ" sz="3200" b="1" dirty="0">
                <a:solidFill>
                  <a:schemeClr val="tx1"/>
                </a:solidFill>
              </a:rPr>
            </a:br>
            <a:r>
              <a:rPr lang="ar-IQ" sz="3200" b="1" dirty="0" smtClean="0">
                <a:solidFill>
                  <a:schemeClr val="tx1"/>
                </a:solidFill>
              </a:rPr>
              <a:t/>
            </a:r>
            <a:br>
              <a:rPr lang="ar-IQ" sz="3200" b="1" dirty="0" smtClean="0">
                <a:solidFill>
                  <a:schemeClr val="tx1"/>
                </a:solidFill>
              </a:rPr>
            </a:br>
            <a:r>
              <a:rPr lang="ar-IQ" sz="3200" b="1" dirty="0">
                <a:solidFill>
                  <a:schemeClr val="tx1"/>
                </a:solidFill>
              </a:rPr>
              <a:t/>
            </a:r>
            <a:br>
              <a:rPr lang="ar-IQ" sz="3200" b="1" dirty="0">
                <a:solidFill>
                  <a:schemeClr val="tx1"/>
                </a:solidFill>
              </a:rPr>
            </a:br>
            <a:r>
              <a:rPr lang="ar-IQ" sz="3200" b="1" dirty="0" smtClean="0">
                <a:solidFill>
                  <a:schemeClr val="tx1"/>
                </a:solidFill>
              </a:rPr>
              <a:t/>
            </a:r>
            <a:br>
              <a:rPr lang="ar-IQ" sz="3200" b="1" dirty="0" smtClean="0">
                <a:solidFill>
                  <a:schemeClr val="tx1"/>
                </a:solidFill>
              </a:rPr>
            </a:br>
            <a:r>
              <a:rPr lang="ar-IQ" sz="3200" b="1" dirty="0">
                <a:solidFill>
                  <a:schemeClr val="tx1"/>
                </a:solidFill>
              </a:rPr>
              <a:t/>
            </a:r>
            <a:br>
              <a:rPr lang="ar-IQ" sz="3200" b="1" dirty="0">
                <a:solidFill>
                  <a:schemeClr val="tx1"/>
                </a:solidFill>
              </a:rPr>
            </a:br>
            <a:r>
              <a:rPr lang="ar-IQ" sz="3200" b="1" dirty="0" smtClean="0">
                <a:solidFill>
                  <a:schemeClr val="tx1"/>
                </a:solidFill>
              </a:rPr>
              <a:t/>
            </a:r>
            <a:br>
              <a:rPr lang="ar-IQ" sz="3200" b="1" dirty="0" smtClean="0">
                <a:solidFill>
                  <a:schemeClr val="tx1"/>
                </a:solidFill>
              </a:rPr>
            </a:br>
            <a:r>
              <a:rPr lang="ar-IQ" sz="3200" b="1" dirty="0">
                <a:solidFill>
                  <a:schemeClr val="tx1"/>
                </a:solidFill>
              </a:rPr>
              <a:t/>
            </a:r>
            <a:br>
              <a:rPr lang="ar-IQ" sz="3200" b="1" dirty="0">
                <a:solidFill>
                  <a:schemeClr val="tx1"/>
                </a:solidFill>
              </a:rPr>
            </a:br>
            <a:r>
              <a:rPr lang="ar-IQ" sz="3200" b="1" dirty="0" smtClean="0">
                <a:solidFill>
                  <a:schemeClr val="tx1"/>
                </a:solidFill>
              </a:rPr>
              <a:t/>
            </a:r>
            <a:br>
              <a:rPr lang="ar-IQ" sz="3200" b="1" dirty="0" smtClean="0">
                <a:solidFill>
                  <a:schemeClr val="tx1"/>
                </a:solidFill>
              </a:rPr>
            </a:br>
            <a:r>
              <a:rPr lang="ar-IQ" sz="3200" b="1" dirty="0">
                <a:solidFill>
                  <a:schemeClr val="tx1"/>
                </a:solidFill>
              </a:rPr>
              <a:t/>
            </a:r>
            <a:br>
              <a:rPr lang="ar-IQ" sz="3200" b="1" dirty="0">
                <a:solidFill>
                  <a:schemeClr val="tx1"/>
                </a:solidFill>
              </a:rPr>
            </a:br>
            <a:r>
              <a:rPr lang="ar-IQ" sz="3200" b="1" dirty="0" smtClean="0">
                <a:solidFill>
                  <a:schemeClr val="tx1"/>
                </a:solidFill>
              </a:rPr>
              <a:t/>
            </a:r>
            <a:br>
              <a:rPr lang="ar-IQ" sz="3200" b="1" dirty="0" smtClean="0">
                <a:solidFill>
                  <a:schemeClr val="tx1"/>
                </a:solidFill>
              </a:rPr>
            </a:br>
            <a:r>
              <a:rPr lang="ar-IQ" sz="3200" b="1" dirty="0">
                <a:solidFill>
                  <a:schemeClr val="tx1"/>
                </a:solidFill>
              </a:rPr>
              <a:t/>
            </a:r>
            <a:br>
              <a:rPr lang="ar-IQ" sz="3200" b="1" dirty="0">
                <a:solidFill>
                  <a:schemeClr val="tx1"/>
                </a:solidFill>
              </a:rPr>
            </a:br>
            <a:r>
              <a:rPr lang="ar-IQ" sz="3200" b="1" dirty="0" smtClean="0">
                <a:solidFill>
                  <a:schemeClr val="tx1"/>
                </a:solidFill>
              </a:rPr>
              <a:t>طرق </a:t>
            </a:r>
            <a:r>
              <a:rPr lang="ar-IQ" sz="3200" b="1" dirty="0">
                <a:solidFill>
                  <a:schemeClr val="tx1"/>
                </a:solidFill>
              </a:rPr>
              <a:t>حماية المعادن من التآكل</a:t>
            </a:r>
            <a:r>
              <a:rPr lang="ar-IQ" sz="1800" dirty="0">
                <a:solidFill>
                  <a:schemeClr val="tx1"/>
                </a:solidFill>
              </a:rPr>
              <a:t/>
            </a:r>
            <a:br>
              <a:rPr lang="ar-IQ" sz="1800" dirty="0">
                <a:solidFill>
                  <a:schemeClr val="tx1"/>
                </a:solidFill>
              </a:rPr>
            </a:br>
            <a:r>
              <a:rPr lang="ar-IQ" sz="1800" dirty="0">
                <a:solidFill>
                  <a:schemeClr val="tx1"/>
                </a:solidFill>
              </a:rPr>
              <a:t/>
            </a:r>
            <a:br>
              <a:rPr lang="ar-IQ" sz="1800" dirty="0">
                <a:solidFill>
                  <a:schemeClr val="tx1"/>
                </a:solidFill>
              </a:rPr>
            </a:br>
            <a:r>
              <a:rPr lang="ar-IQ" sz="1800" b="1" dirty="0">
                <a:solidFill>
                  <a:schemeClr val="tx1"/>
                </a:solidFill>
              </a:rPr>
              <a:t>لقد وجد العلماء طرق عديدة لمقاومة التآكل منها </a:t>
            </a:r>
            <a:br>
              <a:rPr lang="ar-IQ" sz="1800" b="1" dirty="0">
                <a:solidFill>
                  <a:schemeClr val="tx1"/>
                </a:solidFill>
              </a:rPr>
            </a:br>
            <a:r>
              <a:rPr lang="ar-IQ" sz="1800" b="1" dirty="0">
                <a:solidFill>
                  <a:schemeClr val="tx1"/>
                </a:solidFill>
              </a:rPr>
              <a:t/>
            </a:r>
            <a:br>
              <a:rPr lang="ar-IQ" sz="1800" b="1" dirty="0">
                <a:solidFill>
                  <a:schemeClr val="tx1"/>
                </a:solidFill>
              </a:rPr>
            </a:br>
            <a:r>
              <a:rPr lang="ar-IQ" sz="1800" b="1" dirty="0">
                <a:solidFill>
                  <a:schemeClr val="tx1"/>
                </a:solidFill>
              </a:rPr>
              <a:t>1- الطلاء أو التغليف: وهي مواد </a:t>
            </a:r>
            <a:r>
              <a:rPr lang="ar-IQ" sz="1800" b="1" dirty="0" smtClean="0">
                <a:solidFill>
                  <a:schemeClr val="tx1"/>
                </a:solidFill>
              </a:rPr>
              <a:t>عازلة </a:t>
            </a:r>
            <a:r>
              <a:rPr lang="ar-IQ" sz="1800" b="1" dirty="0">
                <a:solidFill>
                  <a:schemeClr val="tx1"/>
                </a:solidFill>
              </a:rPr>
              <a:t>كهربائياً مهمتها منع التماس المباشر بين سطح المعدن ولبيئة المحيطة به. إن المهمة الأساسية للطلاء أو التغليف هو الحفاظ على سطح المعدن من الرطوبة أو البلل. أما خواصه فيجب أن يغطي المعدن بالكامل ولا توجد مناطق غير </a:t>
            </a:r>
            <a:r>
              <a:rPr lang="ar-IQ" sz="1800" b="1" dirty="0" smtClean="0">
                <a:solidFill>
                  <a:schemeClr val="tx1"/>
                </a:solidFill>
              </a:rPr>
              <a:t>مطلية </a:t>
            </a:r>
            <a:r>
              <a:rPr lang="ar-IQ" sz="1800" b="1" dirty="0">
                <a:solidFill>
                  <a:schemeClr val="tx1"/>
                </a:solidFill>
              </a:rPr>
              <a:t>أو </a:t>
            </a:r>
            <a:r>
              <a:rPr lang="ar-IQ" sz="1800" b="1" dirty="0" smtClean="0">
                <a:solidFill>
                  <a:schemeClr val="tx1"/>
                </a:solidFill>
              </a:rPr>
              <a:t>مغلفة، </a:t>
            </a:r>
            <a:r>
              <a:rPr lang="ar-IQ" sz="1800" b="1" dirty="0">
                <a:solidFill>
                  <a:schemeClr val="tx1"/>
                </a:solidFill>
              </a:rPr>
              <a:t>مقاوم لدرجات الحرارة، للقشط والحك ولنفاذ الرطوبة من خلاله.</a:t>
            </a:r>
            <a:br>
              <a:rPr lang="ar-IQ" sz="1800" b="1" dirty="0">
                <a:solidFill>
                  <a:schemeClr val="tx1"/>
                </a:solidFill>
              </a:rPr>
            </a:br>
            <a:r>
              <a:rPr lang="ar-IQ" sz="1800" b="1" dirty="0">
                <a:solidFill>
                  <a:schemeClr val="tx1"/>
                </a:solidFill>
              </a:rPr>
              <a:t/>
            </a:r>
            <a:br>
              <a:rPr lang="ar-IQ" sz="1800" b="1" dirty="0">
                <a:solidFill>
                  <a:schemeClr val="tx1"/>
                </a:solidFill>
              </a:rPr>
            </a:br>
            <a:r>
              <a:rPr lang="ar-IQ" sz="1800" b="1" dirty="0">
                <a:solidFill>
                  <a:schemeClr val="tx1"/>
                </a:solidFill>
              </a:rPr>
              <a:t>2- </a:t>
            </a:r>
            <a:r>
              <a:rPr lang="ar-IQ" sz="1800" b="1" dirty="0" smtClean="0">
                <a:solidFill>
                  <a:schemeClr val="tx1"/>
                </a:solidFill>
              </a:rPr>
              <a:t>الجلفنة</a:t>
            </a:r>
            <a:r>
              <a:rPr lang="en-US" sz="1800" b="1" dirty="0" smtClean="0">
                <a:solidFill>
                  <a:schemeClr val="tx1"/>
                </a:solidFill>
              </a:rPr>
              <a:t>(Galvanization) </a:t>
            </a:r>
            <a:r>
              <a:rPr lang="ar-IQ" sz="1800" b="1" dirty="0" smtClean="0">
                <a:solidFill>
                  <a:schemeClr val="tx1"/>
                </a:solidFill>
              </a:rPr>
              <a:t>:حيث </a:t>
            </a:r>
            <a:r>
              <a:rPr lang="ar-IQ" sz="1800" b="1" dirty="0">
                <a:solidFill>
                  <a:schemeClr val="tx1"/>
                </a:solidFill>
              </a:rPr>
              <a:t>يطلى سطح المعدن بمعدن آخر ليتأكسد عوضاً عن المعدن الرئيسي، حيث يتم طلاء السبائك الفولاذية بالزنك فيتم تآكل الزنك بدلاً من السبائك </a:t>
            </a:r>
            <a:r>
              <a:rPr lang="ar-IQ" sz="1800" b="1" dirty="0" smtClean="0">
                <a:solidFill>
                  <a:schemeClr val="tx1"/>
                </a:solidFill>
              </a:rPr>
              <a:t>.</a:t>
            </a:r>
            <a:r>
              <a:rPr lang="ar-IQ" sz="1800" b="1" dirty="0">
                <a:solidFill>
                  <a:schemeClr val="tx1"/>
                </a:solidFill>
              </a:rPr>
              <a:t/>
            </a:r>
            <a:br>
              <a:rPr lang="ar-IQ" sz="1800" b="1" dirty="0">
                <a:solidFill>
                  <a:schemeClr val="tx1"/>
                </a:solidFill>
              </a:rPr>
            </a:br>
            <a:r>
              <a:rPr lang="ar-IQ" sz="1800" b="1" dirty="0">
                <a:solidFill>
                  <a:schemeClr val="tx1"/>
                </a:solidFill>
              </a:rPr>
              <a:t/>
            </a:r>
            <a:br>
              <a:rPr lang="ar-IQ" sz="1800" b="1" dirty="0">
                <a:solidFill>
                  <a:schemeClr val="tx1"/>
                </a:solidFill>
              </a:rPr>
            </a:br>
            <a:r>
              <a:rPr lang="ar-IQ" sz="1800" b="1" dirty="0">
                <a:solidFill>
                  <a:schemeClr val="tx1"/>
                </a:solidFill>
              </a:rPr>
              <a:t>3- الحماية الكاثودية: تتم من خلال ربط المعدن بمصدر خارجي يجهز الشحنة السلبة بصورة مستمر، وهو ما يتم تطبيقه على خزّانات الوقود وخطوط الأنابيب تحت الأرض </a:t>
            </a:r>
            <a:r>
              <a:rPr lang="ar-IQ" sz="1800" b="1" dirty="0" smtClean="0">
                <a:solidFill>
                  <a:schemeClr val="tx1"/>
                </a:solidFill>
              </a:rPr>
              <a:t>.</a:t>
            </a:r>
            <a:r>
              <a:rPr lang="ar-IQ" sz="1800" b="1" dirty="0">
                <a:solidFill>
                  <a:schemeClr val="tx1"/>
                </a:solidFill>
              </a:rPr>
              <a:t/>
            </a:r>
            <a:br>
              <a:rPr lang="ar-IQ" sz="1800" b="1" dirty="0">
                <a:solidFill>
                  <a:schemeClr val="tx1"/>
                </a:solidFill>
              </a:rPr>
            </a:br>
            <a:r>
              <a:rPr lang="ar-IQ" sz="1800" b="1" dirty="0">
                <a:solidFill>
                  <a:schemeClr val="tx1"/>
                </a:solidFill>
              </a:rPr>
              <a:t/>
            </a:r>
            <a:br>
              <a:rPr lang="ar-IQ" sz="1800" b="1" dirty="0">
                <a:solidFill>
                  <a:schemeClr val="tx1"/>
                </a:solidFill>
              </a:rPr>
            </a:br>
            <a:r>
              <a:rPr lang="ar-IQ" sz="1800" b="1" dirty="0">
                <a:solidFill>
                  <a:schemeClr val="tx1"/>
                </a:solidFill>
              </a:rPr>
              <a:t>4- الحماية الأنودية: يتمّ باستعمال معدن ذو نشاط عالي أكبر من المعدن المراد حمايته كأنود، حيث أن الأنود سيتآكل ويجب استبداله بآخر جديد </a:t>
            </a:r>
            <a:r>
              <a:rPr lang="ar-IQ" sz="1800" b="1" dirty="0" smtClean="0">
                <a:solidFill>
                  <a:schemeClr val="tx1"/>
                </a:solidFill>
              </a:rPr>
              <a:t>.</a:t>
            </a:r>
            <a:r>
              <a:rPr lang="ar-IQ" sz="8000" dirty="0"/>
              <a:t/>
            </a:r>
            <a:br>
              <a:rPr lang="ar-IQ" sz="8000" dirty="0"/>
            </a:br>
            <a:endParaRPr lang="ar-IQ" sz="8000" dirty="0"/>
          </a:p>
        </p:txBody>
      </p:sp>
    </p:spTree>
    <p:extLst>
      <p:ext uri="{BB962C8B-B14F-4D97-AF65-F5344CB8AC3E}">
        <p14:creationId xmlns:p14="http://schemas.microsoft.com/office/powerpoint/2010/main" val="968436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Parallax</Template>
  <TotalTime>1633</TotalTime>
  <Words>371</Words>
  <Application>Microsoft Office PowerPoint</Application>
  <PresentationFormat>عرض على الشاشة (3:4)‏</PresentationFormat>
  <Paragraphs>15</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Waveform</vt:lpstr>
      <vt:lpstr>التأكل وطرق السيطرة عليه باستخدام المواد النانوية    يحاضر فيها كل من    م.م. شيماء عبد الحسين جدوع  م.م. وداد جاسم فندي   م.م. كوثر اياد عبيد     </vt:lpstr>
      <vt:lpstr>عرض تقديمي في PowerPoint</vt:lpstr>
      <vt:lpstr>من الأمثلة على عملية التآكل: الصدأ الحاصل لهياكل السيارة وعلب حفظ المواد الغذائية وقطع الحديد الفولاذية والأنابيب الموضوعة داخل التربة والتي تقود إلى فقدان السطح الملامس للماء أو لتربية لبعض أجزائه. إن تآكل سطوح الهياكل المعدنية الحديدية نتيجة وجود تماس مباشر بينها وبين الماء أو التربة، هو نتيجة حصول تفاعلات كيميائية نتيجة لسريان تيار كهربائي (عملية كهروكيميائية).  إن وجود الغاز الكبريتي في الهواء يعتبر العامل الأساسي لتآكل المعادن غير الحديدية، في حين إن الألمنيوم يكون أكثر مقاومة للحموضة بسبب طبقة (فِلْم الألومين) (أكسيد الألمنيوم) التي تغطيه. لكن عنصر الرصاص فهو ذا مقاومة كبيرة للتأثير الحامضي.</vt:lpstr>
      <vt:lpstr>كيف يحدث التآكل؟   إن تكون خلايا للتآكل Corrosion Cells هي السبب الرئيسي للتآكل، ويحدث نتيجة وجود فرق جهد كهربائي بين المناطق المختلفة للسطح المعدني نتيجة لمجموعة أسباب منها:  1- وجود اختلافات في خواص المعدن من منطقة لأخرى من الهيكل المعدني او خطوط الانابيب.  2- وجود اختلافات في خواص وتجانس التربة المماسة للهيكل المعدني وهذا ما تعاني منه خطوط الانابيب ذات المسارات الطويلة.  3- وجود اختلافات بنسب الاوكسجين باختلاف موقع التربة وهذا ما تعاني منه معابر الطرق والشوارع لخطوط الانابيب. </vt:lpstr>
      <vt:lpstr>صف عملية التآكل  لوصف عملية التآكل يحب أولاً معرفه أتجاه حركة حاملات الشحنة (الإلكترونات)، فهي تسري من الكاثود Cathodic Area إلى الانود Anodic Area عبر التربة او الماء المحيط بالمعدن، بينما يكون اتجاه التيار الكهربائي بالعكس (من الانود الى الكاثود) عبر التربة او المحيط المائي.  إن الالكترونات المتولدة من فقدان ذرات الحديد للإلكترونات وتحويلها من ذرة متعادلة الى ايون موجب، والتي ستتحد مع ايونات الهيدروكسيد السالبة (OH )لتعطينا (Ferric Hydroxide) Fe(OH)3 وهو ما يعرف بالصدأ (Rust).</vt:lpstr>
      <vt:lpstr>الأضرار التي يسببها التآكل منها:  1- تغير الأبعاد وفقدان الخواص الميكانيكية: إن التآكل يؤدي إلى فقدان وزن المعدن بسبب انحلاله وبالتالي إلى تغير أبعاده، لذلك نرى المهندسين يعطون سماحات للتآكل (Corrosion Allowance) عند التصميم، حيث تكون هذه القيم عالية عندما تكون معدلات التآكل كبيرة.  إن فقدان الوزن وتغير ابعاد المعدن تؤثر على الخواص الميكانيكية له، حيث تزيد من قابليته للتشوه بنوعيه اللدن (Plastic Deformation)والمرن ((Elastic Deformation، مقاومة المعدن للكلل Fatigue Strength) )وحدوث التشققاتCracks) )وبالتالي الهشوشة أو الكسر السريع (Fast Fracture).  2-تشوه المظهر: إن حصول التآكل للمعدن يشوه مظهره أي يكون مظهره سيئاً، بينما تظهر المواد المقاومة للتآكل بمظهر حسن. لذلك فمن المفضل استخدام معادن مقاومة للتآكل بالظروف الجوية (الألمنيوم مثلاً) عوضاً عن الفولاذ الكربوني في صناعة الشبابيك وواجهات الأبنية.  3- الأضرار الاقتصادية بسبب الإجراءات الوقائية: إن حدوث التآكل لبعض قطع المكائن الحديدية يؤدي إلى توقف المعمل عن العمل بشكل مفاجئ وغير مبرمج، وهذا بدوره يقود إلى زيادة الكلف الاقتصادية المصروفة على الإنتاج وبالتالي زيادة سعر بيع المنتج بشكل غير متوقعة.  .</vt:lpstr>
      <vt:lpstr>4- تلوث المنتجات: إن النواتج التي يسببها التآكل تؤدي إلى تغير الطبيعة الكيميائية للوسط المحيط (تلوثه)، حيث أنها عملية غير مرغوب فيها لأن المنتج يجب أن يكون نقي (خالي من الشوائب) وذات مواصفات قياسية بالإضافة إلى خلوه من التلوث.  5- فقدان السلامة: قد يكون التآكل هو السبب الرئيسي لحدوث كوارث إذا لم يتم التعامل معه بشكل فعال وسريع، فقد يكون التعامل مع مواد سامة أو أحماض مركزة، مواد قابلة للاشتعال، مواد مشعة أو مواد كيميائية سامة وتحت درجات حرارية أو ضغوط عالية. عندها يجب التركيز على استخدام مواد مقاومة للتأكل بشكل كبير تحت هذه الظروف.</vt:lpstr>
      <vt:lpstr>عرض تقديمي في PowerPoint</vt:lpstr>
      <vt:lpstr>                        طرق حماية المعادن من التآكل  لقد وجد العلماء طرق عديدة لمقاومة التآكل منها   1- الطلاء أو التغليف: وهي مواد عازلة كهربائياً مهمتها منع التماس المباشر بين سطح المعدن ولبيئة المحيطة به. إن المهمة الأساسية للطلاء أو التغليف هو الحفاظ على سطح المعدن من الرطوبة أو البلل. أما خواصه فيجب أن يغطي المعدن بالكامل ولا توجد مناطق غير مطلية أو مغلفة، مقاوم لدرجات الحرارة، للقشط والحك ولنفاذ الرطوبة من خلاله.  2- الجلفنة(Galvanization) :حيث يطلى سطح المعدن بمعدن آخر ليتأكسد عوضاً عن المعدن الرئيسي، حيث يتم طلاء السبائك الفولاذية بالزنك فيتم تآكل الزنك بدلاً من السبائك .  3- الحماية الكاثودية: تتم من خلال ربط المعدن بمصدر خارجي يجهز الشحنة السلبة بصورة مستمر، وهو ما يتم تطبيقه على خزّانات الوقود وخطوط الأنابيب تحت الأرض .  4- الحماية الأنودية: يتمّ باستعمال معدن ذو نشاط عالي أكبر من المعدن المراد حمايته كأنود، حيث أن الأنود سيتآكل ويجب استبداله بآخر جديد . </vt:lpstr>
      <vt:lpstr>شكراً لأصغائكم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تآكل المعادن</dc:title>
  <dc:creator>hp</dc:creator>
  <cp:lastModifiedBy>DR.Ahmed Saker 2O11</cp:lastModifiedBy>
  <cp:revision>155</cp:revision>
  <dcterms:created xsi:type="dcterms:W3CDTF">2006-08-16T00:00:00Z</dcterms:created>
  <dcterms:modified xsi:type="dcterms:W3CDTF">2022-03-31T09:07:37Z</dcterms:modified>
</cp:coreProperties>
</file>