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400" dirty="0" smtClean="0">
                <a:solidFill>
                  <a:schemeClr val="accent5">
                    <a:lumMod val="50000"/>
                  </a:schemeClr>
                </a:solidFill>
              </a:rPr>
              <a:t>تدوير انواع النفايات الى مواد صديقة للبيئة </a:t>
            </a:r>
          </a:p>
          <a:p>
            <a:pPr algn="r"/>
            <a:endParaRPr lang="ar-IQ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ar-IQ" dirty="0" smtClean="0"/>
          </a:p>
          <a:p>
            <a:pPr algn="r"/>
            <a:endParaRPr lang="ar-IQ" dirty="0"/>
          </a:p>
          <a:p>
            <a:pPr algn="r"/>
            <a:endParaRPr lang="ar-IQ" dirty="0" smtClean="0"/>
          </a:p>
          <a:p>
            <a:pPr algn="r"/>
            <a:endParaRPr lang="ar-IQ" dirty="0"/>
          </a:p>
          <a:p>
            <a:pPr algn="r"/>
            <a:endParaRPr lang="ar-IQ" dirty="0" smtClean="0"/>
          </a:p>
          <a:p>
            <a:pPr algn="r"/>
            <a:endParaRPr lang="ar-IQ" dirty="0"/>
          </a:p>
          <a:p>
            <a:pPr algn="r"/>
            <a:r>
              <a:rPr lang="ar-IQ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 : م.م. :رشا احمد هاشم </a:t>
            </a:r>
          </a:p>
          <a:p>
            <a:pPr algn="r"/>
            <a:r>
              <a:rPr lang="ar-IQ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15/2   م.م. : وداد جاسم فندي</a:t>
            </a:r>
            <a:endParaRPr lang="ar-IQ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48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2" y="533401"/>
            <a:ext cx="875249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5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تدویر الورق</a:t>
            </a:r>
          </a:p>
          <a:p>
            <a:pPr algn="r"/>
            <a:r>
              <a:rPr lang="ar-IQ" dirty="0"/>
              <a:t>الطباعة: استخدمي الورق لطباعة الكوبونات وقوائم التسوق وغیرھا ●</a:t>
            </a:r>
          </a:p>
          <a:p>
            <a:pPr algn="r"/>
            <a:r>
              <a:rPr lang="ar-IQ" dirty="0"/>
              <a:t>بطانة لقفص الحیوانات: لكن تأكدي من أن الورق الذي تستخدمینھ ●</a:t>
            </a:r>
          </a:p>
          <a:p>
            <a:pPr algn="r"/>
            <a:r>
              <a:rPr lang="ar-IQ" dirty="0"/>
              <a:t>مطبوع بحبر غیر سام.</a:t>
            </a:r>
          </a:p>
          <a:p>
            <a:pPr algn="r"/>
            <a:r>
              <a:rPr lang="ar-IQ" dirty="0"/>
              <a:t>فن الأوریجامي: یمكنك استخدام ورق التغلیف وبطاقات المعایدة ●</a:t>
            </a:r>
          </a:p>
          <a:p>
            <a:pPr algn="r"/>
            <a:r>
              <a:rPr lang="ar-IQ" dirty="0"/>
              <a:t>وغیرھا لجمیع أنواع الأوریجامي.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66" y="2569333"/>
            <a:ext cx="3746434" cy="26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87096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6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تغلیف الھدایا ●</a:t>
            </a:r>
          </a:p>
          <a:p>
            <a:pPr algn="r"/>
            <a:r>
              <a:rPr lang="ar-IQ" dirty="0"/>
              <a:t>تنظیف النوافذ ●</a:t>
            </a:r>
          </a:p>
          <a:p>
            <a:pPr algn="r"/>
            <a:r>
              <a:rPr lang="ar-IQ" dirty="0"/>
              <a:t>نشارة للحدیقة: تقطیع الصحیفة على شكل شرائط، وضعي طبقة ●</a:t>
            </a:r>
          </a:p>
          <a:p>
            <a:pPr algn="r"/>
            <a:r>
              <a:rPr lang="ar-IQ" dirty="0"/>
              <a:t>حول نباتاتك للحفاظ على رطوبة التربة وردع الأعشاب الضارة.</a:t>
            </a:r>
          </a:p>
          <a:p>
            <a:pPr algn="r"/>
            <a:r>
              <a:rPr lang="ar-IQ" dirty="0"/>
              <a:t>الدمى الورقیة ●</a:t>
            </a:r>
          </a:p>
          <a:p>
            <a:pPr algn="r"/>
            <a:r>
              <a:rPr lang="ar-IQ" dirty="0"/>
              <a:t>المساعدة في نضج الفاكھة: ضعي الفاكھة غیر الناضجة في كیس ●</a:t>
            </a:r>
          </a:p>
          <a:p>
            <a:pPr algn="r"/>
            <a:r>
              <a:rPr lang="ar-IQ" dirty="0"/>
              <a:t>ورقي أو لفیھا في الجریدة، لمساعدتھا في النضج بسرعة أكبر.</a:t>
            </a:r>
          </a:p>
        </p:txBody>
      </p:sp>
    </p:spTree>
    <p:extLst>
      <p:ext uri="{BB962C8B-B14F-4D97-AF65-F5344CB8AC3E}">
        <p14:creationId xmlns:p14="http://schemas.microsoft.com/office/powerpoint/2010/main" val="30943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تدویر المعادن</a:t>
            </a:r>
          </a:p>
          <a:p>
            <a:pPr algn="r"/>
            <a:r>
              <a:rPr lang="ar-IQ" b="1" dirty="0"/>
              <a:t>قلل من استخدام المعادن ●</a:t>
            </a:r>
          </a:p>
          <a:p>
            <a:pPr algn="r"/>
            <a:r>
              <a:rPr lang="ar-IQ" dirty="0"/>
              <a:t>• استخدم أوعیة الأطعمة المغطاة التي یمكن إعادة استخدامھا بدلاً</a:t>
            </a:r>
          </a:p>
          <a:p>
            <a:pPr algn="r"/>
            <a:r>
              <a:rPr lang="ar-IQ" dirty="0"/>
              <a:t>من أوراق تغلیف الألمنیوم والأوعیة التي تستخدم لمرة واحدة.</a:t>
            </a:r>
          </a:p>
          <a:p>
            <a:pPr algn="r"/>
            <a:r>
              <a:rPr lang="ar-IQ" dirty="0"/>
              <a:t>• إصلاح الأجھزة المنزلیة بدلاً من شراء أجھزة جدیدة: لا تقم برمي</a:t>
            </a:r>
          </a:p>
          <a:p>
            <a:pPr algn="r"/>
            <a:r>
              <a:rPr lang="ar-IQ" dirty="0"/>
              <a:t>مكنسة الكھرباء إذا كانت لا تشفط بشكل جید، بل تفقد الكیس</a:t>
            </a:r>
          </a:p>
          <a:p>
            <a:pPr algn="r"/>
            <a:r>
              <a:rPr lang="ar-IQ" dirty="0"/>
              <a:t>والحزام وتأكد من عدم وجود ما یسد مجرى الخرطوم.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89" y="43434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232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10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اشتر الأجھزة التي تدوم طویلاً والتي یمكن إصلاحھا وصیانتھا</a:t>
            </a:r>
          </a:p>
          <a:p>
            <a:pPr algn="r"/>
            <a:r>
              <a:rPr lang="ar-IQ" dirty="0"/>
              <a:t>عند الحاجة. قد تكون كلفتھا أعلى في البدایة، لكنھا ستقلل من</a:t>
            </a:r>
          </a:p>
          <a:p>
            <a:pPr algn="r"/>
            <a:r>
              <a:rPr lang="ar-IQ" dirty="0"/>
              <a:t>النفایات وستوفر النقود على المدى البعید.</a:t>
            </a:r>
          </a:p>
          <a:p>
            <a:pPr algn="r"/>
            <a:r>
              <a:rPr lang="ar-IQ" dirty="0"/>
              <a:t>• استعر، أعر وشارك: فكر بمشاركة المعدات والأجھزة المنزلیة</a:t>
            </a:r>
          </a:p>
          <a:p>
            <a:pPr algn="r"/>
            <a:r>
              <a:rPr lang="ar-IQ" dirty="0"/>
              <a:t>(السلالم، المطارق، معدات الحدائق) مع الأصدقاء والجیران.</a:t>
            </a:r>
          </a:p>
          <a:p>
            <a:pPr algn="r"/>
            <a:r>
              <a:rPr lang="ar-IQ" dirty="0"/>
              <a:t>• قم ببیع الأجھزة العاملة التي لم تعد بحاجة إلیھا أو تبرع بھا بدلاً</a:t>
            </a:r>
          </a:p>
          <a:p>
            <a:pPr algn="r"/>
            <a:r>
              <a:rPr lang="ar-IQ" dirty="0"/>
              <a:t>من التخلص منھا.</a:t>
            </a:r>
          </a:p>
        </p:txBody>
      </p:sp>
    </p:spTree>
    <p:extLst>
      <p:ext uri="{BB962C8B-B14F-4D97-AF65-F5344CB8AC3E}">
        <p14:creationId xmlns:p14="http://schemas.microsoft.com/office/powerpoint/2010/main" val="343041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تدویر المخلفات العضویة</a:t>
            </a:r>
          </a:p>
          <a:p>
            <a:pPr algn="r"/>
            <a:r>
              <a:rPr lang="en-US" b="1" dirty="0"/>
              <a:t>Organic feed 1 .</a:t>
            </a:r>
            <a:r>
              <a:rPr lang="ar-IQ" b="1" dirty="0"/>
              <a:t>أعلاف عضویة</a:t>
            </a:r>
          </a:p>
          <a:p>
            <a:pPr algn="r"/>
            <a:r>
              <a:rPr lang="en-US" b="1" dirty="0"/>
              <a:t>Organic feed supplements 2. </a:t>
            </a:r>
            <a:r>
              <a:rPr lang="ar-IQ" b="1" dirty="0"/>
              <a:t>متممات علفیة عضویة</a:t>
            </a:r>
          </a:p>
          <a:p>
            <a:pPr algn="r"/>
            <a:r>
              <a:rPr lang="en-US" b="1" dirty="0"/>
              <a:t>Silage • </a:t>
            </a:r>
            <a:r>
              <a:rPr lang="ar-IQ" b="1" dirty="0"/>
              <a:t>سیلاج</a:t>
            </a:r>
          </a:p>
          <a:p>
            <a:pPr algn="r"/>
            <a:r>
              <a:rPr lang="en-US" b="1" dirty="0"/>
              <a:t>Organic soils • </a:t>
            </a:r>
            <a:r>
              <a:rPr lang="ar-IQ" b="1" dirty="0"/>
              <a:t>تربة عضویة</a:t>
            </a:r>
          </a:p>
          <a:p>
            <a:pPr algn="r"/>
            <a:r>
              <a:rPr lang="en-US" b="1" dirty="0"/>
              <a:t>Organic fertilizers • </a:t>
            </a:r>
            <a:r>
              <a:rPr lang="ar-IQ" b="1" dirty="0"/>
              <a:t>أسمدة عضویة</a:t>
            </a:r>
          </a:p>
          <a:p>
            <a:pPr algn="r"/>
            <a:r>
              <a:rPr lang="en-US" b="1" dirty="0"/>
              <a:t>Compost • </a:t>
            </a:r>
            <a:r>
              <a:rPr lang="ar-IQ" b="1" dirty="0"/>
              <a:t>كومبوست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8102"/>
            <a:ext cx="6629400" cy="319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الفرق بین اعادة التدویر</a:t>
            </a:r>
          </a:p>
          <a:p>
            <a:pPr algn="r"/>
            <a:r>
              <a:rPr lang="ar-IQ" b="1" dirty="0"/>
              <a:t>واعادة الاستخدام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أن إعادة التدویر فتعني إعادة استخدام المواد بعد تغییرھا إلى شكل آخر، وتعني</a:t>
            </a:r>
          </a:p>
          <a:p>
            <a:pPr algn="r"/>
            <a:r>
              <a:rPr lang="ar-IQ" dirty="0"/>
              <a:t>إعادة التدویر تحویل عنصر ما إلى مواد خام یمكن استخدامھا مرة أخرى، كما</a:t>
            </a:r>
          </a:p>
          <a:p>
            <a:pPr algn="r"/>
            <a:r>
              <a:rPr lang="ar-IQ" dirty="0"/>
              <a:t>وتشیر إعادة الاستخدام إلى استخدام المواد (مرة او عدة مرات) كما ھي بدون</a:t>
            </a:r>
          </a:p>
          <a:p>
            <a:pPr algn="r"/>
            <a:r>
              <a:rPr lang="ar-IQ" dirty="0"/>
              <a:t>معالجة، وھذا یقلل من التلوث والنفایات مما یجعلھا عملیة أكثر استدامة، وتشمل</a:t>
            </a:r>
          </a:p>
          <a:p>
            <a:pPr algn="r"/>
            <a:r>
              <a:rPr lang="ar-IQ" dirty="0"/>
              <a:t>الأمثلة على العناصر المعاد تدویرھا</a:t>
            </a:r>
          </a:p>
          <a:p>
            <a:pPr algn="r"/>
            <a:r>
              <a:rPr lang="ar-IQ" dirty="0"/>
              <a:t>الألیاف الزجاجیة المصنوعة من الزجاجات ومواد العزل المصنوعة من</a:t>
            </a:r>
          </a:p>
          <a:p>
            <a:pPr algn="r"/>
            <a:r>
              <a:rPr lang="ar-IQ" dirty="0"/>
              <a:t>الصحف أو الزجاجات البلاستیكیة،</a:t>
            </a:r>
          </a:p>
          <a:p>
            <a:pPr algn="r"/>
            <a:r>
              <a:rPr lang="ar-IQ" dirty="0"/>
              <a:t>وتشمل العناصر المعاد استخدامھا أي شيء تم شراؤه یدویا وغالبًا ما یكون</a:t>
            </a:r>
          </a:p>
          <a:p>
            <a:pPr algn="r"/>
            <a:r>
              <a:rPr lang="ar-IQ" dirty="0"/>
              <a:t>الأثاث والملابس.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3576"/>
            <a:ext cx="600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1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التسلسل الھرمي لإدارة النفایات</a:t>
            </a:r>
          </a:p>
          <a:p>
            <a:pPr algn="r"/>
            <a:r>
              <a:rPr lang="ar-IQ" dirty="0"/>
              <a:t>الم</a:t>
            </a:r>
            <a:r>
              <a:rPr lang="ar-IQ" b="1" dirty="0"/>
              <a:t>نزلیة الصلبة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457200" y="951133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حیث یتضمن عدة طرق للتخلص</a:t>
            </a:r>
          </a:p>
          <a:p>
            <a:pPr algn="r"/>
            <a:r>
              <a:rPr lang="ar-IQ" dirty="0"/>
              <a:t>من النفایات یبدأ من الأكثر</a:t>
            </a:r>
          </a:p>
          <a:p>
            <a:pPr algn="r"/>
            <a:r>
              <a:rPr lang="ar-IQ" dirty="0"/>
              <a:t>تفضیلاً وینتھي بالأقل تفضیلا</a:t>
            </a:r>
          </a:p>
          <a:p>
            <a:pPr algn="r"/>
            <a:r>
              <a:rPr lang="ar-IQ" dirty="0"/>
              <a:t>وذلك كما یلي:</a:t>
            </a:r>
          </a:p>
          <a:p>
            <a:pPr algn="r"/>
            <a:r>
              <a:rPr lang="ar-IQ" dirty="0"/>
              <a:t>1. التقلیل والحد من انتاجھا النفایات من مصدرھا</a:t>
            </a:r>
          </a:p>
          <a:p>
            <a:pPr algn="r"/>
            <a:r>
              <a:rPr lang="ar-IQ" dirty="0"/>
              <a:t>2. إعادة الاستخدام</a:t>
            </a:r>
          </a:p>
          <a:p>
            <a:pPr algn="r"/>
            <a:r>
              <a:rPr lang="ar-IQ" dirty="0"/>
              <a:t>3. إعادة التدویر</a:t>
            </a:r>
          </a:p>
          <a:p>
            <a:pPr algn="r"/>
            <a:r>
              <a:rPr lang="ar-IQ" dirty="0"/>
              <a:t>4. استخدام الطاقة</a:t>
            </a:r>
          </a:p>
          <a:p>
            <a:pPr algn="r"/>
            <a:r>
              <a:rPr lang="ar-IQ" dirty="0"/>
              <a:t>5. التخلص منھا بإحدى طرق المعالجة السلیمة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6999"/>
            <a:ext cx="4630918" cy="405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84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28600"/>
            <a:ext cx="7825577" cy="527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6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التوصیات</a:t>
            </a:r>
          </a:p>
          <a:p>
            <a:pPr algn="r"/>
            <a:r>
              <a:rPr lang="ar-IQ" dirty="0"/>
              <a:t>إن تدویر النفایات من المشروعات ذات الأرباح العالیة في حال استخدام ●</a:t>
            </a:r>
          </a:p>
          <a:p>
            <a:pPr algn="r"/>
            <a:r>
              <a:rPr lang="ar-IQ" dirty="0"/>
              <a:t>المعدات في عملیات الفرزوالتدویر، ولكن في حالة إنشاء مركز تدویر</a:t>
            </a:r>
          </a:p>
          <a:p>
            <a:pPr algn="r"/>
            <a:r>
              <a:rPr lang="ar-IQ" dirty="0"/>
              <a:t>بدائي قائم على الأیدي العاملة فقط دون وجود معدات ومكائن فإن الطاقة</a:t>
            </a:r>
          </a:p>
          <a:p>
            <a:pPr algn="r"/>
            <a:r>
              <a:rPr lang="ar-IQ" dirty="0"/>
              <a:t>الإنتاجیة ستكون أقلّ، وتسبّب حالة من الفوضى والتلوث البیئي.</a:t>
            </a:r>
          </a:p>
          <a:p>
            <a:pPr algn="r"/>
            <a:r>
              <a:rPr lang="ar-IQ" dirty="0"/>
              <a:t>وھنا نقترح إطلاق برنامج لتشجیع الشباب للعمل في القطاع الخاص على</a:t>
            </a:r>
          </a:p>
          <a:p>
            <a:pPr algn="r"/>
            <a:r>
              <a:rPr lang="ar-IQ" dirty="0"/>
              <a:t>تدویر النفایات عبر تقدیم بعض التسھیلات المالیة والإجرائیة لأصحاب</a:t>
            </a:r>
          </a:p>
          <a:p>
            <a:pPr algn="r"/>
            <a:r>
              <a:rPr lang="ar-IQ" dirty="0"/>
              <a:t>المشاریع الصغیرة والمتوسطة. وحین مراجعة تجارب القطاع الخاص</a:t>
            </a:r>
          </a:p>
          <a:p>
            <a:pPr algn="r"/>
            <a:r>
              <a:rPr lang="ar-IQ" dirty="0"/>
              <a:t>لبعض الدول مثل بریطانیا، نرى أن بعض الشركات الصغیرة نمت</a:t>
            </a:r>
          </a:p>
          <a:p>
            <a:pPr algn="r"/>
            <a:r>
              <a:rPr lang="ar-IQ" dirty="0"/>
              <a:t>وتحوّلت إلى شركات كبیرة خلال الزمن وحققت أرباحاً كبیرة في إدارة</a:t>
            </a:r>
          </a:p>
          <a:p>
            <a:pPr algn="r"/>
            <a:r>
              <a:rPr lang="ar-IQ" dirty="0"/>
              <a:t>المخلفات.</a:t>
            </a:r>
          </a:p>
        </p:txBody>
      </p:sp>
    </p:spTree>
    <p:extLst>
      <p:ext uri="{BB962C8B-B14F-4D97-AF65-F5344CB8AC3E}">
        <p14:creationId xmlns:p14="http://schemas.microsoft.com/office/powerpoint/2010/main" val="35732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كم تبلغ نسبة النفایات الصلبة للفرد الواحد یومیا وسنویا في العراق</a:t>
            </a:r>
          </a:p>
          <a:p>
            <a:pPr algn="r"/>
            <a:r>
              <a:rPr lang="ar-IQ" dirty="0"/>
              <a:t>والعالم ؟</a:t>
            </a:r>
          </a:p>
          <a:p>
            <a:pPr algn="r"/>
            <a:r>
              <a:rPr lang="ar-IQ" dirty="0"/>
              <a:t>نصف كیلو للیوم الواحد كمعدل للفرد بما مجموع 19000 طن ●</a:t>
            </a:r>
          </a:p>
          <a:p>
            <a:pPr algn="r"/>
            <a:r>
              <a:rPr lang="ar-IQ" dirty="0"/>
              <a:t>یومیاً بما یعادل 6,935,000 طن سنویا.</a:t>
            </a:r>
          </a:p>
          <a:p>
            <a:pPr algn="r"/>
            <a:r>
              <a:rPr lang="ar-IQ" dirty="0"/>
              <a:t>من المتوقع أن یقفز تولید النفایات السنویة على مستوى العالم ●</a:t>
            </a:r>
          </a:p>
          <a:p>
            <a:pPr algn="r"/>
            <a:r>
              <a:rPr lang="ar-IQ" dirty="0"/>
              <a:t>من 2.01 ملیار طن سنویا إلى 3.4 ملیار طن خلال السنوات</a:t>
            </a:r>
          </a:p>
          <a:p>
            <a:pPr algn="r"/>
            <a:r>
              <a:rPr lang="ar-IQ" dirty="0"/>
              <a:t>الثلاثین المقبلة، وذلك نتیجة لتوسع المدن السریع وتزاید عدد</a:t>
            </a:r>
          </a:p>
          <a:p>
            <a:pPr algn="r"/>
            <a:r>
              <a:rPr lang="ar-IQ" dirty="0"/>
              <a:t>السكان.</a:t>
            </a:r>
          </a:p>
        </p:txBody>
      </p:sp>
    </p:spTree>
    <p:extLst>
      <p:ext uri="{BB962C8B-B14F-4D97-AF65-F5344CB8AC3E}">
        <p14:creationId xmlns:p14="http://schemas.microsoft.com/office/powerpoint/2010/main" val="118465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إن مثل ھذا البرنامج یعمل على تدویر المخلفات في الأقسام الآتیة:</a:t>
            </a:r>
          </a:p>
          <a:p>
            <a:pPr algn="r"/>
            <a:r>
              <a:rPr lang="ar-IQ" dirty="0"/>
              <a:t>1. إعادة تدویر نفایات الورق، والورق المقوّى لملایین الأطنان</a:t>
            </a:r>
          </a:p>
          <a:p>
            <a:pPr algn="r"/>
            <a:r>
              <a:rPr lang="ar-IQ" dirty="0"/>
              <a:t>كل عام.</a:t>
            </a:r>
          </a:p>
          <a:p>
            <a:pPr algn="r"/>
            <a:r>
              <a:rPr lang="ar-IQ" dirty="0"/>
              <a:t>2. إعادة تدویر البلاستیك، حیث إن ھناك عشرات الأنواع قابلة</a:t>
            </a:r>
          </a:p>
          <a:p>
            <a:pPr algn="r"/>
            <a:r>
              <a:rPr lang="ar-IQ" dirty="0"/>
              <a:t>لإعادة التدویر.</a:t>
            </a:r>
          </a:p>
          <a:p>
            <a:pPr algn="r"/>
            <a:r>
              <a:rPr lang="ar-IQ" dirty="0"/>
              <a:t>3. إعادة تدویر المعادن لاستخدامھا في المستقبل، مثل الحدید،</a:t>
            </a:r>
          </a:p>
          <a:p>
            <a:pPr algn="r"/>
            <a:r>
              <a:rPr lang="ar-IQ" dirty="0"/>
              <a:t>والصلب، والألمنیوم، والنحاس، والفولاذ المقاوم للصدأ.</a:t>
            </a:r>
          </a:p>
          <a:p>
            <a:pPr algn="r"/>
            <a:r>
              <a:rPr lang="ar-IQ" dirty="0"/>
              <a:t>4. إعادة تدویر الأخشاب غیر الملوثة، مثل المنصات الخشبیة،</a:t>
            </a:r>
          </a:p>
          <a:p>
            <a:pPr algn="r"/>
            <a:r>
              <a:rPr lang="ar-IQ" dirty="0"/>
              <a:t>وصنادیق الخشب، والألواح، والخشب الرقائقي، والأثاث.</a:t>
            </a:r>
          </a:p>
        </p:txBody>
      </p:sp>
    </p:spTree>
    <p:extLst>
      <p:ext uri="{BB962C8B-B14F-4D97-AF65-F5344CB8AC3E}">
        <p14:creationId xmlns:p14="http://schemas.microsoft.com/office/powerpoint/2010/main" val="261617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5. إعادة تدویر الزجاج غیر الملوث والمناسب لإعادة المعالجة، مثل: القناني الزجاجیة،</a:t>
            </a:r>
          </a:p>
          <a:p>
            <a:pPr algn="r"/>
            <a:r>
              <a:rPr lang="ar-IQ" dirty="0"/>
              <a:t>وزجاج النوافذ، وغیرھا.</a:t>
            </a:r>
          </a:p>
          <a:p>
            <a:pPr algn="r"/>
            <a:r>
              <a:rPr lang="ar-IQ" dirty="0"/>
              <a:t>6. إعادة تدویر المنسوجات التي تشكل مئات الآلاف من الأطنان سنویاً، التي یتم</a:t>
            </a:r>
          </a:p>
          <a:p>
            <a:pPr algn="r"/>
            <a:r>
              <a:rPr lang="ar-IQ" dirty="0"/>
              <a:t>التخلص منھا كل عام، مع أن كثیراً من المنسوجات التي ترمى قابلة لإعادة التدویر</a:t>
            </a:r>
          </a:p>
          <a:p>
            <a:pPr algn="r"/>
            <a:r>
              <a:rPr lang="ar-IQ" dirty="0"/>
              <a:t>والمعالجة.</a:t>
            </a:r>
          </a:p>
          <a:p>
            <a:pPr algn="r"/>
            <a:r>
              <a:rPr lang="ar-IQ" dirty="0"/>
              <a:t>7. إعادة تدویر الأنقاض الصعبة إلى مواد قابلة للاستخدام من جدید، وھذه الأنقاض</a:t>
            </a:r>
          </a:p>
          <a:p>
            <a:pPr algn="r"/>
            <a:r>
              <a:rPr lang="ar-IQ" dirty="0"/>
              <a:t>الصعبة تحمل في عربات إلى مراكز إعادة التدویر، حیث یتم سحقھا ثم إنتاجھا من جدید</a:t>
            </a:r>
          </a:p>
          <a:p>
            <a:pPr algn="r"/>
            <a:r>
              <a:rPr lang="ar-IQ" dirty="0"/>
              <a:t>للحصول على درجات مختلفة من الركام، ویعاد استخدامھا في مواقع البناء.</a:t>
            </a:r>
          </a:p>
          <a:p>
            <a:pPr algn="r"/>
            <a:r>
              <a:rPr lang="ar-IQ" dirty="0"/>
              <a:t>7. إعادة تدویر النفایات الكھربائیة والإلكترونیة.</a:t>
            </a:r>
          </a:p>
          <a:p>
            <a:pPr algn="r"/>
            <a:r>
              <a:rPr lang="ar-IQ" dirty="0"/>
              <a:t>8. إعادة تدویر البطاریات؛ كونھا من النفایات الصناعیة الخطرة التي یجب التخلص منھا</a:t>
            </a:r>
          </a:p>
          <a:p>
            <a:pPr algn="r"/>
            <a:r>
              <a:rPr lang="ar-IQ" dirty="0"/>
              <a:t>بنحو سلیم.</a:t>
            </a:r>
          </a:p>
        </p:txBody>
      </p:sp>
    </p:spTree>
    <p:extLst>
      <p:ext uri="{BB962C8B-B14F-4D97-AF65-F5344CB8AC3E}">
        <p14:creationId xmlns:p14="http://schemas.microsoft.com/office/powerpoint/2010/main" val="3829398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9. المصابیح الكھربائیة، التي تعدُّ أیضاً من النفایات الخطرة؛ بسبب احتواء</a:t>
            </a:r>
          </a:p>
          <a:p>
            <a:pPr algn="r"/>
            <a:r>
              <a:rPr lang="ar-IQ" dirty="0"/>
              <a:t>جمیع المصابیح على زئبق ضار بالبیئة، فیجب التخلص منھا بإزالة الزئبق من</a:t>
            </a:r>
          </a:p>
          <a:p>
            <a:pPr algn="r"/>
            <a:r>
              <a:rPr lang="ar-IQ" dirty="0"/>
              <a:t>المصابیح، ویمكن إعادة تدویر الزجاج بالكامل.</a:t>
            </a:r>
          </a:p>
          <a:p>
            <a:pPr algn="r"/>
            <a:r>
              <a:rPr lang="ar-IQ" dirty="0"/>
              <a:t>10 . إعادة تدویر نفایات إطارات السیارات، وذلك بتقطیع الإطارات. وتستخدم</a:t>
            </a:r>
          </a:p>
          <a:p>
            <a:pPr algn="r"/>
            <a:r>
              <a:rPr lang="ar-IQ" dirty="0"/>
              <a:t>نشارة المطاط كغطاء أرضي في الملاعب والمواد السطحیة للمیادین</a:t>
            </a:r>
          </a:p>
          <a:p>
            <a:pPr algn="r"/>
            <a:r>
              <a:rPr lang="ar-IQ" dirty="0"/>
              <a:t>الریاضیة، ویستفاد منھا في صنع الحصیر المطاطي، والمطبات السریعة،</a:t>
            </a:r>
          </a:p>
          <a:p>
            <a:pPr algn="r"/>
            <a:r>
              <a:rPr lang="ar-IQ" dirty="0"/>
              <a:t>وغیرھا.</a:t>
            </a:r>
          </a:p>
          <a:p>
            <a:pPr algn="r"/>
            <a:r>
              <a:rPr lang="ar-IQ" dirty="0"/>
              <a:t>11 . إعادة تدویر النفایات الغذائیة، وتحویلھا إلى أعلاف وأسمدة زراعیة؛</a:t>
            </a:r>
          </a:p>
          <a:p>
            <a:pPr algn="r"/>
            <a:r>
              <a:rPr lang="ar-IQ" dirty="0"/>
              <a:t>فعلى سبیل المثال: تعمل شركات تدویر النفایات في آیرلندا على إعادة تدویر</a:t>
            </a:r>
          </a:p>
          <a:p>
            <a:pPr algn="r"/>
            <a:r>
              <a:rPr lang="ar-IQ" dirty="0"/>
              <a:t>المخلفات الغذائیة، ومعالجة عشرات الآلاف من النفایات الغذائیة العضویة التي</a:t>
            </a:r>
          </a:p>
          <a:p>
            <a:pPr algn="r"/>
            <a:r>
              <a:rPr lang="ar-IQ" dirty="0"/>
              <a:t>كانت تطمر في الماضي، وتنتج ھذه الشركات سماداً زراعیاً عاليَ الجودة</a:t>
            </a:r>
          </a:p>
          <a:p>
            <a:pPr algn="r"/>
            <a:r>
              <a:rPr lang="ar-IQ" dirty="0"/>
              <a:t>لاستخدامھ في الزراعة.</a:t>
            </a:r>
          </a:p>
        </p:txBody>
      </p:sp>
    </p:spTree>
    <p:extLst>
      <p:ext uri="{BB962C8B-B14F-4D97-AF65-F5344CB8AC3E}">
        <p14:creationId xmlns:p14="http://schemas.microsoft.com/office/powerpoint/2010/main" val="32114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أمور تجب مراعاتھا أثناء عملیة إعادة التدویر</a:t>
            </a:r>
          </a:p>
          <a:p>
            <a:pPr algn="r"/>
            <a:r>
              <a:rPr lang="ar-IQ" dirty="0"/>
              <a:t>ھناك العدید من الأمور العامة التي یجب مراعاتھا في ھذه العملیة، ومنھا الآتي:</a:t>
            </a:r>
          </a:p>
          <a:p>
            <a:pPr algn="r"/>
            <a:r>
              <a:rPr lang="ar-IQ" dirty="0"/>
              <a:t>تمییز المواد التي یُمكن وضعھا في صنادیق إعادة التدویر: إذ یجب التركیز على المواد البسیطة ●</a:t>
            </a:r>
          </a:p>
          <a:p>
            <a:pPr algn="r"/>
            <a:r>
              <a:rPr lang="ar-IQ" dirty="0"/>
              <a:t>والشائعة الانتشار كالمواد البلاستیكیة الصلبة مثل علب المشروبات الغازیة، والحلیب.</a:t>
            </a:r>
          </a:p>
          <a:p>
            <a:pPr algn="r"/>
            <a:r>
              <a:rPr lang="ar-IQ" dirty="0"/>
              <a:t>تنظیف المواد القابلة لإعادة التدویر من المواد العالقة فیھا مثل بقایا الطعام: إذ قد تتسبب بعض ●</a:t>
            </a:r>
          </a:p>
          <a:p>
            <a:pPr algn="r"/>
            <a:r>
              <a:rPr lang="ar-IQ" dirty="0"/>
              <a:t>المواد الغذائیة والسوائل بأضرار لبعض المواد ذات القابلیة للتدویر كالورق على سبیل المثال.</a:t>
            </a:r>
          </a:p>
          <a:p>
            <a:pPr algn="r"/>
            <a:r>
              <a:rPr lang="ar-IQ" dirty="0"/>
              <a:t>عدم وضع المواد القابلة للتدویر في أكیاس النفایات عند الرغبة في التخلص منھا: لأن ھذا قد یعیق ●</a:t>
            </a:r>
          </a:p>
          <a:p>
            <a:pPr algn="r"/>
            <a:r>
              <a:rPr lang="ar-IQ" dirty="0"/>
              <a:t>القدرة على إخراجھا والاستفادة منھا في إعادة التدویر.</a:t>
            </a:r>
          </a:p>
          <a:p>
            <a:pPr algn="r"/>
            <a:r>
              <a:rPr lang="ar-IQ" dirty="0"/>
              <a:t>تمییز المواد غیر القابلة لإعادة التدویر: فیجب على الشخص معرفة ما ھي المواد التي یُمكنھ ●</a:t>
            </a:r>
          </a:p>
          <a:p>
            <a:pPr algn="r"/>
            <a:r>
              <a:rPr lang="ar-IQ" dirty="0"/>
              <a:t>وضعھا في الصنادیق الخاصة بإعادة التدویر، وفي المقابل یجب تجنُب رمي المواد التي یصعب</a:t>
            </a:r>
          </a:p>
          <a:p>
            <a:pPr algn="r"/>
            <a:r>
              <a:rPr lang="ar-IQ" dirty="0"/>
              <a:t>تحدید قابلیتھا لإعادة التدویر في الصنادیق الخاصة بعملیات التدویر، فھذا الأمر قد یُحدث بعض</a:t>
            </a:r>
          </a:p>
          <a:p>
            <a:pPr algn="r"/>
            <a:r>
              <a:rPr lang="ar-IQ" dirty="0"/>
              <a:t>المشاكل في العملیة، وإنما یجب رمي ھذه المواد في حاویات النفایات لیتمّ التخلص منھا في</a:t>
            </a:r>
          </a:p>
          <a:p>
            <a:pPr algn="r"/>
            <a:r>
              <a:rPr lang="ar-IQ" dirty="0"/>
              <a:t>المكبّات.</a:t>
            </a:r>
          </a:p>
        </p:txBody>
      </p:sp>
    </p:spTree>
    <p:extLst>
      <p:ext uri="{BB962C8B-B14F-4D97-AF65-F5344CB8AC3E}">
        <p14:creationId xmlns:p14="http://schemas.microsoft.com/office/powerpoint/2010/main" val="66070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61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1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حقائق صادمة عن إعادة التدویر.. أین تذھب نفایات العالم؟</a:t>
            </a:r>
          </a:p>
          <a:p>
            <a:pPr algn="r"/>
            <a:r>
              <a:rPr lang="ar-IQ" dirty="0"/>
              <a:t>قبل بدایة العام الحالي، كانت الصین تستورد وتعید تدویر أكثر من نصف نفایات العالم ●</a:t>
            </a:r>
          </a:p>
          <a:p>
            <a:pPr algn="r"/>
            <a:r>
              <a:rPr lang="ar-IQ" dirty="0"/>
              <a:t>من البلاستیك والورق، لكنھا حظرت استیراد النفایات البلاستیكیة بدءا من ینایر</a:t>
            </a:r>
          </a:p>
          <a:p>
            <a:pPr algn="r"/>
            <a:r>
              <a:rPr lang="ar-IQ" dirty="0"/>
              <a:t>الماضي لأسباب بیئیة ما أدى إلى تكدس ھذه النفایات بل وصولھا إلى المحیطات.</a:t>
            </a:r>
          </a:p>
          <a:p>
            <a:pPr algn="r"/>
            <a:r>
              <a:rPr lang="ar-IQ" dirty="0"/>
              <a:t>وفي دراسة حدیثة صادمة لصناعة إعادة التدویر، ذكرت جامعة جورجیا الأمیركیة أن ●</a:t>
            </a:r>
          </a:p>
          <a:p>
            <a:pPr algn="r"/>
            <a:r>
              <a:rPr lang="ar-IQ" dirty="0"/>
              <a:t>أكثر من 91 % من النفایات الأمیركیة ینتھي بھا الحال في مكب النفایات أو الأسوأ</a:t>
            </a:r>
          </a:p>
          <a:p>
            <a:pPr algn="r"/>
            <a:r>
              <a:rPr lang="ar-IQ" dirty="0"/>
              <a:t>من ذلك في المحیط، ولم یكن الوضع أفضل حالا في أوروبا، فنسبة 70 % من نفایاتھا</a:t>
            </a:r>
          </a:p>
          <a:p>
            <a:pPr algn="r"/>
            <a:r>
              <a:rPr lang="ar-IQ" dirty="0"/>
              <a:t>ینتھي بدون عملیة إعادة تدویر.</a:t>
            </a:r>
          </a:p>
          <a:p>
            <a:pPr algn="r"/>
            <a:r>
              <a:rPr lang="ar-IQ" dirty="0"/>
              <a:t>ویكمن رفض الصین في استیراد النفایات البلاستیكیة لإعادة تدویرھا إلى أن نسبة ●</a:t>
            </a:r>
          </a:p>
          <a:p>
            <a:pPr algn="r"/>
            <a:r>
              <a:rPr lang="ar-IQ" dirty="0"/>
              <a:t>كبیرة منھا أصبحت ملوثة بسبب احتوائھا على نفایات أخرى بسبب عدم التزام الأفراد</a:t>
            </a:r>
          </a:p>
          <a:p>
            <a:pPr algn="r"/>
            <a:r>
              <a:rPr lang="ar-IQ" dirty="0"/>
              <a:t>بتصنیف النفایات عند التخلص منھا فكم من الوقت یلزم لتتحلل نفایاتنا في الطبیعة</a:t>
            </a:r>
          </a:p>
        </p:txBody>
      </p:sp>
    </p:spTree>
    <p:extLst>
      <p:ext uri="{BB962C8B-B14F-4D97-AF65-F5344CB8AC3E}">
        <p14:creationId xmlns:p14="http://schemas.microsoft.com/office/powerpoint/2010/main" val="381375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تأخذ المواد البلاستیكیة ما بین 10 أعوام وحتى 1000 عام حتى تتحلل، فالقواریر ●</a:t>
            </a:r>
          </a:p>
          <a:p>
            <a:pPr algn="r"/>
            <a:r>
              <a:rPr lang="ar-IQ" dirty="0"/>
              <a:t>البلاستیكیة مثلا تأخذ بالمعدل 450 عاما حتى تتحلل.</a:t>
            </a:r>
          </a:p>
          <a:p>
            <a:pPr algn="r"/>
            <a:r>
              <a:rPr lang="ar-IQ" dirty="0"/>
              <a:t>أما مخلفات الزجاج ومع أنھ یصنع من التراب، لكنھ مادة لا تتحلل أبدا، في حین أن ●</a:t>
            </a:r>
          </a:p>
          <a:p>
            <a:pPr algn="r"/>
            <a:r>
              <a:rPr lang="ar-IQ" dirty="0"/>
              <a:t>الأوراق تستغرق من أسبوعین إلى 6 أسابیع لتتحلل.</a:t>
            </a:r>
          </a:p>
          <a:p>
            <a:pPr algn="r"/>
            <a:r>
              <a:rPr lang="ar-IQ" dirty="0"/>
              <a:t>وحتى أعقاب السجائر على الرغم من صغر حجمھا إلى أن فترة تحللھا تصل إلى ●</a:t>
            </a:r>
          </a:p>
          <a:p>
            <a:pPr algn="r"/>
            <a:r>
              <a:rPr lang="ar-IQ" dirty="0"/>
              <a:t>12 سنة، كما أن حبال صید الأسماك، یستغرق تحللھا أكثر من 600 عام.</a:t>
            </a:r>
          </a:p>
          <a:p>
            <a:pPr algn="r"/>
            <a:r>
              <a:rPr lang="ar-IQ" dirty="0"/>
              <a:t>ومع تكدس جبال من النفایات البلاستیكیة في أنحاء من العالم یتجھ الاتحاد الأوروبي إلى ●</a:t>
            </a:r>
          </a:p>
          <a:p>
            <a:pPr algn="r"/>
            <a:r>
              <a:rPr lang="ar-IQ" dirty="0"/>
              <a:t>فرض رسوم إضافیة على صناعة البلاستیك في مسعى منھ على الضغط على التلوث</a:t>
            </a:r>
          </a:p>
          <a:p>
            <a:pPr algn="r"/>
            <a:r>
              <a:rPr lang="ar-IQ" dirty="0"/>
              <a:t>الناتج عن ھذه الصناعة.</a:t>
            </a:r>
          </a:p>
          <a:p>
            <a:pPr algn="r"/>
            <a:r>
              <a:rPr lang="ar-IQ" dirty="0"/>
              <a:t>ویتفق العلماء أن أفضل الطرق لمعالجة أزمة النفایات المتكدسة ھي التقلیل من صناعة ●</a:t>
            </a:r>
          </a:p>
          <a:p>
            <a:pPr algn="r"/>
            <a:r>
              <a:rPr lang="ar-IQ" dirty="0"/>
              <a:t>البلاستیك إضافة إلى محاولة تصنیع مواد تحل محل الأكیاس البلاستیكیة ولكنھا صدیقة</a:t>
            </a:r>
          </a:p>
          <a:p>
            <a:pPr algn="r"/>
            <a:r>
              <a:rPr lang="ar-IQ" dirty="0"/>
              <a:t>للبیئة بحیث یتم إعادة استعمالھا أو أنھا تتحلل بسرعة حتى إذا تم التخلص منھا.</a:t>
            </a:r>
          </a:p>
        </p:txBody>
      </p:sp>
    </p:spTree>
    <p:extLst>
      <p:ext uri="{BB962C8B-B14F-4D97-AF65-F5344CB8AC3E}">
        <p14:creationId xmlns:p14="http://schemas.microsoft.com/office/powerpoint/2010/main" val="250704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اھداف اعادة تدویر النفایات</a:t>
            </a:r>
          </a:p>
          <a:p>
            <a:pPr algn="r"/>
            <a:r>
              <a:rPr lang="ar-IQ" dirty="0"/>
              <a:t>تقلیل معدل النفایات وبالتالي تقلیل التلوث ●</a:t>
            </a:r>
          </a:p>
          <a:p>
            <a:pPr algn="r"/>
            <a:r>
              <a:rPr lang="ar-IQ" dirty="0"/>
              <a:t>• الحفاظ على الموارد الطبیعیة في البیئة: فعلى سبیل المثال إعادة</a:t>
            </a:r>
          </a:p>
          <a:p>
            <a:pPr algn="r"/>
            <a:r>
              <a:rPr lang="ar-IQ" dirty="0"/>
              <a:t>تدویر طن واحد من الورق یوفر ما یعادل 17 شجرة و 7000</a:t>
            </a:r>
          </a:p>
          <a:p>
            <a:pPr algn="r"/>
            <a:r>
              <a:rPr lang="ar-IQ" dirty="0"/>
              <a:t>جالون من الماء.</a:t>
            </a:r>
          </a:p>
          <a:p>
            <a:pPr algn="r"/>
            <a:r>
              <a:rPr lang="ar-IQ" dirty="0"/>
              <a:t>تقلیل كمیة الوقود الاحفوري وانبعاثات غازات الاحتباس الحراري: ●</a:t>
            </a:r>
          </a:p>
          <a:p>
            <a:pPr algn="r"/>
            <a:r>
              <a:rPr lang="ar-IQ" dirty="0"/>
              <a:t>اعادة التدوير توفر 2400 رطل من اطلاق ثاني أكسيد</a:t>
            </a:r>
          </a:p>
          <a:p>
            <a:pPr algn="r"/>
            <a:r>
              <a:rPr lang="ar-IQ" dirty="0"/>
              <a:t>الكربون الى الغلاف الجوي</a:t>
            </a:r>
          </a:p>
          <a:p>
            <a:pPr algn="r"/>
            <a:r>
              <a:rPr lang="ar-IQ" dirty="0"/>
              <a:t>تقلیل معدل البطالة ودعم الصناعة المحلیة</a:t>
            </a:r>
          </a:p>
        </p:txBody>
      </p:sp>
    </p:spTree>
    <p:extLst>
      <p:ext uri="{BB962C8B-B14F-4D97-AF65-F5344CB8AC3E}">
        <p14:creationId xmlns:p14="http://schemas.microsoft.com/office/powerpoint/2010/main" val="203268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اعادة الاستخدام</a:t>
            </a:r>
          </a:p>
          <a:p>
            <a:pPr algn="r"/>
            <a:r>
              <a:rPr lang="ar-IQ" b="1" dirty="0"/>
              <a:t>مالمقصود بإعادة الاستخدام ؟</a:t>
            </a:r>
          </a:p>
          <a:p>
            <a:pPr algn="r"/>
            <a:r>
              <a:rPr lang="ar-IQ" dirty="0"/>
              <a:t>ھي عملیة أخذ الأشیاء القدیمة التي یتم التخلص منھا</a:t>
            </a:r>
          </a:p>
          <a:p>
            <a:pPr algn="r"/>
            <a:r>
              <a:rPr lang="ar-IQ" dirty="0"/>
              <a:t>،وإیجاد استخدام جدید لھا</a:t>
            </a:r>
          </a:p>
          <a:p>
            <a:pPr algn="r"/>
            <a:r>
              <a:rPr lang="ar-IQ" dirty="0"/>
              <a:t>• استخدام حاویات الأطعمة الموجودة في متاجر</a:t>
            </a:r>
          </a:p>
          <a:p>
            <a:pPr algn="r"/>
            <a:r>
              <a:rPr lang="ar-IQ" dirty="0"/>
              <a:t>البقالة لتخزین بقایا الطعام أو لتناول الغداء في العمل</a:t>
            </a:r>
          </a:p>
          <a:p>
            <a:pPr algn="r"/>
            <a:r>
              <a:rPr lang="ar-IQ" dirty="0"/>
              <a:t>• استخدام الملابس القدیمة كقماشة تنظیف.</a:t>
            </a:r>
          </a:p>
          <a:p>
            <a:pPr algn="r"/>
            <a:r>
              <a:rPr lang="ar-IQ" dirty="0"/>
              <a:t>• استخدام الجرائد، الظروف البریدیة، الأكیاس الورقیة.</a:t>
            </a:r>
          </a:p>
          <a:p>
            <a:pPr algn="r"/>
            <a:r>
              <a:rPr lang="ar-IQ" dirty="0"/>
              <a:t>• استخدام قناني الاطعمة الزجاجیة وعلب الطعام البلاستیكیة الفارغة.</a:t>
            </a:r>
          </a:p>
          <a:p>
            <a:pPr algn="r"/>
            <a:r>
              <a:rPr lang="ar-IQ" dirty="0"/>
              <a:t>• التبرع بأجھزة الكمبیوتر وأجزائھا العاملة إلى المراكز المجتمعیة أو المنظمات</a:t>
            </a:r>
          </a:p>
          <a:p>
            <a:pPr algn="r"/>
            <a:r>
              <a:rPr lang="ar-IQ" dirty="0"/>
              <a:t>الخیریة، ویمكن غالبًا التبرع بالملابس واعطائھا للمحتاجین.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3962400"/>
            <a:ext cx="35718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اعادة التدویر</a:t>
            </a:r>
          </a:p>
          <a:p>
            <a:pPr algn="r"/>
            <a:r>
              <a:rPr lang="ar-IQ" b="1" dirty="0"/>
              <a:t>مالمقصود باعادة التدویر؟</a:t>
            </a:r>
          </a:p>
          <a:p>
            <a:pPr algn="r"/>
            <a:r>
              <a:rPr lang="ar-IQ" dirty="0"/>
              <a:t>،ھي إعادة معالجة مواد النفایات لاستخدامھا في منتجات جدیدة</a:t>
            </a:r>
          </a:p>
          <a:p>
            <a:pPr algn="r"/>
            <a:r>
              <a:rPr lang="ar-IQ" dirty="0"/>
              <a:t>المراحل الأساسیة في إعادة التدویر ھي</a:t>
            </a:r>
          </a:p>
          <a:p>
            <a:pPr algn="r"/>
            <a:r>
              <a:rPr lang="ar-IQ" dirty="0"/>
              <a:t>• جمع النفایات ومعالجتھا أو تصنیعھا إلى منتجات جدیدة</a:t>
            </a:r>
          </a:p>
          <a:p>
            <a:pPr algn="r"/>
            <a:r>
              <a:rPr lang="ar-IQ" dirty="0"/>
              <a:t>• شراء تلك المنتجات والتي یمكن إعادة تدویرھا بنفسھا،</a:t>
            </a:r>
          </a:p>
          <a:p>
            <a:pPr algn="r"/>
            <a:r>
              <a:rPr lang="ar-IQ" dirty="0"/>
              <a:t>وتشمل المواد النموذجیة المعاد تدویرھا</a:t>
            </a:r>
          </a:p>
          <a:p>
            <a:pPr algn="r"/>
            <a:r>
              <a:rPr lang="ar-IQ" dirty="0"/>
              <a:t>خردة الحدید والصلب وعلب الألمنیوم والزجاجات والورق والخشب والبلاستیك،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0" y="3429000"/>
            <a:ext cx="389392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 smtClean="0"/>
              <a:t>اذكر </a:t>
            </a:r>
            <a:r>
              <a:rPr lang="ar-IQ" b="1" dirty="0"/>
              <a:t>بعض المنتجات التي</a:t>
            </a:r>
          </a:p>
          <a:p>
            <a:pPr algn="r"/>
            <a:r>
              <a:rPr lang="ar-IQ" b="1" dirty="0"/>
              <a:t>یمكن اعادة تدویرھا ؟</a:t>
            </a:r>
          </a:p>
          <a:p>
            <a:pPr algn="r"/>
            <a:r>
              <a:rPr lang="ar-IQ" dirty="0"/>
              <a:t>یُعتبر استخراج بعض المواد من المنتجات المعقدة شكلًا آخر من ●</a:t>
            </a:r>
          </a:p>
          <a:p>
            <a:pPr algn="r"/>
            <a:r>
              <a:rPr lang="ar-IQ" dirty="0"/>
              <a:t>أشكال إعادة التدویر، إما بسبب قیمتھا الجوھریة (مثل</a:t>
            </a:r>
          </a:p>
          <a:p>
            <a:pPr algn="r"/>
            <a:r>
              <a:rPr lang="ar-IQ" dirty="0"/>
              <a:t>الرصاص المُستخرج من بطاریات السیارات، أو الذھب</a:t>
            </a:r>
          </a:p>
          <a:p>
            <a:pPr algn="r"/>
            <a:r>
              <a:rPr lang="ar-IQ" dirty="0"/>
              <a:t>المُستخرج من لوحات الدارات الإلكترونیة المطبوعة)، أو</a:t>
            </a:r>
          </a:p>
          <a:p>
            <a:pPr algn="r"/>
            <a:r>
              <a:rPr lang="ar-IQ" dirty="0"/>
              <a:t>بسبب طبیعتھا الخطرة (مثل إزالة الزئبق وإعادة استخدامھ من</a:t>
            </a:r>
          </a:p>
          <a:p>
            <a:pPr algn="r"/>
            <a:r>
              <a:rPr lang="ar-IQ" dirty="0"/>
              <a:t>موازین ومنظومات الحرارة).</a:t>
            </a:r>
          </a:p>
        </p:txBody>
      </p:sp>
    </p:spTree>
    <p:extLst>
      <p:ext uri="{BB962C8B-B14F-4D97-AF65-F5344CB8AC3E}">
        <p14:creationId xmlns:p14="http://schemas.microsoft.com/office/powerpoint/2010/main" val="79369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تدویر البلاستیك</a:t>
            </a:r>
          </a:p>
          <a:p>
            <a:pPr algn="r"/>
            <a:r>
              <a:rPr lang="ar-IQ" b="1" dirty="0"/>
              <a:t>البولي ایثلین</a:t>
            </a:r>
            <a:r>
              <a:rPr lang="ar-IQ" dirty="0"/>
              <a:t>: یتم استخدامھ في تصنیع المیاه والمشروبات الغازیة </a:t>
            </a:r>
            <a:r>
              <a:rPr lang="ar-IQ" b="1" dirty="0"/>
              <a:t>●</a:t>
            </a:r>
          </a:p>
          <a:p>
            <a:pPr algn="r"/>
            <a:r>
              <a:rPr lang="ar-IQ" b="1" dirty="0"/>
              <a:t>بولي إیثیلین قلیل الكثافة: </a:t>
            </a:r>
            <a:r>
              <a:rPr lang="ar-IQ" dirty="0"/>
              <a:t>یستخدم في صنع أكیاس الطعام </a:t>
            </a:r>
            <a:r>
              <a:rPr lang="ar-IQ" b="1" dirty="0"/>
              <a:t>●</a:t>
            </a:r>
          </a:p>
          <a:p>
            <a:pPr algn="r"/>
            <a:r>
              <a:rPr lang="ar-IQ" dirty="0"/>
              <a:t>المجمدة ، وأغطیة الحاویات المرنة ، والزجاجات القابلة للتجمید</a:t>
            </a:r>
          </a:p>
          <a:p>
            <a:pPr algn="r"/>
            <a:r>
              <a:rPr lang="ar-IQ" b="1" dirty="0"/>
              <a:t>بولي ایثیلین عالي الكثافة</a:t>
            </a:r>
            <a:r>
              <a:rPr lang="ar-IQ" dirty="0"/>
              <a:t>: یستخدم في صناعة المیاه والعصائر </a:t>
            </a:r>
            <a:r>
              <a:rPr lang="ar-IQ" b="1" dirty="0"/>
              <a:t>●</a:t>
            </a:r>
          </a:p>
          <a:p>
            <a:pPr algn="r"/>
            <a:r>
              <a:rPr lang="ar-IQ" dirty="0"/>
              <a:t>وزجاجات الحلیب.</a:t>
            </a:r>
          </a:p>
          <a:p>
            <a:pPr algn="r"/>
            <a:r>
              <a:rPr lang="ar-IQ" dirty="0"/>
              <a:t>یستخدم ھذا البلاستیك المعاد تدویره </a:t>
            </a:r>
            <a:r>
              <a:rPr lang="ar-IQ" b="1" dirty="0"/>
              <a:t>:</a:t>
            </a:r>
            <a:r>
              <a:rPr lang="en-US" b="1" dirty="0"/>
              <a:t>PVC </a:t>
            </a:r>
            <a:r>
              <a:rPr lang="ar-IQ" b="1" dirty="0"/>
              <a:t>البولي فینیل كلوراید ●</a:t>
            </a:r>
          </a:p>
          <a:p>
            <a:pPr algn="r"/>
            <a:r>
              <a:rPr lang="en-US" dirty="0"/>
              <a:t>PVC </a:t>
            </a:r>
            <a:r>
              <a:rPr lang="ar-IQ" dirty="0"/>
              <a:t>في صناعة زجاجات العصیر ، أنابیب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4369"/>
            <a:ext cx="3352800" cy="276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" y="3531239"/>
            <a:ext cx="3407191" cy="279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1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1742</Words>
  <Application>Microsoft Office PowerPoint</Application>
  <PresentationFormat>On-screen Show (4:3)</PresentationFormat>
  <Paragraphs>197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2006-08-16T00:00:00Z</dcterms:created>
  <dcterms:modified xsi:type="dcterms:W3CDTF">2022-01-08T21:08:45Z</dcterms:modified>
</cp:coreProperties>
</file>