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72"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77ED75C4-9B38-460C-A960-1FE662578392}" type="datetimeFigureOut">
              <a:rPr lang="en-US" smtClean="0"/>
              <a:t>2/10/2022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F3DD49-E4FB-4418-9967-2E3D76E03925}" type="slidenum">
              <a:rPr lang="en-US" smtClean="0"/>
              <a:t>‹#›</a:t>
            </a:fld>
            <a:endParaRPr lang="en-US"/>
          </a:p>
        </p:txBody>
      </p:sp>
    </p:spTree>
    <p:extLst>
      <p:ext uri="{BB962C8B-B14F-4D97-AF65-F5344CB8AC3E}">
        <p14:creationId xmlns:p14="http://schemas.microsoft.com/office/powerpoint/2010/main" val="295102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7ED75C4-9B38-460C-A960-1FE662578392}" type="datetimeFigureOut">
              <a:rPr lang="en-US" smtClean="0"/>
              <a:t>2/10/2022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F3DD49-E4FB-4418-9967-2E3D76E03925}" type="slidenum">
              <a:rPr lang="en-US" smtClean="0"/>
              <a:t>‹#›</a:t>
            </a:fld>
            <a:endParaRPr lang="en-US"/>
          </a:p>
        </p:txBody>
      </p:sp>
    </p:spTree>
    <p:extLst>
      <p:ext uri="{BB962C8B-B14F-4D97-AF65-F5344CB8AC3E}">
        <p14:creationId xmlns:p14="http://schemas.microsoft.com/office/powerpoint/2010/main" val="3659160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7ED75C4-9B38-460C-A960-1FE662578392}" type="datetimeFigureOut">
              <a:rPr lang="en-US" smtClean="0"/>
              <a:t>2/10/2022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F3DD49-E4FB-4418-9967-2E3D76E03925}" type="slidenum">
              <a:rPr lang="en-US" smtClean="0"/>
              <a:t>‹#›</a:t>
            </a:fld>
            <a:endParaRPr lang="en-US"/>
          </a:p>
        </p:txBody>
      </p:sp>
    </p:spTree>
    <p:extLst>
      <p:ext uri="{BB962C8B-B14F-4D97-AF65-F5344CB8AC3E}">
        <p14:creationId xmlns:p14="http://schemas.microsoft.com/office/powerpoint/2010/main" val="332188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7ED75C4-9B38-460C-A960-1FE662578392}" type="datetimeFigureOut">
              <a:rPr lang="en-US" smtClean="0"/>
              <a:t>2/10/2022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F3DD49-E4FB-4418-9967-2E3D76E03925}" type="slidenum">
              <a:rPr lang="en-US" smtClean="0"/>
              <a:t>‹#›</a:t>
            </a:fld>
            <a:endParaRPr lang="en-US"/>
          </a:p>
        </p:txBody>
      </p:sp>
    </p:spTree>
    <p:extLst>
      <p:ext uri="{BB962C8B-B14F-4D97-AF65-F5344CB8AC3E}">
        <p14:creationId xmlns:p14="http://schemas.microsoft.com/office/powerpoint/2010/main" val="2955402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7ED75C4-9B38-460C-A960-1FE662578392}" type="datetimeFigureOut">
              <a:rPr lang="en-US" smtClean="0"/>
              <a:t>2/10/2022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F3DD49-E4FB-4418-9967-2E3D76E03925}" type="slidenum">
              <a:rPr lang="en-US" smtClean="0"/>
              <a:t>‹#›</a:t>
            </a:fld>
            <a:endParaRPr lang="en-US"/>
          </a:p>
        </p:txBody>
      </p:sp>
    </p:spTree>
    <p:extLst>
      <p:ext uri="{BB962C8B-B14F-4D97-AF65-F5344CB8AC3E}">
        <p14:creationId xmlns:p14="http://schemas.microsoft.com/office/powerpoint/2010/main" val="3360336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77ED75C4-9B38-460C-A960-1FE662578392}" type="datetimeFigureOut">
              <a:rPr lang="en-US" smtClean="0"/>
              <a:t>2/10/2022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6F3DD49-E4FB-4418-9967-2E3D76E03925}" type="slidenum">
              <a:rPr lang="en-US" smtClean="0"/>
              <a:t>‹#›</a:t>
            </a:fld>
            <a:endParaRPr lang="en-US"/>
          </a:p>
        </p:txBody>
      </p:sp>
    </p:spTree>
    <p:extLst>
      <p:ext uri="{BB962C8B-B14F-4D97-AF65-F5344CB8AC3E}">
        <p14:creationId xmlns:p14="http://schemas.microsoft.com/office/powerpoint/2010/main" val="215223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77ED75C4-9B38-460C-A960-1FE662578392}" type="datetimeFigureOut">
              <a:rPr lang="en-US" smtClean="0"/>
              <a:t>2/10/2022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6F3DD49-E4FB-4418-9967-2E3D76E03925}" type="slidenum">
              <a:rPr lang="en-US" smtClean="0"/>
              <a:t>‹#›</a:t>
            </a:fld>
            <a:endParaRPr lang="en-US"/>
          </a:p>
        </p:txBody>
      </p:sp>
    </p:spTree>
    <p:extLst>
      <p:ext uri="{BB962C8B-B14F-4D97-AF65-F5344CB8AC3E}">
        <p14:creationId xmlns:p14="http://schemas.microsoft.com/office/powerpoint/2010/main" val="366485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77ED75C4-9B38-460C-A960-1FE662578392}" type="datetimeFigureOut">
              <a:rPr lang="en-US" smtClean="0"/>
              <a:t>2/10/2022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6F3DD49-E4FB-4418-9967-2E3D76E03925}" type="slidenum">
              <a:rPr lang="en-US" smtClean="0"/>
              <a:t>‹#›</a:t>
            </a:fld>
            <a:endParaRPr lang="en-US"/>
          </a:p>
        </p:txBody>
      </p:sp>
    </p:spTree>
    <p:extLst>
      <p:ext uri="{BB962C8B-B14F-4D97-AF65-F5344CB8AC3E}">
        <p14:creationId xmlns:p14="http://schemas.microsoft.com/office/powerpoint/2010/main" val="316619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7ED75C4-9B38-460C-A960-1FE662578392}" type="datetimeFigureOut">
              <a:rPr lang="en-US" smtClean="0"/>
              <a:t>2/10/2022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6F3DD49-E4FB-4418-9967-2E3D76E03925}" type="slidenum">
              <a:rPr lang="en-US" smtClean="0"/>
              <a:t>‹#›</a:t>
            </a:fld>
            <a:endParaRPr lang="en-US"/>
          </a:p>
        </p:txBody>
      </p:sp>
    </p:spTree>
    <p:extLst>
      <p:ext uri="{BB962C8B-B14F-4D97-AF65-F5344CB8AC3E}">
        <p14:creationId xmlns:p14="http://schemas.microsoft.com/office/powerpoint/2010/main" val="4071847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7ED75C4-9B38-460C-A960-1FE662578392}" type="datetimeFigureOut">
              <a:rPr lang="en-US" smtClean="0"/>
              <a:t>2/10/2022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6F3DD49-E4FB-4418-9967-2E3D76E03925}" type="slidenum">
              <a:rPr lang="en-US" smtClean="0"/>
              <a:t>‹#›</a:t>
            </a:fld>
            <a:endParaRPr lang="en-US"/>
          </a:p>
        </p:txBody>
      </p:sp>
    </p:spTree>
    <p:extLst>
      <p:ext uri="{BB962C8B-B14F-4D97-AF65-F5344CB8AC3E}">
        <p14:creationId xmlns:p14="http://schemas.microsoft.com/office/powerpoint/2010/main" val="11993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7ED75C4-9B38-460C-A960-1FE662578392}" type="datetimeFigureOut">
              <a:rPr lang="en-US" smtClean="0"/>
              <a:t>2/10/2022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6F3DD49-E4FB-4418-9967-2E3D76E03925}" type="slidenum">
              <a:rPr lang="en-US" smtClean="0"/>
              <a:t>‹#›</a:t>
            </a:fld>
            <a:endParaRPr lang="en-US"/>
          </a:p>
        </p:txBody>
      </p:sp>
    </p:spTree>
    <p:extLst>
      <p:ext uri="{BB962C8B-B14F-4D97-AF65-F5344CB8AC3E}">
        <p14:creationId xmlns:p14="http://schemas.microsoft.com/office/powerpoint/2010/main" val="1192791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ED75C4-9B38-460C-A960-1FE662578392}" type="datetimeFigureOut">
              <a:rPr lang="en-US" smtClean="0"/>
              <a:t>2/10/2022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3DD49-E4FB-4418-9967-2E3D76E03925}" type="slidenum">
              <a:rPr lang="en-US" smtClean="0"/>
              <a:t>‹#›</a:t>
            </a:fld>
            <a:endParaRPr lang="en-US"/>
          </a:p>
        </p:txBody>
      </p:sp>
    </p:spTree>
    <p:extLst>
      <p:ext uri="{BB962C8B-B14F-4D97-AF65-F5344CB8AC3E}">
        <p14:creationId xmlns:p14="http://schemas.microsoft.com/office/powerpoint/2010/main" val="636987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764704"/>
            <a:ext cx="5670376" cy="1678408"/>
          </a:xfrm>
          <a:prstGeom prst="rect">
            <a:avLst/>
          </a:prstGeom>
        </p:spPr>
        <p:txBody>
          <a:bodyPr wrap="square">
            <a:spAutoFit/>
          </a:bodyPr>
          <a:lstStyle/>
          <a:p>
            <a:pPr algn="ctr" rtl="1">
              <a:lnSpc>
                <a:spcPct val="120000"/>
              </a:lnSpc>
              <a:spcAft>
                <a:spcPts val="1000"/>
              </a:spcAft>
            </a:pPr>
            <a:r>
              <a:rPr lang="en-US" b="1" i="1" dirty="0">
                <a:ea typeface="Times New Roman"/>
                <a:cs typeface="Arial"/>
              </a:rPr>
              <a:t> </a:t>
            </a:r>
            <a:r>
              <a:rPr lang="en-US" sz="2000" b="1" dirty="0" smtClean="0">
                <a:ea typeface="Times New Roman"/>
              </a:rPr>
              <a:t>  </a:t>
            </a:r>
            <a:r>
              <a:rPr lang="ar-IQ" sz="2400" b="1" dirty="0" smtClean="0">
                <a:ea typeface="Times New Roman"/>
              </a:rPr>
              <a:t>أهمية </a:t>
            </a:r>
            <a:r>
              <a:rPr lang="ar-IQ" sz="2400" b="1" dirty="0">
                <a:ea typeface="Times New Roman"/>
              </a:rPr>
              <a:t>التثقيف البيئي </a:t>
            </a:r>
            <a:r>
              <a:rPr lang="ar-IQ" sz="2400" b="1" dirty="0" smtClean="0">
                <a:ea typeface="Times New Roman"/>
              </a:rPr>
              <a:t>والصحي</a:t>
            </a:r>
            <a:endParaRPr lang="en-US" sz="2400" b="1" dirty="0" smtClean="0">
              <a:ea typeface="Times New Roman"/>
              <a:cs typeface="Arial"/>
            </a:endParaRPr>
          </a:p>
          <a:p>
            <a:pPr algn="ctr" rtl="1">
              <a:lnSpc>
                <a:spcPct val="120000"/>
              </a:lnSpc>
              <a:spcAft>
                <a:spcPts val="1000"/>
              </a:spcAft>
            </a:pPr>
            <a:r>
              <a:rPr lang="ar-IQ" sz="2400" b="1" dirty="0" smtClean="0">
                <a:ea typeface="Times New Roman"/>
              </a:rPr>
              <a:t>اعداد الاستاذ الدكتورة مريم مال الله </a:t>
            </a:r>
            <a:endParaRPr lang="en-US" sz="2400" b="1" dirty="0" smtClean="0">
              <a:ea typeface="Times New Roman"/>
              <a:cs typeface="Arial"/>
            </a:endParaRPr>
          </a:p>
          <a:p>
            <a:pPr algn="ctr" rtl="1">
              <a:lnSpc>
                <a:spcPct val="120000"/>
              </a:lnSpc>
              <a:spcAft>
                <a:spcPts val="1000"/>
              </a:spcAft>
            </a:pPr>
            <a:r>
              <a:rPr lang="ar-IQ" sz="2400" b="1" dirty="0">
                <a:ea typeface="Times New Roman"/>
              </a:rPr>
              <a:t> </a:t>
            </a:r>
            <a:endParaRPr lang="en-US" sz="2400" b="1" dirty="0">
              <a:ea typeface="Times New Roman"/>
              <a:cs typeface="Aria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72816"/>
            <a:ext cx="8208912" cy="4930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2266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548679"/>
            <a:ext cx="8712968" cy="4247317"/>
          </a:xfrm>
          <a:prstGeom prst="rect">
            <a:avLst/>
          </a:prstGeom>
        </p:spPr>
        <p:txBody>
          <a:bodyPr wrap="square">
            <a:spAutoFit/>
          </a:bodyPr>
          <a:lstStyle/>
          <a:p>
            <a:r>
              <a:rPr lang="ar-SA" b="1" dirty="0" smtClean="0">
                <a:solidFill>
                  <a:srgbClr val="000000"/>
                </a:solidFill>
                <a:effectLst/>
                <a:latin typeface="AwsatLight"/>
                <a:ea typeface="Times New Roman"/>
                <a:cs typeface="Times New Roman"/>
              </a:rPr>
              <a:t>خلال العقود الأخيرة، حقق العالم انخفاضاً في الأمراض المعدية، بينما شهد في الوقت نفسه ارتفاعاً هائلاً في الأمراض والأضرار الصحية الناجمة عن الظروف البيئية السيئة. وقدّرت منظمة الصحة العالمية أن أكثر من 676 ألف مواطن عربي سيفقدون حياتهم قبل الأوان سنة 2020، بسبب التعرُّض لأخطار بيئية تقليدية. وتشمل الأمراض المدفوعة بالأسباب البيئية والأكثر تأثراً بها في البلدان العربية... أمراض القلب والأوعية الدموية، والإسهال، والتهابات الجهاز التنفسي، والسرطان. أما العوامل الرئيسية للأخطار البيئية لهذه الأمراض فهي تلوث الهواء الخارجي والداخلي، وعدم توافر المياه النظيفة، والتلوث البحري، والتمدد الحضري غير المنضبط، وتدهور الأراضي، والتعرُّض للنفايات والمواد الكيميائية الضارة. كما أن التوسُّع غير المقيّد للأنشطة السكنية والصناعية والزراعية في اتجاه الموارد  الطبيعية سيؤدي إلى ارتفاع معدّلات انتقال الأمراض، وخاصة الفيروسات، من الحيوانات إلى البشر, ويدعو الهدف الثالث من اهداف التنمية المستدامة السبعة عشر الى ضمان حياة صحية وتعزيز الرفاهية للجميع بحلول سنة 2030. ويتطلب تحقيق هذا الهدف معالجة عبء الأمراض المرتبط بالبيئة؛ حيث إن التعرُّض للأخطار البيئية عامل رئيسي يؤثر على صحة الإنسان. وهناك حاجة إلى نهج بيئي متكامل للصحة العامة، يعترف بالتفاعلات المعقّدة بين العوامل البيولوجية والسلوكية والبيئية والاجتماعية. فالحدّ من العبء البيئي للأمراض ممكن فقط من خلال التدابير المصممة والمنفذة بطريقة شاملة من خلال تسليط الضوء على العلاقة المتبادلة بين البيئة والصحة، في تعزيز الإدارة البيئية في البلدان العربية بطريقة تحمي صحة الإنسان على نحو أفضل، وأن يُساهم أيضاً في تنشيط النُظم الصحية للاستجابة الفعالة لتأثير العوامل البيئ</a:t>
            </a:r>
            <a:r>
              <a:rPr lang="ar-SA" i="1" dirty="0" smtClean="0">
                <a:solidFill>
                  <a:srgbClr val="000000"/>
                </a:solidFill>
                <a:effectLst/>
                <a:latin typeface="AwsatLight"/>
                <a:ea typeface="Times New Roman"/>
                <a:cs typeface="Times New Roman"/>
              </a:rPr>
              <a:t>ي</a:t>
            </a:r>
            <a:endParaRPr lang="en-US" dirty="0"/>
          </a:p>
        </p:txBody>
      </p:sp>
    </p:spTree>
    <p:extLst>
      <p:ext uri="{BB962C8B-B14F-4D97-AF65-F5344CB8AC3E}">
        <p14:creationId xmlns:p14="http://schemas.microsoft.com/office/powerpoint/2010/main" val="18130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147248" cy="2362274"/>
          </a:xfrm>
        </p:spPr>
        <p:txBody>
          <a:bodyPr>
            <a:normAutofit fontScale="90000"/>
          </a:bodyPr>
          <a:lstStyle/>
          <a:p>
            <a:r>
              <a:rPr lang="ar-IQ" dirty="0" smtClean="0">
                <a:solidFill>
                  <a:srgbClr val="FF0000"/>
                </a:solidFill>
              </a:rPr>
              <a:t>الخلاصة</a:t>
            </a:r>
            <a:r>
              <a:rPr lang="ar-IQ" dirty="0" smtClean="0"/>
              <a:t> </a:t>
            </a:r>
            <a:br>
              <a:rPr lang="ar-IQ" dirty="0" smtClean="0"/>
            </a:br>
            <a:r>
              <a:rPr lang="ar-IQ" dirty="0" smtClean="0"/>
              <a:t>البيئة امانة في اعناقنا بكل مكوناتها فالواجب  يحتم علينا ان نحافظ عليها كي تحافظ هي بدورها على بقاءنا  </a:t>
            </a:r>
            <a:endParaRPr lang="en-US" dirty="0"/>
          </a:p>
        </p:txBody>
      </p:sp>
    </p:spTree>
    <p:extLst>
      <p:ext uri="{BB962C8B-B14F-4D97-AF65-F5344CB8AC3E}">
        <p14:creationId xmlns:p14="http://schemas.microsoft.com/office/powerpoint/2010/main" val="229382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980728"/>
            <a:ext cx="7776864" cy="2727926"/>
          </a:xfrm>
          <a:prstGeom prst="rect">
            <a:avLst/>
          </a:prstGeom>
        </p:spPr>
        <p:txBody>
          <a:bodyPr wrap="square">
            <a:spAutoFit/>
          </a:bodyPr>
          <a:lstStyle/>
          <a:p>
            <a:pPr algn="ctr" rtl="1">
              <a:lnSpc>
                <a:spcPct val="120000"/>
              </a:lnSpc>
              <a:spcAft>
                <a:spcPts val="1000"/>
              </a:spcAft>
            </a:pPr>
            <a:r>
              <a:rPr lang="ar-SA" b="1" i="1" dirty="0">
                <a:solidFill>
                  <a:srgbClr val="FF0000"/>
                </a:solidFill>
                <a:ea typeface="Times New Roman"/>
              </a:rPr>
              <a:t>التوصيات : </a:t>
            </a:r>
            <a:endParaRPr lang="en-US" sz="1100" b="1" i="1" dirty="0">
              <a:solidFill>
                <a:srgbClr val="FF0000"/>
              </a:solidFill>
              <a:ea typeface="Times New Roman"/>
              <a:cs typeface="Arial"/>
            </a:endParaRPr>
          </a:p>
          <a:p>
            <a:pPr marL="342900" lvl="0" indent="-342900" algn="r" rtl="1">
              <a:lnSpc>
                <a:spcPct val="120000"/>
              </a:lnSpc>
              <a:spcAft>
                <a:spcPts val="1000"/>
              </a:spcAft>
              <a:buFont typeface="+mj-lt"/>
              <a:buAutoNum type="arabicPeriod"/>
            </a:pPr>
            <a:r>
              <a:rPr lang="ar-SA" b="1" dirty="0">
                <a:ea typeface="Times New Roman"/>
              </a:rPr>
              <a:t>البيئة </a:t>
            </a:r>
            <a:r>
              <a:rPr lang="ar-SA" b="1" dirty="0" err="1">
                <a:ea typeface="Times New Roman"/>
              </a:rPr>
              <a:t>لاتستحق</a:t>
            </a:r>
            <a:r>
              <a:rPr lang="ar-SA" b="1" dirty="0">
                <a:ea typeface="Times New Roman"/>
              </a:rPr>
              <a:t> ان نصر على تدميرها لذا لنعمل على ايقاف هذا التدمير </a:t>
            </a:r>
            <a:endParaRPr lang="en-US" sz="1100" b="1" dirty="0">
              <a:ea typeface="Times New Roman"/>
              <a:cs typeface="Arial"/>
            </a:endParaRPr>
          </a:p>
          <a:p>
            <a:pPr marL="342900" lvl="0" indent="-342900" algn="r" rtl="1">
              <a:lnSpc>
                <a:spcPct val="120000"/>
              </a:lnSpc>
              <a:spcAft>
                <a:spcPts val="1000"/>
              </a:spcAft>
              <a:buFont typeface="+mj-lt"/>
              <a:buAutoNum type="arabicPeriod"/>
            </a:pPr>
            <a:r>
              <a:rPr lang="ar-SA" b="1" dirty="0">
                <a:ea typeface="Times New Roman"/>
              </a:rPr>
              <a:t>العمل على استثمار البدائل الطبيعية كي نخفف من تلوث عناصر البيئة </a:t>
            </a:r>
            <a:endParaRPr lang="en-US" sz="1100" b="1" dirty="0">
              <a:ea typeface="Times New Roman"/>
              <a:cs typeface="Arial"/>
            </a:endParaRPr>
          </a:p>
          <a:p>
            <a:pPr marL="342900" lvl="0" indent="-342900" algn="r" rtl="1">
              <a:lnSpc>
                <a:spcPct val="120000"/>
              </a:lnSpc>
              <a:spcAft>
                <a:spcPts val="1000"/>
              </a:spcAft>
              <a:buFont typeface="+mj-lt"/>
              <a:buAutoNum type="arabicPeriod"/>
            </a:pPr>
            <a:r>
              <a:rPr lang="ar-SA" b="1" dirty="0">
                <a:ea typeface="Times New Roman"/>
              </a:rPr>
              <a:t>اعداد مشاريع التنمية المستدامة ذات العلاقة في تخطيط المدن والمساحات الخضراء والبيئة النظيفة </a:t>
            </a:r>
            <a:endParaRPr lang="en-US" sz="1100" b="1" dirty="0">
              <a:ea typeface="Times New Roman"/>
              <a:cs typeface="Arial"/>
            </a:endParaRPr>
          </a:p>
          <a:p>
            <a:pPr marL="342900" lvl="0" indent="-342900" algn="r" rtl="1">
              <a:lnSpc>
                <a:spcPct val="120000"/>
              </a:lnSpc>
              <a:spcAft>
                <a:spcPts val="1000"/>
              </a:spcAft>
              <a:buFont typeface="+mj-lt"/>
              <a:buAutoNum type="arabicPeriod"/>
            </a:pPr>
            <a:r>
              <a:rPr lang="ar-SA" b="1" dirty="0">
                <a:ea typeface="Times New Roman"/>
              </a:rPr>
              <a:t>الوقاية من تلوث البيئة بالنفايات من خلال عملية التدوير لها </a:t>
            </a:r>
            <a:endParaRPr lang="en-US" sz="1100" b="1" dirty="0">
              <a:ea typeface="Times New Roman"/>
              <a:cs typeface="Arial"/>
            </a:endParaRPr>
          </a:p>
          <a:p>
            <a:pPr algn="r" rtl="1">
              <a:lnSpc>
                <a:spcPct val="120000"/>
              </a:lnSpc>
              <a:spcAft>
                <a:spcPts val="1000"/>
              </a:spcAft>
            </a:pPr>
            <a:r>
              <a:rPr lang="ar-SA" i="1" dirty="0">
                <a:ea typeface="Times New Roman"/>
              </a:rPr>
              <a:t> </a:t>
            </a:r>
            <a:endParaRPr lang="en-US" sz="1100" i="1" dirty="0">
              <a:ea typeface="Times New Roman"/>
              <a:cs typeface="Arial"/>
            </a:endParaRPr>
          </a:p>
        </p:txBody>
      </p:sp>
    </p:spTree>
    <p:extLst>
      <p:ext uri="{BB962C8B-B14F-4D97-AF65-F5344CB8AC3E}">
        <p14:creationId xmlns:p14="http://schemas.microsoft.com/office/powerpoint/2010/main" val="4017460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62474"/>
          </a:xfrm>
        </p:spPr>
        <p:txBody>
          <a:bodyPr>
            <a:normAutofit/>
          </a:bodyPr>
          <a:lstStyle/>
          <a:p>
            <a:r>
              <a:rPr lang="ar-IQ" dirty="0" smtClean="0">
                <a:solidFill>
                  <a:srgbClr val="00B050"/>
                </a:solidFill>
              </a:rPr>
              <a:t>شكرا لحسن الاصغاء </a:t>
            </a:r>
            <a:br>
              <a:rPr lang="ar-IQ" dirty="0" smtClean="0">
                <a:solidFill>
                  <a:srgbClr val="00B050"/>
                </a:solidFill>
              </a:rPr>
            </a:br>
            <a:r>
              <a:rPr lang="ar-IQ" dirty="0" smtClean="0">
                <a:solidFill>
                  <a:srgbClr val="00B050"/>
                </a:solidFill>
              </a:rPr>
              <a:t>والسلام عليكم ورحمة الله وبركاته </a:t>
            </a:r>
            <a:endParaRPr lang="en-US" dirty="0">
              <a:solidFill>
                <a:srgbClr val="00B050"/>
              </a:solidFill>
            </a:endParaRPr>
          </a:p>
        </p:txBody>
      </p:sp>
    </p:spTree>
    <p:extLst>
      <p:ext uri="{BB962C8B-B14F-4D97-AF65-F5344CB8AC3E}">
        <p14:creationId xmlns:p14="http://schemas.microsoft.com/office/powerpoint/2010/main" val="254908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8892480" cy="9334863"/>
          </a:xfrm>
          <a:prstGeom prst="rect">
            <a:avLst/>
          </a:prstGeom>
        </p:spPr>
        <p:txBody>
          <a:bodyPr wrap="square">
            <a:spAutoFit/>
          </a:bodyPr>
          <a:lstStyle/>
          <a:p>
            <a:pPr algn="ctr" rtl="1">
              <a:lnSpc>
                <a:spcPct val="120000"/>
              </a:lnSpc>
              <a:spcAft>
                <a:spcPts val="1000"/>
              </a:spcAft>
            </a:pPr>
            <a:r>
              <a:rPr lang="ar-IQ" sz="2400" b="1" dirty="0" smtClean="0">
                <a:solidFill>
                  <a:srgbClr val="FF0000"/>
                </a:solidFill>
                <a:ea typeface="Times New Roman"/>
              </a:rPr>
              <a:t>المقدمة</a:t>
            </a:r>
            <a:endParaRPr lang="en-US" sz="2400" b="1" dirty="0" smtClean="0">
              <a:solidFill>
                <a:srgbClr val="FF0000"/>
              </a:solidFill>
              <a:ea typeface="Times New Roman"/>
              <a:cs typeface="Arial"/>
            </a:endParaRPr>
          </a:p>
          <a:p>
            <a:pPr algn="r" rtl="1">
              <a:lnSpc>
                <a:spcPct val="120000"/>
              </a:lnSpc>
              <a:spcAft>
                <a:spcPts val="1000"/>
              </a:spcAft>
            </a:pPr>
            <a:r>
              <a:rPr lang="ar-IQ" b="1" dirty="0" smtClean="0">
                <a:ea typeface="Times New Roman"/>
              </a:rPr>
              <a:t>اعجبتني حقيقة الاسطر التالية وفي ذات الوقت اشعرتني بالخطر المحدق في بيئتنا و التي تقول (( اذا كان الانسان قد لطم بيئته على خدها الايمن , فهي لم تدر خدها الايسر , بل لطمته على خديه وشدت اذنيه الامر الذي ادى الى ازدياد الحديث عن البيئة ومشكلات تلوثها خلال الثلاثين عاما الاخيرة من القرن العشرين ))</a:t>
            </a:r>
            <a:endParaRPr lang="en-US" sz="1100" b="1" dirty="0" smtClean="0">
              <a:ea typeface="Times New Roman"/>
              <a:cs typeface="Arial"/>
            </a:endParaRPr>
          </a:p>
          <a:p>
            <a:pPr algn="r" rtl="1">
              <a:lnSpc>
                <a:spcPct val="120000"/>
              </a:lnSpc>
              <a:spcAft>
                <a:spcPts val="1000"/>
              </a:spcAft>
            </a:pPr>
            <a:r>
              <a:rPr lang="ar-IQ" b="1" dirty="0" err="1" smtClean="0">
                <a:ea typeface="Times New Roman"/>
              </a:rPr>
              <a:t>لانها</a:t>
            </a:r>
            <a:r>
              <a:rPr lang="ar-IQ" b="1" dirty="0" smtClean="0">
                <a:ea typeface="Times New Roman"/>
              </a:rPr>
              <a:t> </a:t>
            </a:r>
            <a:r>
              <a:rPr lang="ar-IQ" b="1" dirty="0">
                <a:ea typeface="Times New Roman"/>
              </a:rPr>
              <a:t>تدق امامنا اجراس تنبهنا الى ضرورة ان نعاود تصحيح حسابات التعامل البيئة كي نحد من تجاوزنا </a:t>
            </a:r>
            <a:r>
              <a:rPr lang="ar-IQ" b="1" dirty="0" err="1">
                <a:ea typeface="Times New Roman"/>
              </a:rPr>
              <a:t>وضلمنا</a:t>
            </a:r>
            <a:r>
              <a:rPr lang="ar-IQ" b="1" dirty="0">
                <a:ea typeface="Times New Roman"/>
              </a:rPr>
              <a:t> عليها . </a:t>
            </a:r>
            <a:endParaRPr lang="en-US" sz="1100" b="1" dirty="0">
              <a:ea typeface="Times New Roman"/>
              <a:cs typeface="Arial"/>
            </a:endParaRPr>
          </a:p>
          <a:p>
            <a:pPr algn="r" rtl="1">
              <a:lnSpc>
                <a:spcPct val="120000"/>
              </a:lnSpc>
              <a:spcAft>
                <a:spcPts val="1000"/>
              </a:spcAft>
            </a:pPr>
            <a:r>
              <a:rPr lang="ar-IQ" b="1" dirty="0">
                <a:ea typeface="Times New Roman"/>
              </a:rPr>
              <a:t>اذن </a:t>
            </a:r>
            <a:r>
              <a:rPr lang="ar-IQ" b="1" dirty="0" err="1">
                <a:ea typeface="Times New Roman"/>
              </a:rPr>
              <a:t>نبدء</a:t>
            </a:r>
            <a:r>
              <a:rPr lang="ar-IQ" b="1" dirty="0">
                <a:ea typeface="Times New Roman"/>
              </a:rPr>
              <a:t> اولا بمحاولة وضع تعريف بسيط لمفردات </a:t>
            </a:r>
            <a:endParaRPr lang="en-US" sz="1100" b="1" dirty="0">
              <a:ea typeface="Times New Roman"/>
              <a:cs typeface="Arial"/>
            </a:endParaRPr>
          </a:p>
          <a:p>
            <a:pPr algn="r" rtl="1">
              <a:lnSpc>
                <a:spcPct val="120000"/>
              </a:lnSpc>
              <a:spcAft>
                <a:spcPts val="1000"/>
              </a:spcAft>
            </a:pPr>
            <a:r>
              <a:rPr lang="ar-IQ" b="1" dirty="0">
                <a:ea typeface="Times New Roman"/>
              </a:rPr>
              <a:t>اولا التثقيف البيئي وثانيا التثقيف الصحي </a:t>
            </a:r>
            <a:endParaRPr lang="en-US" sz="1100" b="1" dirty="0">
              <a:ea typeface="Times New Roman"/>
              <a:cs typeface="Arial"/>
            </a:endParaRPr>
          </a:p>
          <a:p>
            <a:pPr algn="r" rtl="1">
              <a:lnSpc>
                <a:spcPct val="120000"/>
              </a:lnSpc>
              <a:spcAft>
                <a:spcPts val="1000"/>
              </a:spcAft>
            </a:pPr>
            <a:r>
              <a:rPr lang="ar-IQ" b="1" dirty="0">
                <a:ea typeface="Times New Roman"/>
              </a:rPr>
              <a:t>ويشير المصطلح الاول  التثقيف البيئي الى : العملية التربوية الهادفة الى ايقاظ وعي الانسان بالبيئة وتعزيز التغير في العلاقة بين الانسان والبيئة الطبيعية مما يضمن استدامة وجودة البيئة لكل الاجيال الحالية والمستقبلية وان تغرس </a:t>
            </a:r>
            <a:r>
              <a:rPr lang="ar-IQ" b="1" dirty="0" smtClean="0">
                <a:ea typeface="Times New Roman"/>
              </a:rPr>
              <a:t>ذلك في </a:t>
            </a:r>
            <a:r>
              <a:rPr lang="ar-IQ" b="1" dirty="0">
                <a:ea typeface="Times New Roman"/>
              </a:rPr>
              <a:t>الافراد في مختلف الاعمار والمستويات </a:t>
            </a:r>
            <a:endParaRPr lang="en-US" sz="1100" b="1" dirty="0">
              <a:ea typeface="Times New Roman"/>
              <a:cs typeface="Arial"/>
            </a:endParaRPr>
          </a:p>
          <a:p>
            <a:pPr algn="r" rtl="1">
              <a:lnSpc>
                <a:spcPct val="120000"/>
              </a:lnSpc>
              <a:spcAft>
                <a:spcPts val="1000"/>
              </a:spcAft>
            </a:pPr>
            <a:r>
              <a:rPr lang="ar-IQ" b="1" dirty="0">
                <a:ea typeface="Times New Roman"/>
              </a:rPr>
              <a:t>اما المصطلح الثاني التثقيف الصحي  فيشير الى : وفقا لمنظمة الصحة العالمية ورد تعريف التثقيف الصحي بأنه مجموعة من التجارب الصحية المدروسة بشكل علمي والمصممة كي تساعد الافراد والمجتمعات على تعزيز وضعهم الصحي عن طريق زيادة التوعية الصحية التي تؤثر كثيرا على مواقفهم وسلوكهم والحد من المشاكل الصحية التي قد يتعرض لها الانسان في اي وقت من الاوقات </a:t>
            </a:r>
            <a:r>
              <a:rPr lang="ar-IQ" b="1" dirty="0" smtClean="0">
                <a:ea typeface="Times New Roman"/>
              </a:rPr>
              <a:t>.</a:t>
            </a:r>
            <a:endParaRPr lang="en-US" sz="1100" b="1" dirty="0">
              <a:ea typeface="Times New Roman"/>
              <a:cs typeface="Arial"/>
            </a:endParaRPr>
          </a:p>
          <a:p>
            <a:pPr algn="r" rtl="1">
              <a:lnSpc>
                <a:spcPct val="120000"/>
              </a:lnSpc>
              <a:spcAft>
                <a:spcPts val="1000"/>
              </a:spcAft>
            </a:pPr>
            <a:r>
              <a:rPr lang="ar-IQ" b="1" dirty="0">
                <a:ea typeface="Times New Roman"/>
              </a:rPr>
              <a:t>البيئة بشكل عام لها دور رئيسي في دعم صحة الانسان وبالمقابل الانسان يعد شريكا اساسيا في تنمية البيئة او تدميرها من خلال ممارساته وسلوكه الذي يعكس معارفه واتجاهاته التي تكونت عبر الزمن من خلال الدور الذي تلعبه الاسرة في </a:t>
            </a:r>
            <a:r>
              <a:rPr lang="ar-IQ" b="1" dirty="0" smtClean="0">
                <a:ea typeface="Times New Roman"/>
              </a:rPr>
              <a:t>ذلك</a:t>
            </a:r>
            <a:endParaRPr lang="en-US" sz="1100" b="1" dirty="0">
              <a:ea typeface="Times New Roman"/>
              <a:cs typeface="Arial"/>
            </a:endParaRPr>
          </a:p>
          <a:p>
            <a:pPr algn="r" rtl="1">
              <a:lnSpc>
                <a:spcPct val="120000"/>
              </a:lnSpc>
              <a:spcAft>
                <a:spcPts val="1000"/>
              </a:spcAft>
            </a:pPr>
            <a:r>
              <a:rPr lang="ar-IQ" b="1" dirty="0">
                <a:ea typeface="Times New Roman"/>
              </a:rPr>
              <a:t>ان التفاعل البشري مع بيئته اصبح وضعا مقلقا نتيجة التسارع الكبير في وتيرة ذلك التفاعل وطبيعته التي اضحت مشاكل بيئية لم تعد تظهر مستقلة عن بعضها البعض ولكنها مرتبطة ببعضها وصارت تشكل واقعا من التراكم يمكننا ان نتحدث عنه بشيء اكبر من كونه مجرد مشاكل بيئية بل اصبحنا نواجه ازمة حقيقية بيئية تتجلى شدتها في طبيعتها العالمية التي تنعكس سلبا على صحته  , متمثلا بالتلوث الذي يعد من المشكلات الهامة والخطيرة التي تؤثر على الحياة واصبح الاخلال بالبيئة ( التلوث ) له اثاره السلبية ليس فقط على الارض بل على الحياة الانسانية ايضا . </a:t>
            </a:r>
            <a:endParaRPr lang="en-US" sz="1100" b="1" dirty="0">
              <a:ea typeface="Times New Roman"/>
              <a:cs typeface="Arial"/>
            </a:endParaRPr>
          </a:p>
          <a:p>
            <a:pPr algn="r" rtl="1">
              <a:lnSpc>
                <a:spcPct val="120000"/>
              </a:lnSpc>
              <a:spcAft>
                <a:spcPts val="1000"/>
              </a:spcAft>
            </a:pPr>
            <a:r>
              <a:rPr lang="en-US" b="1" dirty="0">
                <a:ea typeface="Times New Roman"/>
                <a:cs typeface="Arial"/>
              </a:rPr>
              <a:t> </a:t>
            </a:r>
            <a:endParaRPr lang="en-US" sz="1100" b="1" dirty="0">
              <a:ea typeface="Times New Roman"/>
              <a:cs typeface="Arial"/>
            </a:endParaRPr>
          </a:p>
        </p:txBody>
      </p:sp>
    </p:spTree>
    <p:extLst>
      <p:ext uri="{BB962C8B-B14F-4D97-AF65-F5344CB8AC3E}">
        <p14:creationId xmlns:p14="http://schemas.microsoft.com/office/powerpoint/2010/main" val="353895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709" y="0"/>
            <a:ext cx="9144000" cy="6918817"/>
          </a:xfrm>
          <a:prstGeom prst="rect">
            <a:avLst/>
          </a:prstGeom>
        </p:spPr>
        <p:txBody>
          <a:bodyPr wrap="square">
            <a:spAutoFit/>
          </a:bodyPr>
          <a:lstStyle/>
          <a:p>
            <a:pPr algn="ctr" rtl="1">
              <a:lnSpc>
                <a:spcPct val="120000"/>
              </a:lnSpc>
              <a:spcAft>
                <a:spcPts val="1000"/>
              </a:spcAft>
            </a:pPr>
            <a:r>
              <a:rPr lang="ar-IQ" sz="2400" b="1" dirty="0">
                <a:solidFill>
                  <a:srgbClr val="FF0000"/>
                </a:solidFill>
                <a:ea typeface="Times New Roman"/>
              </a:rPr>
              <a:t>اصناف التلوث البيئي </a:t>
            </a:r>
            <a:endParaRPr lang="en-US" sz="2400" b="1" dirty="0">
              <a:solidFill>
                <a:srgbClr val="FF0000"/>
              </a:solidFill>
              <a:ea typeface="Times New Roman"/>
              <a:cs typeface="Arial"/>
            </a:endParaRPr>
          </a:p>
          <a:p>
            <a:pPr algn="r" rtl="1">
              <a:lnSpc>
                <a:spcPct val="120000"/>
              </a:lnSpc>
              <a:spcAft>
                <a:spcPts val="1000"/>
              </a:spcAft>
            </a:pPr>
            <a:r>
              <a:rPr lang="ar-SA" sz="1600" b="1" dirty="0">
                <a:ea typeface="Times New Roman"/>
              </a:rPr>
              <a:t>يصنف التلوث البيئي إلى نوعين </a:t>
            </a:r>
            <a:r>
              <a:rPr lang="ar-IQ" sz="1600" b="1" dirty="0" smtClean="0">
                <a:ea typeface="Times New Roman"/>
              </a:rPr>
              <a:t>: المادي وغير المادي </a:t>
            </a:r>
            <a:endParaRPr lang="en-US" sz="1600" b="1" dirty="0">
              <a:ea typeface="Times New Roman"/>
              <a:cs typeface="Arial"/>
            </a:endParaRPr>
          </a:p>
          <a:p>
            <a:pPr marL="269875" algn="r" rtl="1">
              <a:lnSpc>
                <a:spcPct val="120000"/>
              </a:lnSpc>
              <a:spcAft>
                <a:spcPts val="1000"/>
              </a:spcAft>
            </a:pPr>
            <a:r>
              <a:rPr lang="ar-SA" sz="1600" b="1" dirty="0">
                <a:solidFill>
                  <a:srgbClr val="FF0000"/>
                </a:solidFill>
                <a:ea typeface="Times New Roman"/>
              </a:rPr>
              <a:t>1-التلوث المادي </a:t>
            </a:r>
            <a:r>
              <a:rPr lang="ar-SA" sz="1600" b="1" dirty="0">
                <a:ea typeface="Times New Roman"/>
              </a:rPr>
              <a:t>: هو تلوث محسوس يحيط </a:t>
            </a:r>
            <a:r>
              <a:rPr lang="ar-SA" sz="1600" b="1" dirty="0" err="1">
                <a:ea typeface="Times New Roman"/>
              </a:rPr>
              <a:t>بالانسان</a:t>
            </a:r>
            <a:r>
              <a:rPr lang="ar-SA" sz="1600" b="1" dirty="0">
                <a:ea typeface="Times New Roman"/>
              </a:rPr>
              <a:t> فيشعر ويتأثر به ويراه بالعين المجردة , وقد يكون هو المتسبب فيه في معظم الاحيان , وإهمال منه في حق نفسه ولهاثه المستمر وراء التكنولوجيا ما يتسبب في ا </a:t>
            </a:r>
            <a:r>
              <a:rPr lang="ar-SA" sz="1600" b="1" dirty="0" err="1">
                <a:ea typeface="Times New Roman"/>
              </a:rPr>
              <a:t>لاخلال</a:t>
            </a:r>
            <a:r>
              <a:rPr lang="ar-SA" sz="1600" b="1" dirty="0">
                <a:ea typeface="Times New Roman"/>
              </a:rPr>
              <a:t>  بالتوازن البيئي . ويتمثل بعدة أنواع </a:t>
            </a:r>
            <a:endParaRPr lang="en-US" sz="1600" b="1" dirty="0">
              <a:ea typeface="Times New Roman"/>
              <a:cs typeface="Arial"/>
            </a:endParaRPr>
          </a:p>
          <a:p>
            <a:pPr marL="269875" algn="r" rtl="1">
              <a:lnSpc>
                <a:spcPct val="120000"/>
              </a:lnSpc>
              <a:spcAft>
                <a:spcPts val="1000"/>
              </a:spcAft>
            </a:pPr>
            <a:r>
              <a:rPr lang="ar-SA" sz="1600" b="1" dirty="0">
                <a:ea typeface="Times New Roman"/>
              </a:rPr>
              <a:t>أ. تلوث الهواء :-يحدث التلوث الهوائي عندما تتواجد جزيئات في الهواء وبكميات كبيرة عضوية او غير عضوية وتشكل اضر ار . على العناصر البيئية </a:t>
            </a:r>
            <a:r>
              <a:rPr lang="en-US" sz="1600" b="1" dirty="0">
                <a:ea typeface="Times New Roman"/>
                <a:cs typeface="Arial"/>
              </a:rPr>
              <a:t>*</a:t>
            </a:r>
            <a:r>
              <a:rPr lang="ar-SA" sz="1600" b="1" dirty="0">
                <a:ea typeface="Times New Roman"/>
              </a:rPr>
              <a:t>ملوثات الهواء واثارها في الصحة والبيئة ان زيادة تراكيز </a:t>
            </a:r>
            <a:r>
              <a:rPr lang="ar-SA" sz="1600" b="1" dirty="0" err="1">
                <a:ea typeface="Times New Roman"/>
              </a:rPr>
              <a:t>الغا</a:t>
            </a:r>
            <a:r>
              <a:rPr lang="ar-SA" sz="1600" b="1" dirty="0">
                <a:ea typeface="Times New Roman"/>
              </a:rPr>
              <a:t> ازت او نقصانها عن التراكيز  الطبيعية  او  يتطاير في الهواء من دقائق ترابية او رملية وغبار مختلف التراكيب ناتج عن العمليات الصناعية مثل صناعة </a:t>
            </a:r>
            <a:r>
              <a:rPr lang="ar-SA" sz="1600" b="1" dirty="0" err="1">
                <a:ea typeface="Times New Roman"/>
              </a:rPr>
              <a:t>االسمنت</a:t>
            </a:r>
            <a:r>
              <a:rPr lang="ar-SA" sz="1600" b="1" dirty="0">
                <a:ea typeface="Times New Roman"/>
              </a:rPr>
              <a:t> وغيرها مثل جسيمات دقيقة تنتشر في الهواء وتضر بالبيئة</a:t>
            </a:r>
            <a:r>
              <a:rPr lang="en-US" sz="1600" b="1" dirty="0">
                <a:ea typeface="Times New Roman"/>
                <a:cs typeface="Arial"/>
              </a:rPr>
              <a:t> . </a:t>
            </a:r>
            <a:r>
              <a:rPr lang="ar-SA" sz="1600" b="1" dirty="0" smtClean="0">
                <a:ea typeface="Times New Roman"/>
              </a:rPr>
              <a:t>والتي </a:t>
            </a:r>
            <a:r>
              <a:rPr lang="ar-SA" sz="1600" b="1" dirty="0">
                <a:ea typeface="Times New Roman"/>
              </a:rPr>
              <a:t>تسبب تلوث الهواء هي ملوثات الهواء :- من اكثر العناصر انتشا   را</a:t>
            </a:r>
            <a:r>
              <a:rPr lang="en-US" sz="1600" b="1" dirty="0">
                <a:ea typeface="Times New Roman"/>
                <a:cs typeface="Arial"/>
              </a:rPr>
              <a:t>*</a:t>
            </a:r>
            <a:r>
              <a:rPr lang="ar-SA" sz="1600" b="1" dirty="0">
                <a:ea typeface="Times New Roman"/>
              </a:rPr>
              <a:t>ثاني اوكسيد الكربون   بتركيزات عالية  </a:t>
            </a:r>
            <a:endParaRPr lang="en-US" sz="1600" b="1" dirty="0">
              <a:ea typeface="Times New Roman"/>
              <a:cs typeface="Arial"/>
            </a:endParaRPr>
          </a:p>
          <a:p>
            <a:pPr marL="269875" algn="r" rtl="1">
              <a:lnSpc>
                <a:spcPct val="120000"/>
              </a:lnSpc>
              <a:spcAft>
                <a:spcPts val="1000"/>
              </a:spcAft>
            </a:pPr>
            <a:r>
              <a:rPr lang="ar-SA" sz="1600" b="1" dirty="0">
                <a:ea typeface="Times New Roman"/>
              </a:rPr>
              <a:t>  </a:t>
            </a:r>
            <a:r>
              <a:rPr lang="en-US" sz="1600" b="1" dirty="0">
                <a:ea typeface="Times New Roman"/>
                <a:cs typeface="Arial"/>
              </a:rPr>
              <a:t>. </a:t>
            </a:r>
            <a:r>
              <a:rPr lang="ar-SA" sz="1600" b="1" dirty="0" err="1">
                <a:ea typeface="Times New Roman"/>
              </a:rPr>
              <a:t>ب.تلوث</a:t>
            </a:r>
            <a:r>
              <a:rPr lang="ar-SA" sz="1600" b="1" dirty="0">
                <a:ea typeface="Times New Roman"/>
              </a:rPr>
              <a:t> المائي :- يحدث تلوث الماء نتيجة أ لقاء   الانسان  للمخلفات في المياه فمن اكثر المصادر التي تسبب في تلوث مياه المجاري المائية هي مخلفات المصانع السائلة الناتجة من الصناعات المختلفة .ويعتبر النفط الملوث الاساسي للبيئة البحرية نتيجة لعمليات التنقيب واستخراج النفط والغاز الطبيعي في المناطق البحرية او المحاذية لها</a:t>
            </a:r>
            <a:endParaRPr lang="en-US" sz="1600" b="1" dirty="0">
              <a:ea typeface="Times New Roman"/>
              <a:cs typeface="Arial"/>
            </a:endParaRPr>
          </a:p>
          <a:p>
            <a:pPr marL="269875" algn="r" rtl="1">
              <a:lnSpc>
                <a:spcPct val="120000"/>
              </a:lnSpc>
              <a:spcAft>
                <a:spcPts val="1000"/>
              </a:spcAft>
            </a:pPr>
            <a:r>
              <a:rPr lang="ar-SA" sz="1600" b="1" dirty="0">
                <a:ea typeface="Times New Roman"/>
              </a:rPr>
              <a:t>   ج. تلوث التربة</a:t>
            </a:r>
            <a:r>
              <a:rPr lang="en-US" sz="1600" b="1" dirty="0">
                <a:ea typeface="Times New Roman"/>
                <a:cs typeface="Arial"/>
              </a:rPr>
              <a:t>: </a:t>
            </a:r>
            <a:r>
              <a:rPr lang="en-US" sz="1600" b="1" dirty="0" smtClean="0">
                <a:effectLst/>
                <a:latin typeface="Arial"/>
                <a:ea typeface="Times New Roman"/>
                <a:cs typeface="Arial"/>
              </a:rPr>
              <a:t> </a:t>
            </a:r>
            <a:r>
              <a:rPr lang="ar-SA" sz="1600" b="1" dirty="0">
                <a:latin typeface="Arial"/>
                <a:ea typeface="Times New Roman"/>
              </a:rPr>
              <a:t> ان التربة التي تعتبر مصدر  للخير والاثمار من اكثر العناصر التي يسيء </a:t>
            </a:r>
            <a:r>
              <a:rPr lang="ar-IQ" sz="1600" b="1" dirty="0" smtClean="0">
                <a:latin typeface="Arial"/>
                <a:ea typeface="Times New Roman"/>
              </a:rPr>
              <a:t>الان</a:t>
            </a:r>
            <a:r>
              <a:rPr lang="ar-SA" sz="1600" b="1" dirty="0" smtClean="0">
                <a:latin typeface="Arial"/>
                <a:ea typeface="Times New Roman"/>
              </a:rPr>
              <a:t>سان </a:t>
            </a:r>
            <a:r>
              <a:rPr lang="ar-SA" sz="1600" b="1" dirty="0">
                <a:latin typeface="Arial"/>
                <a:ea typeface="Times New Roman"/>
              </a:rPr>
              <a:t>استخدامها في   البيئة ,وتتلوث التربة نتيجة استعمال الاسمدة والمبيدات والقاء الفضلات الصناعية وينعكس ذلك على الكائنات الحية في التربة وخصوبتها مما ينعكس اثره على النبات والحيوان والانسان </a:t>
            </a:r>
            <a:endParaRPr lang="en-US" sz="1600" b="1" dirty="0">
              <a:ea typeface="Times New Roman"/>
              <a:cs typeface="Arial"/>
            </a:endParaRPr>
          </a:p>
          <a:p>
            <a:pPr marL="269875" algn="r" rtl="1">
              <a:lnSpc>
                <a:spcPct val="120000"/>
              </a:lnSpc>
              <a:spcAft>
                <a:spcPts val="1000"/>
              </a:spcAft>
            </a:pPr>
            <a:r>
              <a:rPr lang="ar-SA" sz="1600" b="1" dirty="0">
                <a:ea typeface="Times New Roman"/>
              </a:rPr>
              <a:t> د. التلو ث الغذائي :كان للتطور المذهل في صناعة الاغذية خلال الخمسين عاما عن طريق استخدام الاسمدة الصناعية اكبر الاثر في تلوث الطعام كيميائيا والمبيدات الحشرية وعدم معالجة مخلفات المصانع       وتلو ث عن تحلل الغذاء بسبب البكتريا والفطريات ,وقد ينجم عن تصرفات الانسان  بقصد او دون قصد مثل التلوث الكيميائي </a:t>
            </a:r>
            <a:r>
              <a:rPr lang="ar-SA" sz="1600" b="1" dirty="0" err="1">
                <a:ea typeface="Times New Roman"/>
              </a:rPr>
              <a:t>للاغذية</a:t>
            </a:r>
            <a:r>
              <a:rPr lang="ar-SA" sz="1600" b="1" dirty="0">
                <a:ea typeface="Times New Roman"/>
              </a:rPr>
              <a:t> وغيره</a:t>
            </a:r>
            <a:r>
              <a:rPr lang="en-US" sz="1600" b="1" dirty="0">
                <a:ea typeface="Times New Roman"/>
                <a:cs typeface="Arial"/>
              </a:rPr>
              <a:t> . </a:t>
            </a:r>
            <a:r>
              <a:rPr lang="ar-SA" sz="1600" b="1" dirty="0">
                <a:ea typeface="Times New Roman"/>
              </a:rPr>
              <a:t>هـ التلوث بالنفايات :- ويشمل التلوث بالنفايات القمامة والنفايات </a:t>
            </a:r>
            <a:r>
              <a:rPr lang="ar-SA" sz="1600" b="1" dirty="0" err="1">
                <a:ea typeface="Times New Roman"/>
              </a:rPr>
              <a:t>االشعاعية</a:t>
            </a:r>
            <a:r>
              <a:rPr lang="ar-SA" sz="1600" b="1" dirty="0">
                <a:ea typeface="Times New Roman"/>
              </a:rPr>
              <a:t> المقصود هنا القمامة ومخلفات النشاط البشري في حياته اليومية زادت  في البلدان النامية وخاصة التضخم السكاني وقد تودي هذا النفايات مع غياب الوعي الصحي الى جانب ضعف نظم جمعها والتخلص  منها </a:t>
            </a:r>
            <a:endParaRPr lang="en-US" sz="1600" b="1" dirty="0">
              <a:ea typeface="Times New Roman"/>
              <a:cs typeface="Arial"/>
            </a:endParaRPr>
          </a:p>
        </p:txBody>
      </p:sp>
    </p:spTree>
    <p:extLst>
      <p:ext uri="{BB962C8B-B14F-4D97-AF65-F5344CB8AC3E}">
        <p14:creationId xmlns:p14="http://schemas.microsoft.com/office/powerpoint/2010/main" val="863369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03070"/>
            <a:ext cx="8568952" cy="3598934"/>
          </a:xfrm>
          <a:prstGeom prst="rect">
            <a:avLst/>
          </a:prstGeom>
        </p:spPr>
        <p:txBody>
          <a:bodyPr wrap="square">
            <a:spAutoFit/>
          </a:bodyPr>
          <a:lstStyle/>
          <a:p>
            <a:pPr marL="269875" algn="r" rtl="1">
              <a:lnSpc>
                <a:spcPct val="120000"/>
              </a:lnSpc>
              <a:spcAft>
                <a:spcPts val="1000"/>
              </a:spcAft>
            </a:pPr>
            <a:r>
              <a:rPr lang="en-US" i="1" dirty="0" smtClean="0">
                <a:effectLst/>
                <a:latin typeface="Arial"/>
                <a:ea typeface="Times New Roman"/>
                <a:cs typeface="Arial"/>
              </a:rPr>
              <a:t> </a:t>
            </a:r>
            <a:r>
              <a:rPr lang="en-US" sz="2400" b="1" dirty="0">
                <a:solidFill>
                  <a:srgbClr val="FF0000"/>
                </a:solidFill>
                <a:ea typeface="Times New Roman"/>
                <a:cs typeface="Arial"/>
              </a:rPr>
              <a:t>2</a:t>
            </a:r>
            <a:r>
              <a:rPr lang="en-US" sz="3200" b="1" dirty="0">
                <a:ea typeface="Times New Roman"/>
                <a:cs typeface="Arial"/>
              </a:rPr>
              <a:t> </a:t>
            </a:r>
            <a:r>
              <a:rPr lang="en-US" sz="2400" b="1" dirty="0">
                <a:solidFill>
                  <a:srgbClr val="FF0000"/>
                </a:solidFill>
                <a:ea typeface="Times New Roman"/>
                <a:cs typeface="Arial"/>
              </a:rPr>
              <a:t>.</a:t>
            </a:r>
            <a:r>
              <a:rPr lang="ar-SA" sz="2400" b="1" dirty="0">
                <a:solidFill>
                  <a:srgbClr val="FF0000"/>
                </a:solidFill>
                <a:ea typeface="Times New Roman"/>
              </a:rPr>
              <a:t>التلوث البيئي غير المادي (المعنوي</a:t>
            </a:r>
            <a:r>
              <a:rPr lang="en-US" sz="2400" b="1" dirty="0">
                <a:solidFill>
                  <a:srgbClr val="FF0000"/>
                </a:solidFill>
                <a:ea typeface="Times New Roman"/>
                <a:cs typeface="Arial"/>
              </a:rPr>
              <a:t>(</a:t>
            </a:r>
            <a:r>
              <a:rPr lang="en-US" b="1" dirty="0">
                <a:ea typeface="Times New Roman"/>
                <a:cs typeface="Arial"/>
              </a:rPr>
              <a:t> </a:t>
            </a:r>
            <a:r>
              <a:rPr lang="ar-SA" b="1" dirty="0">
                <a:ea typeface="Times New Roman"/>
              </a:rPr>
              <a:t>ويقصد به التلوث غير المحسوس , وغالبا ما تكون اثاره غير مباشرة على الرغم من انها قد تكون قاتلة في بعض الاحيان.   ويقسم التلوث البيئي الغير مادي الى أنواع عدة هي </a:t>
            </a:r>
            <a:endParaRPr lang="en-US" b="1" dirty="0">
              <a:ea typeface="Times New Roman"/>
              <a:cs typeface="Arial"/>
            </a:endParaRPr>
          </a:p>
          <a:p>
            <a:pPr marL="269875" algn="r" rtl="1">
              <a:lnSpc>
                <a:spcPct val="120000"/>
              </a:lnSpc>
              <a:spcAft>
                <a:spcPts val="1000"/>
              </a:spcAft>
            </a:pPr>
            <a:r>
              <a:rPr lang="ar-SA" b="1" dirty="0">
                <a:ea typeface="Times New Roman"/>
              </a:rPr>
              <a:t>أ. التلوث السمعي (الضوضاء): ويشمل ضوضاء الطريق والطائرات والضوضاء الصناعية ولقد زادت شدة الضوضاء في عالمنا المعاصر بشكل كبير ولم تعد مقتصرة على المدن الكبرى والمناطق الصناعية وانما وصلت الارياف  كما لم  تسلم البيوت من الضوضاء بعد ان سخر الانسان كل وسائل التقنية الحديثة لرفاهيته من الراديو والتلفاز وادوات التنظيف</a:t>
            </a:r>
            <a:endParaRPr lang="en-US" b="1" dirty="0">
              <a:ea typeface="Times New Roman"/>
              <a:cs typeface="Arial"/>
            </a:endParaRPr>
          </a:p>
          <a:p>
            <a:pPr marL="269875" algn="r" rtl="1">
              <a:lnSpc>
                <a:spcPct val="120000"/>
              </a:lnSpc>
              <a:spcAft>
                <a:spcPts val="1000"/>
              </a:spcAft>
            </a:pPr>
            <a:r>
              <a:rPr lang="ar-SA" b="1" dirty="0" err="1">
                <a:ea typeface="Times New Roman"/>
              </a:rPr>
              <a:t>ب.التلوث</a:t>
            </a:r>
            <a:r>
              <a:rPr lang="ar-SA" b="1" dirty="0">
                <a:ea typeface="Times New Roman"/>
              </a:rPr>
              <a:t> البصري:- وهو تشويه </a:t>
            </a:r>
            <a:r>
              <a:rPr lang="ar-SA" b="1" dirty="0" err="1">
                <a:ea typeface="Times New Roman"/>
              </a:rPr>
              <a:t>لاي</a:t>
            </a:r>
            <a:r>
              <a:rPr lang="ar-SA" b="1" dirty="0">
                <a:ea typeface="Times New Roman"/>
              </a:rPr>
              <a:t>   منظر تقع عليه عين الانسان  ويشعر بعدم الارتياح النفسي له ويوصف ايضا بانعدام التذوق الفني   </a:t>
            </a:r>
            <a:endParaRPr lang="en-US" b="1" dirty="0"/>
          </a:p>
        </p:txBody>
      </p:sp>
    </p:spTree>
    <p:extLst>
      <p:ext uri="{BB962C8B-B14F-4D97-AF65-F5344CB8AC3E}">
        <p14:creationId xmlns:p14="http://schemas.microsoft.com/office/powerpoint/2010/main" val="302463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6046271"/>
          </a:xfrm>
          <a:prstGeom prst="rect">
            <a:avLst/>
          </a:prstGeom>
        </p:spPr>
        <p:txBody>
          <a:bodyPr wrap="square">
            <a:spAutoFit/>
          </a:bodyPr>
          <a:lstStyle/>
          <a:p>
            <a:pPr marL="269875" algn="ctr" rtl="1">
              <a:lnSpc>
                <a:spcPct val="120000"/>
              </a:lnSpc>
              <a:spcAft>
                <a:spcPts val="1000"/>
              </a:spcAft>
            </a:pPr>
            <a:r>
              <a:rPr lang="ar-SA" sz="2400" b="1" dirty="0">
                <a:solidFill>
                  <a:srgbClr val="FF0000"/>
                </a:solidFill>
                <a:latin typeface="Arial"/>
                <a:ea typeface="Times New Roman"/>
              </a:rPr>
              <a:t> الاسباب الاجتماعية التي ساعدت على التلوث البيئي   </a:t>
            </a:r>
            <a:endParaRPr lang="en-US" sz="2400" dirty="0">
              <a:solidFill>
                <a:srgbClr val="FF0000"/>
              </a:solidFill>
              <a:ea typeface="Times New Roman"/>
              <a:cs typeface="Arial"/>
            </a:endParaRPr>
          </a:p>
          <a:p>
            <a:pPr algn="r" rtl="1">
              <a:lnSpc>
                <a:spcPct val="120000"/>
              </a:lnSpc>
              <a:spcAft>
                <a:spcPts val="1000"/>
              </a:spcAft>
            </a:pPr>
            <a:r>
              <a:rPr lang="ar-SA" b="1" dirty="0">
                <a:solidFill>
                  <a:srgbClr val="FF0000"/>
                </a:solidFill>
                <a:ea typeface="Times New Roman"/>
              </a:rPr>
              <a:t>1-الزيادة السكانية</a:t>
            </a:r>
            <a:r>
              <a:rPr lang="en-US" b="1" dirty="0">
                <a:solidFill>
                  <a:srgbClr val="FF0000"/>
                </a:solidFill>
                <a:ea typeface="Times New Roman"/>
                <a:cs typeface="Arial"/>
              </a:rPr>
              <a:t>: </a:t>
            </a:r>
            <a:r>
              <a:rPr lang="ar-SA" b="1" dirty="0">
                <a:ea typeface="Times New Roman"/>
              </a:rPr>
              <a:t>هناك علاقة وثيقة بين زيادة النمو السكاني وتفاقم مشكلة التلوث البيئي فان تزايد السكان في المراكز الحضرية يؤدي الى حدوث خلل في النظام البيئي ومن اهم مؤشرات ذلك الخلل هو التلوث و الازدحام والتغيرات المناخية فضلا عن ان تزايد اعداد السكان في المدن قللت من المساحات الشاغرة والطبيعية    </a:t>
            </a:r>
            <a:endParaRPr lang="en-US" b="1" dirty="0">
              <a:ea typeface="Times New Roman"/>
              <a:cs typeface="Arial"/>
            </a:endParaRPr>
          </a:p>
          <a:p>
            <a:pPr algn="r" rtl="1">
              <a:lnSpc>
                <a:spcPct val="120000"/>
              </a:lnSpc>
              <a:spcAft>
                <a:spcPts val="1000"/>
              </a:spcAft>
            </a:pPr>
            <a:r>
              <a:rPr lang="ar-SA" b="1" dirty="0">
                <a:ea typeface="Times New Roman"/>
              </a:rPr>
              <a:t>  2- </a:t>
            </a:r>
            <a:r>
              <a:rPr lang="ar-SA" b="1" dirty="0">
                <a:solidFill>
                  <a:srgbClr val="FF0000"/>
                </a:solidFill>
                <a:ea typeface="Times New Roman"/>
              </a:rPr>
              <a:t>الاحياء العشوائية</a:t>
            </a:r>
            <a:r>
              <a:rPr lang="en-US" b="1" dirty="0">
                <a:ea typeface="Times New Roman"/>
                <a:cs typeface="Arial"/>
              </a:rPr>
              <a:t>: </a:t>
            </a:r>
            <a:r>
              <a:rPr lang="ar-SA" b="1" dirty="0" smtClean="0">
                <a:ea typeface="Times New Roman"/>
              </a:rPr>
              <a:t>تعرف</a:t>
            </a:r>
            <a:r>
              <a:rPr lang="en-US" b="1" dirty="0" smtClean="0">
                <a:ea typeface="Times New Roman"/>
              </a:rPr>
              <a:t>  </a:t>
            </a:r>
            <a:r>
              <a:rPr lang="ar-SA" b="1" dirty="0" smtClean="0">
                <a:ea typeface="Times New Roman"/>
              </a:rPr>
              <a:t>الهامشية </a:t>
            </a:r>
            <a:r>
              <a:rPr lang="ar-SA" b="1" dirty="0">
                <a:ea typeface="Times New Roman"/>
              </a:rPr>
              <a:t>او العشوائية بانها مساكن مؤقتة مقامة بدون ترخيص رسمي, وعلى ارض لا يملكها القاطنون بها    ,  ويظهر تأثير البناء العشوائي على البيئة العمرانية من خلال تشويه للصورة البصرية بسبب انعدام القيم الجمالية في تصميم المباني السكنية,  الخالية من القيم الجمالية والتي تؤذي المتلقي او المشاهد </a:t>
            </a:r>
            <a:r>
              <a:rPr lang="ar-SA" b="1" dirty="0" smtClean="0">
                <a:ea typeface="Times New Roman"/>
              </a:rPr>
              <a:t>لهذه</a:t>
            </a:r>
            <a:r>
              <a:rPr lang="en-US" b="1" dirty="0" smtClean="0">
                <a:ea typeface="Times New Roman"/>
              </a:rPr>
              <a:t> </a:t>
            </a:r>
            <a:r>
              <a:rPr lang="ar-SA" b="1" dirty="0" smtClean="0">
                <a:ea typeface="Times New Roman"/>
              </a:rPr>
              <a:t>الابنية </a:t>
            </a:r>
            <a:endParaRPr lang="en-US" b="1" dirty="0">
              <a:ea typeface="Times New Roman"/>
              <a:cs typeface="Arial"/>
            </a:endParaRPr>
          </a:p>
          <a:p>
            <a:pPr algn="r" rtl="1">
              <a:lnSpc>
                <a:spcPct val="120000"/>
              </a:lnSpc>
              <a:spcAft>
                <a:spcPts val="1000"/>
              </a:spcAft>
            </a:pPr>
            <a:r>
              <a:rPr lang="ar-SA" b="1" dirty="0">
                <a:solidFill>
                  <a:srgbClr val="FF0000"/>
                </a:solidFill>
                <a:ea typeface="Times New Roman"/>
              </a:rPr>
              <a:t>3-انخفاض المستوى التعليمي</a:t>
            </a:r>
            <a:r>
              <a:rPr lang="en-US" b="1" dirty="0">
                <a:ea typeface="Times New Roman"/>
                <a:cs typeface="Arial"/>
              </a:rPr>
              <a:t>: </a:t>
            </a:r>
            <a:r>
              <a:rPr lang="ar-SA" b="1" dirty="0">
                <a:ea typeface="Times New Roman"/>
              </a:rPr>
              <a:t>ان تدني المستوى التعليمي والثقافي </a:t>
            </a:r>
            <a:r>
              <a:rPr lang="ar-SA" b="1" dirty="0" err="1">
                <a:ea typeface="Times New Roman"/>
              </a:rPr>
              <a:t>لافراد</a:t>
            </a:r>
            <a:r>
              <a:rPr lang="ar-SA" b="1" dirty="0">
                <a:ea typeface="Times New Roman"/>
              </a:rPr>
              <a:t> المجتمع له اثر في تفاقم مشكلات  تلوث البيئة لقلة الوعي والثقافة البيئية وعدم ادراكهم لخطورة هذه المشكلة, لذلك فان حماية وتطوير تربويا وسالمة البيئة مسؤولية كل مواطن مما يتطلب وعيا  عالميا بيئيا  </a:t>
            </a:r>
            <a:endParaRPr lang="en-US" b="1" dirty="0">
              <a:ea typeface="Times New Roman"/>
              <a:cs typeface="Arial"/>
            </a:endParaRPr>
          </a:p>
          <a:p>
            <a:pPr algn="r" rtl="1">
              <a:lnSpc>
                <a:spcPct val="120000"/>
              </a:lnSpc>
              <a:spcAft>
                <a:spcPts val="1000"/>
              </a:spcAft>
            </a:pPr>
            <a:r>
              <a:rPr lang="ar-SA" b="1" dirty="0">
                <a:solidFill>
                  <a:srgbClr val="FF0000"/>
                </a:solidFill>
                <a:ea typeface="Times New Roman"/>
              </a:rPr>
              <a:t>4-الحروب</a:t>
            </a:r>
            <a:r>
              <a:rPr lang="en-US" b="1" dirty="0">
                <a:solidFill>
                  <a:srgbClr val="FF0000"/>
                </a:solidFill>
                <a:ea typeface="Times New Roman"/>
                <a:cs typeface="Arial"/>
              </a:rPr>
              <a:t>:</a:t>
            </a:r>
            <a:r>
              <a:rPr lang="en-US" b="1" dirty="0">
                <a:ea typeface="Times New Roman"/>
                <a:cs typeface="Arial"/>
              </a:rPr>
              <a:t> </a:t>
            </a:r>
            <a:r>
              <a:rPr lang="ar-SA" b="1" dirty="0">
                <a:ea typeface="Times New Roman"/>
              </a:rPr>
              <a:t>وترتبط الخسائر القادمة التي تتعرض لها البيئة في حالات الحروب بمدى الخطورة والشراسة التي تتصف بها الاسلحة المستخدمة فيها   وما لها من  مردود سلبي على  البيئة من  تدمير نظم المياه بيئيا  والصرف الصحي   والبنى    التحتية مما ادى الى زيادة مستويات عالية من  التلوث </a:t>
            </a:r>
            <a:endParaRPr lang="en-US" b="1" dirty="0">
              <a:ea typeface="Times New Roman"/>
              <a:cs typeface="Arial"/>
            </a:endParaRPr>
          </a:p>
          <a:p>
            <a:pPr algn="r" rtl="1">
              <a:lnSpc>
                <a:spcPct val="120000"/>
              </a:lnSpc>
              <a:spcAft>
                <a:spcPts val="1000"/>
              </a:spcAft>
            </a:pPr>
            <a:r>
              <a:rPr lang="ar-IQ" sz="3200" b="1" dirty="0" smtClean="0">
                <a:ea typeface="Times New Roman"/>
              </a:rPr>
              <a:t> </a:t>
            </a:r>
            <a:endParaRPr lang="en-US" b="1" dirty="0"/>
          </a:p>
        </p:txBody>
      </p:sp>
    </p:spTree>
    <p:extLst>
      <p:ext uri="{BB962C8B-B14F-4D97-AF65-F5344CB8AC3E}">
        <p14:creationId xmlns:p14="http://schemas.microsoft.com/office/powerpoint/2010/main" val="2220342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7842147"/>
          </a:xfrm>
          <a:prstGeom prst="rect">
            <a:avLst/>
          </a:prstGeom>
        </p:spPr>
        <p:txBody>
          <a:bodyPr wrap="square">
            <a:spAutoFit/>
          </a:bodyPr>
          <a:lstStyle/>
          <a:p>
            <a:pPr algn="ctr" rtl="1">
              <a:lnSpc>
                <a:spcPct val="120000"/>
              </a:lnSpc>
              <a:spcAft>
                <a:spcPts val="1000"/>
              </a:spcAft>
            </a:pPr>
            <a:r>
              <a:rPr lang="ar-SA" sz="2400" b="1" dirty="0">
                <a:solidFill>
                  <a:srgbClr val="FF0000"/>
                </a:solidFill>
                <a:ea typeface="Times New Roman"/>
              </a:rPr>
              <a:t>كيف يمكن تغيير سلوكيات الإنسان تجاه البيئة </a:t>
            </a:r>
            <a:r>
              <a:rPr lang="ar-SA" sz="3600" b="1" i="1" dirty="0">
                <a:ea typeface="Times New Roman"/>
              </a:rPr>
              <a:t>؟</a:t>
            </a:r>
            <a:endParaRPr lang="en-US" i="1" dirty="0">
              <a:ea typeface="Times New Roman"/>
              <a:cs typeface="Arial"/>
            </a:endParaRPr>
          </a:p>
          <a:p>
            <a:pPr algn="r" rtl="1">
              <a:lnSpc>
                <a:spcPct val="120000"/>
              </a:lnSpc>
              <a:spcAft>
                <a:spcPts val="1000"/>
              </a:spcAft>
            </a:pPr>
            <a:r>
              <a:rPr lang="ar-SA" b="1" dirty="0">
                <a:ea typeface="Times New Roman"/>
              </a:rPr>
              <a:t>اتفق علماء السلوكيات والبيئة على ثلاث  </a:t>
            </a:r>
            <a:r>
              <a:rPr lang="ar-SA" b="1" dirty="0" err="1">
                <a:ea typeface="Times New Roman"/>
              </a:rPr>
              <a:t>وسائل،إذااتبعت</a:t>
            </a:r>
            <a:r>
              <a:rPr lang="ar-SA" b="1" dirty="0">
                <a:ea typeface="Times New Roman"/>
              </a:rPr>
              <a:t> بصورة متكاملة فمن  الممكن ان تحقق نتائج إيجابية في إحداث تغيير في السلوك الإنساني تجاه البيئة، مع التحذير من ان عملية إحداث تغيير في السلوكيات تتطلب وقتاً طويلاً وهذه الوسائل الثلاث هي:</a:t>
            </a:r>
            <a:endParaRPr lang="en-US" b="1" dirty="0">
              <a:ea typeface="Times New Roman"/>
              <a:cs typeface="Arial"/>
            </a:endParaRPr>
          </a:p>
          <a:p>
            <a:pPr algn="r" rtl="1">
              <a:lnSpc>
                <a:spcPct val="120000"/>
              </a:lnSpc>
              <a:spcAft>
                <a:spcPts val="1000"/>
              </a:spcAft>
            </a:pPr>
            <a:r>
              <a:rPr lang="ar-SA" b="1" dirty="0">
                <a:ea typeface="Times New Roman"/>
              </a:rPr>
              <a:t>  1- </a:t>
            </a:r>
            <a:r>
              <a:rPr lang="ar-SA" b="1" dirty="0" err="1">
                <a:solidFill>
                  <a:srgbClr val="FF0000"/>
                </a:solidFill>
                <a:ea typeface="Times New Roman"/>
              </a:rPr>
              <a:t>التعليم:</a:t>
            </a:r>
            <a:r>
              <a:rPr lang="ar-SA" b="1" dirty="0" err="1">
                <a:ea typeface="Times New Roman"/>
              </a:rPr>
              <a:t>تعد</a:t>
            </a:r>
            <a:r>
              <a:rPr lang="ar-SA" b="1" dirty="0">
                <a:ea typeface="Times New Roman"/>
              </a:rPr>
              <a:t> الثقافة  البيئية بعد استراتيجي لحماية البيئة   ويقصد به التعليم بمعناه الشامل ويبدأ هذا التعليم مع الطفل  وفي سنوات تنشئته الأولى إذ  يتكون لهذا الطفل ضمير هو في الواقع رافد من ضمير والديه، فمن خلالهما يعرف قاعدة الثواب والعقاب, وهكذا يكون ضمير الطفل مرآة لوالديه، حتى إذا بدأت مراحل النمو في التقدم بالعمر والتعليم والمخالطة الاجتماعية بدأ الضمير في التكون ليتسق ضمير الفرد مع قيم المجتمع  وتقاليده وأعرافه الاجتماعية  اذن الاسرة هي الرافد الاول لتعليم الفرد معاملته مع البيئة بكون الوالدين قدوة لهم في هذا الامر </a:t>
            </a:r>
            <a:r>
              <a:rPr lang="en-US" b="1" dirty="0">
                <a:ea typeface="Times New Roman"/>
                <a:cs typeface="Arial"/>
              </a:rPr>
              <a:t>. </a:t>
            </a:r>
            <a:r>
              <a:rPr lang="en-US" b="1" dirty="0" smtClean="0">
                <a:effectLst/>
                <a:latin typeface="Arial"/>
                <a:ea typeface="Times New Roman"/>
                <a:cs typeface="Arial"/>
              </a:rPr>
              <a:t>   </a:t>
            </a:r>
            <a:r>
              <a:rPr lang="ar-SA" b="1" dirty="0">
                <a:latin typeface="Arial"/>
                <a:ea typeface="Times New Roman"/>
              </a:rPr>
              <a:t>ويلعب التعليم الرسمي وغير الرسمي دوراً هاماً في إحداث التغيرات السلوكية، إذا كان متناسقاً مع القيم والمعتقدات الإنسانية العميقة   ومنها التعامل مع البيئة المحيطة .</a:t>
            </a:r>
            <a:endParaRPr lang="en-US" b="1" dirty="0">
              <a:ea typeface="Times New Roman"/>
              <a:cs typeface="Arial"/>
            </a:endParaRPr>
          </a:p>
          <a:p>
            <a:pPr algn="r" rtl="1">
              <a:lnSpc>
                <a:spcPct val="120000"/>
              </a:lnSpc>
              <a:spcAft>
                <a:spcPts val="1000"/>
              </a:spcAft>
            </a:pPr>
            <a:r>
              <a:rPr lang="ar-SA" b="1" dirty="0">
                <a:ea typeface="Times New Roman"/>
              </a:rPr>
              <a:t> 2-   </a:t>
            </a:r>
            <a:r>
              <a:rPr lang="ar-SA" b="1" dirty="0">
                <a:solidFill>
                  <a:srgbClr val="FF0000"/>
                </a:solidFill>
                <a:ea typeface="Times New Roman"/>
              </a:rPr>
              <a:t>استخدام التشريعات والحوافز</a:t>
            </a:r>
            <a:r>
              <a:rPr lang="en-US" b="1" dirty="0">
                <a:solidFill>
                  <a:srgbClr val="FF0000"/>
                </a:solidFill>
                <a:ea typeface="Times New Roman"/>
                <a:cs typeface="Arial"/>
              </a:rPr>
              <a:t> </a:t>
            </a:r>
            <a:r>
              <a:rPr lang="en-US" b="1" dirty="0">
                <a:ea typeface="Times New Roman"/>
                <a:cs typeface="Arial"/>
              </a:rPr>
              <a:t>: </a:t>
            </a:r>
            <a:r>
              <a:rPr lang="ar-SA" b="1" dirty="0">
                <a:ea typeface="Times New Roman"/>
              </a:rPr>
              <a:t>أوضح الفيلسوف السياسي البريطاني توماس هوبس في عام 1951 إن الحل الأمثل لتغيير سلوكيات الإنسان هو استخدام التشريعات، لأن الإنسان بطبيعته الأنانية يميل الى التصرف، او العمل بما يحقق مصالحه الذاتية. من ناحية أخرى يمكن إحداث تغيير في السلوكيات بالحوافز إذا شعر الإنسان أنه لن يتحمل عبئاً إضافياً</a:t>
            </a:r>
            <a:endParaRPr lang="en-US" b="1" dirty="0">
              <a:ea typeface="Times New Roman"/>
              <a:cs typeface="Arial"/>
            </a:endParaRPr>
          </a:p>
          <a:p>
            <a:pPr algn="r" rtl="1">
              <a:lnSpc>
                <a:spcPct val="120000"/>
              </a:lnSpc>
              <a:spcAft>
                <a:spcPts val="1000"/>
              </a:spcAft>
            </a:pPr>
            <a:r>
              <a:rPr lang="ar-SA" b="1" dirty="0">
                <a:ea typeface="Times New Roman"/>
              </a:rPr>
              <a:t> 3- -</a:t>
            </a:r>
            <a:r>
              <a:rPr lang="ar-SA" b="1" dirty="0" err="1">
                <a:solidFill>
                  <a:srgbClr val="FF0000"/>
                </a:solidFill>
                <a:ea typeface="Times New Roman"/>
              </a:rPr>
              <a:t>مشاركةالمجتمع</a:t>
            </a:r>
            <a:r>
              <a:rPr lang="ar-SA" b="1" dirty="0">
                <a:solidFill>
                  <a:srgbClr val="FF0000"/>
                </a:solidFill>
                <a:ea typeface="Times New Roman"/>
              </a:rPr>
              <a:t> المدني</a:t>
            </a:r>
            <a:r>
              <a:rPr lang="ar-SA" b="1" dirty="0">
                <a:ea typeface="Times New Roman"/>
              </a:rPr>
              <a:t> </a:t>
            </a:r>
            <a:r>
              <a:rPr lang="en-US" b="1" dirty="0">
                <a:ea typeface="Times New Roman"/>
                <a:cs typeface="Arial"/>
              </a:rPr>
              <a:t>: </a:t>
            </a:r>
            <a:r>
              <a:rPr lang="ar-SA" b="1" dirty="0">
                <a:ea typeface="Times New Roman"/>
              </a:rPr>
              <a:t>مشاركة  المجتمع المدني ليست ظاهرة جديدة فقد اثبتت الدراسات ان مشاركة المجتمع المدني في التخطيط واتخاذ القرار وفي الإدارة مسألة لا يمكن ا لاستغناء  عنها لتحقيق تكامل الأهداف البيئية والاجتماعية  الاقتصادية والظروف البيئية،  فهي  تبني وتوثق جسور الثقة بين المجتمع ومتخذي القرار وتعطي الضمان لسرعة وكفاءة التنفيذ الوصول الى تطبيق ما يسمى السياسة البيئية .</a:t>
            </a:r>
            <a:endParaRPr lang="en-US" b="1" dirty="0">
              <a:ea typeface="Times New Roman"/>
              <a:cs typeface="Arial"/>
            </a:endParaRPr>
          </a:p>
          <a:p>
            <a:pPr algn="r" rtl="1">
              <a:lnSpc>
                <a:spcPct val="120000"/>
              </a:lnSpc>
              <a:spcAft>
                <a:spcPts val="1000"/>
              </a:spcAft>
            </a:pPr>
            <a:r>
              <a:rPr lang="en-US" b="1" dirty="0">
                <a:ea typeface="Times New Roman"/>
                <a:cs typeface="Arial"/>
              </a:rPr>
              <a:t> </a:t>
            </a:r>
          </a:p>
          <a:p>
            <a:pPr algn="r" rtl="1">
              <a:lnSpc>
                <a:spcPct val="120000"/>
              </a:lnSpc>
              <a:spcAft>
                <a:spcPts val="1000"/>
              </a:spcAft>
            </a:pPr>
            <a:r>
              <a:rPr lang="en-US" i="1" dirty="0">
                <a:ea typeface="Times New Roman"/>
                <a:cs typeface="Arial"/>
              </a:rPr>
              <a:t> </a:t>
            </a:r>
          </a:p>
        </p:txBody>
      </p:sp>
    </p:spTree>
    <p:extLst>
      <p:ext uri="{BB962C8B-B14F-4D97-AF65-F5344CB8AC3E}">
        <p14:creationId xmlns:p14="http://schemas.microsoft.com/office/powerpoint/2010/main" val="1477969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36712"/>
            <a:ext cx="9036496" cy="3780522"/>
          </a:xfrm>
          <a:prstGeom prst="rect">
            <a:avLst/>
          </a:prstGeom>
        </p:spPr>
        <p:txBody>
          <a:bodyPr wrap="square">
            <a:spAutoFit/>
          </a:bodyPr>
          <a:lstStyle/>
          <a:p>
            <a:pPr algn="ctr" rtl="1">
              <a:lnSpc>
                <a:spcPct val="120000"/>
              </a:lnSpc>
              <a:spcAft>
                <a:spcPts val="1000"/>
              </a:spcAft>
            </a:pPr>
            <a:r>
              <a:rPr lang="ar-SA" sz="2400" b="1" dirty="0">
                <a:solidFill>
                  <a:srgbClr val="FF0000"/>
                </a:solidFill>
                <a:ea typeface="Times New Roman"/>
              </a:rPr>
              <a:t>إعداد  وصفات الانسان البيئي :</a:t>
            </a:r>
            <a:endParaRPr lang="en-US" sz="2400" dirty="0">
              <a:solidFill>
                <a:srgbClr val="FF0000"/>
              </a:solidFill>
              <a:ea typeface="Times New Roman"/>
              <a:cs typeface="Arial"/>
            </a:endParaRPr>
          </a:p>
          <a:p>
            <a:pPr algn="r" rtl="1">
              <a:lnSpc>
                <a:spcPct val="120000"/>
              </a:lnSpc>
              <a:spcAft>
                <a:spcPts val="1000"/>
              </a:spcAft>
            </a:pPr>
            <a:r>
              <a:rPr lang="ar-SA" b="1" dirty="0">
                <a:ea typeface="Times New Roman"/>
              </a:rPr>
              <a:t>إن إعداد الإنسان البيئي الذي يفهم نظم البيئة الطبيعية المعقدة، الذي هو في الأساس جزء منها، فهماً  يتجاوز مجرد المعرفة الى الشعور بالمسؤولية حيالها فهي تهدف الى تمكين الانسان من ادراك انه الكائن المؤثر والمتأثر في الكيان البيئي وانه جزء لا يتجزأ من   هذا الكيان، ويتوقف على نوعية نشاطه  ومدى حسن استغلاله للبيئة والمحافظة عليها، والابتعاد عن كل ما يعكر صفوها وبشكل اكثر تحديدا  , اما الانسان البيئي فيجب ان يتصف بما يلي : </a:t>
            </a:r>
            <a:endParaRPr lang="en-US" b="1" dirty="0">
              <a:ea typeface="Times New Roman"/>
              <a:cs typeface="Arial"/>
            </a:endParaRPr>
          </a:p>
          <a:p>
            <a:pPr marL="342900" lvl="0" indent="-342900" algn="r" rtl="1">
              <a:lnSpc>
                <a:spcPct val="120000"/>
              </a:lnSpc>
              <a:spcAft>
                <a:spcPts val="1000"/>
              </a:spcAft>
              <a:buFont typeface="+mj-lt"/>
              <a:buAutoNum type="arabicPeriod"/>
            </a:pPr>
            <a:r>
              <a:rPr lang="ar-SA" b="1" dirty="0">
                <a:ea typeface="Times New Roman"/>
              </a:rPr>
              <a:t>الالمام بالمفاهيم الايكولوجية والاساسية والمبادئ المرتبطة بها</a:t>
            </a:r>
            <a:endParaRPr lang="en-US" b="1" dirty="0">
              <a:ea typeface="Times New Roman"/>
              <a:cs typeface="Arial"/>
            </a:endParaRPr>
          </a:p>
          <a:p>
            <a:pPr marL="342900" lvl="0" indent="-342900" algn="r" rtl="1">
              <a:lnSpc>
                <a:spcPct val="120000"/>
              </a:lnSpc>
              <a:spcAft>
                <a:spcPts val="1000"/>
              </a:spcAft>
              <a:buFont typeface="+mj-lt"/>
              <a:buAutoNum type="arabicPeriod" startAt="2"/>
            </a:pPr>
            <a:r>
              <a:rPr lang="ar-SA" b="1" dirty="0">
                <a:ea typeface="Times New Roman"/>
              </a:rPr>
              <a:t>-  المعرفة بكيفية تأثير النشاطات البشرية في العلاقة بين نوعية الحياة ونوعية البيئة</a:t>
            </a:r>
            <a:endParaRPr lang="en-US" b="1" dirty="0">
              <a:ea typeface="Times New Roman"/>
              <a:cs typeface="Arial"/>
            </a:endParaRPr>
          </a:p>
          <a:p>
            <a:pPr algn="r" rtl="1">
              <a:lnSpc>
                <a:spcPct val="120000"/>
              </a:lnSpc>
              <a:spcAft>
                <a:spcPts val="1000"/>
              </a:spcAft>
            </a:pPr>
            <a:r>
              <a:rPr lang="ar-SA" b="1" dirty="0">
                <a:ea typeface="Times New Roman"/>
              </a:rPr>
              <a:t>3-التمكن من المهارات الضرورية للاستكشاف الفعلي للقضايا البيئية، والحلول البديلة لها</a:t>
            </a:r>
            <a:endParaRPr lang="en-US" b="1" dirty="0">
              <a:ea typeface="Times New Roman"/>
              <a:cs typeface="Arial"/>
            </a:endParaRPr>
          </a:p>
          <a:p>
            <a:r>
              <a:rPr lang="ar-SA" b="1" dirty="0">
                <a:ea typeface="Times New Roman"/>
              </a:rPr>
              <a:t>4- تقويم القضايا وتبني القيم الضرورية اللازمة للممارسة البيئية العقلانية والمسؤولة</a:t>
            </a:r>
            <a:endParaRPr lang="en-US" b="1" dirty="0"/>
          </a:p>
        </p:txBody>
      </p:sp>
    </p:spTree>
    <p:extLst>
      <p:ext uri="{BB962C8B-B14F-4D97-AF65-F5344CB8AC3E}">
        <p14:creationId xmlns:p14="http://schemas.microsoft.com/office/powerpoint/2010/main" val="917280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836712"/>
            <a:ext cx="7776864" cy="5089598"/>
          </a:xfrm>
          <a:prstGeom prst="rect">
            <a:avLst/>
          </a:prstGeom>
        </p:spPr>
        <p:txBody>
          <a:bodyPr wrap="square">
            <a:spAutoFit/>
          </a:bodyPr>
          <a:lstStyle/>
          <a:p>
            <a:pPr algn="ctr" rtl="1">
              <a:lnSpc>
                <a:spcPct val="120000"/>
              </a:lnSpc>
              <a:spcAft>
                <a:spcPts val="1000"/>
              </a:spcAft>
            </a:pPr>
            <a:r>
              <a:rPr lang="ar-SA" sz="2400" b="1" dirty="0">
                <a:solidFill>
                  <a:srgbClr val="FF0000"/>
                </a:solidFill>
                <a:ea typeface="Times New Roman"/>
              </a:rPr>
              <a:t>الثلاثية </a:t>
            </a:r>
            <a:r>
              <a:rPr lang="ar-SA" sz="2400" b="1" dirty="0" smtClean="0">
                <a:solidFill>
                  <a:srgbClr val="FF0000"/>
                </a:solidFill>
                <a:ea typeface="Times New Roman"/>
              </a:rPr>
              <a:t>البيئية</a:t>
            </a:r>
            <a:r>
              <a:rPr lang="en-US" sz="2400" b="1" dirty="0" smtClean="0">
                <a:solidFill>
                  <a:srgbClr val="FF0000"/>
                </a:solidFill>
                <a:ea typeface="Times New Roman"/>
              </a:rPr>
              <a:t>???</a:t>
            </a:r>
            <a:endParaRPr lang="en-US" sz="2400" dirty="0">
              <a:solidFill>
                <a:srgbClr val="FF0000"/>
              </a:solidFill>
              <a:ea typeface="Times New Roman"/>
              <a:cs typeface="Arial"/>
            </a:endParaRPr>
          </a:p>
          <a:p>
            <a:pPr algn="r" rtl="1">
              <a:lnSpc>
                <a:spcPct val="120000"/>
              </a:lnSpc>
              <a:spcAft>
                <a:spcPts val="1000"/>
              </a:spcAft>
            </a:pPr>
            <a:r>
              <a:rPr lang="ar-SA" b="1" dirty="0">
                <a:ea typeface="Times New Roman"/>
              </a:rPr>
              <a:t>اجمع الباحثون على تسمية الخصائص</a:t>
            </a:r>
            <a:r>
              <a:rPr lang="en-US" b="1" dirty="0">
                <a:ea typeface="Times New Roman"/>
                <a:cs typeface="Arial"/>
              </a:rPr>
              <a:t>  </a:t>
            </a:r>
            <a:r>
              <a:rPr lang="ar-SA" b="1" dirty="0">
                <a:ea typeface="Times New Roman"/>
              </a:rPr>
              <a:t> بالثلاثية البيئية وهي : </a:t>
            </a:r>
            <a:endParaRPr lang="en-US" sz="1100" b="1" dirty="0">
              <a:ea typeface="Times New Roman"/>
              <a:cs typeface="Arial"/>
            </a:endParaRPr>
          </a:p>
          <a:p>
            <a:pPr algn="r" rtl="1">
              <a:lnSpc>
                <a:spcPct val="120000"/>
              </a:lnSpc>
              <a:spcAft>
                <a:spcPts val="1000"/>
              </a:spcAft>
            </a:pPr>
            <a:r>
              <a:rPr lang="ar-SA" b="1" dirty="0">
                <a:ea typeface="Times New Roman"/>
              </a:rPr>
              <a:t>1-التعلم عن البيئة </a:t>
            </a:r>
            <a:endParaRPr lang="en-US" sz="1100" b="1" dirty="0">
              <a:ea typeface="Times New Roman"/>
              <a:cs typeface="Arial"/>
            </a:endParaRPr>
          </a:p>
          <a:p>
            <a:pPr algn="r" rtl="1">
              <a:lnSpc>
                <a:spcPct val="120000"/>
              </a:lnSpc>
              <a:spcAft>
                <a:spcPts val="1000"/>
              </a:spcAft>
            </a:pPr>
            <a:r>
              <a:rPr lang="ar-SA" b="1" dirty="0">
                <a:ea typeface="Times New Roman"/>
              </a:rPr>
              <a:t>2-التعلم من البيئة </a:t>
            </a:r>
            <a:endParaRPr lang="en-US" sz="1100" b="1" dirty="0">
              <a:ea typeface="Times New Roman"/>
              <a:cs typeface="Arial"/>
            </a:endParaRPr>
          </a:p>
          <a:p>
            <a:pPr algn="r" rtl="1">
              <a:lnSpc>
                <a:spcPct val="120000"/>
              </a:lnSpc>
              <a:spcAft>
                <a:spcPts val="1000"/>
              </a:spcAft>
            </a:pPr>
            <a:r>
              <a:rPr lang="ar-SA" b="1" dirty="0">
                <a:ea typeface="Times New Roman"/>
              </a:rPr>
              <a:t>3-التعلم من اجل البيئة </a:t>
            </a:r>
            <a:endParaRPr lang="en-US" sz="1100" b="1" dirty="0">
              <a:ea typeface="Times New Roman"/>
              <a:cs typeface="Arial"/>
            </a:endParaRPr>
          </a:p>
          <a:p>
            <a:pPr algn="r" rtl="1">
              <a:lnSpc>
                <a:spcPct val="120000"/>
              </a:lnSpc>
              <a:spcAft>
                <a:spcPts val="1000"/>
              </a:spcAft>
            </a:pPr>
            <a:r>
              <a:rPr lang="ar-SA" b="1" dirty="0">
                <a:solidFill>
                  <a:srgbClr val="FF0000"/>
                </a:solidFill>
                <a:ea typeface="Times New Roman"/>
              </a:rPr>
              <a:t>فالمفهوم </a:t>
            </a:r>
            <a:r>
              <a:rPr lang="ar-SA" b="1" dirty="0" smtClean="0">
                <a:solidFill>
                  <a:srgbClr val="FF0000"/>
                </a:solidFill>
                <a:ea typeface="Times New Roman"/>
              </a:rPr>
              <a:t>الاول </a:t>
            </a:r>
            <a:r>
              <a:rPr lang="ar-SA" b="1" dirty="0" smtClean="0">
                <a:ea typeface="Times New Roman"/>
              </a:rPr>
              <a:t>التعلم </a:t>
            </a:r>
            <a:r>
              <a:rPr lang="ar-SA" b="1" dirty="0">
                <a:ea typeface="Times New Roman"/>
              </a:rPr>
              <a:t>عن البيئة ( يقصد به الالمام بالقواعد والمبادئ الاساسية لجوانب المعرفة العلمية المستخدمة في تفسير الظواهر المتشابكة في البيئة والعلاقات القائمة بين المكونات الحية وغير الحية واثر الانسان في بيئته وكيفية التعامل مع المعرفة)</a:t>
            </a:r>
            <a:endParaRPr lang="en-US" sz="1100" b="1" dirty="0">
              <a:ea typeface="Times New Roman"/>
              <a:cs typeface="Arial"/>
            </a:endParaRPr>
          </a:p>
          <a:p>
            <a:pPr algn="r" rtl="1">
              <a:lnSpc>
                <a:spcPct val="120000"/>
              </a:lnSpc>
              <a:spcAft>
                <a:spcPts val="1000"/>
              </a:spcAft>
            </a:pPr>
            <a:r>
              <a:rPr lang="ar-SA" b="1" dirty="0">
                <a:solidFill>
                  <a:srgbClr val="FF0000"/>
                </a:solidFill>
                <a:ea typeface="Times New Roman"/>
              </a:rPr>
              <a:t>المفهوم الثاني </a:t>
            </a:r>
            <a:r>
              <a:rPr lang="ar-SA" b="1" dirty="0">
                <a:ea typeface="Times New Roman"/>
              </a:rPr>
              <a:t>التعلم من البيئة فهو (يركز على التفاعل بين مكونات البيئة الحية وغير الحية والتعلم من البيئة من خلال الزيارات والرحلات التي يقوم بها المتعلمون لمواقع مختلفة في البيئة )</a:t>
            </a:r>
            <a:endParaRPr lang="en-US" sz="1100" b="1" dirty="0">
              <a:ea typeface="Times New Roman"/>
              <a:cs typeface="Arial"/>
            </a:endParaRPr>
          </a:p>
          <a:p>
            <a:pPr algn="r" rtl="1">
              <a:lnSpc>
                <a:spcPct val="120000"/>
              </a:lnSpc>
              <a:spcAft>
                <a:spcPts val="1000"/>
              </a:spcAft>
            </a:pPr>
            <a:r>
              <a:rPr lang="ar-SA" b="1" dirty="0">
                <a:solidFill>
                  <a:srgbClr val="FF0000"/>
                </a:solidFill>
                <a:ea typeface="Times New Roman"/>
              </a:rPr>
              <a:t>المفهوم الثالث </a:t>
            </a:r>
            <a:r>
              <a:rPr lang="ar-SA" b="1" dirty="0">
                <a:ea typeface="Times New Roman"/>
              </a:rPr>
              <a:t>التعلم من اجل البيئة فيقصد به (المحافظة على البيئة وتحديد ممارسات الانسان الخاطئة والسليمة في بيئته من اجل هذه البيئة والابقاء عليها سليمة نقية )</a:t>
            </a:r>
            <a:endParaRPr lang="en-US" sz="1100" b="1" dirty="0">
              <a:ea typeface="Times New Roman"/>
              <a:cs typeface="Arial"/>
            </a:endParaRPr>
          </a:p>
        </p:txBody>
      </p:sp>
    </p:spTree>
    <p:extLst>
      <p:ext uri="{BB962C8B-B14F-4D97-AF65-F5344CB8AC3E}">
        <p14:creationId xmlns:p14="http://schemas.microsoft.com/office/powerpoint/2010/main" val="377462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980727"/>
            <a:ext cx="8136904" cy="4541756"/>
          </a:xfrm>
          <a:prstGeom prst="rect">
            <a:avLst/>
          </a:prstGeom>
        </p:spPr>
        <p:txBody>
          <a:bodyPr wrap="square">
            <a:spAutoFit/>
          </a:bodyPr>
          <a:lstStyle/>
          <a:p>
            <a:pPr algn="ctr" rtl="1">
              <a:lnSpc>
                <a:spcPct val="120000"/>
              </a:lnSpc>
              <a:spcAft>
                <a:spcPts val="1000"/>
              </a:spcAft>
            </a:pPr>
            <a:r>
              <a:rPr lang="ar-SA" sz="2400" b="1" dirty="0">
                <a:solidFill>
                  <a:srgbClr val="FF0000"/>
                </a:solidFill>
                <a:ea typeface="Times New Roman"/>
              </a:rPr>
              <a:t>الصحة والبيئة  في زمن كورونا  </a:t>
            </a:r>
            <a:endParaRPr lang="en-US" sz="2400" dirty="0">
              <a:solidFill>
                <a:srgbClr val="FF0000"/>
              </a:solidFill>
              <a:ea typeface="Times New Roman"/>
              <a:cs typeface="Arial"/>
            </a:endParaRPr>
          </a:p>
          <a:p>
            <a:r>
              <a:rPr lang="ar-SA" b="1" dirty="0" smtClean="0">
                <a:solidFill>
                  <a:srgbClr val="000000"/>
                </a:solidFill>
                <a:effectLst/>
                <a:latin typeface="AwsatLight"/>
                <a:ea typeface="Times New Roman"/>
                <a:cs typeface="Times New Roman"/>
              </a:rPr>
              <a:t>أثر البيئة على صحة الإنسان ورفاهية عيشه ليس بالأمر الجديد. إلا أن الترابط بين الاثنين يكتسب اهتماماً أكبر الآن، بينما العالم واقعٌ في قبضة جائحة فيروس «كورونا», وهذا يطرح ضرورة الإدارة المتوازنة بين النشاط الإنساني والطبيعة , ووفقا للتقرير السنوي الثالث عشر لسنة 2020 للمنتدى العربي للبيئة والتنمية ، الموسوم  «الصحة والبيئة في البلدان العربية»،  الذي جاء استجابة </a:t>
            </a:r>
            <a:r>
              <a:rPr lang="ar-SA" b="1" dirty="0" err="1" smtClean="0">
                <a:solidFill>
                  <a:srgbClr val="000000"/>
                </a:solidFill>
                <a:effectLst/>
                <a:latin typeface="AwsatLight"/>
                <a:ea typeface="Times New Roman"/>
                <a:cs typeface="Times New Roman"/>
              </a:rPr>
              <a:t>لأبرزالتحديات</a:t>
            </a:r>
            <a:r>
              <a:rPr lang="ar-SA" b="1" dirty="0" smtClean="0">
                <a:solidFill>
                  <a:srgbClr val="000000"/>
                </a:solidFill>
                <a:effectLst/>
                <a:latin typeface="AwsatLight"/>
                <a:ea typeface="Times New Roman"/>
                <a:cs typeface="Times New Roman"/>
              </a:rPr>
              <a:t>  الصحية في اعداد التقرير بحدّ ذاته بسبب ظروف العمل الضاغطة التي خلقها الوباء ووضعت قيوداً على التفاعل الطبيعي بين الباحثين،   وبالتوازي مع الوضع غير المستقر في معظم بلدان المنطقة، أدى هذا الأمر إلى انخفاض مقلق في التمويل من قِبل الشركاء والجهات الراعية التقليدية   فقد تم تسليط  الضوء على التحديات البيئية والحلول </a:t>
            </a:r>
            <a:r>
              <a:rPr lang="ar-SA" b="1" dirty="0" err="1" smtClean="0">
                <a:solidFill>
                  <a:srgbClr val="000000"/>
                </a:solidFill>
                <a:effectLst/>
                <a:latin typeface="AwsatLight"/>
                <a:ea typeface="Times New Roman"/>
                <a:cs typeface="Times New Roman"/>
              </a:rPr>
              <a:t>الموصى</a:t>
            </a:r>
            <a:r>
              <a:rPr lang="ar-SA" b="1" dirty="0" smtClean="0">
                <a:solidFill>
                  <a:srgbClr val="000000"/>
                </a:solidFill>
                <a:effectLst/>
                <a:latin typeface="AwsatLight"/>
                <a:ea typeface="Times New Roman"/>
                <a:cs typeface="Times New Roman"/>
              </a:rPr>
              <a:t> بها، وتغييرات في السياسات وتبادل المعرفة، وتحفيز عدد  من الإجراءات عبر المنطقة العربية. تناولت السلسلة مواضيع رئيسية، بما في ذلك تغيُّر المناخ، والمياه، والطاقة، والاقتصاد الأخضر، والبصمة البيئية، والاستهلاك المستدام، وتمويل التنمية المستدامة، والتعليم البيئي، من بين أمور أخرى</a:t>
            </a:r>
            <a:r>
              <a:rPr lang="en-US" b="1" dirty="0" smtClean="0">
                <a:solidFill>
                  <a:srgbClr val="000000"/>
                </a:solidFill>
                <a:effectLst/>
                <a:latin typeface="AwsatLight"/>
                <a:ea typeface="Times New Roman"/>
                <a:cs typeface="Times New Roman"/>
              </a:rPr>
              <a:t>.</a:t>
            </a:r>
            <a:br>
              <a:rPr lang="en-US" b="1" dirty="0" smtClean="0">
                <a:solidFill>
                  <a:srgbClr val="000000"/>
                </a:solidFill>
                <a:effectLst/>
                <a:latin typeface="AwsatLight"/>
                <a:ea typeface="Times New Roman"/>
                <a:cs typeface="Times New Roman"/>
              </a:rPr>
            </a:br>
            <a:r>
              <a:rPr lang="ar-SA" b="1" dirty="0" smtClean="0">
                <a:solidFill>
                  <a:srgbClr val="000000"/>
                </a:solidFill>
                <a:effectLst/>
                <a:latin typeface="AwsatLight"/>
                <a:ea typeface="Times New Roman"/>
                <a:cs typeface="Times New Roman"/>
              </a:rPr>
              <a:t>يمكن التخفيف من ظهور كثير من الأمراض والأوبئة وانتشارها وتأثيرها من خلال إدارة الأخطار البيئية. وهذا يجعل من الضروري معالجة الأسباب البيئية الأساسية الكامنة كجزء من أي خطة للرعاية الصحية. وفي حين أن هذه حقيقة عالمية عامة، فإنها أكثر أهمية في المنطقة العربية؛ حيث الأخطار البيئية أعلى ومعدلات التنمية أبطأ في معظم البلدان</a:t>
            </a:r>
            <a:endParaRPr lang="en-US" b="1" dirty="0"/>
          </a:p>
        </p:txBody>
      </p:sp>
    </p:spTree>
    <p:extLst>
      <p:ext uri="{BB962C8B-B14F-4D97-AF65-F5344CB8AC3E}">
        <p14:creationId xmlns:p14="http://schemas.microsoft.com/office/powerpoint/2010/main" val="279650331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2004</Words>
  <Application>Microsoft Office PowerPoint</Application>
  <PresentationFormat>عرض على الشاشة (3:4)‏</PresentationFormat>
  <Paragraphs>61</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الخلاصة  البيئة امانة في اعناقنا بكل مكوناتها فالواجب  يحتم علينا ان نحافظ عليها كي تحافظ هي بدورها على بقاءنا  </vt:lpstr>
      <vt:lpstr>عرض تقديمي في PowerPoint</vt:lpstr>
      <vt:lpstr>شكرا لحسن الاصغاء  والسلام عليكم ورحمة الله وبركاته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Active Center</dc:creator>
  <cp:lastModifiedBy>Active Center</cp:lastModifiedBy>
  <cp:revision>36</cp:revision>
  <dcterms:created xsi:type="dcterms:W3CDTF">2022-01-25T21:02:32Z</dcterms:created>
  <dcterms:modified xsi:type="dcterms:W3CDTF">2022-02-10T14:42:00Z</dcterms:modified>
</cp:coreProperties>
</file>