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300" r:id="rId3"/>
    <p:sldId id="271" r:id="rId4"/>
    <p:sldId id="256" r:id="rId5"/>
    <p:sldId id="257" r:id="rId6"/>
    <p:sldId id="258" r:id="rId7"/>
    <p:sldId id="262" r:id="rId8"/>
    <p:sldId id="263" r:id="rId9"/>
    <p:sldId id="26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67" r:id="rId38"/>
    <p:sldId id="268" r:id="rId39"/>
    <p:sldId id="301" r:id="rId40"/>
    <p:sldId id="2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2D1B2-0F4E-4E94-8A01-D78B8FD6B5D3}" type="datetimeFigureOut">
              <a:rPr lang="en-US" smtClean="0"/>
              <a:t>3/5/2022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1400D-9F61-4C03-9CD3-5805EB6BCB2C}" type="slidenum">
              <a:rPr lang="en-US" smtClean="0"/>
              <a:t>‹#›</a:t>
            </a:fld>
            <a:endParaRPr lang="en-US"/>
          </a:p>
        </p:txBody>
      </p:sp>
    </p:spTree>
    <p:extLst>
      <p:ext uri="{BB962C8B-B14F-4D97-AF65-F5344CB8AC3E}">
        <p14:creationId xmlns:p14="http://schemas.microsoft.com/office/powerpoint/2010/main" val="264823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9A402D-31CF-4079-AB72-EF7D9358400C}" type="slidenum">
              <a:rPr lang="en-GB" smtClean="0"/>
              <a:t>11</a:t>
            </a:fld>
            <a:endParaRPr lang="en-GB"/>
          </a:p>
        </p:txBody>
      </p:sp>
    </p:spTree>
    <p:extLst>
      <p:ext uri="{BB962C8B-B14F-4D97-AF65-F5344CB8AC3E}">
        <p14:creationId xmlns:p14="http://schemas.microsoft.com/office/powerpoint/2010/main" val="5250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1400D-9F61-4C03-9CD3-5805EB6BCB2C}" type="slidenum">
              <a:rPr lang="en-US" smtClean="0"/>
              <a:t>12</a:t>
            </a:fld>
            <a:endParaRPr lang="en-US"/>
          </a:p>
        </p:txBody>
      </p:sp>
    </p:spTree>
    <p:extLst>
      <p:ext uri="{BB962C8B-B14F-4D97-AF65-F5344CB8AC3E}">
        <p14:creationId xmlns:p14="http://schemas.microsoft.com/office/powerpoint/2010/main" val="423942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21400D-9F61-4C03-9CD3-5805EB6BCB2C}" type="slidenum">
              <a:rPr lang="en-US" smtClean="0"/>
              <a:t>14</a:t>
            </a:fld>
            <a:endParaRPr lang="en-US"/>
          </a:p>
        </p:txBody>
      </p:sp>
    </p:spTree>
    <p:extLst>
      <p:ext uri="{BB962C8B-B14F-4D97-AF65-F5344CB8AC3E}">
        <p14:creationId xmlns:p14="http://schemas.microsoft.com/office/powerpoint/2010/main" val="148424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521400D-9F61-4C03-9CD3-5805EB6BCB2C}" type="slidenum">
              <a:rPr lang="en-US" smtClean="0"/>
              <a:t>18</a:t>
            </a:fld>
            <a:endParaRPr lang="en-US"/>
          </a:p>
        </p:txBody>
      </p:sp>
    </p:spTree>
    <p:extLst>
      <p:ext uri="{BB962C8B-B14F-4D97-AF65-F5344CB8AC3E}">
        <p14:creationId xmlns:p14="http://schemas.microsoft.com/office/powerpoint/2010/main" val="346959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29A402D-31CF-4079-AB72-EF7D9358400C}" type="slidenum">
              <a:rPr lang="en-GB" smtClean="0"/>
              <a:t>24</a:t>
            </a:fld>
            <a:endParaRPr lang="en-GB"/>
          </a:p>
        </p:txBody>
      </p:sp>
    </p:spTree>
    <p:extLst>
      <p:ext uri="{BB962C8B-B14F-4D97-AF65-F5344CB8AC3E}">
        <p14:creationId xmlns:p14="http://schemas.microsoft.com/office/powerpoint/2010/main" val="2618245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7CBC-0B65-4B6B-AE2C-4FA1F79E59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8AC014-CF53-40C4-A770-4316B7B270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6063AD-1D92-450E-BB9C-1CFF5FD96D7E}"/>
              </a:ext>
            </a:extLst>
          </p:cNvPr>
          <p:cNvSpPr>
            <a:spLocks noGrp="1"/>
          </p:cNvSpPr>
          <p:nvPr>
            <p:ph type="dt" sz="half" idx="10"/>
          </p:nvPr>
        </p:nvSpPr>
        <p:spPr/>
        <p:txBody>
          <a:bodyPr/>
          <a:lstStyle/>
          <a:p>
            <a:fld id="{B1FE6E7F-0340-4B9D-A575-BC285D8599F2}" type="datetime1">
              <a:rPr lang="en-US" smtClean="0"/>
              <a:t>3/5/2022</a:t>
            </a:fld>
            <a:endParaRPr lang="en-GB"/>
          </a:p>
        </p:txBody>
      </p:sp>
      <p:sp>
        <p:nvSpPr>
          <p:cNvPr id="5" name="Footer Placeholder 4">
            <a:extLst>
              <a:ext uri="{FF2B5EF4-FFF2-40B4-BE49-F238E27FC236}">
                <a16:creationId xmlns:a16="http://schemas.microsoft.com/office/drawing/2014/main" id="{4FEC68E3-B4AE-4EE1-B456-56A7464707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05EAC7-D04D-40CF-8C8D-7B8349E0B6E4}"/>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73593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A71D-EB4D-47AB-8592-DFC6FC859C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2E6856-F6B8-4BCC-9B20-DB6055671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C284A3-5CB3-409B-B636-FABA492D4125}"/>
              </a:ext>
            </a:extLst>
          </p:cNvPr>
          <p:cNvSpPr>
            <a:spLocks noGrp="1"/>
          </p:cNvSpPr>
          <p:nvPr>
            <p:ph type="dt" sz="half" idx="10"/>
          </p:nvPr>
        </p:nvSpPr>
        <p:spPr/>
        <p:txBody>
          <a:bodyPr/>
          <a:lstStyle/>
          <a:p>
            <a:fld id="{9327CC21-F5A2-49CB-B39A-6A66F9394AC3}" type="datetime1">
              <a:rPr lang="en-US" smtClean="0"/>
              <a:t>3/5/2022</a:t>
            </a:fld>
            <a:endParaRPr lang="en-GB"/>
          </a:p>
        </p:txBody>
      </p:sp>
      <p:sp>
        <p:nvSpPr>
          <p:cNvPr id="5" name="Footer Placeholder 4">
            <a:extLst>
              <a:ext uri="{FF2B5EF4-FFF2-40B4-BE49-F238E27FC236}">
                <a16:creationId xmlns:a16="http://schemas.microsoft.com/office/drawing/2014/main" id="{0058608A-C9B7-4772-9D04-7515CE98D2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70A140-E60C-45C1-9DC1-BEA27BD8B63C}"/>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196262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39BEA-2731-4CDE-9EB7-3DFB56F3AD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8EC449-5CB1-4308-813C-D56D89BAB9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3D416B-EF9D-4622-A4F1-D69CAEC74412}"/>
              </a:ext>
            </a:extLst>
          </p:cNvPr>
          <p:cNvSpPr>
            <a:spLocks noGrp="1"/>
          </p:cNvSpPr>
          <p:nvPr>
            <p:ph type="dt" sz="half" idx="10"/>
          </p:nvPr>
        </p:nvSpPr>
        <p:spPr/>
        <p:txBody>
          <a:bodyPr/>
          <a:lstStyle/>
          <a:p>
            <a:fld id="{BDB24C6C-7373-4DF1-88C9-DCD0481BA30D}" type="datetime1">
              <a:rPr lang="en-US" smtClean="0"/>
              <a:t>3/5/2022</a:t>
            </a:fld>
            <a:endParaRPr lang="en-GB"/>
          </a:p>
        </p:txBody>
      </p:sp>
      <p:sp>
        <p:nvSpPr>
          <p:cNvPr id="5" name="Footer Placeholder 4">
            <a:extLst>
              <a:ext uri="{FF2B5EF4-FFF2-40B4-BE49-F238E27FC236}">
                <a16:creationId xmlns:a16="http://schemas.microsoft.com/office/drawing/2014/main" id="{1A1193B2-9042-4DD3-9F42-7E24CE6DF8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AD389-0BF8-430D-8AE6-38E0D9087EC0}"/>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3148477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F9A7EA-0817-4CED-9301-2892B0CFED5E}" type="datetime1">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2726688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3D22BE-4E93-4FEF-AC12-83838CFC2211}" type="datetime1">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4033777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31BF93-5F80-446F-9F27-CD269DF87CFF}" type="datetime1">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99088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1A864D-F4A4-48DB-B25B-830AF3DF110B}" type="datetime1">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3174103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2D200D-73CD-4820-AB38-8186F1D00572}" type="datetime1">
              <a:rPr lang="en-US" smtClean="0"/>
              <a:t>3/5/2022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1893988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F3B58D-EB47-49B0-BA90-77105015A9AC}" type="datetime1">
              <a:rPr lang="en-US" smtClean="0"/>
              <a:t>3/5/2022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2926849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6E9E1-A3B8-4F0C-815D-D732AA17BD5D}" type="datetime1">
              <a:rPr lang="en-US" smtClean="0"/>
              <a:t>3/5/2022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4236845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8AA97C-ADDB-4D07-A22D-8A13ABC34ED2}" type="datetime1">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914373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397B-5BB7-4EC0-8AA0-F08B9F18E4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29439C-6357-4DD0-8F73-33DAFF306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C24C0-03C6-4C2D-A665-85473A5E68D4}"/>
              </a:ext>
            </a:extLst>
          </p:cNvPr>
          <p:cNvSpPr>
            <a:spLocks noGrp="1"/>
          </p:cNvSpPr>
          <p:nvPr>
            <p:ph type="dt" sz="half" idx="10"/>
          </p:nvPr>
        </p:nvSpPr>
        <p:spPr/>
        <p:txBody>
          <a:bodyPr/>
          <a:lstStyle/>
          <a:p>
            <a:fld id="{6D087652-92B4-47E7-84EF-8A418F71DC52}" type="datetime1">
              <a:rPr lang="en-US" smtClean="0"/>
              <a:t>3/5/2022</a:t>
            </a:fld>
            <a:endParaRPr lang="en-GB"/>
          </a:p>
        </p:txBody>
      </p:sp>
      <p:sp>
        <p:nvSpPr>
          <p:cNvPr id="5" name="Footer Placeholder 4">
            <a:extLst>
              <a:ext uri="{FF2B5EF4-FFF2-40B4-BE49-F238E27FC236}">
                <a16:creationId xmlns:a16="http://schemas.microsoft.com/office/drawing/2014/main" id="{2AAB451C-F530-4263-A3BC-F63876F095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9295F3-6B62-4CFC-BE6F-FBB6291BD34B}"/>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27809202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B87C85-C169-4F54-A75F-EEACADE6861F}" type="datetime1">
              <a:rPr lang="en-US" smtClean="0"/>
              <a:t>3/5/2022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3394550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37F2A3-4DA4-42B3-8E22-EE1E3FC131E4}" type="datetime1">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4080444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F170C4-2AB5-43ED-ABF5-DACBEF48339C}" type="datetime1">
              <a:rPr lang="en-US" smtClean="0"/>
              <a:t>3/5/2022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a:t>
            </a:fld>
            <a:endParaRPr lang="en-US"/>
          </a:p>
        </p:txBody>
      </p:sp>
    </p:spTree>
    <p:extLst>
      <p:ext uri="{BB962C8B-B14F-4D97-AF65-F5344CB8AC3E}">
        <p14:creationId xmlns:p14="http://schemas.microsoft.com/office/powerpoint/2010/main" val="3214132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939C7-5765-46D2-9C2B-00C9CB3A7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242517B-BAD6-486B-BB63-4F387CE811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6E1877-4FB5-427F-A017-292792A84FC7}"/>
              </a:ext>
            </a:extLst>
          </p:cNvPr>
          <p:cNvSpPr>
            <a:spLocks noGrp="1"/>
          </p:cNvSpPr>
          <p:nvPr>
            <p:ph type="dt" sz="half" idx="10"/>
          </p:nvPr>
        </p:nvSpPr>
        <p:spPr/>
        <p:txBody>
          <a:bodyPr/>
          <a:lstStyle/>
          <a:p>
            <a:fld id="{554A0346-7DAB-4AAC-ABB3-7FFBFE800485}" type="datetime1">
              <a:rPr lang="en-US" smtClean="0"/>
              <a:t>3/5/2022</a:t>
            </a:fld>
            <a:endParaRPr lang="en-GB"/>
          </a:p>
        </p:txBody>
      </p:sp>
      <p:sp>
        <p:nvSpPr>
          <p:cNvPr id="5" name="Footer Placeholder 4">
            <a:extLst>
              <a:ext uri="{FF2B5EF4-FFF2-40B4-BE49-F238E27FC236}">
                <a16:creationId xmlns:a16="http://schemas.microsoft.com/office/drawing/2014/main" id="{35746B8A-7A81-4AA5-9589-17746888F0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C55AB9-07CE-42DC-B3D5-C6C7C4BAD7E4}"/>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1061104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637E-B446-4567-B7A0-AF7E00CD8A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7BA0FE-6B6D-45AA-B531-14370B9719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2B0FB67-9EBD-4090-A327-26D6241616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16BEFCC-52AA-4009-B006-9E22B0E908D6}"/>
              </a:ext>
            </a:extLst>
          </p:cNvPr>
          <p:cNvSpPr>
            <a:spLocks noGrp="1"/>
          </p:cNvSpPr>
          <p:nvPr>
            <p:ph type="dt" sz="half" idx="10"/>
          </p:nvPr>
        </p:nvSpPr>
        <p:spPr/>
        <p:txBody>
          <a:bodyPr/>
          <a:lstStyle/>
          <a:p>
            <a:fld id="{DE123183-FE6D-4592-B5CD-49B2437E92AF}" type="datetime1">
              <a:rPr lang="en-US" smtClean="0"/>
              <a:t>3/5/2022</a:t>
            </a:fld>
            <a:endParaRPr lang="en-GB"/>
          </a:p>
        </p:txBody>
      </p:sp>
      <p:sp>
        <p:nvSpPr>
          <p:cNvPr id="6" name="Footer Placeholder 5">
            <a:extLst>
              <a:ext uri="{FF2B5EF4-FFF2-40B4-BE49-F238E27FC236}">
                <a16:creationId xmlns:a16="http://schemas.microsoft.com/office/drawing/2014/main" id="{56F0B4D5-208C-4A7B-B65E-4036630E20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832E3D-74BE-41B1-8007-F74383B62470}"/>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203322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1226-1ED3-48C1-9128-A40F0E00D2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3C5A86-3F78-43BE-B678-723F562A4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BEFA15-DF21-420A-BC44-FF6A821465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C5EF44-1A03-4A55-BF76-52E198A0AB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A511DA-62A7-40B1-8E5B-B29F6FCEC6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FD4677-B0C8-40E0-ACBC-82750F316211}"/>
              </a:ext>
            </a:extLst>
          </p:cNvPr>
          <p:cNvSpPr>
            <a:spLocks noGrp="1"/>
          </p:cNvSpPr>
          <p:nvPr>
            <p:ph type="dt" sz="half" idx="10"/>
          </p:nvPr>
        </p:nvSpPr>
        <p:spPr/>
        <p:txBody>
          <a:bodyPr/>
          <a:lstStyle/>
          <a:p>
            <a:fld id="{3D5A893F-082B-4D57-8C0A-07B365B675A4}" type="datetime1">
              <a:rPr lang="en-US" smtClean="0"/>
              <a:t>3/5/2022</a:t>
            </a:fld>
            <a:endParaRPr lang="en-GB"/>
          </a:p>
        </p:txBody>
      </p:sp>
      <p:sp>
        <p:nvSpPr>
          <p:cNvPr id="8" name="Footer Placeholder 7">
            <a:extLst>
              <a:ext uri="{FF2B5EF4-FFF2-40B4-BE49-F238E27FC236}">
                <a16:creationId xmlns:a16="http://schemas.microsoft.com/office/drawing/2014/main" id="{7CD16777-0A4C-4B21-9148-E1BA1F84B6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692A97-F415-43F6-8258-AB7C6CFFB678}"/>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122783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2B10-7B0E-412D-8B8D-C1DD915F2A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EA1575B-AB99-4F74-ACD6-EBB354EBFBDE}"/>
              </a:ext>
            </a:extLst>
          </p:cNvPr>
          <p:cNvSpPr>
            <a:spLocks noGrp="1"/>
          </p:cNvSpPr>
          <p:nvPr>
            <p:ph type="dt" sz="half" idx="10"/>
          </p:nvPr>
        </p:nvSpPr>
        <p:spPr/>
        <p:txBody>
          <a:bodyPr/>
          <a:lstStyle/>
          <a:p>
            <a:fld id="{18974D85-463B-47B1-ACBE-B472D8AE0D57}" type="datetime1">
              <a:rPr lang="en-US" smtClean="0"/>
              <a:t>3/5/2022</a:t>
            </a:fld>
            <a:endParaRPr lang="en-GB"/>
          </a:p>
        </p:txBody>
      </p:sp>
      <p:sp>
        <p:nvSpPr>
          <p:cNvPr id="4" name="Footer Placeholder 3">
            <a:extLst>
              <a:ext uri="{FF2B5EF4-FFF2-40B4-BE49-F238E27FC236}">
                <a16:creationId xmlns:a16="http://schemas.microsoft.com/office/drawing/2014/main" id="{EF12C924-2BAD-4902-BBE7-AE282DBAD9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FFFDC9-EE93-4CD6-9E75-983EC427A2D7}"/>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313315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A93F8-B9C6-4EFC-A135-FFA6B01EF003}"/>
              </a:ext>
            </a:extLst>
          </p:cNvPr>
          <p:cNvSpPr>
            <a:spLocks noGrp="1"/>
          </p:cNvSpPr>
          <p:nvPr>
            <p:ph type="dt" sz="half" idx="10"/>
          </p:nvPr>
        </p:nvSpPr>
        <p:spPr/>
        <p:txBody>
          <a:bodyPr/>
          <a:lstStyle/>
          <a:p>
            <a:fld id="{5FD4003F-CE8D-4AC8-B168-25ED1633DBF6}" type="datetime1">
              <a:rPr lang="en-US" smtClean="0"/>
              <a:t>3/5/2022</a:t>
            </a:fld>
            <a:endParaRPr lang="en-GB"/>
          </a:p>
        </p:txBody>
      </p:sp>
      <p:sp>
        <p:nvSpPr>
          <p:cNvPr id="3" name="Footer Placeholder 2">
            <a:extLst>
              <a:ext uri="{FF2B5EF4-FFF2-40B4-BE49-F238E27FC236}">
                <a16:creationId xmlns:a16="http://schemas.microsoft.com/office/drawing/2014/main" id="{90FDD29D-EB32-4A86-9751-A6FCF3D5C4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037C45-FBB0-4D5E-B704-DED3BDB0A525}"/>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2695258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DFA3-2146-444B-83BA-6997E8CB5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4562078-601E-47B4-9BAA-19DD79E4B9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930FC9-A575-403F-A526-C3A38B28A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40EF8-CF6D-4694-8DF9-38137A27457C}"/>
              </a:ext>
            </a:extLst>
          </p:cNvPr>
          <p:cNvSpPr>
            <a:spLocks noGrp="1"/>
          </p:cNvSpPr>
          <p:nvPr>
            <p:ph type="dt" sz="half" idx="10"/>
          </p:nvPr>
        </p:nvSpPr>
        <p:spPr/>
        <p:txBody>
          <a:bodyPr/>
          <a:lstStyle/>
          <a:p>
            <a:fld id="{F51672CB-ADAA-45C5-91C5-DF8168EEDB02}" type="datetime1">
              <a:rPr lang="en-US" smtClean="0"/>
              <a:t>3/5/2022</a:t>
            </a:fld>
            <a:endParaRPr lang="en-GB"/>
          </a:p>
        </p:txBody>
      </p:sp>
      <p:sp>
        <p:nvSpPr>
          <p:cNvPr id="6" name="Footer Placeholder 5">
            <a:extLst>
              <a:ext uri="{FF2B5EF4-FFF2-40B4-BE49-F238E27FC236}">
                <a16:creationId xmlns:a16="http://schemas.microsoft.com/office/drawing/2014/main" id="{37B38B2B-0013-46EF-A142-785AEB6FB8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3A3816-ACB4-4E7B-B281-A6D3484305A2}"/>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410834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EEC47-B38C-4533-AF87-BDA16BE83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E75FB0-F046-47E6-9905-465DCFE3A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76E3DB-1377-4272-AEAA-4F7A76738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9A541-B4A6-4D44-A779-1C54C008F756}"/>
              </a:ext>
            </a:extLst>
          </p:cNvPr>
          <p:cNvSpPr>
            <a:spLocks noGrp="1"/>
          </p:cNvSpPr>
          <p:nvPr>
            <p:ph type="dt" sz="half" idx="10"/>
          </p:nvPr>
        </p:nvSpPr>
        <p:spPr/>
        <p:txBody>
          <a:bodyPr/>
          <a:lstStyle/>
          <a:p>
            <a:fld id="{33A66B9F-A6D0-4B0A-8619-C3AA0A7489B9}" type="datetime1">
              <a:rPr lang="en-US" smtClean="0"/>
              <a:t>3/5/2022</a:t>
            </a:fld>
            <a:endParaRPr lang="en-GB"/>
          </a:p>
        </p:txBody>
      </p:sp>
      <p:sp>
        <p:nvSpPr>
          <p:cNvPr id="6" name="Footer Placeholder 5">
            <a:extLst>
              <a:ext uri="{FF2B5EF4-FFF2-40B4-BE49-F238E27FC236}">
                <a16:creationId xmlns:a16="http://schemas.microsoft.com/office/drawing/2014/main" id="{092D7711-427D-43D6-8841-95603A15E2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EE7C2C-A92B-49CF-80F1-C9E93D9BBDE5}"/>
              </a:ext>
            </a:extLst>
          </p:cNvPr>
          <p:cNvSpPr>
            <a:spLocks noGrp="1"/>
          </p:cNvSpPr>
          <p:nvPr>
            <p:ph type="sldNum" sz="quarter" idx="12"/>
          </p:nvPr>
        </p:nvSpPr>
        <p:spPr/>
        <p:txBody>
          <a:bodyPr/>
          <a:lstStyle/>
          <a:p>
            <a:fld id="{50AA1307-4524-4826-84E1-1886F3A9B17F}" type="slidenum">
              <a:rPr lang="en-GB" smtClean="0"/>
              <a:t>‹#›</a:t>
            </a:fld>
            <a:endParaRPr lang="en-GB"/>
          </a:p>
        </p:txBody>
      </p:sp>
    </p:spTree>
    <p:extLst>
      <p:ext uri="{BB962C8B-B14F-4D97-AF65-F5344CB8AC3E}">
        <p14:creationId xmlns:p14="http://schemas.microsoft.com/office/powerpoint/2010/main" val="359534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645C49-965A-4BDB-90E6-FC51AD52D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2807F8-B30B-47CD-89C7-D3C995552E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054A6B-4018-4148-A98B-9542E5182A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A50FC0-DDF5-47B3-A095-E669F1278F0F}" type="datetime1">
              <a:rPr lang="en-US" smtClean="0"/>
              <a:t>3/5/2022</a:t>
            </a:fld>
            <a:endParaRPr lang="en-GB"/>
          </a:p>
        </p:txBody>
      </p:sp>
      <p:sp>
        <p:nvSpPr>
          <p:cNvPr id="5" name="Footer Placeholder 4">
            <a:extLst>
              <a:ext uri="{FF2B5EF4-FFF2-40B4-BE49-F238E27FC236}">
                <a16:creationId xmlns:a16="http://schemas.microsoft.com/office/drawing/2014/main" id="{1C21EF6F-82EB-45B4-A344-51E4F4FBD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111239-4EC3-4093-9C5A-90DE476CF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A1307-4524-4826-84E1-1886F3A9B17F}" type="slidenum">
              <a:rPr lang="en-GB" smtClean="0"/>
              <a:t>‹#›</a:t>
            </a:fld>
            <a:endParaRPr lang="en-GB"/>
          </a:p>
        </p:txBody>
      </p:sp>
    </p:spTree>
    <p:extLst>
      <p:ext uri="{BB962C8B-B14F-4D97-AF65-F5344CB8AC3E}">
        <p14:creationId xmlns:p14="http://schemas.microsoft.com/office/powerpoint/2010/main" val="629423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B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C4A1F-0572-45C3-9C75-7E504BE22284}" type="datetime1">
              <a:rPr lang="en-US" smtClean="0"/>
              <a:t>3/5/2022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35744-4979-4249-AC03-1FF73D9CB5C4}" type="slidenum">
              <a:rPr lang="en-US" smtClean="0"/>
              <a:t>‹#›</a:t>
            </a:fld>
            <a:endParaRPr lang="en-US"/>
          </a:p>
        </p:txBody>
      </p:sp>
    </p:spTree>
    <p:extLst>
      <p:ext uri="{BB962C8B-B14F-4D97-AF65-F5344CB8AC3E}">
        <p14:creationId xmlns:p14="http://schemas.microsoft.com/office/powerpoint/2010/main" val="219459758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hyperlink" Target="http://www.ultrasoundvillage.com/"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Focused abdominal sonography in trauma patient (FAST)</a:t>
            </a:r>
          </a:p>
        </p:txBody>
      </p:sp>
      <p:sp>
        <p:nvSpPr>
          <p:cNvPr id="4" name="Date Placeholder 3"/>
          <p:cNvSpPr>
            <a:spLocks noGrp="1"/>
          </p:cNvSpPr>
          <p:nvPr>
            <p:ph type="dt" sz="half" idx="10"/>
          </p:nvPr>
        </p:nvSpPr>
        <p:spPr/>
        <p:txBody>
          <a:bodyPr/>
          <a:lstStyle/>
          <a:p>
            <a:fld id="{412BFDD4-B7AC-49D3-A1B2-CF91D9A682CB}" type="datetime1">
              <a:rPr lang="en-US" smtClean="0"/>
              <a:t>3/5/2022</a:t>
            </a:fld>
            <a:endParaRPr lang="en-US"/>
          </a:p>
        </p:txBody>
      </p:sp>
      <p:sp>
        <p:nvSpPr>
          <p:cNvPr id="5" name="Slide Number Placeholder 4"/>
          <p:cNvSpPr>
            <a:spLocks noGrp="1"/>
          </p:cNvSpPr>
          <p:nvPr>
            <p:ph type="sldNum" sz="quarter" idx="12"/>
          </p:nvPr>
        </p:nvSpPr>
        <p:spPr/>
        <p:txBody>
          <a:bodyPr/>
          <a:lstStyle/>
          <a:p>
            <a:fld id="{48135744-4979-4249-AC03-1FF73D9CB5C4}" type="slidenum">
              <a:rPr lang="en-US" smtClean="0"/>
              <a:t>1</a:t>
            </a:fld>
            <a:endParaRPr lang="en-US"/>
          </a:p>
        </p:txBody>
      </p:sp>
      <p:sp>
        <p:nvSpPr>
          <p:cNvPr id="6" name="Content Placeholder 5"/>
          <p:cNvSpPr>
            <a:spLocks noGrp="1"/>
          </p:cNvSpPr>
          <p:nvPr>
            <p:ph idx="1"/>
          </p:nvPr>
        </p:nvSpPr>
        <p:spPr>
          <a:xfrm>
            <a:off x="0" y="1828800"/>
            <a:ext cx="12192000" cy="5029200"/>
          </a:xfrm>
        </p:spPr>
        <p:txBody>
          <a:bodyPr>
            <a:normAutofit/>
          </a:bodyPr>
          <a:lstStyle/>
          <a:p>
            <a:pPr marL="0" indent="0" algn="ctr">
              <a:buNone/>
            </a:pPr>
            <a:r>
              <a:rPr lang="en-US" dirty="0" smtClean="0">
                <a:solidFill>
                  <a:srgbClr val="FFFF00"/>
                </a:solidFill>
              </a:rPr>
              <a:t>A workshop </a:t>
            </a:r>
          </a:p>
          <a:p>
            <a:pPr marL="0" indent="0" algn="ctr">
              <a:buNone/>
            </a:pPr>
            <a:r>
              <a:rPr lang="en-US" dirty="0" smtClean="0">
                <a:solidFill>
                  <a:srgbClr val="FF0000"/>
                </a:solidFill>
              </a:rPr>
              <a:t>Submitted in </a:t>
            </a:r>
            <a:r>
              <a:rPr lang="en-US" dirty="0">
                <a:solidFill>
                  <a:srgbClr val="FF0000"/>
                </a:solidFill>
              </a:rPr>
              <a:t>A</a:t>
            </a:r>
            <a:r>
              <a:rPr lang="en-US" dirty="0" smtClean="0">
                <a:solidFill>
                  <a:srgbClr val="FF0000"/>
                </a:solidFill>
              </a:rPr>
              <a:t>lkindy teaching hospital</a:t>
            </a:r>
          </a:p>
          <a:p>
            <a:pPr marL="0" indent="0" algn="ctr">
              <a:buNone/>
            </a:pPr>
            <a:r>
              <a:rPr lang="en-US" dirty="0" smtClean="0">
                <a:solidFill>
                  <a:srgbClr val="FF0000"/>
                </a:solidFill>
              </a:rPr>
              <a:t>On Monday 14.3.2022</a:t>
            </a:r>
          </a:p>
          <a:p>
            <a:pPr marL="0" indent="0" algn="ctr">
              <a:buNone/>
            </a:pPr>
            <a:r>
              <a:rPr lang="en-US" dirty="0" smtClean="0">
                <a:solidFill>
                  <a:srgbClr val="FF0000"/>
                </a:solidFill>
              </a:rPr>
              <a:t>For </a:t>
            </a:r>
            <a:r>
              <a:rPr lang="en-US" smtClean="0">
                <a:solidFill>
                  <a:srgbClr val="FF0000"/>
                </a:solidFill>
              </a:rPr>
              <a:t>the surgery postgraduate </a:t>
            </a:r>
            <a:r>
              <a:rPr lang="en-US" dirty="0">
                <a:solidFill>
                  <a:srgbClr val="FF0000"/>
                </a:solidFill>
              </a:rPr>
              <a:t>Iraqi </a:t>
            </a:r>
            <a:r>
              <a:rPr lang="en-US" dirty="0" smtClean="0">
                <a:solidFill>
                  <a:srgbClr val="FF0000"/>
                </a:solidFill>
              </a:rPr>
              <a:t>&amp; Arab board candidates</a:t>
            </a:r>
          </a:p>
          <a:p>
            <a:pPr marL="0" indent="0" algn="ctr">
              <a:buNone/>
            </a:pPr>
            <a:r>
              <a:rPr lang="en-US" dirty="0" smtClean="0">
                <a:solidFill>
                  <a:srgbClr val="FFFF00"/>
                </a:solidFill>
              </a:rPr>
              <a:t>&amp;</a:t>
            </a:r>
          </a:p>
          <a:p>
            <a:pPr marL="0" indent="0" algn="ctr">
              <a:buNone/>
            </a:pPr>
            <a:r>
              <a:rPr lang="en-US" dirty="0" smtClean="0">
                <a:solidFill>
                  <a:srgbClr val="FF0000"/>
                </a:solidFill>
              </a:rPr>
              <a:t>6</a:t>
            </a:r>
            <a:r>
              <a:rPr lang="en-US" baseline="30000" dirty="0" smtClean="0">
                <a:solidFill>
                  <a:srgbClr val="FF0000"/>
                </a:solidFill>
              </a:rPr>
              <a:t>th</a:t>
            </a:r>
            <a:r>
              <a:rPr lang="en-US" dirty="0" smtClean="0">
                <a:solidFill>
                  <a:srgbClr val="FF0000"/>
                </a:solidFill>
              </a:rPr>
              <a:t> class surgery rota student of Alkindy college of medicine</a:t>
            </a:r>
          </a:p>
          <a:p>
            <a:pPr marL="0" indent="0" algn="ctr">
              <a:buNone/>
            </a:pPr>
            <a:r>
              <a:rPr lang="en-US" dirty="0" smtClean="0">
                <a:solidFill>
                  <a:srgbClr val="FFFF00"/>
                </a:solidFill>
              </a:rPr>
              <a:t>BY</a:t>
            </a:r>
          </a:p>
          <a:p>
            <a:pPr marL="0" indent="0" algn="ctr">
              <a:buNone/>
            </a:pPr>
            <a:r>
              <a:rPr lang="en-US" dirty="0" smtClean="0">
                <a:solidFill>
                  <a:srgbClr val="FF0000"/>
                </a:solidFill>
              </a:rPr>
              <a:t>Dr. </a:t>
            </a:r>
            <a:r>
              <a:rPr lang="en-US" dirty="0">
                <a:solidFill>
                  <a:srgbClr val="FF0000"/>
                </a:solidFill>
              </a:rPr>
              <a:t>R</a:t>
            </a:r>
            <a:r>
              <a:rPr lang="en-US" dirty="0" smtClean="0">
                <a:solidFill>
                  <a:srgbClr val="FF0000"/>
                </a:solidFill>
              </a:rPr>
              <a:t>aed Rassam                      consultant surgeon</a:t>
            </a:r>
          </a:p>
          <a:p>
            <a:pPr marL="0" indent="0" algn="ctr">
              <a:buNone/>
            </a:pPr>
            <a:r>
              <a:rPr lang="en-US" dirty="0" smtClean="0">
                <a:solidFill>
                  <a:srgbClr val="FF0000"/>
                </a:solidFill>
              </a:rPr>
              <a:t>         Dr. Saja Ali Ahmed        specialist in diagnostic imaging  </a:t>
            </a:r>
            <a:endParaRPr lang="en-US" dirty="0">
              <a:solidFill>
                <a:srgbClr val="FF0000"/>
              </a:solidFill>
            </a:endParaRPr>
          </a:p>
        </p:txBody>
      </p:sp>
    </p:spTree>
    <p:extLst>
      <p:ext uri="{BB962C8B-B14F-4D97-AF65-F5344CB8AC3E}">
        <p14:creationId xmlns:p14="http://schemas.microsoft.com/office/powerpoint/2010/main" val="378362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96D8A-B6EA-43C6-9D65-7012F06F8147}"/>
              </a:ext>
            </a:extLst>
          </p:cNvPr>
          <p:cNvSpPr>
            <a:spLocks noGrp="1"/>
          </p:cNvSpPr>
          <p:nvPr>
            <p:ph type="title"/>
          </p:nvPr>
        </p:nvSpPr>
        <p:spPr/>
        <p:txBody>
          <a:bodyPr>
            <a:normAutofit/>
          </a:bodyPr>
          <a:lstStyle/>
          <a:p>
            <a:pPr marL="571500" indent="-571500">
              <a:buFont typeface="Wingdings" panose="05000000000000000000" pitchFamily="2" charset="2"/>
              <a:buChar char="Ø"/>
            </a:pPr>
            <a:r>
              <a:rPr lang="en-GB" sz="3600" b="1" dirty="0" smtClean="0">
                <a:solidFill>
                  <a:srgbClr val="FF0000"/>
                </a:solidFill>
                <a:effectLst>
                  <a:outerShdw blurRad="38100" dist="38100" dir="2700000" algn="tl">
                    <a:srgbClr val="000000">
                      <a:alpha val="43137"/>
                    </a:srgbClr>
                  </a:outerShdw>
                </a:effectLst>
              </a:rPr>
              <a:t>What are we </a:t>
            </a:r>
            <a:r>
              <a:rPr lang="en-GB" sz="3600" b="1" dirty="0">
                <a:solidFill>
                  <a:srgbClr val="FF0000"/>
                </a:solidFill>
                <a:effectLst>
                  <a:outerShdw blurRad="38100" dist="38100" dir="2700000" algn="tl">
                    <a:srgbClr val="000000">
                      <a:alpha val="43137"/>
                    </a:srgbClr>
                  </a:outerShdw>
                </a:effectLst>
              </a:rPr>
              <a:t>looking for ?</a:t>
            </a:r>
          </a:p>
        </p:txBody>
      </p:sp>
      <p:sp>
        <p:nvSpPr>
          <p:cNvPr id="3" name="Content Placeholder 2">
            <a:extLst>
              <a:ext uri="{FF2B5EF4-FFF2-40B4-BE49-F238E27FC236}">
                <a16:creationId xmlns:a16="http://schemas.microsoft.com/office/drawing/2014/main" id="{D0B22B6A-C3E5-408E-B058-EC3605BCAD65}"/>
              </a:ext>
            </a:extLst>
          </p:cNvPr>
          <p:cNvSpPr>
            <a:spLocks noGrp="1"/>
          </p:cNvSpPr>
          <p:nvPr>
            <p:ph idx="1"/>
          </p:nvPr>
        </p:nvSpPr>
        <p:spPr>
          <a:xfrm>
            <a:off x="838200" y="1825625"/>
            <a:ext cx="6142074" cy="4351338"/>
          </a:xfrm>
        </p:spPr>
        <p:txBody>
          <a:bodyPr/>
          <a:lstStyle/>
          <a:p>
            <a:pPr>
              <a:buFont typeface="Wingdings" panose="05000000000000000000" pitchFamily="2" charset="2"/>
              <a:buChar char="ü"/>
            </a:pPr>
            <a:r>
              <a:rPr lang="en-GB" dirty="0">
                <a:solidFill>
                  <a:srgbClr val="FFFF00"/>
                </a:solidFill>
              </a:rPr>
              <a:t>To detect free fluid( anechoic _black_) in appearance with sharp edges …..</a:t>
            </a:r>
          </a:p>
          <a:p>
            <a:pPr marL="0" indent="0">
              <a:buNone/>
            </a:pPr>
            <a:endParaRPr lang="en-GB" dirty="0">
              <a:solidFill>
                <a:srgbClr val="FFFF00"/>
              </a:solidFill>
            </a:endParaRPr>
          </a:p>
          <a:p>
            <a:pPr>
              <a:buFont typeface="Wingdings" panose="05000000000000000000" pitchFamily="2" charset="2"/>
              <a:buChar char="q"/>
            </a:pPr>
            <a:r>
              <a:rPr lang="en-GB" dirty="0">
                <a:solidFill>
                  <a:srgbClr val="FF0000"/>
                </a:solidFill>
              </a:rPr>
              <a:t>Normal</a:t>
            </a:r>
            <a:r>
              <a:rPr lang="en-GB" dirty="0">
                <a:solidFill>
                  <a:srgbClr val="FFC000"/>
                </a:solidFill>
              </a:rPr>
              <a:t> intra visceral fluid usually rounded with curved edges…</a:t>
            </a:r>
          </a:p>
        </p:txBody>
      </p:sp>
      <p:pic>
        <p:nvPicPr>
          <p:cNvPr id="5" name="Picture 4">
            <a:extLst>
              <a:ext uri="{FF2B5EF4-FFF2-40B4-BE49-F238E27FC236}">
                <a16:creationId xmlns:a16="http://schemas.microsoft.com/office/drawing/2014/main" id="{98894971-D1FC-443A-BBE7-0DAE9D2481AE}"/>
              </a:ext>
            </a:extLst>
          </p:cNvPr>
          <p:cNvPicPr>
            <a:picLocks noChangeAspect="1"/>
          </p:cNvPicPr>
          <p:nvPr/>
        </p:nvPicPr>
        <p:blipFill>
          <a:blip r:embed="rId2"/>
          <a:stretch>
            <a:fillRect/>
          </a:stretch>
        </p:blipFill>
        <p:spPr>
          <a:xfrm>
            <a:off x="7097232" y="0"/>
            <a:ext cx="5140151" cy="6858000"/>
          </a:xfrm>
          <a:prstGeom prst="rect">
            <a:avLst/>
          </a:prstGeom>
        </p:spPr>
      </p:pic>
      <p:sp>
        <p:nvSpPr>
          <p:cNvPr id="4" name="Date Placeholder 3"/>
          <p:cNvSpPr>
            <a:spLocks noGrp="1"/>
          </p:cNvSpPr>
          <p:nvPr>
            <p:ph type="dt" sz="half" idx="10"/>
          </p:nvPr>
        </p:nvSpPr>
        <p:spPr/>
        <p:txBody>
          <a:bodyPr/>
          <a:lstStyle/>
          <a:p>
            <a:fld id="{2AE119EE-33E3-42CA-AA89-8FE13493EECD}" type="datetime1">
              <a:rPr lang="en-US" smtClean="0"/>
              <a:t>3/5/2022</a:t>
            </a:fld>
            <a:endParaRPr lang="en-GB"/>
          </a:p>
        </p:txBody>
      </p:sp>
      <p:sp>
        <p:nvSpPr>
          <p:cNvPr id="6" name="Slide Number Placeholder 5"/>
          <p:cNvSpPr>
            <a:spLocks noGrp="1"/>
          </p:cNvSpPr>
          <p:nvPr>
            <p:ph type="sldNum" sz="quarter" idx="12"/>
          </p:nvPr>
        </p:nvSpPr>
        <p:spPr/>
        <p:txBody>
          <a:bodyPr/>
          <a:lstStyle/>
          <a:p>
            <a:fld id="{50AA1307-4524-4826-84E1-1886F3A9B17F}" type="slidenum">
              <a:rPr lang="en-GB" smtClean="0"/>
              <a:t>10</a:t>
            </a:fld>
            <a:endParaRPr lang="en-GB"/>
          </a:p>
        </p:txBody>
      </p:sp>
    </p:spTree>
    <p:extLst>
      <p:ext uri="{BB962C8B-B14F-4D97-AF65-F5344CB8AC3E}">
        <p14:creationId xmlns:p14="http://schemas.microsoft.com/office/powerpoint/2010/main" val="350934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8D6A0-2106-473D-A7B6-7A01670E97DF}"/>
              </a:ext>
            </a:extLst>
          </p:cNvPr>
          <p:cNvSpPr>
            <a:spLocks noGrp="1"/>
          </p:cNvSpPr>
          <p:nvPr>
            <p:ph type="title"/>
          </p:nvPr>
        </p:nvSpPr>
        <p:spPr>
          <a:xfrm>
            <a:off x="838200" y="4901"/>
            <a:ext cx="10515600" cy="1325563"/>
          </a:xfrm>
        </p:spPr>
        <p:txBody>
          <a:bodyPr>
            <a:normAutofit/>
          </a:bodyPr>
          <a:lstStyle/>
          <a:p>
            <a:pPr marL="571500" indent="-571500" algn="ctr">
              <a:buFont typeface="Wingdings" panose="05000000000000000000" pitchFamily="2" charset="2"/>
              <a:buChar char="Ø"/>
            </a:pPr>
            <a:r>
              <a:rPr lang="en-GB" sz="3600" b="1" dirty="0">
                <a:solidFill>
                  <a:srgbClr val="FF0000"/>
                </a:solidFill>
                <a:effectLst>
                  <a:outerShdw blurRad="38100" dist="38100" dir="2700000" algn="tl">
                    <a:srgbClr val="000000">
                      <a:alpha val="43137"/>
                    </a:srgbClr>
                  </a:outerShdw>
                </a:effectLst>
              </a:rPr>
              <a:t>Where to scan?</a:t>
            </a:r>
          </a:p>
        </p:txBody>
      </p:sp>
      <p:pic>
        <p:nvPicPr>
          <p:cNvPr id="6" name="Picture 5">
            <a:extLst>
              <a:ext uri="{FF2B5EF4-FFF2-40B4-BE49-F238E27FC236}">
                <a16:creationId xmlns:a16="http://schemas.microsoft.com/office/drawing/2014/main" id="{E9D60170-B6C3-444D-A696-F869C993281C}"/>
              </a:ext>
            </a:extLst>
          </p:cNvPr>
          <p:cNvPicPr>
            <a:picLocks noChangeAspect="1"/>
          </p:cNvPicPr>
          <p:nvPr/>
        </p:nvPicPr>
        <p:blipFill>
          <a:blip r:embed="rId3"/>
          <a:stretch>
            <a:fillRect/>
          </a:stretch>
        </p:blipFill>
        <p:spPr>
          <a:xfrm>
            <a:off x="0" y="1080655"/>
            <a:ext cx="12191999" cy="5777345"/>
          </a:xfrm>
          <a:prstGeom prst="rect">
            <a:avLst/>
          </a:prstGeom>
        </p:spPr>
      </p:pic>
      <p:sp>
        <p:nvSpPr>
          <p:cNvPr id="3" name="Date Placeholder 2"/>
          <p:cNvSpPr>
            <a:spLocks noGrp="1"/>
          </p:cNvSpPr>
          <p:nvPr>
            <p:ph type="dt" sz="half" idx="10"/>
          </p:nvPr>
        </p:nvSpPr>
        <p:spPr/>
        <p:txBody>
          <a:bodyPr/>
          <a:lstStyle/>
          <a:p>
            <a:fld id="{2381457E-CF7C-4315-9DA3-B606ACDA853A}"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11</a:t>
            </a:fld>
            <a:endParaRPr lang="en-GB"/>
          </a:p>
        </p:txBody>
      </p:sp>
    </p:spTree>
    <p:extLst>
      <p:ext uri="{BB962C8B-B14F-4D97-AF65-F5344CB8AC3E}">
        <p14:creationId xmlns:p14="http://schemas.microsoft.com/office/powerpoint/2010/main" val="464253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CF1C-5A08-4835-B383-9801851AD970}"/>
              </a:ext>
            </a:extLst>
          </p:cNvPr>
          <p:cNvSpPr>
            <a:spLocks noGrp="1"/>
          </p:cNvSpPr>
          <p:nvPr>
            <p:ph type="title"/>
          </p:nvPr>
        </p:nvSpPr>
        <p:spPr>
          <a:xfrm>
            <a:off x="72656" y="0"/>
            <a:ext cx="10515600" cy="1325563"/>
          </a:xfrm>
        </p:spPr>
        <p:txBody>
          <a:bodyPr>
            <a:normAutofit/>
          </a:bodyPr>
          <a:lstStyle/>
          <a:p>
            <a:r>
              <a:rPr lang="en-GB" sz="3600" b="1" dirty="0">
                <a:solidFill>
                  <a:srgbClr val="FF0000"/>
                </a:solidFill>
                <a:effectLst>
                  <a:outerShdw blurRad="38100" dist="38100" dir="2700000" algn="tl">
                    <a:srgbClr val="000000">
                      <a:alpha val="43137"/>
                    </a:srgbClr>
                  </a:outerShdw>
                </a:effectLst>
              </a:rPr>
              <a:t>Pericardiac view (cardiac) : </a:t>
            </a:r>
          </a:p>
        </p:txBody>
      </p:sp>
      <p:sp>
        <p:nvSpPr>
          <p:cNvPr id="3" name="Content Placeholder 2">
            <a:extLst>
              <a:ext uri="{FF2B5EF4-FFF2-40B4-BE49-F238E27FC236}">
                <a16:creationId xmlns:a16="http://schemas.microsoft.com/office/drawing/2014/main" id="{C6691730-DCFE-404C-8C66-7CA842E10DBB}"/>
              </a:ext>
            </a:extLst>
          </p:cNvPr>
          <p:cNvSpPr>
            <a:spLocks noGrp="1"/>
          </p:cNvSpPr>
          <p:nvPr>
            <p:ph idx="1"/>
          </p:nvPr>
        </p:nvSpPr>
        <p:spPr>
          <a:xfrm>
            <a:off x="180753" y="1174898"/>
            <a:ext cx="7884042" cy="5683102"/>
          </a:xfrm>
        </p:spPr>
        <p:txBody>
          <a:bodyPr>
            <a:normAutofit fontScale="77500" lnSpcReduction="20000"/>
          </a:bodyPr>
          <a:lstStyle/>
          <a:p>
            <a:pPr>
              <a:buFont typeface="Wingdings" panose="05000000000000000000" pitchFamily="2" charset="2"/>
              <a:buChar char="Ø"/>
            </a:pPr>
            <a:r>
              <a:rPr lang="en-GB" sz="2400" b="1" u="sng" dirty="0">
                <a:solidFill>
                  <a:srgbClr val="FFC000"/>
                </a:solidFill>
                <a:effectLst>
                  <a:outerShdw blurRad="38100" dist="38100" dir="2700000" algn="tl">
                    <a:srgbClr val="000000">
                      <a:alpha val="43137"/>
                    </a:srgbClr>
                  </a:outerShdw>
                </a:effectLst>
              </a:rPr>
              <a:t>Transducer:</a:t>
            </a:r>
            <a:endParaRPr lang="en-GB" sz="2400" b="1" dirty="0">
              <a:solidFill>
                <a:srgbClr val="FFC000"/>
              </a:solidFill>
              <a:effectLst>
                <a:outerShdw blurRad="38100" dist="38100" dir="2700000" algn="tl">
                  <a:srgbClr val="000000">
                    <a:alpha val="43137"/>
                  </a:srgbClr>
                </a:outerShdw>
              </a:effectLst>
            </a:endParaRPr>
          </a:p>
          <a:p>
            <a:pPr>
              <a:buFont typeface="Wingdings" panose="05000000000000000000" pitchFamily="2" charset="2"/>
              <a:buChar char="ü"/>
            </a:pPr>
            <a:r>
              <a:rPr lang="en-GB" sz="2400" dirty="0">
                <a:solidFill>
                  <a:srgbClr val="FFFF00"/>
                </a:solidFill>
                <a:effectLst>
                  <a:outerShdw blurRad="38100" dist="38100" dir="2700000" algn="tl">
                    <a:srgbClr val="000000">
                      <a:alpha val="43137"/>
                    </a:srgbClr>
                  </a:outerShdw>
                </a:effectLst>
              </a:rPr>
              <a:t>Low frequency(curvilinear, phased array )</a:t>
            </a:r>
          </a:p>
          <a:p>
            <a:pPr>
              <a:buFont typeface="Wingdings" panose="05000000000000000000" pitchFamily="2" charset="2"/>
              <a:buChar char="ü"/>
            </a:pPr>
            <a:r>
              <a:rPr lang="en-GB" sz="2200" dirty="0">
                <a:solidFill>
                  <a:srgbClr val="FFFF00"/>
                </a:solidFill>
              </a:rPr>
              <a:t>Subxiphoid, transverse.</a:t>
            </a:r>
          </a:p>
          <a:p>
            <a:pPr>
              <a:buFont typeface="Wingdings" panose="05000000000000000000" pitchFamily="2" charset="2"/>
              <a:buChar char="ü"/>
            </a:pPr>
            <a:r>
              <a:rPr lang="en-GB" sz="2200" dirty="0">
                <a:solidFill>
                  <a:srgbClr val="FFFF00"/>
                </a:solidFill>
              </a:rPr>
              <a:t>Directed towards patient left shoulder.</a:t>
            </a:r>
          </a:p>
          <a:p>
            <a:pPr>
              <a:buFont typeface="Wingdings" panose="05000000000000000000" pitchFamily="2" charset="2"/>
              <a:buChar char="ü"/>
            </a:pPr>
            <a:r>
              <a:rPr lang="en-GB" sz="2200" dirty="0">
                <a:solidFill>
                  <a:srgbClr val="FFFF00"/>
                </a:solidFill>
              </a:rPr>
              <a:t>May need to increase depth.</a:t>
            </a:r>
          </a:p>
          <a:p>
            <a:pPr>
              <a:buFont typeface="Wingdings" panose="05000000000000000000" pitchFamily="2" charset="2"/>
              <a:buChar char="ü"/>
            </a:pPr>
            <a:r>
              <a:rPr lang="en-GB" sz="2200" dirty="0">
                <a:solidFill>
                  <a:srgbClr val="FFFF00"/>
                </a:solidFill>
              </a:rPr>
              <a:t>Liver as acoustic window.</a:t>
            </a:r>
          </a:p>
          <a:p>
            <a:pPr marL="0" indent="0">
              <a:buNone/>
            </a:pPr>
            <a:endParaRPr lang="en-GB" sz="2200" dirty="0">
              <a:solidFill>
                <a:srgbClr val="FFFF00"/>
              </a:solidFill>
            </a:endParaRPr>
          </a:p>
          <a:p>
            <a:pPr>
              <a:buFont typeface="Wingdings" panose="05000000000000000000" pitchFamily="2" charset="2"/>
              <a:buChar char="Ø"/>
            </a:pPr>
            <a:r>
              <a:rPr lang="en-GB" sz="2200" dirty="0">
                <a:solidFill>
                  <a:srgbClr val="FF0000"/>
                </a:solidFill>
              </a:rPr>
              <a:t>On the ultrasound monitor, from top to bottom, observe the liver, right ventricle, and left ventricle. The right ventricle is adjacent to the liver because it is more anterior than the left ventricle. The two ventricles are up and to the right side of the monitor and the atria are down and to the left.</a:t>
            </a:r>
          </a:p>
          <a:p>
            <a:pPr marL="0" indent="0">
              <a:buNone/>
            </a:pPr>
            <a:endParaRPr lang="en-GB" sz="2200" dirty="0">
              <a:solidFill>
                <a:srgbClr val="FF0000"/>
              </a:solidFill>
            </a:endParaRPr>
          </a:p>
          <a:p>
            <a:pPr>
              <a:buFont typeface="Wingdings" panose="05000000000000000000" pitchFamily="2" charset="2"/>
              <a:buChar char="Ø"/>
            </a:pPr>
            <a:r>
              <a:rPr lang="en-GB" sz="2200" b="1" u="sng" dirty="0">
                <a:solidFill>
                  <a:srgbClr val="FFC000"/>
                </a:solidFill>
              </a:rPr>
              <a:t>Review for :</a:t>
            </a:r>
            <a:r>
              <a:rPr lang="en-GB" sz="2200" dirty="0">
                <a:solidFill>
                  <a:srgbClr val="FFFF00"/>
                </a:solidFill>
              </a:rPr>
              <a:t>Pericardial effusion </a:t>
            </a:r>
            <a:r>
              <a:rPr lang="en-GB" sz="2200" dirty="0" err="1">
                <a:solidFill>
                  <a:srgbClr val="FFFF00"/>
                </a:solidFill>
              </a:rPr>
              <a:t>wich</a:t>
            </a:r>
            <a:r>
              <a:rPr lang="en-GB" sz="2200" dirty="0">
                <a:solidFill>
                  <a:srgbClr val="FFFF00"/>
                </a:solidFill>
              </a:rPr>
              <a:t> appears as a black (anechoic) space between the white lines of the pericardium.</a:t>
            </a:r>
          </a:p>
          <a:p>
            <a:pPr marL="0" indent="0">
              <a:buNone/>
            </a:pPr>
            <a:endParaRPr lang="en-GB" sz="2200" dirty="0">
              <a:solidFill>
                <a:srgbClr val="FFFF00"/>
              </a:solidFill>
            </a:endParaRPr>
          </a:p>
          <a:p>
            <a:pPr>
              <a:buFont typeface="Wingdings" panose="05000000000000000000" pitchFamily="2" charset="2"/>
              <a:buChar char="Ø"/>
            </a:pPr>
            <a:r>
              <a:rPr lang="en-GB" sz="2200" b="1" u="sng" dirty="0">
                <a:solidFill>
                  <a:srgbClr val="FFC000"/>
                </a:solidFill>
                <a:effectLst>
                  <a:outerShdw blurRad="38100" dist="38100" dir="2700000" algn="tl">
                    <a:srgbClr val="000000">
                      <a:alpha val="43137"/>
                    </a:srgbClr>
                  </a:outerShdw>
                </a:effectLst>
              </a:rPr>
              <a:t>Pitfalls</a:t>
            </a:r>
          </a:p>
          <a:p>
            <a:pPr marL="0" indent="0">
              <a:buNone/>
            </a:pPr>
            <a:endParaRPr lang="en-GB" sz="2200" b="1" dirty="0">
              <a:solidFill>
                <a:srgbClr val="FFC000"/>
              </a:solidFill>
              <a:effectLst>
                <a:outerShdw blurRad="38100" dist="38100" dir="2700000" algn="tl">
                  <a:srgbClr val="000000">
                    <a:alpha val="43137"/>
                  </a:srgbClr>
                </a:outerShdw>
              </a:effectLst>
            </a:endParaRPr>
          </a:p>
          <a:p>
            <a:pPr>
              <a:buFont typeface="Wingdings" panose="05000000000000000000" pitchFamily="2" charset="2"/>
              <a:buChar char="ü"/>
            </a:pPr>
            <a:r>
              <a:rPr lang="en-GB" sz="2200" dirty="0">
                <a:solidFill>
                  <a:srgbClr val="FFFF00"/>
                </a:solidFill>
              </a:rPr>
              <a:t>Pleural effusion.</a:t>
            </a:r>
          </a:p>
          <a:p>
            <a:pPr>
              <a:buFont typeface="Wingdings" panose="05000000000000000000" pitchFamily="2" charset="2"/>
              <a:buChar char="ü"/>
            </a:pPr>
            <a:r>
              <a:rPr lang="en-GB" sz="2200" dirty="0">
                <a:solidFill>
                  <a:srgbClr val="FFFF00"/>
                </a:solidFill>
              </a:rPr>
              <a:t>epicardial fat pad.</a:t>
            </a:r>
          </a:p>
          <a:p>
            <a:endParaRPr lang="en-GB" dirty="0"/>
          </a:p>
        </p:txBody>
      </p:sp>
      <p:pic>
        <p:nvPicPr>
          <p:cNvPr id="7" name="Picture 6">
            <a:extLst>
              <a:ext uri="{FF2B5EF4-FFF2-40B4-BE49-F238E27FC236}">
                <a16:creationId xmlns:a16="http://schemas.microsoft.com/office/drawing/2014/main" id="{93C5602F-3B5F-48EA-B3F8-962CA09FF392}"/>
              </a:ext>
            </a:extLst>
          </p:cNvPr>
          <p:cNvPicPr>
            <a:picLocks noChangeAspect="1"/>
          </p:cNvPicPr>
          <p:nvPr/>
        </p:nvPicPr>
        <p:blipFill>
          <a:blip r:embed="rId3"/>
          <a:stretch>
            <a:fillRect/>
          </a:stretch>
        </p:blipFill>
        <p:spPr>
          <a:xfrm>
            <a:off x="8064795" y="0"/>
            <a:ext cx="4127205" cy="6857999"/>
          </a:xfrm>
          <a:prstGeom prst="rect">
            <a:avLst/>
          </a:prstGeom>
        </p:spPr>
      </p:pic>
      <p:sp>
        <p:nvSpPr>
          <p:cNvPr id="4" name="Date Placeholder 3"/>
          <p:cNvSpPr>
            <a:spLocks noGrp="1"/>
          </p:cNvSpPr>
          <p:nvPr>
            <p:ph type="dt" sz="half" idx="10"/>
          </p:nvPr>
        </p:nvSpPr>
        <p:spPr/>
        <p:txBody>
          <a:bodyPr/>
          <a:lstStyle/>
          <a:p>
            <a:fld id="{C6BD6CAC-25FD-45B1-8F3A-8F208034996C}" type="datetime1">
              <a:rPr lang="en-US" smtClean="0"/>
              <a:t>3/5/2022</a:t>
            </a:fld>
            <a:endParaRPr lang="en-GB"/>
          </a:p>
        </p:txBody>
      </p:sp>
      <p:sp>
        <p:nvSpPr>
          <p:cNvPr id="5" name="Slide Number Placeholder 4"/>
          <p:cNvSpPr>
            <a:spLocks noGrp="1"/>
          </p:cNvSpPr>
          <p:nvPr>
            <p:ph type="sldNum" sz="quarter" idx="12"/>
          </p:nvPr>
        </p:nvSpPr>
        <p:spPr/>
        <p:txBody>
          <a:bodyPr/>
          <a:lstStyle/>
          <a:p>
            <a:fld id="{50AA1307-4524-4826-84E1-1886F3A9B17F}" type="slidenum">
              <a:rPr lang="en-GB" smtClean="0"/>
              <a:t>12</a:t>
            </a:fld>
            <a:endParaRPr lang="en-GB"/>
          </a:p>
        </p:txBody>
      </p:sp>
    </p:spTree>
    <p:extLst>
      <p:ext uri="{BB962C8B-B14F-4D97-AF65-F5344CB8AC3E}">
        <p14:creationId xmlns:p14="http://schemas.microsoft.com/office/powerpoint/2010/main" val="448196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642E-C25E-4065-8E63-DC62ECCF0BD6}"/>
              </a:ext>
            </a:extLst>
          </p:cNvPr>
          <p:cNvSpPr>
            <a:spLocks noGrp="1"/>
          </p:cNvSpPr>
          <p:nvPr>
            <p:ph type="title"/>
          </p:nvPr>
        </p:nvSpPr>
        <p:spPr>
          <a:xfrm>
            <a:off x="487326" y="0"/>
            <a:ext cx="10515600" cy="1325563"/>
          </a:xfrm>
        </p:spPr>
        <p:txBody>
          <a:bodyPr>
            <a:normAutofit/>
          </a:bodyPr>
          <a:lstStyle/>
          <a:p>
            <a:pPr algn="ctr"/>
            <a:r>
              <a:rPr lang="en-GB" sz="3600" b="1" dirty="0">
                <a:solidFill>
                  <a:srgbClr val="FF0000"/>
                </a:solidFill>
              </a:rPr>
              <a:t>Normal subxiphoid scan: </a:t>
            </a:r>
          </a:p>
        </p:txBody>
      </p:sp>
      <p:pic>
        <p:nvPicPr>
          <p:cNvPr id="6" name="Content Placeholder 5">
            <a:extLst>
              <a:ext uri="{FF2B5EF4-FFF2-40B4-BE49-F238E27FC236}">
                <a16:creationId xmlns:a16="http://schemas.microsoft.com/office/drawing/2014/main" id="{181B6AE9-AA46-4AA9-9ABB-EBA09E9443F8}"/>
              </a:ext>
            </a:extLst>
          </p:cNvPr>
          <p:cNvPicPr>
            <a:picLocks noGrp="1" noChangeAspect="1"/>
          </p:cNvPicPr>
          <p:nvPr>
            <p:ph sz="half" idx="1"/>
          </p:nvPr>
        </p:nvPicPr>
        <p:blipFill>
          <a:blip r:embed="rId2"/>
          <a:stretch>
            <a:fillRect/>
          </a:stretch>
        </p:blipFill>
        <p:spPr>
          <a:xfrm>
            <a:off x="0" y="1202384"/>
            <a:ext cx="6140302" cy="5655616"/>
          </a:xfrm>
        </p:spPr>
      </p:pic>
      <p:pic>
        <p:nvPicPr>
          <p:cNvPr id="8" name="Content Placeholder 7">
            <a:extLst>
              <a:ext uri="{FF2B5EF4-FFF2-40B4-BE49-F238E27FC236}">
                <a16:creationId xmlns:a16="http://schemas.microsoft.com/office/drawing/2014/main" id="{175ACA12-BED0-4C97-92E4-3F388E95CF3A}"/>
              </a:ext>
            </a:extLst>
          </p:cNvPr>
          <p:cNvPicPr>
            <a:picLocks noGrp="1" noChangeAspect="1"/>
          </p:cNvPicPr>
          <p:nvPr>
            <p:ph sz="half" idx="2"/>
          </p:nvPr>
        </p:nvPicPr>
        <p:blipFill rotWithShape="1">
          <a:blip r:embed="rId3"/>
          <a:srcRect t="1189" b="1474"/>
          <a:stretch/>
        </p:blipFill>
        <p:spPr>
          <a:xfrm>
            <a:off x="6140302" y="1202384"/>
            <a:ext cx="6051698" cy="5655616"/>
          </a:xfrm>
        </p:spPr>
      </p:pic>
      <p:sp>
        <p:nvSpPr>
          <p:cNvPr id="3" name="Date Placeholder 2"/>
          <p:cNvSpPr>
            <a:spLocks noGrp="1"/>
          </p:cNvSpPr>
          <p:nvPr>
            <p:ph type="dt" sz="half" idx="10"/>
          </p:nvPr>
        </p:nvSpPr>
        <p:spPr/>
        <p:txBody>
          <a:bodyPr/>
          <a:lstStyle/>
          <a:p>
            <a:fld id="{72E376E0-6A84-4209-B277-2E5667A45A39}"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13</a:t>
            </a:fld>
            <a:endParaRPr lang="en-GB"/>
          </a:p>
        </p:txBody>
      </p:sp>
    </p:spTree>
    <p:extLst>
      <p:ext uri="{BB962C8B-B14F-4D97-AF65-F5344CB8AC3E}">
        <p14:creationId xmlns:p14="http://schemas.microsoft.com/office/powerpoint/2010/main" val="297876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F654E14-33E2-4B6C-A4AB-A8BADE334FDD}"/>
              </a:ext>
            </a:extLst>
          </p:cNvPr>
          <p:cNvPicPr>
            <a:picLocks noGrp="1" noChangeAspect="1"/>
          </p:cNvPicPr>
          <p:nvPr>
            <p:ph sz="half" idx="1"/>
          </p:nvPr>
        </p:nvPicPr>
        <p:blipFill rotWithShape="1">
          <a:blip r:embed="rId3"/>
          <a:srcRect t="1213" r="3114" b="4849"/>
          <a:stretch/>
        </p:blipFill>
        <p:spPr>
          <a:xfrm>
            <a:off x="1" y="0"/>
            <a:ext cx="5985164" cy="6857999"/>
          </a:xfrm>
        </p:spPr>
      </p:pic>
      <p:pic>
        <p:nvPicPr>
          <p:cNvPr id="7" name="Content Placeholder 6">
            <a:extLst>
              <a:ext uri="{FF2B5EF4-FFF2-40B4-BE49-F238E27FC236}">
                <a16:creationId xmlns:a16="http://schemas.microsoft.com/office/drawing/2014/main" id="{4D3A8021-1349-4D9C-8DA4-563D7D335D11}"/>
              </a:ext>
            </a:extLst>
          </p:cNvPr>
          <p:cNvPicPr>
            <a:picLocks noGrp="1" noChangeAspect="1"/>
          </p:cNvPicPr>
          <p:nvPr>
            <p:ph sz="half" idx="2"/>
          </p:nvPr>
        </p:nvPicPr>
        <p:blipFill rotWithShape="1">
          <a:blip r:embed="rId4"/>
          <a:srcRect l="2028" t="2436" r="2130" b="14272"/>
          <a:stretch/>
        </p:blipFill>
        <p:spPr>
          <a:xfrm>
            <a:off x="5985165" y="0"/>
            <a:ext cx="6206835" cy="6857999"/>
          </a:xfrm>
          <a:prstGeom prst="rect">
            <a:avLst/>
          </a:prstGeom>
        </p:spPr>
      </p:pic>
      <p:sp>
        <p:nvSpPr>
          <p:cNvPr id="2" name="Date Placeholder 1"/>
          <p:cNvSpPr>
            <a:spLocks noGrp="1"/>
          </p:cNvSpPr>
          <p:nvPr>
            <p:ph type="dt" sz="half" idx="10"/>
          </p:nvPr>
        </p:nvSpPr>
        <p:spPr/>
        <p:txBody>
          <a:bodyPr/>
          <a:lstStyle/>
          <a:p>
            <a:fld id="{77FBA9E7-A4C2-4B8D-86CB-41909ADA6985}"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14</a:t>
            </a:fld>
            <a:endParaRPr lang="en-GB"/>
          </a:p>
        </p:txBody>
      </p:sp>
    </p:spTree>
    <p:extLst>
      <p:ext uri="{BB962C8B-B14F-4D97-AF65-F5344CB8AC3E}">
        <p14:creationId xmlns:p14="http://schemas.microsoft.com/office/powerpoint/2010/main" val="27198122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DB65-F831-4622-8C59-B789F0A32F86}"/>
              </a:ext>
            </a:extLst>
          </p:cNvPr>
          <p:cNvSpPr>
            <a:spLocks noGrp="1"/>
          </p:cNvSpPr>
          <p:nvPr>
            <p:ph type="title"/>
          </p:nvPr>
        </p:nvSpPr>
        <p:spPr>
          <a:xfrm>
            <a:off x="0" y="-253460"/>
            <a:ext cx="10515600" cy="1325563"/>
          </a:xfrm>
        </p:spPr>
        <p:txBody>
          <a:bodyPr>
            <a:normAutofit/>
          </a:bodyPr>
          <a:lstStyle/>
          <a:p>
            <a:pPr algn="ctr"/>
            <a:r>
              <a:rPr lang="en-GB" sz="3600" b="1" dirty="0">
                <a:solidFill>
                  <a:srgbClr val="FF0000"/>
                </a:solidFill>
              </a:rPr>
              <a:t>Perihepatic view (right upper quadrant) :</a:t>
            </a:r>
          </a:p>
        </p:txBody>
      </p:sp>
      <p:sp>
        <p:nvSpPr>
          <p:cNvPr id="3" name="Content Placeholder 2">
            <a:extLst>
              <a:ext uri="{FF2B5EF4-FFF2-40B4-BE49-F238E27FC236}">
                <a16:creationId xmlns:a16="http://schemas.microsoft.com/office/drawing/2014/main" id="{B914D762-0B17-4C9E-BB95-948CB83F5533}"/>
              </a:ext>
            </a:extLst>
          </p:cNvPr>
          <p:cNvSpPr>
            <a:spLocks noGrp="1"/>
          </p:cNvSpPr>
          <p:nvPr>
            <p:ph idx="1"/>
          </p:nvPr>
        </p:nvSpPr>
        <p:spPr>
          <a:xfrm>
            <a:off x="51130" y="810690"/>
            <a:ext cx="12587392" cy="6114287"/>
          </a:xfrm>
        </p:spPr>
        <p:txBody>
          <a:bodyPr>
            <a:normAutofit fontScale="25000" lnSpcReduction="20000"/>
          </a:bodyPr>
          <a:lstStyle/>
          <a:p>
            <a:pPr>
              <a:buFont typeface="Wingdings" panose="05000000000000000000" pitchFamily="2" charset="2"/>
              <a:buChar char="Ø"/>
            </a:pPr>
            <a:r>
              <a:rPr lang="en-GB" sz="7200" b="1" dirty="0">
                <a:solidFill>
                  <a:srgbClr val="FFC000"/>
                </a:solidFill>
              </a:rPr>
              <a:t>Transducer:</a:t>
            </a:r>
          </a:p>
          <a:p>
            <a:pPr>
              <a:buFont typeface="Wingdings" panose="05000000000000000000" pitchFamily="2" charset="2"/>
              <a:buChar char="ü"/>
            </a:pPr>
            <a:r>
              <a:rPr lang="en-GB" sz="7200" dirty="0">
                <a:solidFill>
                  <a:srgbClr val="FFFF00"/>
                </a:solidFill>
              </a:rPr>
              <a:t>Low frequency(curvilinear)</a:t>
            </a:r>
          </a:p>
          <a:p>
            <a:pPr>
              <a:buFont typeface="Wingdings" panose="05000000000000000000" pitchFamily="2" charset="2"/>
              <a:buChar char="ü"/>
            </a:pPr>
            <a:r>
              <a:rPr lang="en-GB" sz="7200" dirty="0">
                <a:solidFill>
                  <a:srgbClr val="FFFF00"/>
                </a:solidFill>
              </a:rPr>
              <a:t>Coronal(longitudinal),marker toward patient head.</a:t>
            </a:r>
          </a:p>
          <a:p>
            <a:pPr>
              <a:buFont typeface="Wingdings" panose="05000000000000000000" pitchFamily="2" charset="2"/>
              <a:buChar char="ü"/>
            </a:pPr>
            <a:r>
              <a:rPr lang="en-GB" sz="7200" dirty="0" err="1">
                <a:solidFill>
                  <a:srgbClr val="FFFF00"/>
                </a:solidFill>
              </a:rPr>
              <a:t>Mid_axillary</a:t>
            </a:r>
            <a:r>
              <a:rPr lang="en-GB" sz="7200" dirty="0">
                <a:solidFill>
                  <a:srgbClr val="FFFF00"/>
                </a:solidFill>
              </a:rPr>
              <a:t> </a:t>
            </a:r>
            <a:r>
              <a:rPr lang="en-GB" sz="7200" dirty="0" err="1">
                <a:solidFill>
                  <a:srgbClr val="FFFF00"/>
                </a:solidFill>
              </a:rPr>
              <a:t>line,Lower</a:t>
            </a:r>
            <a:r>
              <a:rPr lang="en-GB" sz="7200" dirty="0">
                <a:solidFill>
                  <a:srgbClr val="FFFF00"/>
                </a:solidFill>
              </a:rPr>
              <a:t> ribs.</a:t>
            </a:r>
          </a:p>
          <a:p>
            <a:pPr>
              <a:buFont typeface="Wingdings" panose="05000000000000000000" pitchFamily="2" charset="2"/>
              <a:buChar char="ü"/>
            </a:pPr>
            <a:r>
              <a:rPr lang="en-GB" sz="7200" dirty="0">
                <a:solidFill>
                  <a:srgbClr val="FFFF00"/>
                </a:solidFill>
              </a:rPr>
              <a:t>Slide, rotate and fan.</a:t>
            </a:r>
          </a:p>
          <a:p>
            <a:pPr marL="0" indent="0">
              <a:buNone/>
            </a:pPr>
            <a:endParaRPr lang="en-GB" sz="7200" dirty="0">
              <a:solidFill>
                <a:srgbClr val="FFFF00"/>
              </a:solidFill>
            </a:endParaRPr>
          </a:p>
          <a:p>
            <a:pPr>
              <a:buFont typeface="Wingdings" panose="05000000000000000000" pitchFamily="2" charset="2"/>
              <a:buChar char="Ø"/>
            </a:pPr>
            <a:r>
              <a:rPr lang="en-GB" sz="7200" b="1" dirty="0">
                <a:solidFill>
                  <a:srgbClr val="FFC000"/>
                </a:solidFill>
              </a:rPr>
              <a:t>4 areas to evaluate for “free fluid”:</a:t>
            </a:r>
          </a:p>
          <a:p>
            <a:pPr>
              <a:buFont typeface="Wingdings" panose="05000000000000000000" pitchFamily="2" charset="2"/>
              <a:buChar char="ü"/>
            </a:pPr>
            <a:r>
              <a:rPr lang="en-GB" sz="7200" dirty="0">
                <a:solidFill>
                  <a:srgbClr val="FFFF00"/>
                </a:solidFill>
              </a:rPr>
              <a:t> </a:t>
            </a:r>
            <a:r>
              <a:rPr lang="en-GB" sz="7200" dirty="0" err="1">
                <a:solidFill>
                  <a:srgbClr val="FFFF00"/>
                </a:solidFill>
              </a:rPr>
              <a:t>hepato_renal</a:t>
            </a:r>
            <a:r>
              <a:rPr lang="en-GB" sz="7200" dirty="0">
                <a:solidFill>
                  <a:srgbClr val="FFFF00"/>
                </a:solidFill>
              </a:rPr>
              <a:t> recess (Morison’s pouch)</a:t>
            </a:r>
          </a:p>
          <a:p>
            <a:pPr>
              <a:buFont typeface="Wingdings" panose="05000000000000000000" pitchFamily="2" charset="2"/>
              <a:buChar char="ü"/>
            </a:pPr>
            <a:r>
              <a:rPr lang="en-GB" sz="7200" dirty="0">
                <a:solidFill>
                  <a:srgbClr val="FFFF00"/>
                </a:solidFill>
              </a:rPr>
              <a:t>Pleural cavity.</a:t>
            </a:r>
          </a:p>
          <a:p>
            <a:pPr>
              <a:buFont typeface="Wingdings" panose="05000000000000000000" pitchFamily="2" charset="2"/>
              <a:buChar char="ü"/>
            </a:pPr>
            <a:r>
              <a:rPr lang="en-GB" sz="7200" dirty="0">
                <a:solidFill>
                  <a:srgbClr val="FFFF00"/>
                </a:solidFill>
              </a:rPr>
              <a:t>Sub-diaphragmatic space</a:t>
            </a:r>
          </a:p>
          <a:p>
            <a:pPr>
              <a:buFont typeface="Wingdings" panose="05000000000000000000" pitchFamily="2" charset="2"/>
              <a:buChar char="ü"/>
            </a:pPr>
            <a:r>
              <a:rPr lang="en-GB" sz="7200" dirty="0">
                <a:solidFill>
                  <a:srgbClr val="FFFF00"/>
                </a:solidFill>
              </a:rPr>
              <a:t>Inferior pole of the right kidney/right paracolic gutter</a:t>
            </a:r>
          </a:p>
          <a:p>
            <a:pPr>
              <a:buFont typeface="Wingdings" panose="05000000000000000000" pitchFamily="2" charset="2"/>
              <a:buChar char="ü"/>
            </a:pPr>
            <a:endParaRPr lang="en-GB" sz="7200" dirty="0">
              <a:solidFill>
                <a:srgbClr val="FFFF00"/>
              </a:solidFill>
            </a:endParaRPr>
          </a:p>
          <a:p>
            <a:pPr>
              <a:buFont typeface="Wingdings" panose="05000000000000000000" pitchFamily="2" charset="2"/>
              <a:buChar char="Ø"/>
            </a:pPr>
            <a:r>
              <a:rPr lang="en-GB" sz="7200" b="1" dirty="0">
                <a:solidFill>
                  <a:srgbClr val="FFC000"/>
                </a:solidFill>
              </a:rPr>
              <a:t>Pleural effusion ( haemothorax ) also indicated by :</a:t>
            </a:r>
          </a:p>
          <a:p>
            <a:pPr>
              <a:buFont typeface="Wingdings" panose="05000000000000000000" pitchFamily="2" charset="2"/>
              <a:buChar char="ü"/>
            </a:pPr>
            <a:r>
              <a:rPr lang="en-GB" sz="7200" dirty="0">
                <a:solidFill>
                  <a:srgbClr val="FF0000"/>
                </a:solidFill>
              </a:rPr>
              <a:t>the "spine sign", abnormal continuation of the spinous line</a:t>
            </a:r>
          </a:p>
          <a:p>
            <a:pPr>
              <a:buFont typeface="Wingdings" panose="05000000000000000000" pitchFamily="2" charset="2"/>
              <a:buChar char="ü"/>
            </a:pPr>
            <a:r>
              <a:rPr lang="en-GB" sz="7200" dirty="0">
                <a:solidFill>
                  <a:srgbClr val="FF0000"/>
                </a:solidFill>
              </a:rPr>
              <a:t>Absence of mirror artifact.</a:t>
            </a:r>
          </a:p>
          <a:p>
            <a:pPr>
              <a:buFont typeface="Wingdings" panose="05000000000000000000" pitchFamily="2" charset="2"/>
              <a:buChar char="ü"/>
            </a:pPr>
            <a:endParaRPr lang="en-GB" sz="7200" dirty="0">
              <a:solidFill>
                <a:srgbClr val="C00000"/>
              </a:solidFill>
            </a:endParaRPr>
          </a:p>
          <a:p>
            <a:pPr>
              <a:buFont typeface="Wingdings" panose="05000000000000000000" pitchFamily="2" charset="2"/>
              <a:buChar char="Ø"/>
            </a:pPr>
            <a:r>
              <a:rPr lang="en-GB" sz="7200" b="1" dirty="0">
                <a:solidFill>
                  <a:srgbClr val="FFC000"/>
                </a:solidFill>
              </a:rPr>
              <a:t>Pitfalls</a:t>
            </a:r>
            <a:r>
              <a:rPr lang="en-GB" sz="7200" dirty="0">
                <a:solidFill>
                  <a:srgbClr val="FFFF00"/>
                </a:solidFill>
              </a:rPr>
              <a:t>:</a:t>
            </a:r>
          </a:p>
          <a:p>
            <a:pPr>
              <a:buFont typeface="Wingdings" panose="05000000000000000000" pitchFamily="2" charset="2"/>
              <a:buChar char="ü"/>
            </a:pPr>
            <a:r>
              <a:rPr lang="en-GB" sz="7200" dirty="0">
                <a:solidFill>
                  <a:srgbClr val="FFFF00"/>
                </a:solidFill>
              </a:rPr>
              <a:t>Perinephric fat is a mimic for hematoma</a:t>
            </a:r>
          </a:p>
          <a:p>
            <a:pPr>
              <a:buFont typeface="Wingdings" panose="05000000000000000000" pitchFamily="2" charset="2"/>
              <a:buChar char="ü"/>
            </a:pPr>
            <a:r>
              <a:rPr lang="en-GB" sz="7200" dirty="0">
                <a:solidFill>
                  <a:srgbClr val="FFFF00"/>
                </a:solidFill>
              </a:rPr>
              <a:t> Duodenal fluid, the gallbladder, and the IVC are all mimics for free fluid.</a:t>
            </a:r>
            <a:endParaRPr lang="en-GB" dirty="0"/>
          </a:p>
          <a:p>
            <a:pPr>
              <a:buFont typeface="Wingdings" panose="05000000000000000000" pitchFamily="2" charset="2"/>
              <a:buChar char="ü"/>
            </a:pPr>
            <a:endParaRPr lang="en-GB" dirty="0"/>
          </a:p>
          <a:p>
            <a:pPr marL="0" indent="0">
              <a:buNone/>
            </a:pPr>
            <a:endParaRPr lang="en-GB" dirty="0"/>
          </a:p>
        </p:txBody>
      </p:sp>
      <p:pic>
        <p:nvPicPr>
          <p:cNvPr id="5" name="Picture 4">
            <a:extLst>
              <a:ext uri="{FF2B5EF4-FFF2-40B4-BE49-F238E27FC236}">
                <a16:creationId xmlns:a16="http://schemas.microsoft.com/office/drawing/2014/main" id="{E2D015BE-1FB0-4C15-A045-CBA6BF9B1685}"/>
              </a:ext>
            </a:extLst>
          </p:cNvPr>
          <p:cNvPicPr>
            <a:picLocks noChangeAspect="1"/>
          </p:cNvPicPr>
          <p:nvPr/>
        </p:nvPicPr>
        <p:blipFill>
          <a:blip r:embed="rId2"/>
          <a:stretch>
            <a:fillRect/>
          </a:stretch>
        </p:blipFill>
        <p:spPr>
          <a:xfrm>
            <a:off x="7481455" y="810690"/>
            <a:ext cx="4704462" cy="6047310"/>
          </a:xfrm>
          <a:prstGeom prst="rect">
            <a:avLst/>
          </a:prstGeom>
        </p:spPr>
      </p:pic>
      <p:sp>
        <p:nvSpPr>
          <p:cNvPr id="4" name="Date Placeholder 3"/>
          <p:cNvSpPr>
            <a:spLocks noGrp="1"/>
          </p:cNvSpPr>
          <p:nvPr>
            <p:ph type="dt" sz="half" idx="10"/>
          </p:nvPr>
        </p:nvSpPr>
        <p:spPr/>
        <p:txBody>
          <a:bodyPr/>
          <a:lstStyle/>
          <a:p>
            <a:fld id="{1E18EF49-B5BB-4A4F-9AB3-B5F81E28F972}" type="datetime1">
              <a:rPr lang="en-US" smtClean="0"/>
              <a:t>3/5/2022</a:t>
            </a:fld>
            <a:endParaRPr lang="en-GB"/>
          </a:p>
        </p:txBody>
      </p:sp>
      <p:sp>
        <p:nvSpPr>
          <p:cNvPr id="6" name="Slide Number Placeholder 5"/>
          <p:cNvSpPr>
            <a:spLocks noGrp="1"/>
          </p:cNvSpPr>
          <p:nvPr>
            <p:ph type="sldNum" sz="quarter" idx="12"/>
          </p:nvPr>
        </p:nvSpPr>
        <p:spPr/>
        <p:txBody>
          <a:bodyPr/>
          <a:lstStyle/>
          <a:p>
            <a:fld id="{50AA1307-4524-4826-84E1-1886F3A9B17F}" type="slidenum">
              <a:rPr lang="en-GB" smtClean="0"/>
              <a:t>15</a:t>
            </a:fld>
            <a:endParaRPr lang="en-GB"/>
          </a:p>
        </p:txBody>
      </p:sp>
    </p:spTree>
    <p:extLst>
      <p:ext uri="{BB962C8B-B14F-4D97-AF65-F5344CB8AC3E}">
        <p14:creationId xmlns:p14="http://schemas.microsoft.com/office/powerpoint/2010/main" val="1948093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E1DE-C490-4033-8AAC-A66A38F5AF99}"/>
              </a:ext>
            </a:extLst>
          </p:cNvPr>
          <p:cNvSpPr>
            <a:spLocks noGrp="1"/>
          </p:cNvSpPr>
          <p:nvPr>
            <p:ph type="title"/>
          </p:nvPr>
        </p:nvSpPr>
        <p:spPr>
          <a:xfrm>
            <a:off x="405809" y="-38912"/>
            <a:ext cx="10515600" cy="1325563"/>
          </a:xfrm>
        </p:spPr>
        <p:txBody>
          <a:bodyPr/>
          <a:lstStyle/>
          <a:p>
            <a:pPr algn="ctr"/>
            <a:r>
              <a:rPr lang="en-GB" b="1" dirty="0">
                <a:solidFill>
                  <a:srgbClr val="FF0000"/>
                </a:solidFill>
              </a:rPr>
              <a:t>Normal RUQ scan </a:t>
            </a:r>
          </a:p>
        </p:txBody>
      </p:sp>
      <p:pic>
        <p:nvPicPr>
          <p:cNvPr id="6" name="Content Placeholder 5">
            <a:extLst>
              <a:ext uri="{FF2B5EF4-FFF2-40B4-BE49-F238E27FC236}">
                <a16:creationId xmlns:a16="http://schemas.microsoft.com/office/drawing/2014/main" id="{48965C0F-0F3D-4B2F-84EA-C0A4BE5A6876}"/>
              </a:ext>
            </a:extLst>
          </p:cNvPr>
          <p:cNvPicPr>
            <a:picLocks noGrp="1" noChangeAspect="1"/>
          </p:cNvPicPr>
          <p:nvPr>
            <p:ph sz="half" idx="1"/>
          </p:nvPr>
        </p:nvPicPr>
        <p:blipFill>
          <a:blip r:embed="rId2"/>
          <a:stretch>
            <a:fillRect/>
          </a:stretch>
        </p:blipFill>
        <p:spPr>
          <a:xfrm>
            <a:off x="1" y="1027906"/>
            <a:ext cx="6172198" cy="5830094"/>
          </a:xfrm>
        </p:spPr>
      </p:pic>
      <p:pic>
        <p:nvPicPr>
          <p:cNvPr id="8" name="Content Placeholder 7">
            <a:extLst>
              <a:ext uri="{FF2B5EF4-FFF2-40B4-BE49-F238E27FC236}">
                <a16:creationId xmlns:a16="http://schemas.microsoft.com/office/drawing/2014/main" id="{802F02FE-40C1-455C-9490-4B119F6B2946}"/>
              </a:ext>
            </a:extLst>
          </p:cNvPr>
          <p:cNvPicPr>
            <a:picLocks noGrp="1" noChangeAspect="1"/>
          </p:cNvPicPr>
          <p:nvPr>
            <p:ph sz="half" idx="2"/>
          </p:nvPr>
        </p:nvPicPr>
        <p:blipFill>
          <a:blip r:embed="rId3"/>
          <a:stretch>
            <a:fillRect/>
          </a:stretch>
        </p:blipFill>
        <p:spPr>
          <a:xfrm>
            <a:off x="6172199" y="1027906"/>
            <a:ext cx="6019801" cy="5830094"/>
          </a:xfrm>
        </p:spPr>
      </p:pic>
      <p:sp>
        <p:nvSpPr>
          <p:cNvPr id="3" name="Date Placeholder 2"/>
          <p:cNvSpPr>
            <a:spLocks noGrp="1"/>
          </p:cNvSpPr>
          <p:nvPr>
            <p:ph type="dt" sz="half" idx="10"/>
          </p:nvPr>
        </p:nvSpPr>
        <p:spPr/>
        <p:txBody>
          <a:bodyPr/>
          <a:lstStyle/>
          <a:p>
            <a:fld id="{55A20784-D7EC-4F1B-B2FD-28DCE422F890}"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16</a:t>
            </a:fld>
            <a:endParaRPr lang="en-GB"/>
          </a:p>
        </p:txBody>
      </p:sp>
    </p:spTree>
    <p:extLst>
      <p:ext uri="{BB962C8B-B14F-4D97-AF65-F5344CB8AC3E}">
        <p14:creationId xmlns:p14="http://schemas.microsoft.com/office/powerpoint/2010/main" val="21907546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9A44CD-754E-4295-A717-4BFB05657B02}"/>
              </a:ext>
            </a:extLst>
          </p:cNvPr>
          <p:cNvPicPr>
            <a:picLocks noGrp="1" noChangeAspect="1"/>
          </p:cNvPicPr>
          <p:nvPr>
            <p:ph sz="half" idx="1"/>
          </p:nvPr>
        </p:nvPicPr>
        <p:blipFill rotWithShape="1">
          <a:blip r:embed="rId2"/>
          <a:srcRect t="2627" b="3030"/>
          <a:stretch/>
        </p:blipFill>
        <p:spPr>
          <a:xfrm>
            <a:off x="0" y="0"/>
            <a:ext cx="6172199" cy="6857999"/>
          </a:xfrm>
          <a:prstGeom prst="rect">
            <a:avLst/>
          </a:prstGeom>
        </p:spPr>
      </p:pic>
      <p:pic>
        <p:nvPicPr>
          <p:cNvPr id="6" name="Content Placeholder 5">
            <a:extLst>
              <a:ext uri="{FF2B5EF4-FFF2-40B4-BE49-F238E27FC236}">
                <a16:creationId xmlns:a16="http://schemas.microsoft.com/office/drawing/2014/main" id="{1BB4471D-A2F9-469B-ACB0-7270EB2B000E}"/>
              </a:ext>
            </a:extLst>
          </p:cNvPr>
          <p:cNvPicPr>
            <a:picLocks noGrp="1" noChangeAspect="1"/>
          </p:cNvPicPr>
          <p:nvPr>
            <p:ph sz="half" idx="2"/>
          </p:nvPr>
        </p:nvPicPr>
        <p:blipFill>
          <a:blip r:embed="rId3"/>
          <a:stretch>
            <a:fillRect/>
          </a:stretch>
        </p:blipFill>
        <p:spPr>
          <a:xfrm>
            <a:off x="6172199" y="0"/>
            <a:ext cx="6019801" cy="6857999"/>
          </a:xfrm>
          <a:prstGeom prst="rect">
            <a:avLst/>
          </a:prstGeom>
        </p:spPr>
      </p:pic>
      <p:sp>
        <p:nvSpPr>
          <p:cNvPr id="2" name="Date Placeholder 1"/>
          <p:cNvSpPr>
            <a:spLocks noGrp="1"/>
          </p:cNvSpPr>
          <p:nvPr>
            <p:ph type="dt" sz="half" idx="10"/>
          </p:nvPr>
        </p:nvSpPr>
        <p:spPr/>
        <p:txBody>
          <a:bodyPr/>
          <a:lstStyle/>
          <a:p>
            <a:fld id="{57F6D35A-69DF-4513-8702-846D9210260E}"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17</a:t>
            </a:fld>
            <a:endParaRPr lang="en-GB"/>
          </a:p>
        </p:txBody>
      </p:sp>
    </p:spTree>
    <p:extLst>
      <p:ext uri="{BB962C8B-B14F-4D97-AF65-F5344CB8AC3E}">
        <p14:creationId xmlns:p14="http://schemas.microsoft.com/office/powerpoint/2010/main" val="9985717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90F55-A24F-4F90-A0DA-EAA60A31DD4A}"/>
              </a:ext>
            </a:extLst>
          </p:cNvPr>
          <p:cNvSpPr>
            <a:spLocks noGrp="1"/>
          </p:cNvSpPr>
          <p:nvPr>
            <p:ph type="title"/>
          </p:nvPr>
        </p:nvSpPr>
        <p:spPr>
          <a:xfrm>
            <a:off x="168902" y="-65494"/>
            <a:ext cx="10515600" cy="1325563"/>
          </a:xfrm>
        </p:spPr>
        <p:txBody>
          <a:bodyPr>
            <a:normAutofit/>
          </a:bodyPr>
          <a:lstStyle/>
          <a:p>
            <a:r>
              <a:rPr lang="en-GB" sz="3600" b="1" dirty="0">
                <a:solidFill>
                  <a:srgbClr val="FF0000"/>
                </a:solidFill>
              </a:rPr>
              <a:t>Perisplenic view (left upper quadrant) : </a:t>
            </a:r>
          </a:p>
        </p:txBody>
      </p:sp>
      <p:sp>
        <p:nvSpPr>
          <p:cNvPr id="3" name="Content Placeholder 2">
            <a:extLst>
              <a:ext uri="{FF2B5EF4-FFF2-40B4-BE49-F238E27FC236}">
                <a16:creationId xmlns:a16="http://schemas.microsoft.com/office/drawing/2014/main" id="{9E392297-CB5D-47D6-9368-85232F4DA51D}"/>
              </a:ext>
            </a:extLst>
          </p:cNvPr>
          <p:cNvSpPr>
            <a:spLocks noGrp="1"/>
          </p:cNvSpPr>
          <p:nvPr>
            <p:ph idx="1"/>
          </p:nvPr>
        </p:nvSpPr>
        <p:spPr>
          <a:xfrm>
            <a:off x="168902" y="1073188"/>
            <a:ext cx="11292403" cy="5694466"/>
          </a:xfrm>
        </p:spPr>
        <p:txBody>
          <a:bodyPr>
            <a:normAutofit fontScale="62500" lnSpcReduction="20000"/>
          </a:bodyPr>
          <a:lstStyle/>
          <a:p>
            <a:pPr>
              <a:buFont typeface="Wingdings" panose="05000000000000000000" pitchFamily="2" charset="2"/>
              <a:buChar char="Ø"/>
            </a:pPr>
            <a:r>
              <a:rPr lang="en-GB" b="1" dirty="0">
                <a:solidFill>
                  <a:srgbClr val="FFC000"/>
                </a:solidFill>
              </a:rPr>
              <a:t>Transducer:</a:t>
            </a:r>
          </a:p>
          <a:p>
            <a:pPr>
              <a:buFont typeface="Wingdings" panose="05000000000000000000" pitchFamily="2" charset="2"/>
              <a:buChar char="ü"/>
            </a:pPr>
            <a:r>
              <a:rPr lang="en-GB" sz="2800" dirty="0">
                <a:solidFill>
                  <a:srgbClr val="FFFF00"/>
                </a:solidFill>
              </a:rPr>
              <a:t>Low frequency(curvilinear)</a:t>
            </a:r>
          </a:p>
          <a:p>
            <a:pPr>
              <a:buFont typeface="Wingdings" panose="05000000000000000000" pitchFamily="2" charset="2"/>
              <a:buChar char="ü"/>
            </a:pPr>
            <a:r>
              <a:rPr lang="en-GB" dirty="0">
                <a:solidFill>
                  <a:srgbClr val="FFFF00"/>
                </a:solidFill>
              </a:rPr>
              <a:t>Coronal(longitudinal)</a:t>
            </a:r>
          </a:p>
          <a:p>
            <a:pPr>
              <a:buFont typeface="Wingdings" panose="05000000000000000000" pitchFamily="2" charset="2"/>
              <a:buChar char="ü"/>
            </a:pPr>
            <a:r>
              <a:rPr lang="en-GB" dirty="0">
                <a:solidFill>
                  <a:srgbClr val="FFFF00"/>
                </a:solidFill>
              </a:rPr>
              <a:t>Marker toward patient head.</a:t>
            </a:r>
          </a:p>
          <a:p>
            <a:pPr>
              <a:buFont typeface="Wingdings" panose="05000000000000000000" pitchFamily="2" charset="2"/>
              <a:buChar char="ü"/>
            </a:pPr>
            <a:r>
              <a:rPr lang="en-GB" dirty="0">
                <a:solidFill>
                  <a:srgbClr val="FFFF00"/>
                </a:solidFill>
              </a:rPr>
              <a:t>More cephalad than RUQ (6</a:t>
            </a:r>
            <a:r>
              <a:rPr lang="en-GB" baseline="30000" dirty="0">
                <a:solidFill>
                  <a:srgbClr val="FFFF00"/>
                </a:solidFill>
              </a:rPr>
              <a:t>th</a:t>
            </a:r>
            <a:r>
              <a:rPr lang="en-GB" sz="2900" baseline="30000" dirty="0">
                <a:solidFill>
                  <a:srgbClr val="FFFF00"/>
                </a:solidFill>
              </a:rPr>
              <a:t>_9)  intercostal spaces)</a:t>
            </a:r>
            <a:endParaRPr lang="en-GB" sz="2900" dirty="0">
              <a:solidFill>
                <a:srgbClr val="FFFF00"/>
              </a:solidFill>
            </a:endParaRPr>
          </a:p>
          <a:p>
            <a:pPr>
              <a:buFont typeface="Wingdings" panose="05000000000000000000" pitchFamily="2" charset="2"/>
              <a:buChar char="ü"/>
            </a:pPr>
            <a:r>
              <a:rPr lang="en-GB" dirty="0">
                <a:solidFill>
                  <a:srgbClr val="FFFF00"/>
                </a:solidFill>
              </a:rPr>
              <a:t>More posterior than RUQ(posterior axillary line).</a:t>
            </a:r>
          </a:p>
          <a:p>
            <a:pPr marL="0" indent="0">
              <a:buNone/>
            </a:pPr>
            <a:endParaRPr lang="en-GB" dirty="0">
              <a:solidFill>
                <a:srgbClr val="FFFF00"/>
              </a:solidFill>
            </a:endParaRPr>
          </a:p>
          <a:p>
            <a:endParaRPr lang="en-GB" dirty="0">
              <a:solidFill>
                <a:srgbClr val="FFFF00"/>
              </a:solidFill>
            </a:endParaRPr>
          </a:p>
          <a:p>
            <a:pPr>
              <a:buFont typeface="Wingdings" panose="05000000000000000000" pitchFamily="2" charset="2"/>
              <a:buChar char="Ø"/>
            </a:pPr>
            <a:r>
              <a:rPr lang="en-GB" b="1" dirty="0">
                <a:solidFill>
                  <a:srgbClr val="FFC000"/>
                </a:solidFill>
              </a:rPr>
              <a:t>4 areas to evaluate for “free fluid”:</a:t>
            </a:r>
          </a:p>
          <a:p>
            <a:r>
              <a:rPr lang="en-GB" dirty="0">
                <a:solidFill>
                  <a:srgbClr val="FFFF00"/>
                </a:solidFill>
              </a:rPr>
              <a:t> Pleural cavity.</a:t>
            </a:r>
          </a:p>
          <a:p>
            <a:r>
              <a:rPr lang="en-GB" dirty="0">
                <a:solidFill>
                  <a:srgbClr val="FFFF00"/>
                </a:solidFill>
              </a:rPr>
              <a:t>Sub-diaphragmatic space(</a:t>
            </a:r>
            <a:r>
              <a:rPr lang="en-GB" dirty="0" err="1">
                <a:solidFill>
                  <a:srgbClr val="FFFF00"/>
                </a:solidFill>
              </a:rPr>
              <a:t>perisplenic</a:t>
            </a:r>
            <a:r>
              <a:rPr lang="en-GB" dirty="0">
                <a:solidFill>
                  <a:srgbClr val="FFFF00"/>
                </a:solidFill>
              </a:rPr>
              <a:t>)</a:t>
            </a:r>
          </a:p>
          <a:p>
            <a:r>
              <a:rPr lang="en-GB" dirty="0">
                <a:solidFill>
                  <a:srgbClr val="FFFF00"/>
                </a:solidFill>
              </a:rPr>
              <a:t>Between spleen and left kidney.</a:t>
            </a:r>
          </a:p>
          <a:p>
            <a:r>
              <a:rPr lang="en-GB" dirty="0">
                <a:solidFill>
                  <a:srgbClr val="FFFF00"/>
                </a:solidFill>
              </a:rPr>
              <a:t>Inferior pole of the left kidney/left paracolic gutter</a:t>
            </a:r>
          </a:p>
          <a:p>
            <a:pPr marL="0" indent="0">
              <a:buNone/>
            </a:pPr>
            <a:endParaRPr lang="en-GB" dirty="0">
              <a:solidFill>
                <a:srgbClr val="FFFF00"/>
              </a:solidFill>
            </a:endParaRPr>
          </a:p>
          <a:p>
            <a:pPr>
              <a:buFont typeface="Wingdings" panose="05000000000000000000" pitchFamily="2" charset="2"/>
              <a:buChar char="Ø"/>
            </a:pPr>
            <a:r>
              <a:rPr lang="en-GB" b="1" dirty="0">
                <a:solidFill>
                  <a:srgbClr val="FFC000"/>
                </a:solidFill>
              </a:rPr>
              <a:t>Pitfalls:</a:t>
            </a:r>
          </a:p>
          <a:p>
            <a:pPr>
              <a:buFont typeface="Wingdings" panose="05000000000000000000" pitchFamily="2" charset="2"/>
              <a:buChar char="ü"/>
            </a:pPr>
            <a:r>
              <a:rPr lang="en-GB" dirty="0">
                <a:solidFill>
                  <a:srgbClr val="FFFF00"/>
                </a:solidFill>
              </a:rPr>
              <a:t>Fluid-filled stomach can mimic fluid, as can loops of bowel </a:t>
            </a:r>
          </a:p>
          <a:p>
            <a:pPr>
              <a:buFont typeface="Wingdings" panose="05000000000000000000" pitchFamily="2" charset="2"/>
              <a:buChar char="ü"/>
            </a:pPr>
            <a:r>
              <a:rPr lang="en-GB" dirty="0">
                <a:solidFill>
                  <a:srgbClr val="FFFF00"/>
                </a:solidFill>
              </a:rPr>
              <a:t> perinephric fat.</a:t>
            </a:r>
          </a:p>
          <a:p>
            <a:endParaRPr lang="en-GB" dirty="0">
              <a:solidFill>
                <a:srgbClr val="FFFF00"/>
              </a:solidFill>
            </a:endParaRPr>
          </a:p>
          <a:p>
            <a:endParaRPr lang="en-GB" dirty="0"/>
          </a:p>
        </p:txBody>
      </p:sp>
      <p:pic>
        <p:nvPicPr>
          <p:cNvPr id="5" name="Picture 4">
            <a:extLst>
              <a:ext uri="{FF2B5EF4-FFF2-40B4-BE49-F238E27FC236}">
                <a16:creationId xmlns:a16="http://schemas.microsoft.com/office/drawing/2014/main" id="{3AC72508-0AE9-4B94-A83D-85001C128F58}"/>
              </a:ext>
            </a:extLst>
          </p:cNvPr>
          <p:cNvPicPr>
            <a:picLocks noChangeAspect="1"/>
          </p:cNvPicPr>
          <p:nvPr/>
        </p:nvPicPr>
        <p:blipFill>
          <a:blip r:embed="rId3"/>
          <a:stretch>
            <a:fillRect/>
          </a:stretch>
        </p:blipFill>
        <p:spPr>
          <a:xfrm>
            <a:off x="6414655" y="969818"/>
            <a:ext cx="5777346" cy="5888182"/>
          </a:xfrm>
          <a:prstGeom prst="rect">
            <a:avLst/>
          </a:prstGeom>
        </p:spPr>
      </p:pic>
      <p:sp>
        <p:nvSpPr>
          <p:cNvPr id="4" name="Date Placeholder 3"/>
          <p:cNvSpPr>
            <a:spLocks noGrp="1"/>
          </p:cNvSpPr>
          <p:nvPr>
            <p:ph type="dt" sz="half" idx="10"/>
          </p:nvPr>
        </p:nvSpPr>
        <p:spPr/>
        <p:txBody>
          <a:bodyPr/>
          <a:lstStyle/>
          <a:p>
            <a:fld id="{71DBF45A-0D1F-4730-9957-CD42BECCB8FF}" type="datetime1">
              <a:rPr lang="en-US" smtClean="0"/>
              <a:t>3/5/2022</a:t>
            </a:fld>
            <a:endParaRPr lang="en-GB"/>
          </a:p>
        </p:txBody>
      </p:sp>
      <p:sp>
        <p:nvSpPr>
          <p:cNvPr id="6" name="Slide Number Placeholder 5"/>
          <p:cNvSpPr>
            <a:spLocks noGrp="1"/>
          </p:cNvSpPr>
          <p:nvPr>
            <p:ph type="sldNum" sz="quarter" idx="12"/>
          </p:nvPr>
        </p:nvSpPr>
        <p:spPr/>
        <p:txBody>
          <a:bodyPr/>
          <a:lstStyle/>
          <a:p>
            <a:fld id="{50AA1307-4524-4826-84E1-1886F3A9B17F}" type="slidenum">
              <a:rPr lang="en-GB" smtClean="0"/>
              <a:t>18</a:t>
            </a:fld>
            <a:endParaRPr lang="en-GB"/>
          </a:p>
        </p:txBody>
      </p:sp>
    </p:spTree>
    <p:extLst>
      <p:ext uri="{BB962C8B-B14F-4D97-AF65-F5344CB8AC3E}">
        <p14:creationId xmlns:p14="http://schemas.microsoft.com/office/powerpoint/2010/main" val="541938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F8452-DD01-4E32-9FC7-2B8778B3D3F2}"/>
              </a:ext>
            </a:extLst>
          </p:cNvPr>
          <p:cNvSpPr>
            <a:spLocks noGrp="1"/>
          </p:cNvSpPr>
          <p:nvPr>
            <p:ph type="title"/>
          </p:nvPr>
        </p:nvSpPr>
        <p:spPr>
          <a:xfrm>
            <a:off x="748959" y="-294247"/>
            <a:ext cx="10515600" cy="1325563"/>
          </a:xfrm>
        </p:spPr>
        <p:txBody>
          <a:bodyPr>
            <a:normAutofit/>
          </a:bodyPr>
          <a:lstStyle/>
          <a:p>
            <a:pPr algn="ctr"/>
            <a:r>
              <a:rPr lang="en-GB" sz="3600" b="1" dirty="0">
                <a:solidFill>
                  <a:srgbClr val="FF0000"/>
                </a:solidFill>
              </a:rPr>
              <a:t>Normal LUQ scan:</a:t>
            </a:r>
          </a:p>
        </p:txBody>
      </p:sp>
      <p:pic>
        <p:nvPicPr>
          <p:cNvPr id="8" name="Content Placeholder 7">
            <a:extLst>
              <a:ext uri="{FF2B5EF4-FFF2-40B4-BE49-F238E27FC236}">
                <a16:creationId xmlns:a16="http://schemas.microsoft.com/office/drawing/2014/main" id="{34F920A9-5CCA-4D3F-A3B3-22E924609AD0}"/>
              </a:ext>
            </a:extLst>
          </p:cNvPr>
          <p:cNvPicPr>
            <a:picLocks noGrp="1" noChangeAspect="1"/>
          </p:cNvPicPr>
          <p:nvPr>
            <p:ph sz="half" idx="1"/>
          </p:nvPr>
        </p:nvPicPr>
        <p:blipFill rotWithShape="1">
          <a:blip r:embed="rId2"/>
          <a:srcRect t="677"/>
          <a:stretch/>
        </p:blipFill>
        <p:spPr>
          <a:xfrm>
            <a:off x="0" y="720436"/>
            <a:ext cx="6019801" cy="6137564"/>
          </a:xfrm>
        </p:spPr>
      </p:pic>
      <p:pic>
        <p:nvPicPr>
          <p:cNvPr id="6" name="Content Placeholder 5">
            <a:extLst>
              <a:ext uri="{FF2B5EF4-FFF2-40B4-BE49-F238E27FC236}">
                <a16:creationId xmlns:a16="http://schemas.microsoft.com/office/drawing/2014/main" id="{887172D7-4177-4F91-BCDE-0CD948010FFD}"/>
              </a:ext>
            </a:extLst>
          </p:cNvPr>
          <p:cNvPicPr>
            <a:picLocks noGrp="1" noChangeAspect="1"/>
          </p:cNvPicPr>
          <p:nvPr>
            <p:ph sz="half" idx="2"/>
          </p:nvPr>
        </p:nvPicPr>
        <p:blipFill>
          <a:blip r:embed="rId3"/>
          <a:stretch>
            <a:fillRect/>
          </a:stretch>
        </p:blipFill>
        <p:spPr>
          <a:xfrm>
            <a:off x="6019801" y="720435"/>
            <a:ext cx="6176707" cy="6137563"/>
          </a:xfrm>
        </p:spPr>
      </p:pic>
      <p:sp>
        <p:nvSpPr>
          <p:cNvPr id="3" name="Date Placeholder 2"/>
          <p:cNvSpPr>
            <a:spLocks noGrp="1"/>
          </p:cNvSpPr>
          <p:nvPr>
            <p:ph type="dt" sz="half" idx="10"/>
          </p:nvPr>
        </p:nvSpPr>
        <p:spPr/>
        <p:txBody>
          <a:bodyPr/>
          <a:lstStyle/>
          <a:p>
            <a:fld id="{99BF4B95-42CD-4FC0-92FA-3C4B34D6FF4F}"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19</a:t>
            </a:fld>
            <a:endParaRPr lang="en-GB"/>
          </a:p>
        </p:txBody>
      </p:sp>
    </p:spTree>
    <p:extLst>
      <p:ext uri="{BB962C8B-B14F-4D97-AF65-F5344CB8AC3E}">
        <p14:creationId xmlns:p14="http://schemas.microsoft.com/office/powerpoint/2010/main" val="1838322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C7369-9523-47C4-BF17-70F6FD2D52A6}"/>
              </a:ext>
            </a:extLst>
          </p:cNvPr>
          <p:cNvSpPr>
            <a:spLocks noGrp="1"/>
          </p:cNvSpPr>
          <p:nvPr>
            <p:ph type="title"/>
          </p:nvPr>
        </p:nvSpPr>
        <p:spPr/>
        <p:txBody>
          <a:bodyPr/>
          <a:lstStyle/>
          <a:p>
            <a:r>
              <a:rPr lang="en-GB" b="1" dirty="0">
                <a:solidFill>
                  <a:srgbClr val="FF0000"/>
                </a:solidFill>
                <a:effectLst>
                  <a:outerShdw blurRad="38100" dist="38100" dir="2700000" algn="tl">
                    <a:srgbClr val="000000">
                      <a:alpha val="43137"/>
                    </a:srgbClr>
                  </a:outerShdw>
                </a:effectLst>
              </a:rPr>
              <a:t>Learning objectives</a:t>
            </a:r>
          </a:p>
        </p:txBody>
      </p:sp>
      <p:sp>
        <p:nvSpPr>
          <p:cNvPr id="3" name="Content Placeholder 2">
            <a:extLst>
              <a:ext uri="{FF2B5EF4-FFF2-40B4-BE49-F238E27FC236}">
                <a16:creationId xmlns:a16="http://schemas.microsoft.com/office/drawing/2014/main" id="{3E5A788C-A536-46CC-913D-0929D8232028}"/>
              </a:ext>
            </a:extLst>
          </p:cNvPr>
          <p:cNvSpPr>
            <a:spLocks noGrp="1"/>
          </p:cNvSpPr>
          <p:nvPr>
            <p:ph idx="1"/>
          </p:nvPr>
        </p:nvSpPr>
        <p:spPr/>
        <p:txBody>
          <a:bodyPr>
            <a:normAutofit/>
          </a:bodyPr>
          <a:lstStyle/>
          <a:p>
            <a:pPr>
              <a:buClr>
                <a:srgbClr val="FF0000"/>
              </a:buClr>
              <a:buFont typeface="Wingdings" panose="05000000000000000000" pitchFamily="2" charset="2"/>
              <a:buChar char="ü"/>
            </a:pPr>
            <a:r>
              <a:rPr lang="en-GB" dirty="0">
                <a:solidFill>
                  <a:srgbClr val="FFFF00"/>
                </a:solidFill>
              </a:rPr>
              <a:t>To identify the role of US examination in abdominal emergency .</a:t>
            </a:r>
          </a:p>
          <a:p>
            <a:pPr>
              <a:buClr>
                <a:srgbClr val="FF0000"/>
              </a:buClr>
              <a:buFont typeface="Wingdings" panose="05000000000000000000" pitchFamily="2" charset="2"/>
              <a:buChar char="ü"/>
            </a:pPr>
            <a:r>
              <a:rPr lang="en-GB" dirty="0">
                <a:solidFill>
                  <a:srgbClr val="FFFF00"/>
                </a:solidFill>
              </a:rPr>
              <a:t>To identify  the indications, contraindications and limitations of the FAST study .</a:t>
            </a:r>
          </a:p>
          <a:p>
            <a:pPr>
              <a:buClr>
                <a:srgbClr val="FF0000"/>
              </a:buClr>
              <a:buFont typeface="Wingdings" panose="05000000000000000000" pitchFamily="2" charset="2"/>
              <a:buChar char="ü"/>
            </a:pPr>
            <a:r>
              <a:rPr lang="en-GB" dirty="0">
                <a:solidFill>
                  <a:srgbClr val="FFFF00"/>
                </a:solidFill>
              </a:rPr>
              <a:t>To identify the relevant local anatomy</a:t>
            </a:r>
          </a:p>
          <a:p>
            <a:pPr>
              <a:buClr>
                <a:srgbClr val="FF0000"/>
              </a:buClr>
              <a:buFont typeface="Wingdings" panose="05000000000000000000" pitchFamily="2" charset="2"/>
              <a:buChar char="ü"/>
            </a:pPr>
            <a:r>
              <a:rPr lang="en-GB" dirty="0">
                <a:solidFill>
                  <a:srgbClr val="FFFF00"/>
                </a:solidFill>
              </a:rPr>
              <a:t>To identify the technique of the exam.</a:t>
            </a:r>
          </a:p>
          <a:p>
            <a:pPr>
              <a:buClr>
                <a:srgbClr val="FF0000"/>
              </a:buClr>
              <a:buFont typeface="Wingdings" panose="05000000000000000000" pitchFamily="2" charset="2"/>
              <a:buChar char="ü"/>
            </a:pPr>
            <a:r>
              <a:rPr lang="en-GB" dirty="0">
                <a:solidFill>
                  <a:srgbClr val="FFFF00"/>
                </a:solidFill>
              </a:rPr>
              <a:t>To identify normal and abnormal scans.</a:t>
            </a:r>
          </a:p>
          <a:p>
            <a:pPr>
              <a:buClr>
                <a:srgbClr val="FF0000"/>
              </a:buClr>
              <a:buFont typeface="Wingdings" panose="05000000000000000000" pitchFamily="2" charset="2"/>
              <a:buChar char="ü"/>
            </a:pPr>
            <a:r>
              <a:rPr lang="en-GB" dirty="0">
                <a:solidFill>
                  <a:srgbClr val="FFFF00"/>
                </a:solidFill>
              </a:rPr>
              <a:t>To identify pitfalls of the study.</a:t>
            </a:r>
          </a:p>
          <a:p>
            <a:pPr>
              <a:buClr>
                <a:srgbClr val="FF0000"/>
              </a:buClr>
              <a:buFont typeface="Wingdings" panose="05000000000000000000" pitchFamily="2" charset="2"/>
              <a:buChar char="ü"/>
            </a:pPr>
            <a:r>
              <a:rPr lang="en-GB" dirty="0">
                <a:solidFill>
                  <a:srgbClr val="FFFF00"/>
                </a:solidFill>
              </a:rPr>
              <a:t>To Perform practical training .</a:t>
            </a:r>
          </a:p>
        </p:txBody>
      </p:sp>
      <p:sp>
        <p:nvSpPr>
          <p:cNvPr id="4" name="Date Placeholder 3"/>
          <p:cNvSpPr>
            <a:spLocks noGrp="1"/>
          </p:cNvSpPr>
          <p:nvPr>
            <p:ph type="dt" sz="half" idx="10"/>
          </p:nvPr>
        </p:nvSpPr>
        <p:spPr/>
        <p:txBody>
          <a:bodyPr/>
          <a:lstStyle/>
          <a:p>
            <a:fld id="{4ED81D4D-0D78-4326-8E92-E4E1BBAE2DDD}" type="datetime1">
              <a:rPr lang="en-US" smtClean="0"/>
              <a:t>3/5/2022</a:t>
            </a:fld>
            <a:endParaRPr lang="en-US"/>
          </a:p>
        </p:txBody>
      </p:sp>
      <p:sp>
        <p:nvSpPr>
          <p:cNvPr id="5" name="Slide Number Placeholder 4"/>
          <p:cNvSpPr>
            <a:spLocks noGrp="1"/>
          </p:cNvSpPr>
          <p:nvPr>
            <p:ph type="sldNum" sz="quarter" idx="12"/>
          </p:nvPr>
        </p:nvSpPr>
        <p:spPr/>
        <p:txBody>
          <a:bodyPr/>
          <a:lstStyle/>
          <a:p>
            <a:fld id="{48135744-4979-4249-AC03-1FF73D9CB5C4}" type="slidenum">
              <a:rPr lang="en-US" smtClean="0"/>
              <a:t>2</a:t>
            </a:fld>
            <a:endParaRPr lang="en-US"/>
          </a:p>
        </p:txBody>
      </p:sp>
    </p:spTree>
    <p:extLst>
      <p:ext uri="{BB962C8B-B14F-4D97-AF65-F5344CB8AC3E}">
        <p14:creationId xmlns:p14="http://schemas.microsoft.com/office/powerpoint/2010/main" val="2855637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7EB45C5-98F4-4829-9A67-47DB1F0E734F}"/>
              </a:ext>
            </a:extLst>
          </p:cNvPr>
          <p:cNvPicPr>
            <a:picLocks noGrp="1" noChangeAspect="1"/>
          </p:cNvPicPr>
          <p:nvPr>
            <p:ph sz="half" idx="1"/>
          </p:nvPr>
        </p:nvPicPr>
        <p:blipFill rotWithShape="1">
          <a:blip r:embed="rId2"/>
          <a:srcRect r="682"/>
          <a:stretch/>
        </p:blipFill>
        <p:spPr>
          <a:xfrm>
            <a:off x="0" y="0"/>
            <a:ext cx="6096000" cy="6858000"/>
          </a:xfrm>
        </p:spPr>
      </p:pic>
      <p:pic>
        <p:nvPicPr>
          <p:cNvPr id="7" name="Content Placeholder 6">
            <a:extLst>
              <a:ext uri="{FF2B5EF4-FFF2-40B4-BE49-F238E27FC236}">
                <a16:creationId xmlns:a16="http://schemas.microsoft.com/office/drawing/2014/main" id="{084AA9DB-FC56-4581-AF9F-B4C76CCFDC30}"/>
              </a:ext>
            </a:extLst>
          </p:cNvPr>
          <p:cNvPicPr>
            <a:picLocks noGrp="1" noChangeAspect="1"/>
          </p:cNvPicPr>
          <p:nvPr>
            <p:ph sz="half" idx="2"/>
          </p:nvPr>
        </p:nvPicPr>
        <p:blipFill rotWithShape="1">
          <a:blip r:embed="rId3"/>
          <a:srcRect l="1333" r="3333" b="4711"/>
          <a:stretch/>
        </p:blipFill>
        <p:spPr>
          <a:xfrm>
            <a:off x="6096000" y="0"/>
            <a:ext cx="6082152" cy="6858000"/>
          </a:xfrm>
          <a:prstGeom prst="rect">
            <a:avLst/>
          </a:prstGeom>
        </p:spPr>
      </p:pic>
      <p:sp>
        <p:nvSpPr>
          <p:cNvPr id="2" name="Date Placeholder 1"/>
          <p:cNvSpPr>
            <a:spLocks noGrp="1"/>
          </p:cNvSpPr>
          <p:nvPr>
            <p:ph type="dt" sz="half" idx="10"/>
          </p:nvPr>
        </p:nvSpPr>
        <p:spPr/>
        <p:txBody>
          <a:bodyPr/>
          <a:lstStyle/>
          <a:p>
            <a:fld id="{23A4BCB5-9811-4B26-A6D0-094EE2F6FA5F}"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20</a:t>
            </a:fld>
            <a:endParaRPr lang="en-GB"/>
          </a:p>
        </p:txBody>
      </p:sp>
    </p:spTree>
    <p:extLst>
      <p:ext uri="{BB962C8B-B14F-4D97-AF65-F5344CB8AC3E}">
        <p14:creationId xmlns:p14="http://schemas.microsoft.com/office/powerpoint/2010/main" val="4157875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E6F7-8178-462C-96AB-EC1E7822D524}"/>
              </a:ext>
            </a:extLst>
          </p:cNvPr>
          <p:cNvSpPr>
            <a:spLocks noGrp="1"/>
          </p:cNvSpPr>
          <p:nvPr>
            <p:ph type="title"/>
          </p:nvPr>
        </p:nvSpPr>
        <p:spPr>
          <a:xfrm>
            <a:off x="147084" y="115260"/>
            <a:ext cx="10515600" cy="1325563"/>
          </a:xfrm>
        </p:spPr>
        <p:txBody>
          <a:bodyPr/>
          <a:lstStyle/>
          <a:p>
            <a:r>
              <a:rPr lang="en-GB" sz="3600" dirty="0">
                <a:solidFill>
                  <a:srgbClr val="FF0000"/>
                </a:solidFill>
              </a:rPr>
              <a:t>Suprapubic view (longitudinal</a:t>
            </a:r>
            <a:r>
              <a:rPr lang="en-GB" dirty="0"/>
              <a:t>): </a:t>
            </a:r>
          </a:p>
        </p:txBody>
      </p:sp>
      <p:sp>
        <p:nvSpPr>
          <p:cNvPr id="3" name="Content Placeholder 2">
            <a:extLst>
              <a:ext uri="{FF2B5EF4-FFF2-40B4-BE49-F238E27FC236}">
                <a16:creationId xmlns:a16="http://schemas.microsoft.com/office/drawing/2014/main" id="{6538E1A6-AEBC-4EF3-A126-2B26B18730E9}"/>
              </a:ext>
            </a:extLst>
          </p:cNvPr>
          <p:cNvSpPr>
            <a:spLocks noGrp="1"/>
          </p:cNvSpPr>
          <p:nvPr>
            <p:ph idx="1"/>
          </p:nvPr>
        </p:nvSpPr>
        <p:spPr>
          <a:xfrm>
            <a:off x="79744" y="1825624"/>
            <a:ext cx="11274056" cy="4734663"/>
          </a:xfrm>
        </p:spPr>
        <p:txBody>
          <a:bodyPr>
            <a:normAutofit fontScale="77500" lnSpcReduction="20000"/>
          </a:bodyPr>
          <a:lstStyle/>
          <a:p>
            <a:pPr>
              <a:buFont typeface="Wingdings" panose="05000000000000000000" pitchFamily="2" charset="2"/>
              <a:buChar char="Ø"/>
            </a:pPr>
            <a:r>
              <a:rPr lang="en-GB" b="1" dirty="0">
                <a:solidFill>
                  <a:srgbClr val="FFC000"/>
                </a:solidFill>
              </a:rPr>
              <a:t>Transducer:</a:t>
            </a:r>
          </a:p>
          <a:p>
            <a:pPr marL="0" indent="0">
              <a:buNone/>
            </a:pPr>
            <a:endParaRPr lang="en-GB" dirty="0">
              <a:solidFill>
                <a:srgbClr val="FFFF00"/>
              </a:solidFill>
            </a:endParaRPr>
          </a:p>
          <a:p>
            <a:pPr>
              <a:buFont typeface="Wingdings" panose="05000000000000000000" pitchFamily="2" charset="2"/>
              <a:buChar char="ü"/>
            </a:pPr>
            <a:r>
              <a:rPr lang="en-GB" dirty="0">
                <a:solidFill>
                  <a:srgbClr val="FFFF00"/>
                </a:solidFill>
              </a:rPr>
              <a:t>Low frequency(curvilinear)</a:t>
            </a:r>
          </a:p>
          <a:p>
            <a:pPr>
              <a:buFont typeface="Wingdings" panose="05000000000000000000" pitchFamily="2" charset="2"/>
              <a:buChar char="ü"/>
            </a:pPr>
            <a:r>
              <a:rPr lang="en-GB" dirty="0">
                <a:solidFill>
                  <a:srgbClr val="FFFF00"/>
                </a:solidFill>
              </a:rPr>
              <a:t>Midline.</a:t>
            </a:r>
          </a:p>
          <a:p>
            <a:pPr>
              <a:buFont typeface="Wingdings" panose="05000000000000000000" pitchFamily="2" charset="2"/>
              <a:buChar char="ü"/>
            </a:pPr>
            <a:r>
              <a:rPr lang="en-GB" dirty="0">
                <a:solidFill>
                  <a:srgbClr val="FFFF00"/>
                </a:solidFill>
              </a:rPr>
              <a:t>Marker toward patient head.</a:t>
            </a:r>
          </a:p>
          <a:p>
            <a:pPr>
              <a:buFont typeface="Wingdings" panose="05000000000000000000" pitchFamily="2" charset="2"/>
              <a:buChar char="ü"/>
            </a:pPr>
            <a:r>
              <a:rPr lang="en-GB" dirty="0">
                <a:solidFill>
                  <a:srgbClr val="FFFF00"/>
                </a:solidFill>
              </a:rPr>
              <a:t>Caudal end of probe just superior to symphysis pubis.</a:t>
            </a:r>
          </a:p>
          <a:p>
            <a:pPr>
              <a:buFont typeface="Wingdings" panose="05000000000000000000" pitchFamily="2" charset="2"/>
              <a:buChar char="ü"/>
            </a:pPr>
            <a:r>
              <a:rPr lang="en-GB" dirty="0">
                <a:solidFill>
                  <a:srgbClr val="FFFF00"/>
                </a:solidFill>
              </a:rPr>
              <a:t>Fan left to right.</a:t>
            </a:r>
          </a:p>
          <a:p>
            <a:pPr marL="0" indent="0">
              <a:buNone/>
            </a:pPr>
            <a:endParaRPr lang="en-GB" dirty="0">
              <a:solidFill>
                <a:srgbClr val="FFFF00"/>
              </a:solidFill>
            </a:endParaRPr>
          </a:p>
          <a:p>
            <a:pPr>
              <a:buFont typeface="Wingdings" panose="05000000000000000000" pitchFamily="2" charset="2"/>
              <a:buChar char="Ø"/>
            </a:pPr>
            <a:r>
              <a:rPr lang="en-GB" b="1" dirty="0">
                <a:solidFill>
                  <a:srgbClr val="FFC000"/>
                </a:solidFill>
              </a:rPr>
              <a:t>Review area:</a:t>
            </a:r>
          </a:p>
          <a:p>
            <a:pPr marL="0" indent="0" algn="just">
              <a:buNone/>
            </a:pPr>
            <a:r>
              <a:rPr lang="en-GB" dirty="0">
                <a:solidFill>
                  <a:srgbClr val="FFFF00"/>
                </a:solidFill>
              </a:rPr>
              <a:t>                 *  </a:t>
            </a:r>
            <a:r>
              <a:rPr lang="en-GB" dirty="0">
                <a:solidFill>
                  <a:srgbClr val="FF0000"/>
                </a:solidFill>
              </a:rPr>
              <a:t>men:</a:t>
            </a:r>
            <a:r>
              <a:rPr lang="en-GB" dirty="0">
                <a:solidFill>
                  <a:srgbClr val="FFFF00"/>
                </a:solidFill>
              </a:rPr>
              <a:t> rectovesical space.</a:t>
            </a:r>
          </a:p>
          <a:p>
            <a:pPr marL="0" indent="0" algn="just">
              <a:buNone/>
            </a:pPr>
            <a:r>
              <a:rPr lang="en-GB" dirty="0">
                <a:solidFill>
                  <a:srgbClr val="FFFF00"/>
                </a:solidFill>
              </a:rPr>
              <a:t>                   *</a:t>
            </a:r>
            <a:r>
              <a:rPr lang="en-GB" dirty="0">
                <a:solidFill>
                  <a:srgbClr val="FF0000"/>
                </a:solidFill>
              </a:rPr>
              <a:t>women:</a:t>
            </a:r>
            <a:r>
              <a:rPr lang="en-GB" dirty="0">
                <a:solidFill>
                  <a:srgbClr val="FFFF00"/>
                </a:solidFill>
              </a:rPr>
              <a:t>1.vesicouterine space.</a:t>
            </a:r>
          </a:p>
          <a:p>
            <a:pPr marL="0" indent="0" algn="just">
              <a:buNone/>
            </a:pPr>
            <a:r>
              <a:rPr lang="en-GB" dirty="0">
                <a:solidFill>
                  <a:srgbClr val="FFFF00"/>
                </a:solidFill>
              </a:rPr>
              <a:t>                                     2.retrouterine pouch(pouch of </a:t>
            </a:r>
            <a:r>
              <a:rPr lang="en-GB" dirty="0" err="1">
                <a:solidFill>
                  <a:srgbClr val="FFFF00"/>
                </a:solidFill>
              </a:rPr>
              <a:t>douglas</a:t>
            </a:r>
            <a:r>
              <a:rPr lang="en-GB" dirty="0">
                <a:solidFill>
                  <a:srgbClr val="FFFF00"/>
                </a:solidFill>
              </a:rPr>
              <a:t>)</a:t>
            </a:r>
          </a:p>
          <a:p>
            <a:pPr marL="0" indent="0" algn="just">
              <a:buNone/>
            </a:pPr>
            <a:r>
              <a:rPr lang="en-GB" dirty="0">
                <a:solidFill>
                  <a:srgbClr val="FFFF00"/>
                </a:solidFill>
              </a:rPr>
              <a:t>                                  </a:t>
            </a:r>
          </a:p>
          <a:p>
            <a:endParaRPr lang="en-GB" dirty="0"/>
          </a:p>
          <a:p>
            <a:endParaRPr lang="en-GB" dirty="0"/>
          </a:p>
        </p:txBody>
      </p:sp>
      <p:pic>
        <p:nvPicPr>
          <p:cNvPr id="5" name="Picture 4">
            <a:extLst>
              <a:ext uri="{FF2B5EF4-FFF2-40B4-BE49-F238E27FC236}">
                <a16:creationId xmlns:a16="http://schemas.microsoft.com/office/drawing/2014/main" id="{61F2A132-76BA-4723-A32B-3F185F09042A}"/>
              </a:ext>
            </a:extLst>
          </p:cNvPr>
          <p:cNvPicPr>
            <a:picLocks noChangeAspect="1"/>
          </p:cNvPicPr>
          <p:nvPr/>
        </p:nvPicPr>
        <p:blipFill>
          <a:blip r:embed="rId2"/>
          <a:stretch>
            <a:fillRect/>
          </a:stretch>
        </p:blipFill>
        <p:spPr>
          <a:xfrm>
            <a:off x="7342910" y="0"/>
            <a:ext cx="4849090" cy="6857999"/>
          </a:xfrm>
          <a:prstGeom prst="rect">
            <a:avLst/>
          </a:prstGeom>
        </p:spPr>
      </p:pic>
      <p:sp>
        <p:nvSpPr>
          <p:cNvPr id="4" name="Date Placeholder 3"/>
          <p:cNvSpPr>
            <a:spLocks noGrp="1"/>
          </p:cNvSpPr>
          <p:nvPr>
            <p:ph type="dt" sz="half" idx="10"/>
          </p:nvPr>
        </p:nvSpPr>
        <p:spPr/>
        <p:txBody>
          <a:bodyPr/>
          <a:lstStyle/>
          <a:p>
            <a:fld id="{94122750-81AC-4FCF-869B-F167E878617D}" type="datetime1">
              <a:rPr lang="en-US" smtClean="0"/>
              <a:t>3/5/2022</a:t>
            </a:fld>
            <a:endParaRPr lang="en-GB"/>
          </a:p>
        </p:txBody>
      </p:sp>
      <p:sp>
        <p:nvSpPr>
          <p:cNvPr id="6" name="Slide Number Placeholder 5"/>
          <p:cNvSpPr>
            <a:spLocks noGrp="1"/>
          </p:cNvSpPr>
          <p:nvPr>
            <p:ph type="sldNum" sz="quarter" idx="12"/>
          </p:nvPr>
        </p:nvSpPr>
        <p:spPr/>
        <p:txBody>
          <a:bodyPr/>
          <a:lstStyle/>
          <a:p>
            <a:fld id="{50AA1307-4524-4826-84E1-1886F3A9B17F}" type="slidenum">
              <a:rPr lang="en-GB" smtClean="0"/>
              <a:t>21</a:t>
            </a:fld>
            <a:endParaRPr lang="en-GB"/>
          </a:p>
        </p:txBody>
      </p:sp>
    </p:spTree>
    <p:extLst>
      <p:ext uri="{BB962C8B-B14F-4D97-AF65-F5344CB8AC3E}">
        <p14:creationId xmlns:p14="http://schemas.microsoft.com/office/powerpoint/2010/main" val="3935292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D5247-B169-467E-BA92-4EEFC4D3ED57}"/>
              </a:ext>
            </a:extLst>
          </p:cNvPr>
          <p:cNvSpPr>
            <a:spLocks noGrp="1"/>
          </p:cNvSpPr>
          <p:nvPr>
            <p:ph type="title"/>
          </p:nvPr>
        </p:nvSpPr>
        <p:spPr>
          <a:xfrm>
            <a:off x="843839" y="21172"/>
            <a:ext cx="10515600" cy="1325563"/>
          </a:xfrm>
        </p:spPr>
        <p:txBody>
          <a:bodyPr>
            <a:normAutofit/>
          </a:bodyPr>
          <a:lstStyle/>
          <a:p>
            <a:pPr algn="ctr"/>
            <a:r>
              <a:rPr lang="en-GB" sz="3600" b="1" dirty="0">
                <a:solidFill>
                  <a:srgbClr val="FF0000"/>
                </a:solidFill>
              </a:rPr>
              <a:t>Normal suprapubic view (longitudinal )_female_</a:t>
            </a:r>
          </a:p>
        </p:txBody>
      </p:sp>
      <p:pic>
        <p:nvPicPr>
          <p:cNvPr id="6" name="Content Placeholder 5">
            <a:extLst>
              <a:ext uri="{FF2B5EF4-FFF2-40B4-BE49-F238E27FC236}">
                <a16:creationId xmlns:a16="http://schemas.microsoft.com/office/drawing/2014/main" id="{5D630D38-EDF2-4360-93CC-EDDC105C9E39}"/>
              </a:ext>
            </a:extLst>
          </p:cNvPr>
          <p:cNvPicPr>
            <a:picLocks noGrp="1" noChangeAspect="1"/>
          </p:cNvPicPr>
          <p:nvPr>
            <p:ph sz="half" idx="1"/>
          </p:nvPr>
        </p:nvPicPr>
        <p:blipFill>
          <a:blip r:embed="rId2"/>
          <a:stretch>
            <a:fillRect/>
          </a:stretch>
        </p:blipFill>
        <p:spPr>
          <a:xfrm>
            <a:off x="12563" y="1108365"/>
            <a:ext cx="6000310" cy="5749636"/>
          </a:xfrm>
        </p:spPr>
      </p:pic>
      <p:pic>
        <p:nvPicPr>
          <p:cNvPr id="8" name="Content Placeholder 7">
            <a:extLst>
              <a:ext uri="{FF2B5EF4-FFF2-40B4-BE49-F238E27FC236}">
                <a16:creationId xmlns:a16="http://schemas.microsoft.com/office/drawing/2014/main" id="{E9390892-6C1D-4F5B-845A-D12784DA122C}"/>
              </a:ext>
            </a:extLst>
          </p:cNvPr>
          <p:cNvPicPr>
            <a:picLocks noGrp="1" noChangeAspect="1"/>
          </p:cNvPicPr>
          <p:nvPr>
            <p:ph sz="half" idx="2"/>
          </p:nvPr>
        </p:nvPicPr>
        <p:blipFill>
          <a:blip r:embed="rId3"/>
          <a:stretch>
            <a:fillRect/>
          </a:stretch>
        </p:blipFill>
        <p:spPr>
          <a:xfrm>
            <a:off x="6012873" y="1108365"/>
            <a:ext cx="6165272" cy="5749635"/>
          </a:xfrm>
        </p:spPr>
      </p:pic>
      <p:sp>
        <p:nvSpPr>
          <p:cNvPr id="3" name="Date Placeholder 2"/>
          <p:cNvSpPr>
            <a:spLocks noGrp="1"/>
          </p:cNvSpPr>
          <p:nvPr>
            <p:ph type="dt" sz="half" idx="10"/>
          </p:nvPr>
        </p:nvSpPr>
        <p:spPr/>
        <p:txBody>
          <a:bodyPr/>
          <a:lstStyle/>
          <a:p>
            <a:fld id="{8E2F9B0C-BEE7-4DD9-BC88-C3C276AD123A}"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22</a:t>
            </a:fld>
            <a:endParaRPr lang="en-GB"/>
          </a:p>
        </p:txBody>
      </p:sp>
    </p:spTree>
    <p:extLst>
      <p:ext uri="{BB962C8B-B14F-4D97-AF65-F5344CB8AC3E}">
        <p14:creationId xmlns:p14="http://schemas.microsoft.com/office/powerpoint/2010/main" val="2189062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697F4-5790-407D-AB84-BD60F6B44997}"/>
              </a:ext>
            </a:extLst>
          </p:cNvPr>
          <p:cNvSpPr>
            <a:spLocks noGrp="1"/>
          </p:cNvSpPr>
          <p:nvPr>
            <p:ph type="title"/>
          </p:nvPr>
        </p:nvSpPr>
        <p:spPr>
          <a:xfrm>
            <a:off x="838200" y="-161351"/>
            <a:ext cx="10515600" cy="1325563"/>
          </a:xfrm>
        </p:spPr>
        <p:txBody>
          <a:bodyPr>
            <a:normAutofit/>
          </a:bodyPr>
          <a:lstStyle/>
          <a:p>
            <a:r>
              <a:rPr lang="en-GB" sz="3600" b="1" dirty="0">
                <a:solidFill>
                  <a:srgbClr val="FF0000"/>
                </a:solidFill>
              </a:rPr>
              <a:t>Normal suprapubic view (longitudinal </a:t>
            </a:r>
            <a:r>
              <a:rPr lang="en-GB" sz="3600" b="1" dirty="0" smtClean="0">
                <a:solidFill>
                  <a:srgbClr val="FF0000"/>
                </a:solidFill>
              </a:rPr>
              <a:t>)</a:t>
            </a:r>
            <a:r>
              <a:rPr lang="en-GB" sz="3600" b="1" dirty="0">
                <a:solidFill>
                  <a:srgbClr val="FF0000"/>
                </a:solidFill>
              </a:rPr>
              <a:t> </a:t>
            </a:r>
            <a:r>
              <a:rPr lang="en-GB" sz="3600" b="1" dirty="0" smtClean="0">
                <a:solidFill>
                  <a:srgbClr val="FF0000"/>
                </a:solidFill>
              </a:rPr>
              <a:t>male</a:t>
            </a:r>
            <a:endParaRPr lang="en-GB" sz="3600" b="1" dirty="0">
              <a:solidFill>
                <a:srgbClr val="FF0000"/>
              </a:solidFill>
            </a:endParaRPr>
          </a:p>
        </p:txBody>
      </p:sp>
      <p:pic>
        <p:nvPicPr>
          <p:cNvPr id="6" name="Content Placeholder 5">
            <a:extLst>
              <a:ext uri="{FF2B5EF4-FFF2-40B4-BE49-F238E27FC236}">
                <a16:creationId xmlns:a16="http://schemas.microsoft.com/office/drawing/2014/main" id="{34A997F9-6A28-44BD-911D-3E1879C6786C}"/>
              </a:ext>
            </a:extLst>
          </p:cNvPr>
          <p:cNvPicPr>
            <a:picLocks noGrp="1" noChangeAspect="1"/>
          </p:cNvPicPr>
          <p:nvPr>
            <p:ph sz="half" idx="1"/>
          </p:nvPr>
        </p:nvPicPr>
        <p:blipFill>
          <a:blip r:embed="rId2"/>
          <a:stretch>
            <a:fillRect/>
          </a:stretch>
        </p:blipFill>
        <p:spPr>
          <a:xfrm>
            <a:off x="0" y="969819"/>
            <a:ext cx="6019800" cy="5888182"/>
          </a:xfrm>
        </p:spPr>
      </p:pic>
      <p:pic>
        <p:nvPicPr>
          <p:cNvPr id="8" name="Content Placeholder 7">
            <a:extLst>
              <a:ext uri="{FF2B5EF4-FFF2-40B4-BE49-F238E27FC236}">
                <a16:creationId xmlns:a16="http://schemas.microsoft.com/office/drawing/2014/main" id="{F27666EB-0876-4536-BD91-620740A38844}"/>
              </a:ext>
            </a:extLst>
          </p:cNvPr>
          <p:cNvPicPr>
            <a:picLocks noGrp="1" noChangeAspect="1"/>
          </p:cNvPicPr>
          <p:nvPr>
            <p:ph sz="half" idx="2"/>
          </p:nvPr>
        </p:nvPicPr>
        <p:blipFill>
          <a:blip r:embed="rId3"/>
          <a:stretch>
            <a:fillRect/>
          </a:stretch>
        </p:blipFill>
        <p:spPr>
          <a:xfrm>
            <a:off x="6019800" y="969819"/>
            <a:ext cx="6172200" cy="5888182"/>
          </a:xfrm>
        </p:spPr>
      </p:pic>
      <p:sp>
        <p:nvSpPr>
          <p:cNvPr id="3" name="Date Placeholder 2"/>
          <p:cNvSpPr>
            <a:spLocks noGrp="1"/>
          </p:cNvSpPr>
          <p:nvPr>
            <p:ph type="dt" sz="half" idx="10"/>
          </p:nvPr>
        </p:nvSpPr>
        <p:spPr/>
        <p:txBody>
          <a:bodyPr/>
          <a:lstStyle/>
          <a:p>
            <a:fld id="{0EA3EFD4-CADC-4AAF-8F3D-6EB7A0BD6BEC}"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23</a:t>
            </a:fld>
            <a:endParaRPr lang="en-GB"/>
          </a:p>
        </p:txBody>
      </p:sp>
    </p:spTree>
    <p:extLst>
      <p:ext uri="{BB962C8B-B14F-4D97-AF65-F5344CB8AC3E}">
        <p14:creationId xmlns:p14="http://schemas.microsoft.com/office/powerpoint/2010/main" val="256012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EDD8-1F26-4B3A-94F9-A5C091A848E0}"/>
              </a:ext>
            </a:extLst>
          </p:cNvPr>
          <p:cNvSpPr>
            <a:spLocks noGrp="1"/>
          </p:cNvSpPr>
          <p:nvPr>
            <p:ph type="title"/>
          </p:nvPr>
        </p:nvSpPr>
        <p:spPr>
          <a:xfrm>
            <a:off x="248093" y="0"/>
            <a:ext cx="10515600" cy="1325563"/>
          </a:xfrm>
        </p:spPr>
        <p:txBody>
          <a:bodyPr>
            <a:normAutofit/>
          </a:bodyPr>
          <a:lstStyle/>
          <a:p>
            <a:r>
              <a:rPr lang="en-GB" sz="3600" b="1" dirty="0">
                <a:solidFill>
                  <a:srgbClr val="FF0000"/>
                </a:solidFill>
              </a:rPr>
              <a:t>Suprapubic view (transverse): </a:t>
            </a:r>
          </a:p>
        </p:txBody>
      </p:sp>
      <p:sp>
        <p:nvSpPr>
          <p:cNvPr id="3" name="Content Placeholder 2">
            <a:extLst>
              <a:ext uri="{FF2B5EF4-FFF2-40B4-BE49-F238E27FC236}">
                <a16:creationId xmlns:a16="http://schemas.microsoft.com/office/drawing/2014/main" id="{C814D866-B6F2-4FD9-BB9C-9E8C5A0B3E0C}"/>
              </a:ext>
            </a:extLst>
          </p:cNvPr>
          <p:cNvSpPr>
            <a:spLocks noGrp="1"/>
          </p:cNvSpPr>
          <p:nvPr>
            <p:ph idx="1"/>
          </p:nvPr>
        </p:nvSpPr>
        <p:spPr>
          <a:xfrm>
            <a:off x="106325" y="1120258"/>
            <a:ext cx="12541101" cy="5631416"/>
          </a:xfrm>
        </p:spPr>
        <p:txBody>
          <a:bodyPr>
            <a:normAutofit fontScale="40000" lnSpcReduction="20000"/>
          </a:bodyPr>
          <a:lstStyle/>
          <a:p>
            <a:pPr>
              <a:buFont typeface="Wingdings" panose="05000000000000000000" pitchFamily="2" charset="2"/>
              <a:buChar char="Ø"/>
            </a:pPr>
            <a:r>
              <a:rPr lang="en-GB" sz="4200" b="1" dirty="0">
                <a:solidFill>
                  <a:srgbClr val="FFC000"/>
                </a:solidFill>
              </a:rPr>
              <a:t>Transducer:</a:t>
            </a:r>
          </a:p>
          <a:p>
            <a:endParaRPr lang="en-GB" sz="4200" dirty="0">
              <a:solidFill>
                <a:srgbClr val="FFFF00"/>
              </a:solidFill>
            </a:endParaRPr>
          </a:p>
          <a:p>
            <a:pPr>
              <a:buFont typeface="Wingdings" panose="05000000000000000000" pitchFamily="2" charset="2"/>
              <a:buChar char="ü"/>
            </a:pPr>
            <a:r>
              <a:rPr lang="en-GB" sz="4400" dirty="0">
                <a:solidFill>
                  <a:srgbClr val="FFFF00"/>
                </a:solidFill>
              </a:rPr>
              <a:t>Low frequency(curvilinear)</a:t>
            </a:r>
          </a:p>
          <a:p>
            <a:pPr>
              <a:buFont typeface="Wingdings" panose="05000000000000000000" pitchFamily="2" charset="2"/>
              <a:buChar char="ü"/>
            </a:pPr>
            <a:r>
              <a:rPr lang="en-GB" sz="4200" dirty="0">
                <a:solidFill>
                  <a:srgbClr val="FFFF00"/>
                </a:solidFill>
              </a:rPr>
              <a:t>Midline.</a:t>
            </a:r>
          </a:p>
          <a:p>
            <a:pPr>
              <a:buFont typeface="Wingdings" panose="05000000000000000000" pitchFamily="2" charset="2"/>
              <a:buChar char="ü"/>
            </a:pPr>
            <a:r>
              <a:rPr lang="en-GB" sz="4200" dirty="0">
                <a:solidFill>
                  <a:srgbClr val="FFFF00"/>
                </a:solidFill>
              </a:rPr>
              <a:t>Transverse.</a:t>
            </a:r>
          </a:p>
          <a:p>
            <a:pPr>
              <a:buFont typeface="Wingdings" panose="05000000000000000000" pitchFamily="2" charset="2"/>
              <a:buChar char="ü"/>
            </a:pPr>
            <a:r>
              <a:rPr lang="en-GB" sz="4200" dirty="0">
                <a:solidFill>
                  <a:srgbClr val="FFFF00"/>
                </a:solidFill>
              </a:rPr>
              <a:t>Marker toward patient right side.</a:t>
            </a:r>
          </a:p>
          <a:p>
            <a:pPr>
              <a:buFont typeface="Wingdings" panose="05000000000000000000" pitchFamily="2" charset="2"/>
              <a:buChar char="ü"/>
            </a:pPr>
            <a:r>
              <a:rPr lang="en-GB" sz="4200" dirty="0">
                <a:solidFill>
                  <a:srgbClr val="FFFF00"/>
                </a:solidFill>
              </a:rPr>
              <a:t>Fan superior  to inferior.</a:t>
            </a:r>
          </a:p>
          <a:p>
            <a:endParaRPr lang="en-GB" sz="4200" dirty="0">
              <a:solidFill>
                <a:srgbClr val="FFFF00"/>
              </a:solidFill>
            </a:endParaRPr>
          </a:p>
          <a:p>
            <a:pPr>
              <a:buFont typeface="Wingdings" panose="05000000000000000000" pitchFamily="2" charset="2"/>
              <a:buChar char="Ø"/>
            </a:pPr>
            <a:r>
              <a:rPr lang="en-GB" sz="4200" b="1" dirty="0">
                <a:solidFill>
                  <a:srgbClr val="FFC000"/>
                </a:solidFill>
              </a:rPr>
              <a:t>Review area:</a:t>
            </a:r>
          </a:p>
          <a:p>
            <a:pPr>
              <a:buFont typeface="Wingdings" panose="05000000000000000000" pitchFamily="2" charset="2"/>
              <a:buChar char="ü"/>
            </a:pPr>
            <a:r>
              <a:rPr lang="en-GB" sz="4200" dirty="0">
                <a:solidFill>
                  <a:srgbClr val="FF0000"/>
                </a:solidFill>
              </a:rPr>
              <a:t>Posterior wall of the bladder.</a:t>
            </a:r>
          </a:p>
          <a:p>
            <a:pPr marL="0" indent="0">
              <a:buNone/>
            </a:pPr>
            <a:endParaRPr lang="en-GB" sz="4200" dirty="0">
              <a:solidFill>
                <a:srgbClr val="FFFF00"/>
              </a:solidFill>
            </a:endParaRPr>
          </a:p>
          <a:p>
            <a:pPr>
              <a:buFont typeface="Wingdings" panose="05000000000000000000" pitchFamily="2" charset="2"/>
              <a:buChar char="Ø"/>
            </a:pPr>
            <a:r>
              <a:rPr lang="en-GB" sz="4200" b="1" dirty="0">
                <a:solidFill>
                  <a:srgbClr val="FFC000"/>
                </a:solidFill>
              </a:rPr>
              <a:t>Pitfalls:   </a:t>
            </a:r>
            <a:endParaRPr lang="en-GB" sz="4200" dirty="0">
              <a:solidFill>
                <a:srgbClr val="FFFF00"/>
              </a:solidFill>
            </a:endParaRPr>
          </a:p>
          <a:p>
            <a:pPr>
              <a:buFont typeface="Wingdings" panose="05000000000000000000" pitchFamily="2" charset="2"/>
              <a:buChar char="ü"/>
            </a:pPr>
            <a:r>
              <a:rPr lang="en-GB" sz="4200" dirty="0">
                <a:solidFill>
                  <a:srgbClr val="FFFF00"/>
                </a:solidFill>
              </a:rPr>
              <a:t>      Fluid within a collapsed bladder .</a:t>
            </a:r>
          </a:p>
          <a:p>
            <a:pPr>
              <a:buFont typeface="Wingdings" panose="05000000000000000000" pitchFamily="2" charset="2"/>
              <a:buChar char="ü"/>
            </a:pPr>
            <a:r>
              <a:rPr lang="en-GB" sz="4200" dirty="0">
                <a:solidFill>
                  <a:srgbClr val="FFFF00"/>
                </a:solidFill>
              </a:rPr>
              <a:t>ovarian cyst may </a:t>
            </a:r>
          </a:p>
          <a:p>
            <a:pPr>
              <a:buFont typeface="Wingdings" panose="05000000000000000000" pitchFamily="2" charset="2"/>
              <a:buChar char="ü"/>
            </a:pPr>
            <a:r>
              <a:rPr lang="en-GB" sz="4200" dirty="0">
                <a:solidFill>
                  <a:srgbClr val="FFFF00"/>
                </a:solidFill>
              </a:rPr>
              <a:t> Seminal vesicles may also be incorrectly identified as free fluid</a:t>
            </a:r>
          </a:p>
          <a:p>
            <a:pPr>
              <a:buFont typeface="Wingdings" panose="05000000000000000000" pitchFamily="2" charset="2"/>
              <a:buChar char="ü"/>
            </a:pPr>
            <a:r>
              <a:rPr lang="en-GB" sz="4200" dirty="0">
                <a:solidFill>
                  <a:srgbClr val="FFFF00"/>
                </a:solidFill>
              </a:rPr>
              <a:t>Premenopausal females may normally have a small amount of free fluid in the pouch of</a:t>
            </a:r>
          </a:p>
          <a:p>
            <a:pPr marL="0" indent="0">
              <a:buNone/>
            </a:pPr>
            <a:r>
              <a:rPr lang="en-GB" sz="4200" dirty="0">
                <a:solidFill>
                  <a:srgbClr val="FFFF00"/>
                </a:solidFill>
              </a:rPr>
              <a:t>Douglas.</a:t>
            </a:r>
          </a:p>
          <a:p>
            <a:pPr>
              <a:buFont typeface="Wingdings" panose="05000000000000000000" pitchFamily="2" charset="2"/>
              <a:buChar char="ü"/>
            </a:pPr>
            <a:r>
              <a:rPr lang="en-GB" sz="4200" dirty="0">
                <a:solidFill>
                  <a:srgbClr val="FFFF00"/>
                </a:solidFill>
              </a:rPr>
              <a:t>Bowel fluid.</a:t>
            </a:r>
          </a:p>
          <a:p>
            <a:pPr marL="0" indent="0">
              <a:buNone/>
            </a:pPr>
            <a:endParaRPr lang="en-GB" dirty="0"/>
          </a:p>
          <a:p>
            <a:pPr>
              <a:buFont typeface="Wingdings" panose="05000000000000000000" pitchFamily="2" charset="2"/>
              <a:buChar char="ü"/>
            </a:pPr>
            <a:endParaRPr lang="en-GB" dirty="0"/>
          </a:p>
        </p:txBody>
      </p:sp>
      <p:pic>
        <p:nvPicPr>
          <p:cNvPr id="5" name="Picture 4">
            <a:extLst>
              <a:ext uri="{FF2B5EF4-FFF2-40B4-BE49-F238E27FC236}">
                <a16:creationId xmlns:a16="http://schemas.microsoft.com/office/drawing/2014/main" id="{7B6099DD-2202-4B81-A065-4369359DC2C8}"/>
              </a:ext>
            </a:extLst>
          </p:cNvPr>
          <p:cNvPicPr>
            <a:picLocks noChangeAspect="1"/>
          </p:cNvPicPr>
          <p:nvPr/>
        </p:nvPicPr>
        <p:blipFill>
          <a:blip r:embed="rId3"/>
          <a:stretch>
            <a:fillRect/>
          </a:stretch>
        </p:blipFill>
        <p:spPr>
          <a:xfrm>
            <a:off x="4378036" y="997527"/>
            <a:ext cx="7813964" cy="4087091"/>
          </a:xfrm>
          <a:prstGeom prst="rect">
            <a:avLst/>
          </a:prstGeom>
        </p:spPr>
      </p:pic>
      <p:sp>
        <p:nvSpPr>
          <p:cNvPr id="4" name="Date Placeholder 3"/>
          <p:cNvSpPr>
            <a:spLocks noGrp="1"/>
          </p:cNvSpPr>
          <p:nvPr>
            <p:ph type="dt" sz="half" idx="10"/>
          </p:nvPr>
        </p:nvSpPr>
        <p:spPr/>
        <p:txBody>
          <a:bodyPr/>
          <a:lstStyle/>
          <a:p>
            <a:fld id="{5DDB511D-133F-4B7D-BE32-A7BFFD7D6D9A}" type="datetime1">
              <a:rPr lang="en-US" smtClean="0"/>
              <a:t>3/5/2022</a:t>
            </a:fld>
            <a:endParaRPr lang="en-GB"/>
          </a:p>
        </p:txBody>
      </p:sp>
      <p:sp>
        <p:nvSpPr>
          <p:cNvPr id="6" name="Slide Number Placeholder 5"/>
          <p:cNvSpPr>
            <a:spLocks noGrp="1"/>
          </p:cNvSpPr>
          <p:nvPr>
            <p:ph type="sldNum" sz="quarter" idx="12"/>
          </p:nvPr>
        </p:nvSpPr>
        <p:spPr/>
        <p:txBody>
          <a:bodyPr/>
          <a:lstStyle/>
          <a:p>
            <a:fld id="{50AA1307-4524-4826-84E1-1886F3A9B17F}" type="slidenum">
              <a:rPr lang="en-GB" smtClean="0"/>
              <a:t>24</a:t>
            </a:fld>
            <a:endParaRPr lang="en-GB"/>
          </a:p>
        </p:txBody>
      </p:sp>
    </p:spTree>
    <p:extLst>
      <p:ext uri="{BB962C8B-B14F-4D97-AF65-F5344CB8AC3E}">
        <p14:creationId xmlns:p14="http://schemas.microsoft.com/office/powerpoint/2010/main" val="39373149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61EF-B74C-4A60-A523-0EB9F7DB61A1}"/>
              </a:ext>
            </a:extLst>
          </p:cNvPr>
          <p:cNvSpPr>
            <a:spLocks noGrp="1"/>
          </p:cNvSpPr>
          <p:nvPr>
            <p:ph type="title"/>
          </p:nvPr>
        </p:nvSpPr>
        <p:spPr>
          <a:xfrm>
            <a:off x="983675" y="149161"/>
            <a:ext cx="10515600" cy="1325563"/>
          </a:xfrm>
        </p:spPr>
        <p:txBody>
          <a:bodyPr>
            <a:normAutofit/>
          </a:bodyPr>
          <a:lstStyle/>
          <a:p>
            <a:pPr algn="ctr"/>
            <a:r>
              <a:rPr lang="en-GB" sz="3600" b="1" dirty="0">
                <a:solidFill>
                  <a:srgbClr val="FF0000"/>
                </a:solidFill>
              </a:rPr>
              <a:t>Normal suprapubic view (transverse </a:t>
            </a:r>
            <a:r>
              <a:rPr lang="en-GB" sz="3600" b="1" dirty="0" smtClean="0">
                <a:solidFill>
                  <a:srgbClr val="FF0000"/>
                </a:solidFill>
              </a:rPr>
              <a:t>) female</a:t>
            </a:r>
            <a:endParaRPr lang="en-GB" sz="3600" b="1" dirty="0">
              <a:solidFill>
                <a:srgbClr val="FF0000"/>
              </a:solidFill>
            </a:endParaRPr>
          </a:p>
        </p:txBody>
      </p:sp>
      <p:pic>
        <p:nvPicPr>
          <p:cNvPr id="6" name="Content Placeholder 5">
            <a:extLst>
              <a:ext uri="{FF2B5EF4-FFF2-40B4-BE49-F238E27FC236}">
                <a16:creationId xmlns:a16="http://schemas.microsoft.com/office/drawing/2014/main" id="{6929F526-8331-4439-897B-4DA311C64BEA}"/>
              </a:ext>
            </a:extLst>
          </p:cNvPr>
          <p:cNvPicPr>
            <a:picLocks noGrp="1" noChangeAspect="1"/>
          </p:cNvPicPr>
          <p:nvPr>
            <p:ph sz="half" idx="1"/>
          </p:nvPr>
        </p:nvPicPr>
        <p:blipFill>
          <a:blip r:embed="rId2"/>
          <a:stretch>
            <a:fillRect/>
          </a:stretch>
        </p:blipFill>
        <p:spPr>
          <a:xfrm>
            <a:off x="1" y="1274619"/>
            <a:ext cx="6019800" cy="5583382"/>
          </a:xfrm>
        </p:spPr>
      </p:pic>
      <p:pic>
        <p:nvPicPr>
          <p:cNvPr id="7" name="Content Placeholder 6">
            <a:extLst>
              <a:ext uri="{FF2B5EF4-FFF2-40B4-BE49-F238E27FC236}">
                <a16:creationId xmlns:a16="http://schemas.microsoft.com/office/drawing/2014/main" id="{F7177486-DAE3-4CBA-88E4-A20BBBA2BB25}"/>
              </a:ext>
            </a:extLst>
          </p:cNvPr>
          <p:cNvPicPr>
            <a:picLocks noGrp="1" noChangeAspect="1"/>
          </p:cNvPicPr>
          <p:nvPr>
            <p:ph sz="half" idx="2"/>
          </p:nvPr>
        </p:nvPicPr>
        <p:blipFill rotWithShape="1">
          <a:blip r:embed="rId3"/>
          <a:srcRect t="7779" r="51573" b="228"/>
          <a:stretch/>
        </p:blipFill>
        <p:spPr>
          <a:xfrm>
            <a:off x="6019801" y="1163782"/>
            <a:ext cx="6172199" cy="5694217"/>
          </a:xfrm>
          <a:prstGeom prst="rect">
            <a:avLst/>
          </a:prstGeom>
        </p:spPr>
      </p:pic>
      <p:sp>
        <p:nvSpPr>
          <p:cNvPr id="3" name="Date Placeholder 2"/>
          <p:cNvSpPr>
            <a:spLocks noGrp="1"/>
          </p:cNvSpPr>
          <p:nvPr>
            <p:ph type="dt" sz="half" idx="10"/>
          </p:nvPr>
        </p:nvSpPr>
        <p:spPr/>
        <p:txBody>
          <a:bodyPr/>
          <a:lstStyle/>
          <a:p>
            <a:fld id="{DD27CA5A-5239-46AA-BA41-F394E2A4BBC6}"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25</a:t>
            </a:fld>
            <a:endParaRPr lang="en-GB"/>
          </a:p>
        </p:txBody>
      </p:sp>
    </p:spTree>
    <p:extLst>
      <p:ext uri="{BB962C8B-B14F-4D97-AF65-F5344CB8AC3E}">
        <p14:creationId xmlns:p14="http://schemas.microsoft.com/office/powerpoint/2010/main" val="4008230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BF35-0F42-4E7F-BB96-4B3A19AB2B0F}"/>
              </a:ext>
            </a:extLst>
          </p:cNvPr>
          <p:cNvSpPr>
            <a:spLocks noGrp="1"/>
          </p:cNvSpPr>
          <p:nvPr>
            <p:ph type="title"/>
          </p:nvPr>
        </p:nvSpPr>
        <p:spPr>
          <a:xfrm>
            <a:off x="571691" y="82804"/>
            <a:ext cx="10515600" cy="1325563"/>
          </a:xfrm>
        </p:spPr>
        <p:txBody>
          <a:bodyPr>
            <a:normAutofit/>
          </a:bodyPr>
          <a:lstStyle/>
          <a:p>
            <a:r>
              <a:rPr lang="en-GB" sz="3600" b="1" dirty="0">
                <a:solidFill>
                  <a:srgbClr val="FF0000"/>
                </a:solidFill>
              </a:rPr>
              <a:t>Normal suprapubic view (transverse </a:t>
            </a:r>
            <a:r>
              <a:rPr lang="en-GB" sz="3600" b="1" dirty="0" smtClean="0">
                <a:solidFill>
                  <a:srgbClr val="FF0000"/>
                </a:solidFill>
              </a:rPr>
              <a:t>) male</a:t>
            </a:r>
            <a:endParaRPr lang="en-GB" sz="3600" b="1" dirty="0">
              <a:solidFill>
                <a:srgbClr val="FF0000"/>
              </a:solidFill>
            </a:endParaRPr>
          </a:p>
        </p:txBody>
      </p:sp>
      <p:pic>
        <p:nvPicPr>
          <p:cNvPr id="6" name="Content Placeholder 5">
            <a:extLst>
              <a:ext uri="{FF2B5EF4-FFF2-40B4-BE49-F238E27FC236}">
                <a16:creationId xmlns:a16="http://schemas.microsoft.com/office/drawing/2014/main" id="{4835BA4B-77E7-47B2-B25D-454273960E4A}"/>
              </a:ext>
            </a:extLst>
          </p:cNvPr>
          <p:cNvPicPr>
            <a:picLocks noGrp="1" noChangeAspect="1"/>
          </p:cNvPicPr>
          <p:nvPr>
            <p:ph sz="half" idx="1"/>
          </p:nvPr>
        </p:nvPicPr>
        <p:blipFill>
          <a:blip r:embed="rId2"/>
          <a:stretch>
            <a:fillRect/>
          </a:stretch>
        </p:blipFill>
        <p:spPr>
          <a:xfrm>
            <a:off x="-1" y="1233055"/>
            <a:ext cx="6123710" cy="5624945"/>
          </a:xfrm>
        </p:spPr>
      </p:pic>
      <p:pic>
        <p:nvPicPr>
          <p:cNvPr id="9" name="Picture 8">
            <a:extLst>
              <a:ext uri="{FF2B5EF4-FFF2-40B4-BE49-F238E27FC236}">
                <a16:creationId xmlns:a16="http://schemas.microsoft.com/office/drawing/2014/main" id="{5E5BE4AC-1B32-4A8D-A9F2-541A244322E0}"/>
              </a:ext>
            </a:extLst>
          </p:cNvPr>
          <p:cNvPicPr>
            <a:picLocks noChangeAspect="1"/>
          </p:cNvPicPr>
          <p:nvPr/>
        </p:nvPicPr>
        <p:blipFill rotWithShape="1">
          <a:blip r:embed="rId3"/>
          <a:srcRect l="51786" t="14801" r="290" b="653"/>
          <a:stretch/>
        </p:blipFill>
        <p:spPr>
          <a:xfrm>
            <a:off x="6123709" y="1233055"/>
            <a:ext cx="6068291" cy="5624945"/>
          </a:xfrm>
          <a:prstGeom prst="rect">
            <a:avLst/>
          </a:prstGeom>
        </p:spPr>
      </p:pic>
      <p:sp>
        <p:nvSpPr>
          <p:cNvPr id="3" name="Date Placeholder 2"/>
          <p:cNvSpPr>
            <a:spLocks noGrp="1"/>
          </p:cNvSpPr>
          <p:nvPr>
            <p:ph type="dt" sz="half" idx="10"/>
          </p:nvPr>
        </p:nvSpPr>
        <p:spPr/>
        <p:txBody>
          <a:bodyPr/>
          <a:lstStyle/>
          <a:p>
            <a:fld id="{40D771B1-CC55-4A1A-9F5E-CA5418EFF361}"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26</a:t>
            </a:fld>
            <a:endParaRPr lang="en-GB"/>
          </a:p>
        </p:txBody>
      </p:sp>
    </p:spTree>
    <p:extLst>
      <p:ext uri="{BB962C8B-B14F-4D97-AF65-F5344CB8AC3E}">
        <p14:creationId xmlns:p14="http://schemas.microsoft.com/office/powerpoint/2010/main" val="1783484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11B4F7-0A65-4FA5-9C08-83ADB951EAC2}"/>
              </a:ext>
            </a:extLst>
          </p:cNvPr>
          <p:cNvPicPr>
            <a:picLocks noGrp="1" noChangeAspect="1"/>
          </p:cNvPicPr>
          <p:nvPr>
            <p:ph sz="half" idx="1"/>
          </p:nvPr>
        </p:nvPicPr>
        <p:blipFill>
          <a:blip r:embed="rId2"/>
          <a:stretch>
            <a:fillRect/>
          </a:stretch>
        </p:blipFill>
        <p:spPr>
          <a:xfrm>
            <a:off x="124691" y="0"/>
            <a:ext cx="6047508" cy="6691745"/>
          </a:xfrm>
          <a:prstGeom prst="rect">
            <a:avLst/>
          </a:prstGeom>
        </p:spPr>
      </p:pic>
      <p:pic>
        <p:nvPicPr>
          <p:cNvPr id="6" name="Content Placeholder 5">
            <a:extLst>
              <a:ext uri="{FF2B5EF4-FFF2-40B4-BE49-F238E27FC236}">
                <a16:creationId xmlns:a16="http://schemas.microsoft.com/office/drawing/2014/main" id="{B7AB045B-8491-4DF8-B09D-27B93E7388B3}"/>
              </a:ext>
            </a:extLst>
          </p:cNvPr>
          <p:cNvPicPr>
            <a:picLocks noGrp="1" noChangeAspect="1"/>
          </p:cNvPicPr>
          <p:nvPr>
            <p:ph sz="half" idx="2"/>
          </p:nvPr>
        </p:nvPicPr>
        <p:blipFill>
          <a:blip r:embed="rId3"/>
          <a:stretch>
            <a:fillRect/>
          </a:stretch>
        </p:blipFill>
        <p:spPr>
          <a:xfrm>
            <a:off x="6172199" y="0"/>
            <a:ext cx="6019801" cy="6858000"/>
          </a:xfrm>
          <a:prstGeom prst="rect">
            <a:avLst/>
          </a:prstGeom>
        </p:spPr>
      </p:pic>
      <p:sp>
        <p:nvSpPr>
          <p:cNvPr id="2" name="Date Placeholder 1"/>
          <p:cNvSpPr>
            <a:spLocks noGrp="1"/>
          </p:cNvSpPr>
          <p:nvPr>
            <p:ph type="dt" sz="half" idx="10"/>
          </p:nvPr>
        </p:nvSpPr>
        <p:spPr/>
        <p:txBody>
          <a:bodyPr/>
          <a:lstStyle/>
          <a:p>
            <a:fld id="{4D71BC9B-76F8-4731-870E-C4D3E4955AD9}"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27</a:t>
            </a:fld>
            <a:endParaRPr lang="en-GB"/>
          </a:p>
        </p:txBody>
      </p:sp>
    </p:spTree>
    <p:extLst>
      <p:ext uri="{BB962C8B-B14F-4D97-AF65-F5344CB8AC3E}">
        <p14:creationId xmlns:p14="http://schemas.microsoft.com/office/powerpoint/2010/main" val="139497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0B36-7EA0-428A-B279-761092A8D40B}"/>
              </a:ext>
            </a:extLst>
          </p:cNvPr>
          <p:cNvSpPr>
            <a:spLocks noGrp="1"/>
          </p:cNvSpPr>
          <p:nvPr>
            <p:ph type="title"/>
          </p:nvPr>
        </p:nvSpPr>
        <p:spPr>
          <a:xfrm>
            <a:off x="274675" y="102485"/>
            <a:ext cx="10515600" cy="1325563"/>
          </a:xfrm>
        </p:spPr>
        <p:txBody>
          <a:bodyPr>
            <a:normAutofit/>
          </a:bodyPr>
          <a:lstStyle/>
          <a:p>
            <a:r>
              <a:rPr lang="en-GB" sz="3600" b="1" dirty="0">
                <a:solidFill>
                  <a:srgbClr val="FF0000"/>
                </a:solidFill>
              </a:rPr>
              <a:t>Thoracic view(right and left): </a:t>
            </a:r>
          </a:p>
        </p:txBody>
      </p:sp>
      <p:pic>
        <p:nvPicPr>
          <p:cNvPr id="5" name="Content Placeholder 4">
            <a:extLst>
              <a:ext uri="{FF2B5EF4-FFF2-40B4-BE49-F238E27FC236}">
                <a16:creationId xmlns:a16="http://schemas.microsoft.com/office/drawing/2014/main" id="{8F725132-EDBE-4626-887F-698B740C9A5B}"/>
              </a:ext>
            </a:extLst>
          </p:cNvPr>
          <p:cNvPicPr>
            <a:picLocks noGrp="1" noChangeAspect="1"/>
          </p:cNvPicPr>
          <p:nvPr>
            <p:ph idx="1"/>
          </p:nvPr>
        </p:nvPicPr>
        <p:blipFill>
          <a:blip r:embed="rId2"/>
          <a:stretch>
            <a:fillRect/>
          </a:stretch>
        </p:blipFill>
        <p:spPr>
          <a:xfrm>
            <a:off x="7506585" y="1690688"/>
            <a:ext cx="4365175" cy="4351338"/>
          </a:xfrm>
        </p:spPr>
      </p:pic>
      <p:sp>
        <p:nvSpPr>
          <p:cNvPr id="7" name="TextBox 6">
            <a:extLst>
              <a:ext uri="{FF2B5EF4-FFF2-40B4-BE49-F238E27FC236}">
                <a16:creationId xmlns:a16="http://schemas.microsoft.com/office/drawing/2014/main" id="{350CF133-2F66-4F5D-886F-6BB137F184ED}"/>
              </a:ext>
            </a:extLst>
          </p:cNvPr>
          <p:cNvSpPr txBox="1"/>
          <p:nvPr/>
        </p:nvSpPr>
        <p:spPr>
          <a:xfrm>
            <a:off x="143538" y="1210080"/>
            <a:ext cx="7363047" cy="6186309"/>
          </a:xfrm>
          <a:prstGeom prst="rect">
            <a:avLst/>
          </a:prstGeom>
          <a:noFill/>
        </p:spPr>
        <p:txBody>
          <a:bodyPr wrap="square">
            <a:spAutoFit/>
          </a:bodyPr>
          <a:lstStyle/>
          <a:p>
            <a:pPr marL="285750" indent="-285750">
              <a:buFont typeface="Wingdings" panose="05000000000000000000" pitchFamily="2" charset="2"/>
              <a:buChar char="Ø"/>
            </a:pPr>
            <a:r>
              <a:rPr lang="en-GB" b="1" dirty="0">
                <a:solidFill>
                  <a:srgbClr val="FFC000"/>
                </a:solidFill>
              </a:rPr>
              <a:t>Transducer:</a:t>
            </a:r>
          </a:p>
          <a:p>
            <a:endParaRPr lang="en-GB" dirty="0">
              <a:solidFill>
                <a:srgbClr val="FFFF00"/>
              </a:solidFill>
            </a:endParaRPr>
          </a:p>
          <a:p>
            <a:pPr marL="285750" indent="-285750">
              <a:buFont typeface="Wingdings" panose="05000000000000000000" pitchFamily="2" charset="2"/>
              <a:buChar char="ü"/>
            </a:pPr>
            <a:r>
              <a:rPr lang="en-GB" dirty="0">
                <a:solidFill>
                  <a:srgbClr val="FFFF00"/>
                </a:solidFill>
              </a:rPr>
              <a:t>high frequency probe(linear)</a:t>
            </a:r>
          </a:p>
          <a:p>
            <a:pPr marL="285750" indent="-285750">
              <a:buFont typeface="Wingdings" panose="05000000000000000000" pitchFamily="2" charset="2"/>
              <a:buChar char="ü"/>
            </a:pPr>
            <a:r>
              <a:rPr lang="en-GB" dirty="0">
                <a:solidFill>
                  <a:srgbClr val="FFFF00"/>
                </a:solidFill>
              </a:rPr>
              <a:t>Anterior chest wall ,</a:t>
            </a:r>
            <a:r>
              <a:rPr lang="en-GB" dirty="0" err="1">
                <a:solidFill>
                  <a:srgbClr val="FFFF00"/>
                </a:solidFill>
              </a:rPr>
              <a:t>midcalvicular</a:t>
            </a:r>
            <a:r>
              <a:rPr lang="en-GB" dirty="0">
                <a:solidFill>
                  <a:srgbClr val="FFFF00"/>
                </a:solidFill>
              </a:rPr>
              <a:t> line.</a:t>
            </a:r>
          </a:p>
          <a:p>
            <a:pPr marL="285750" indent="-285750">
              <a:buFont typeface="Wingdings" panose="05000000000000000000" pitchFamily="2" charset="2"/>
              <a:buChar char="ü"/>
            </a:pPr>
            <a:r>
              <a:rPr lang="en-GB" dirty="0">
                <a:solidFill>
                  <a:srgbClr val="FFFF00"/>
                </a:solidFill>
              </a:rPr>
              <a:t>longitudinal.</a:t>
            </a:r>
          </a:p>
          <a:p>
            <a:pPr marL="285750" indent="-285750">
              <a:buFont typeface="Wingdings" panose="05000000000000000000" pitchFamily="2" charset="2"/>
              <a:buChar char="ü"/>
            </a:pPr>
            <a:r>
              <a:rPr lang="en-GB" dirty="0">
                <a:solidFill>
                  <a:srgbClr val="FFFF00"/>
                </a:solidFill>
              </a:rPr>
              <a:t>Marker toward patient head.</a:t>
            </a:r>
          </a:p>
          <a:p>
            <a:pPr marL="285750" indent="-285750">
              <a:buFont typeface="Wingdings" panose="05000000000000000000" pitchFamily="2" charset="2"/>
              <a:buChar char="ü"/>
            </a:pPr>
            <a:r>
              <a:rPr lang="en-GB" dirty="0">
                <a:solidFill>
                  <a:srgbClr val="FFFF00"/>
                </a:solidFill>
              </a:rPr>
              <a:t>Fan to the lateral axillary line and </a:t>
            </a:r>
            <a:r>
              <a:rPr lang="en-GB" dirty="0" err="1">
                <a:solidFill>
                  <a:srgbClr val="FFFF00"/>
                </a:solidFill>
              </a:rPr>
              <a:t>infeiorly</a:t>
            </a:r>
            <a:r>
              <a:rPr lang="en-GB" dirty="0">
                <a:solidFill>
                  <a:srgbClr val="FFFF00"/>
                </a:solidFill>
              </a:rPr>
              <a:t>  .</a:t>
            </a:r>
          </a:p>
          <a:p>
            <a:pPr marL="285750" indent="-285750">
              <a:buFont typeface="Wingdings" panose="05000000000000000000" pitchFamily="2" charset="2"/>
              <a:buChar char="ü"/>
            </a:pPr>
            <a:endParaRPr lang="en-GB" dirty="0">
              <a:solidFill>
                <a:srgbClr val="FFFF00"/>
              </a:solidFill>
            </a:endParaRPr>
          </a:p>
          <a:p>
            <a:pPr marL="285750" indent="-285750">
              <a:buFont typeface="Wingdings" panose="05000000000000000000" pitchFamily="2" charset="2"/>
              <a:buChar char="Ø"/>
            </a:pPr>
            <a:r>
              <a:rPr lang="en-GB" b="1" dirty="0">
                <a:solidFill>
                  <a:srgbClr val="FFC000"/>
                </a:solidFill>
              </a:rPr>
              <a:t>Review for:</a:t>
            </a:r>
          </a:p>
          <a:p>
            <a:pPr marL="285750" indent="-285750">
              <a:buFont typeface="Wingdings" panose="05000000000000000000" pitchFamily="2" charset="2"/>
              <a:buChar char="ü"/>
            </a:pPr>
            <a:r>
              <a:rPr lang="en-GB" dirty="0">
                <a:solidFill>
                  <a:srgbClr val="FFFF00"/>
                </a:solidFill>
              </a:rPr>
              <a:t>pneumothorax.</a:t>
            </a:r>
          </a:p>
          <a:p>
            <a:pPr marL="285750" indent="-285750">
              <a:buFont typeface="Wingdings" panose="05000000000000000000" pitchFamily="2" charset="2"/>
              <a:buChar char="ü"/>
            </a:pPr>
            <a:endParaRPr lang="en-GB" dirty="0">
              <a:solidFill>
                <a:srgbClr val="FFFF00"/>
              </a:solidFill>
            </a:endParaRPr>
          </a:p>
          <a:p>
            <a:pPr marL="285750" indent="-285750">
              <a:buFont typeface="Wingdings" panose="05000000000000000000" pitchFamily="2" charset="2"/>
              <a:buChar char="Ø"/>
            </a:pPr>
            <a:r>
              <a:rPr lang="en-GB" b="1" dirty="0">
                <a:solidFill>
                  <a:srgbClr val="FFC000"/>
                </a:solidFill>
              </a:rPr>
              <a:t>Three normal findings  which absence indicate pneumothorax;</a:t>
            </a:r>
          </a:p>
          <a:p>
            <a:pPr marL="285750" indent="-285750">
              <a:buFont typeface="Wingdings" panose="05000000000000000000" pitchFamily="2" charset="2"/>
              <a:buChar char="ü"/>
            </a:pPr>
            <a:r>
              <a:rPr lang="en-GB" dirty="0">
                <a:solidFill>
                  <a:srgbClr val="FF0000"/>
                </a:solidFill>
              </a:rPr>
              <a:t>rib sliding.(shimmering below pleura , ants on a log)</a:t>
            </a:r>
          </a:p>
          <a:p>
            <a:pPr marL="285750" indent="-285750">
              <a:buFont typeface="Wingdings" panose="05000000000000000000" pitchFamily="2" charset="2"/>
              <a:buChar char="ü"/>
            </a:pPr>
            <a:r>
              <a:rPr lang="en-GB" dirty="0">
                <a:solidFill>
                  <a:srgbClr val="FF0000"/>
                </a:solidFill>
              </a:rPr>
              <a:t>comet tails.</a:t>
            </a:r>
          </a:p>
          <a:p>
            <a:pPr marL="285750" indent="-285750">
              <a:buFont typeface="Wingdings" panose="05000000000000000000" pitchFamily="2" charset="2"/>
              <a:buChar char="ü"/>
            </a:pPr>
            <a:r>
              <a:rPr lang="en-GB" dirty="0">
                <a:solidFill>
                  <a:srgbClr val="FF0000"/>
                </a:solidFill>
              </a:rPr>
              <a:t> A lines.</a:t>
            </a:r>
          </a:p>
          <a:p>
            <a:pPr marL="285750" indent="-285750">
              <a:buFont typeface="Wingdings" panose="05000000000000000000" pitchFamily="2" charset="2"/>
              <a:buChar char="Ø"/>
            </a:pPr>
            <a:endParaRPr lang="en-GB" dirty="0">
              <a:solidFill>
                <a:srgbClr val="FFFF00"/>
              </a:solidFill>
            </a:endParaRPr>
          </a:p>
          <a:p>
            <a:pPr marL="285750" indent="-285750">
              <a:buFont typeface="Wingdings" panose="05000000000000000000" pitchFamily="2" charset="2"/>
              <a:buChar char="Ø"/>
            </a:pPr>
            <a:r>
              <a:rPr lang="en-GB" b="1" dirty="0">
                <a:solidFill>
                  <a:srgbClr val="FFC000"/>
                </a:solidFill>
              </a:rPr>
              <a:t>M-Mode</a:t>
            </a:r>
          </a:p>
          <a:p>
            <a:pPr marL="285750" indent="-285750">
              <a:buFont typeface="Wingdings" panose="05000000000000000000" pitchFamily="2" charset="2"/>
              <a:buChar char="ü"/>
            </a:pPr>
            <a:r>
              <a:rPr lang="en-GB" dirty="0">
                <a:solidFill>
                  <a:srgbClr val="FFFF00"/>
                </a:solidFill>
              </a:rPr>
              <a:t>Place cursor on the pleura</a:t>
            </a:r>
          </a:p>
          <a:p>
            <a:pPr marL="285750" indent="-285750">
              <a:buFont typeface="Wingdings" panose="05000000000000000000" pitchFamily="2" charset="2"/>
              <a:buChar char="ü"/>
            </a:pPr>
            <a:r>
              <a:rPr lang="en-GB" dirty="0">
                <a:solidFill>
                  <a:srgbClr val="FFFF00"/>
                </a:solidFill>
              </a:rPr>
              <a:t>Normal lung: “sandy beach”</a:t>
            </a:r>
          </a:p>
          <a:p>
            <a:pPr marL="285750" indent="-285750">
              <a:buFont typeface="Wingdings" panose="05000000000000000000" pitchFamily="2" charset="2"/>
              <a:buChar char="ü"/>
            </a:pPr>
            <a:r>
              <a:rPr lang="en-GB" dirty="0">
                <a:solidFill>
                  <a:srgbClr val="FFFF00"/>
                </a:solidFill>
              </a:rPr>
              <a:t>Pneumothorax: “bar code sign”</a:t>
            </a:r>
          </a:p>
          <a:p>
            <a:pPr marL="285750" indent="-285750">
              <a:buFont typeface="Wingdings" panose="05000000000000000000" pitchFamily="2" charset="2"/>
              <a:buChar char="ü"/>
            </a:pPr>
            <a:endParaRPr lang="en-GB" dirty="0">
              <a:solidFill>
                <a:srgbClr val="FFFF00"/>
              </a:solidFill>
            </a:endParaRPr>
          </a:p>
          <a:p>
            <a:endParaRPr lang="en-GB" dirty="0"/>
          </a:p>
        </p:txBody>
      </p:sp>
      <p:sp>
        <p:nvSpPr>
          <p:cNvPr id="3" name="Date Placeholder 2"/>
          <p:cNvSpPr>
            <a:spLocks noGrp="1"/>
          </p:cNvSpPr>
          <p:nvPr>
            <p:ph type="dt" sz="half" idx="10"/>
          </p:nvPr>
        </p:nvSpPr>
        <p:spPr/>
        <p:txBody>
          <a:bodyPr/>
          <a:lstStyle/>
          <a:p>
            <a:fld id="{171CC041-1C24-4033-9A6C-D94E3475B17B}"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28</a:t>
            </a:fld>
            <a:endParaRPr lang="en-GB"/>
          </a:p>
        </p:txBody>
      </p:sp>
    </p:spTree>
    <p:extLst>
      <p:ext uri="{BB962C8B-B14F-4D97-AF65-F5344CB8AC3E}">
        <p14:creationId xmlns:p14="http://schemas.microsoft.com/office/powerpoint/2010/main" val="11177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207C4-E7B2-448F-AB6A-31FC4F147294}"/>
              </a:ext>
            </a:extLst>
          </p:cNvPr>
          <p:cNvSpPr>
            <a:spLocks noGrp="1"/>
          </p:cNvSpPr>
          <p:nvPr>
            <p:ph type="title"/>
          </p:nvPr>
        </p:nvSpPr>
        <p:spPr>
          <a:xfrm>
            <a:off x="253410" y="173739"/>
            <a:ext cx="10515600" cy="1325563"/>
          </a:xfrm>
        </p:spPr>
        <p:txBody>
          <a:bodyPr>
            <a:normAutofit/>
          </a:bodyPr>
          <a:lstStyle/>
          <a:p>
            <a:r>
              <a:rPr lang="en-GB" sz="3600" b="1" dirty="0">
                <a:solidFill>
                  <a:srgbClr val="FF0000"/>
                </a:solidFill>
              </a:rPr>
              <a:t>Normal transthoracic view</a:t>
            </a:r>
          </a:p>
        </p:txBody>
      </p:sp>
      <p:pic>
        <p:nvPicPr>
          <p:cNvPr id="6" name="Content Placeholder 5">
            <a:extLst>
              <a:ext uri="{FF2B5EF4-FFF2-40B4-BE49-F238E27FC236}">
                <a16:creationId xmlns:a16="http://schemas.microsoft.com/office/drawing/2014/main" id="{B0356781-190A-44E2-9028-D3BD713BAF7D}"/>
              </a:ext>
            </a:extLst>
          </p:cNvPr>
          <p:cNvPicPr>
            <a:picLocks noGrp="1" noChangeAspect="1"/>
          </p:cNvPicPr>
          <p:nvPr>
            <p:ph sz="half" idx="1"/>
          </p:nvPr>
        </p:nvPicPr>
        <p:blipFill>
          <a:blip r:embed="rId2"/>
          <a:stretch>
            <a:fillRect/>
          </a:stretch>
        </p:blipFill>
        <p:spPr>
          <a:xfrm>
            <a:off x="0" y="1122218"/>
            <a:ext cx="6096000" cy="5735782"/>
          </a:xfrm>
        </p:spPr>
      </p:pic>
      <p:pic>
        <p:nvPicPr>
          <p:cNvPr id="8" name="Content Placeholder 7">
            <a:extLst>
              <a:ext uri="{FF2B5EF4-FFF2-40B4-BE49-F238E27FC236}">
                <a16:creationId xmlns:a16="http://schemas.microsoft.com/office/drawing/2014/main" id="{A7E70AD1-29E6-4FBB-B478-120B64A12626}"/>
              </a:ext>
            </a:extLst>
          </p:cNvPr>
          <p:cNvPicPr>
            <a:picLocks noGrp="1" noChangeAspect="1"/>
          </p:cNvPicPr>
          <p:nvPr>
            <p:ph sz="half" idx="2"/>
          </p:nvPr>
        </p:nvPicPr>
        <p:blipFill>
          <a:blip r:embed="rId3"/>
          <a:stretch>
            <a:fillRect/>
          </a:stretch>
        </p:blipFill>
        <p:spPr>
          <a:xfrm>
            <a:off x="6096000" y="0"/>
            <a:ext cx="6096000" cy="6858000"/>
          </a:xfrm>
        </p:spPr>
      </p:pic>
      <p:sp>
        <p:nvSpPr>
          <p:cNvPr id="3" name="Date Placeholder 2"/>
          <p:cNvSpPr>
            <a:spLocks noGrp="1"/>
          </p:cNvSpPr>
          <p:nvPr>
            <p:ph type="dt" sz="half" idx="10"/>
          </p:nvPr>
        </p:nvSpPr>
        <p:spPr/>
        <p:txBody>
          <a:bodyPr/>
          <a:lstStyle/>
          <a:p>
            <a:fld id="{F7365BA8-4C77-4F56-AFC2-6035F898C674}"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29</a:t>
            </a:fld>
            <a:endParaRPr lang="en-GB"/>
          </a:p>
        </p:txBody>
      </p:sp>
    </p:spTree>
    <p:extLst>
      <p:ext uri="{BB962C8B-B14F-4D97-AF65-F5344CB8AC3E}">
        <p14:creationId xmlns:p14="http://schemas.microsoft.com/office/powerpoint/2010/main" val="142112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rPr>
              <a:t>ULTRASONOGRAPHY IN ABDOMINAL EMERGENCIES</a:t>
            </a:r>
          </a:p>
        </p:txBody>
      </p:sp>
      <p:sp>
        <p:nvSpPr>
          <p:cNvPr id="3" name="Content Placeholder 2"/>
          <p:cNvSpPr>
            <a:spLocks noGrp="1"/>
          </p:cNvSpPr>
          <p:nvPr>
            <p:ph idx="1"/>
          </p:nvPr>
        </p:nvSpPr>
        <p:spPr>
          <a:xfrm>
            <a:off x="838200" y="1493121"/>
            <a:ext cx="10515600" cy="4351338"/>
          </a:xfrm>
        </p:spPr>
        <p:txBody>
          <a:bodyPr>
            <a:noAutofit/>
          </a:bodyPr>
          <a:lstStyle/>
          <a:p>
            <a:pPr>
              <a:buFont typeface="Wingdings" panose="05000000000000000000" pitchFamily="2" charset="2"/>
              <a:buChar char="Ø"/>
            </a:pPr>
            <a:r>
              <a:rPr lang="en-US" sz="2200" dirty="0">
                <a:solidFill>
                  <a:srgbClr val="FFFF00"/>
                </a:solidFill>
              </a:rPr>
              <a:t>The </a:t>
            </a:r>
            <a:r>
              <a:rPr lang="en-US" sz="2200" dirty="0">
                <a:solidFill>
                  <a:srgbClr val="FF0000"/>
                </a:solidFill>
              </a:rPr>
              <a:t>FAST (Focused Assessment with Sonography in Trauma) </a:t>
            </a:r>
            <a:r>
              <a:rPr lang="en-US" sz="2200" dirty="0">
                <a:solidFill>
                  <a:srgbClr val="FFFF00"/>
                </a:solidFill>
              </a:rPr>
              <a:t>examination looks for the presence of fluid—presumed to be blood in the appropriate clinical setting—visualizing 10 structures or spaces in four areas:</a:t>
            </a:r>
          </a:p>
          <a:p>
            <a:r>
              <a:rPr lang="en-US" sz="2200" dirty="0">
                <a:solidFill>
                  <a:srgbClr val="FFFF00"/>
                </a:solidFill>
              </a:rPr>
              <a:t>Pericardial</a:t>
            </a:r>
          </a:p>
          <a:p>
            <a:r>
              <a:rPr lang="en-US" sz="2200" dirty="0">
                <a:solidFill>
                  <a:srgbClr val="FFFF00"/>
                </a:solidFill>
              </a:rPr>
              <a:t>Perihepatic</a:t>
            </a:r>
          </a:p>
          <a:p>
            <a:r>
              <a:rPr lang="en-US" sz="2200" dirty="0">
                <a:solidFill>
                  <a:srgbClr val="FFFF00"/>
                </a:solidFill>
              </a:rPr>
              <a:t>Perisplenic</a:t>
            </a:r>
          </a:p>
          <a:p>
            <a:r>
              <a:rPr lang="en-US" sz="2200" dirty="0">
                <a:solidFill>
                  <a:srgbClr val="FFFF00"/>
                </a:solidFill>
              </a:rPr>
              <a:t>Pelvic</a:t>
            </a:r>
          </a:p>
          <a:p>
            <a:pPr>
              <a:buFont typeface="Wingdings" panose="05000000000000000000" pitchFamily="2" charset="2"/>
              <a:buChar char="Ø"/>
            </a:pPr>
            <a:r>
              <a:rPr lang="en-US" sz="2200" dirty="0" smtClean="0">
                <a:solidFill>
                  <a:srgbClr val="FF0000"/>
                </a:solidFill>
              </a:rPr>
              <a:t>The </a:t>
            </a:r>
            <a:r>
              <a:rPr lang="en-US" sz="2200" dirty="0">
                <a:solidFill>
                  <a:srgbClr val="FF0000"/>
                </a:solidFill>
              </a:rPr>
              <a:t>E-FAST (Extended-FAST) </a:t>
            </a:r>
            <a:r>
              <a:rPr lang="en-US" sz="2200" dirty="0">
                <a:solidFill>
                  <a:srgbClr val="FFFF00"/>
                </a:solidFill>
              </a:rPr>
              <a:t>additionally surveys the anterior and lateral pleural spaces (thoracic view) to evaluate for a pneumothorax or pleural effusion, assumed to be a hemothorax in </a:t>
            </a:r>
            <a:r>
              <a:rPr lang="en-US" sz="2200" dirty="0">
                <a:solidFill>
                  <a:srgbClr val="FF0000"/>
                </a:solidFill>
              </a:rPr>
              <a:t>trauma</a:t>
            </a:r>
            <a:r>
              <a:rPr lang="en-US" sz="2200" dirty="0">
                <a:solidFill>
                  <a:srgbClr val="FFFF00"/>
                </a:solidFill>
              </a:rPr>
              <a:t> patients.</a:t>
            </a:r>
          </a:p>
          <a:p>
            <a:pPr>
              <a:buFont typeface="Wingdings" panose="05000000000000000000" pitchFamily="2" charset="2"/>
              <a:buChar char="Ø"/>
            </a:pPr>
            <a:r>
              <a:rPr lang="en-US" sz="2200" dirty="0" smtClean="0">
                <a:solidFill>
                  <a:srgbClr val="FFFF00"/>
                </a:solidFill>
              </a:rPr>
              <a:t> </a:t>
            </a:r>
            <a:r>
              <a:rPr lang="en-US" sz="2200" dirty="0">
                <a:solidFill>
                  <a:srgbClr val="FF0000"/>
                </a:solidFill>
              </a:rPr>
              <a:t>Point-of-care ultrasound (POCUS) </a:t>
            </a:r>
            <a:r>
              <a:rPr lang="en-US" sz="2200" dirty="0">
                <a:solidFill>
                  <a:srgbClr val="FFFF00"/>
                </a:solidFill>
              </a:rPr>
              <a:t>for hypotensive </a:t>
            </a:r>
            <a:r>
              <a:rPr lang="en-US" sz="2200" dirty="0">
                <a:solidFill>
                  <a:srgbClr val="FF0000"/>
                </a:solidFill>
              </a:rPr>
              <a:t>non-injured</a:t>
            </a:r>
            <a:r>
              <a:rPr lang="en-US" sz="2200" dirty="0">
                <a:solidFill>
                  <a:srgbClr val="FFFF00"/>
                </a:solidFill>
              </a:rPr>
              <a:t> patients to identify free fluid with other causes (</a:t>
            </a:r>
            <a:r>
              <a:rPr lang="en-US" sz="2200" dirty="0" err="1">
                <a:solidFill>
                  <a:srgbClr val="FFFF00"/>
                </a:solidFill>
              </a:rPr>
              <a:t>eg</a:t>
            </a:r>
            <a:r>
              <a:rPr lang="en-US" sz="2200" dirty="0">
                <a:solidFill>
                  <a:srgbClr val="FFFF00"/>
                </a:solidFill>
              </a:rPr>
              <a:t>, ruptured ectopic pregnancy, ruptured abdominal aortic aneurysm).</a:t>
            </a:r>
          </a:p>
          <a:p>
            <a:endParaRPr lang="en-US" sz="2200" dirty="0">
              <a:solidFill>
                <a:srgbClr val="FFFF00"/>
              </a:solidFill>
            </a:endParaRPr>
          </a:p>
        </p:txBody>
      </p:sp>
      <p:sp>
        <p:nvSpPr>
          <p:cNvPr id="4" name="Date Placeholder 3"/>
          <p:cNvSpPr>
            <a:spLocks noGrp="1"/>
          </p:cNvSpPr>
          <p:nvPr>
            <p:ph type="dt" sz="half" idx="10"/>
          </p:nvPr>
        </p:nvSpPr>
        <p:spPr/>
        <p:txBody>
          <a:bodyPr/>
          <a:lstStyle/>
          <a:p>
            <a:fld id="{C31F4CF9-F701-433E-A30D-DCEEC6B01A04}" type="datetime1">
              <a:rPr lang="en-US" smtClean="0"/>
              <a:t>3/5/2022</a:t>
            </a:fld>
            <a:endParaRPr lang="en-US"/>
          </a:p>
        </p:txBody>
      </p:sp>
      <p:sp>
        <p:nvSpPr>
          <p:cNvPr id="5" name="Slide Number Placeholder 4"/>
          <p:cNvSpPr>
            <a:spLocks noGrp="1"/>
          </p:cNvSpPr>
          <p:nvPr>
            <p:ph type="sldNum" sz="quarter" idx="12"/>
          </p:nvPr>
        </p:nvSpPr>
        <p:spPr/>
        <p:txBody>
          <a:bodyPr/>
          <a:lstStyle/>
          <a:p>
            <a:fld id="{48135744-4979-4249-AC03-1FF73D9CB5C4}" type="slidenum">
              <a:rPr lang="en-US" smtClean="0"/>
              <a:t>3</a:t>
            </a:fld>
            <a:endParaRPr lang="en-US"/>
          </a:p>
        </p:txBody>
      </p:sp>
    </p:spTree>
    <p:extLst>
      <p:ext uri="{BB962C8B-B14F-4D97-AF65-F5344CB8AC3E}">
        <p14:creationId xmlns:p14="http://schemas.microsoft.com/office/powerpoint/2010/main" val="636995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4A0EEA4-A7D4-4EF7-BCEA-340B85AAE976}"/>
              </a:ext>
            </a:extLst>
          </p:cNvPr>
          <p:cNvPicPr>
            <a:picLocks noGrp="1" noChangeAspect="1"/>
          </p:cNvPicPr>
          <p:nvPr>
            <p:ph sz="half" idx="1"/>
          </p:nvPr>
        </p:nvPicPr>
        <p:blipFill rotWithShape="1">
          <a:blip r:embed="rId2"/>
          <a:srcRect r="47872" b="712"/>
          <a:stretch/>
        </p:blipFill>
        <p:spPr>
          <a:xfrm>
            <a:off x="0" y="1094509"/>
            <a:ext cx="4012602" cy="5611091"/>
          </a:xfrm>
        </p:spPr>
      </p:pic>
      <p:sp>
        <p:nvSpPr>
          <p:cNvPr id="2" name="Title 1">
            <a:extLst>
              <a:ext uri="{FF2B5EF4-FFF2-40B4-BE49-F238E27FC236}">
                <a16:creationId xmlns:a16="http://schemas.microsoft.com/office/drawing/2014/main" id="{F5108003-B68D-4D57-A85A-081AC023716D}"/>
              </a:ext>
            </a:extLst>
          </p:cNvPr>
          <p:cNvSpPr>
            <a:spLocks noGrp="1"/>
          </p:cNvSpPr>
          <p:nvPr>
            <p:ph type="title"/>
          </p:nvPr>
        </p:nvSpPr>
        <p:spPr>
          <a:xfrm>
            <a:off x="232145" y="205637"/>
            <a:ext cx="10515600" cy="1325563"/>
          </a:xfrm>
        </p:spPr>
        <p:txBody>
          <a:bodyPr>
            <a:normAutofit/>
          </a:bodyPr>
          <a:lstStyle/>
          <a:p>
            <a:pPr algn="ctr"/>
            <a:r>
              <a:rPr lang="en-GB" sz="3600" b="1" dirty="0">
                <a:solidFill>
                  <a:srgbClr val="FF0000"/>
                </a:solidFill>
              </a:rPr>
              <a:t>Normal transthoracic view</a:t>
            </a:r>
          </a:p>
        </p:txBody>
      </p:sp>
      <p:pic>
        <p:nvPicPr>
          <p:cNvPr id="7" name="Content Placeholder 6">
            <a:extLst>
              <a:ext uri="{FF2B5EF4-FFF2-40B4-BE49-F238E27FC236}">
                <a16:creationId xmlns:a16="http://schemas.microsoft.com/office/drawing/2014/main" id="{4A624BA2-5F72-4A69-9FAD-39DA226A5921}"/>
              </a:ext>
            </a:extLst>
          </p:cNvPr>
          <p:cNvPicPr>
            <a:picLocks noGrp="1" noChangeAspect="1"/>
          </p:cNvPicPr>
          <p:nvPr>
            <p:ph sz="half" idx="2"/>
          </p:nvPr>
        </p:nvPicPr>
        <p:blipFill>
          <a:blip r:embed="rId3"/>
          <a:stretch>
            <a:fillRect/>
          </a:stretch>
        </p:blipFill>
        <p:spPr>
          <a:xfrm>
            <a:off x="4012602" y="1094510"/>
            <a:ext cx="4043531" cy="5763490"/>
          </a:xfrm>
          <a:prstGeom prst="rect">
            <a:avLst/>
          </a:prstGeom>
        </p:spPr>
      </p:pic>
      <p:pic>
        <p:nvPicPr>
          <p:cNvPr id="8" name="Picture 7">
            <a:extLst>
              <a:ext uri="{FF2B5EF4-FFF2-40B4-BE49-F238E27FC236}">
                <a16:creationId xmlns:a16="http://schemas.microsoft.com/office/drawing/2014/main" id="{7D2DA559-FAA4-41D7-8FDD-9FFCC5B36C45}"/>
              </a:ext>
            </a:extLst>
          </p:cNvPr>
          <p:cNvPicPr>
            <a:picLocks noChangeAspect="1"/>
          </p:cNvPicPr>
          <p:nvPr/>
        </p:nvPicPr>
        <p:blipFill>
          <a:blip r:embed="rId4"/>
          <a:stretch>
            <a:fillRect/>
          </a:stretch>
        </p:blipFill>
        <p:spPr>
          <a:xfrm>
            <a:off x="8056133" y="1094509"/>
            <a:ext cx="4012601" cy="5611091"/>
          </a:xfrm>
          <a:prstGeom prst="rect">
            <a:avLst/>
          </a:prstGeom>
        </p:spPr>
      </p:pic>
      <p:sp>
        <p:nvSpPr>
          <p:cNvPr id="3" name="Date Placeholder 2"/>
          <p:cNvSpPr>
            <a:spLocks noGrp="1"/>
          </p:cNvSpPr>
          <p:nvPr>
            <p:ph type="dt" sz="half" idx="10"/>
          </p:nvPr>
        </p:nvSpPr>
        <p:spPr/>
        <p:txBody>
          <a:bodyPr/>
          <a:lstStyle/>
          <a:p>
            <a:fld id="{399324C3-E258-4A4B-B887-2AF01EB35E33}" type="datetime1">
              <a:rPr lang="en-US" smtClean="0"/>
              <a:t>3/5/2022</a:t>
            </a:fld>
            <a:endParaRPr lang="en-GB"/>
          </a:p>
        </p:txBody>
      </p:sp>
      <p:sp>
        <p:nvSpPr>
          <p:cNvPr id="4" name="Slide Number Placeholder 3"/>
          <p:cNvSpPr>
            <a:spLocks noGrp="1"/>
          </p:cNvSpPr>
          <p:nvPr>
            <p:ph type="sldNum" sz="quarter" idx="12"/>
          </p:nvPr>
        </p:nvSpPr>
        <p:spPr/>
        <p:txBody>
          <a:bodyPr/>
          <a:lstStyle/>
          <a:p>
            <a:fld id="{50AA1307-4524-4826-84E1-1886F3A9B17F}" type="slidenum">
              <a:rPr lang="en-GB" smtClean="0"/>
              <a:t>30</a:t>
            </a:fld>
            <a:endParaRPr lang="en-GB"/>
          </a:p>
        </p:txBody>
      </p:sp>
    </p:spTree>
    <p:extLst>
      <p:ext uri="{BB962C8B-B14F-4D97-AF65-F5344CB8AC3E}">
        <p14:creationId xmlns:p14="http://schemas.microsoft.com/office/powerpoint/2010/main" val="2471030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C500A-5A8F-4118-8DF5-FCA24D9C65A9}"/>
              </a:ext>
            </a:extLst>
          </p:cNvPr>
          <p:cNvPicPr>
            <a:picLocks noChangeAspect="1"/>
          </p:cNvPicPr>
          <p:nvPr/>
        </p:nvPicPr>
        <p:blipFill>
          <a:blip r:embed="rId2"/>
          <a:stretch>
            <a:fillRect/>
          </a:stretch>
        </p:blipFill>
        <p:spPr>
          <a:xfrm>
            <a:off x="0" y="0"/>
            <a:ext cx="12192000" cy="6858000"/>
          </a:xfrm>
          <a:prstGeom prst="rect">
            <a:avLst/>
          </a:prstGeom>
        </p:spPr>
      </p:pic>
      <p:sp>
        <p:nvSpPr>
          <p:cNvPr id="8" name="Content Placeholder 7">
            <a:extLst>
              <a:ext uri="{FF2B5EF4-FFF2-40B4-BE49-F238E27FC236}">
                <a16:creationId xmlns:a16="http://schemas.microsoft.com/office/drawing/2014/main" id="{E7338663-143D-4CF3-99C1-44F9ACF2912C}"/>
              </a:ext>
            </a:extLst>
          </p:cNvPr>
          <p:cNvSpPr>
            <a:spLocks noGrp="1"/>
          </p:cNvSpPr>
          <p:nvPr>
            <p:ph idx="1"/>
          </p:nvPr>
        </p:nvSpPr>
        <p:spPr>
          <a:xfrm>
            <a:off x="838200" y="5696173"/>
            <a:ext cx="10515600" cy="480789"/>
          </a:xfrm>
        </p:spPr>
        <p:txBody>
          <a:bodyPr/>
          <a:lstStyle/>
          <a:p>
            <a:endParaRPr lang="en-GB" dirty="0"/>
          </a:p>
        </p:txBody>
      </p:sp>
      <p:sp>
        <p:nvSpPr>
          <p:cNvPr id="2" name="Date Placeholder 1"/>
          <p:cNvSpPr>
            <a:spLocks noGrp="1"/>
          </p:cNvSpPr>
          <p:nvPr>
            <p:ph type="dt" sz="half" idx="10"/>
          </p:nvPr>
        </p:nvSpPr>
        <p:spPr/>
        <p:txBody>
          <a:bodyPr/>
          <a:lstStyle/>
          <a:p>
            <a:fld id="{346895FE-A970-4EED-883D-28E747D6CDC5}"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31</a:t>
            </a:fld>
            <a:endParaRPr lang="en-GB"/>
          </a:p>
        </p:txBody>
      </p:sp>
    </p:spTree>
    <p:extLst>
      <p:ext uri="{BB962C8B-B14F-4D97-AF65-F5344CB8AC3E}">
        <p14:creationId xmlns:p14="http://schemas.microsoft.com/office/powerpoint/2010/main" val="918613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CB8B828-CB68-4F51-B9D3-B1671F3B5358}"/>
              </a:ext>
            </a:extLst>
          </p:cNvPr>
          <p:cNvPicPr>
            <a:picLocks noGrp="1" noChangeAspect="1"/>
          </p:cNvPicPr>
          <p:nvPr>
            <p:ph sz="half" idx="2"/>
          </p:nvPr>
        </p:nvPicPr>
        <p:blipFill>
          <a:blip r:embed="rId2"/>
          <a:stretch>
            <a:fillRect/>
          </a:stretch>
        </p:blipFill>
        <p:spPr>
          <a:xfrm>
            <a:off x="6289964" y="13856"/>
            <a:ext cx="5902036" cy="6844143"/>
          </a:xfrm>
          <a:prstGeom prst="rect">
            <a:avLst/>
          </a:prstGeom>
        </p:spPr>
      </p:pic>
      <p:pic>
        <p:nvPicPr>
          <p:cNvPr id="9" name="Content Placeholder 8">
            <a:extLst>
              <a:ext uri="{FF2B5EF4-FFF2-40B4-BE49-F238E27FC236}">
                <a16:creationId xmlns:a16="http://schemas.microsoft.com/office/drawing/2014/main" id="{D6BBD022-00AB-4763-82FA-71F1164190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5060" y="13856"/>
            <a:ext cx="6052504" cy="6844144"/>
          </a:xfrm>
        </p:spPr>
      </p:pic>
      <p:sp>
        <p:nvSpPr>
          <p:cNvPr id="2" name="Date Placeholder 1"/>
          <p:cNvSpPr>
            <a:spLocks noGrp="1"/>
          </p:cNvSpPr>
          <p:nvPr>
            <p:ph type="dt" sz="half" idx="10"/>
          </p:nvPr>
        </p:nvSpPr>
        <p:spPr/>
        <p:txBody>
          <a:bodyPr/>
          <a:lstStyle/>
          <a:p>
            <a:fld id="{2F830E5D-38F6-4138-B2C0-E28D8C5E4D5E}"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32</a:t>
            </a:fld>
            <a:endParaRPr lang="en-GB"/>
          </a:p>
        </p:txBody>
      </p:sp>
    </p:spTree>
    <p:extLst>
      <p:ext uri="{BB962C8B-B14F-4D97-AF65-F5344CB8AC3E}">
        <p14:creationId xmlns:p14="http://schemas.microsoft.com/office/powerpoint/2010/main" val="4201932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3693EA-A5C4-4FDC-AA77-27DA2E40B07A}"/>
              </a:ext>
            </a:extLst>
          </p:cNvPr>
          <p:cNvPicPr>
            <a:picLocks noGrp="1" noChangeAspect="1"/>
          </p:cNvPicPr>
          <p:nvPr>
            <p:ph idx="1"/>
          </p:nvPr>
        </p:nvPicPr>
        <p:blipFill>
          <a:blip r:embed="rId2"/>
          <a:stretch>
            <a:fillRect/>
          </a:stretch>
        </p:blipFill>
        <p:spPr>
          <a:xfrm>
            <a:off x="0" y="0"/>
            <a:ext cx="12192000" cy="6858000"/>
          </a:xfrm>
        </p:spPr>
      </p:pic>
      <p:sp>
        <p:nvSpPr>
          <p:cNvPr id="2" name="Date Placeholder 1"/>
          <p:cNvSpPr>
            <a:spLocks noGrp="1"/>
          </p:cNvSpPr>
          <p:nvPr>
            <p:ph type="dt" sz="half" idx="10"/>
          </p:nvPr>
        </p:nvSpPr>
        <p:spPr/>
        <p:txBody>
          <a:bodyPr/>
          <a:lstStyle/>
          <a:p>
            <a:fld id="{C057EBA4-5BDE-41D6-AF32-1B9521019162}"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33</a:t>
            </a:fld>
            <a:endParaRPr lang="en-GB"/>
          </a:p>
        </p:txBody>
      </p:sp>
    </p:spTree>
    <p:extLst>
      <p:ext uri="{BB962C8B-B14F-4D97-AF65-F5344CB8AC3E}">
        <p14:creationId xmlns:p14="http://schemas.microsoft.com/office/powerpoint/2010/main" val="3638615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98FE9F-9E08-4363-BEB1-FBF90F3F68AD}"/>
              </a:ext>
            </a:extLst>
          </p:cNvPr>
          <p:cNvPicPr>
            <a:picLocks noGrp="1" noChangeAspect="1"/>
          </p:cNvPicPr>
          <p:nvPr>
            <p:ph idx="1"/>
          </p:nvPr>
        </p:nvPicPr>
        <p:blipFill>
          <a:blip r:embed="rId2"/>
          <a:stretch>
            <a:fillRect/>
          </a:stretch>
        </p:blipFill>
        <p:spPr>
          <a:xfrm>
            <a:off x="0" y="0"/>
            <a:ext cx="12192000" cy="6858000"/>
          </a:xfrm>
        </p:spPr>
      </p:pic>
      <p:sp>
        <p:nvSpPr>
          <p:cNvPr id="2" name="Date Placeholder 1"/>
          <p:cNvSpPr>
            <a:spLocks noGrp="1"/>
          </p:cNvSpPr>
          <p:nvPr>
            <p:ph type="dt" sz="half" idx="10"/>
          </p:nvPr>
        </p:nvSpPr>
        <p:spPr/>
        <p:txBody>
          <a:bodyPr/>
          <a:lstStyle/>
          <a:p>
            <a:fld id="{B16DBD46-243F-4EE0-9737-DEC9C2D5FD75}" type="datetime1">
              <a:rPr lang="en-US" smtClean="0"/>
              <a:t>3/5/2022</a:t>
            </a:fld>
            <a:endParaRPr lang="en-GB"/>
          </a:p>
        </p:txBody>
      </p:sp>
      <p:sp>
        <p:nvSpPr>
          <p:cNvPr id="3" name="Slide Number Placeholder 2"/>
          <p:cNvSpPr>
            <a:spLocks noGrp="1"/>
          </p:cNvSpPr>
          <p:nvPr>
            <p:ph type="sldNum" sz="quarter" idx="12"/>
          </p:nvPr>
        </p:nvSpPr>
        <p:spPr/>
        <p:txBody>
          <a:bodyPr/>
          <a:lstStyle/>
          <a:p>
            <a:fld id="{50AA1307-4524-4826-84E1-1886F3A9B17F}" type="slidenum">
              <a:rPr lang="en-GB" smtClean="0"/>
              <a:t>34</a:t>
            </a:fld>
            <a:endParaRPr lang="en-GB"/>
          </a:p>
        </p:txBody>
      </p:sp>
    </p:spTree>
    <p:extLst>
      <p:ext uri="{BB962C8B-B14F-4D97-AF65-F5344CB8AC3E}">
        <p14:creationId xmlns:p14="http://schemas.microsoft.com/office/powerpoint/2010/main" val="3066953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E671-4B06-4DAA-8F3B-1CA92F768823}"/>
              </a:ext>
            </a:extLst>
          </p:cNvPr>
          <p:cNvSpPr>
            <a:spLocks noGrp="1"/>
          </p:cNvSpPr>
          <p:nvPr>
            <p:ph type="title"/>
          </p:nvPr>
        </p:nvSpPr>
        <p:spPr/>
        <p:txBody>
          <a:bodyPr/>
          <a:lstStyle/>
          <a:p>
            <a:r>
              <a:rPr lang="en-GB" b="1" dirty="0">
                <a:solidFill>
                  <a:srgbClr val="FF0000"/>
                </a:solidFill>
              </a:rPr>
              <a:t>Limitation :</a:t>
            </a:r>
            <a:br>
              <a:rPr lang="en-GB" b="1" dirty="0">
                <a:solidFill>
                  <a:srgbClr val="FF0000"/>
                </a:solidFill>
              </a:rPr>
            </a:br>
            <a:endParaRPr lang="en-GB" b="1" dirty="0">
              <a:solidFill>
                <a:srgbClr val="FF0000"/>
              </a:solidFill>
            </a:endParaRPr>
          </a:p>
        </p:txBody>
      </p:sp>
      <p:sp>
        <p:nvSpPr>
          <p:cNvPr id="3" name="Content Placeholder 2">
            <a:extLst>
              <a:ext uri="{FF2B5EF4-FFF2-40B4-BE49-F238E27FC236}">
                <a16:creationId xmlns:a16="http://schemas.microsoft.com/office/drawing/2014/main" id="{7EC0FE55-1C02-4386-9E0B-E773B954B781}"/>
              </a:ext>
            </a:extLst>
          </p:cNvPr>
          <p:cNvSpPr>
            <a:spLocks noGrp="1"/>
          </p:cNvSpPr>
          <p:nvPr>
            <p:ph idx="1"/>
          </p:nvPr>
        </p:nvSpPr>
        <p:spPr>
          <a:xfrm>
            <a:off x="313660" y="1047307"/>
            <a:ext cx="11040140" cy="5129656"/>
          </a:xfrm>
        </p:spPr>
        <p:txBody>
          <a:bodyPr/>
          <a:lstStyle/>
          <a:p>
            <a:endParaRPr lang="en-GB" dirty="0"/>
          </a:p>
          <a:p>
            <a:pPr>
              <a:buClr>
                <a:srgbClr val="FFFF00"/>
              </a:buClr>
              <a:buFont typeface="Wingdings" panose="05000000000000000000" pitchFamily="2" charset="2"/>
              <a:buChar char="ü"/>
            </a:pPr>
            <a:r>
              <a:rPr lang="en-GB" dirty="0"/>
              <a:t> </a:t>
            </a:r>
            <a:r>
              <a:rPr lang="en-GB" dirty="0">
                <a:solidFill>
                  <a:srgbClr val="FFFF00"/>
                </a:solidFill>
              </a:rPr>
              <a:t>Operator dependent. </a:t>
            </a:r>
          </a:p>
          <a:p>
            <a:pPr>
              <a:buFont typeface="Wingdings" panose="05000000000000000000" pitchFamily="2" charset="2"/>
              <a:buChar char="ü"/>
            </a:pPr>
            <a:r>
              <a:rPr lang="en-GB" dirty="0">
                <a:solidFill>
                  <a:srgbClr val="FFFF00"/>
                </a:solidFill>
              </a:rPr>
              <a:t>Obesity.</a:t>
            </a:r>
          </a:p>
          <a:p>
            <a:pPr>
              <a:buFont typeface="Wingdings" panose="05000000000000000000" pitchFamily="2" charset="2"/>
              <a:buChar char="ü"/>
            </a:pPr>
            <a:r>
              <a:rPr lang="en-GB" dirty="0">
                <a:solidFill>
                  <a:srgbClr val="FFFF00"/>
                </a:solidFill>
              </a:rPr>
              <a:t>Subcutaneous emphysema.</a:t>
            </a:r>
          </a:p>
          <a:p>
            <a:pPr>
              <a:buFont typeface="Wingdings" panose="05000000000000000000" pitchFamily="2" charset="2"/>
              <a:buChar char="ü"/>
            </a:pPr>
            <a:r>
              <a:rPr lang="en-GB" dirty="0">
                <a:solidFill>
                  <a:srgbClr val="FFFF00"/>
                </a:solidFill>
              </a:rPr>
              <a:t>Non-specific(type of fluid, </a:t>
            </a:r>
            <a:r>
              <a:rPr lang="en-GB" dirty="0" smtClean="0">
                <a:solidFill>
                  <a:srgbClr val="FFFF00"/>
                </a:solidFill>
              </a:rPr>
              <a:t>origin </a:t>
            </a:r>
            <a:r>
              <a:rPr lang="en-GB" dirty="0">
                <a:solidFill>
                  <a:srgbClr val="FFFF00"/>
                </a:solidFill>
              </a:rPr>
              <a:t>of the fluid).</a:t>
            </a:r>
          </a:p>
          <a:p>
            <a:pPr>
              <a:buFont typeface="Wingdings" panose="05000000000000000000" pitchFamily="2" charset="2"/>
              <a:buChar char="ü"/>
            </a:pPr>
            <a:r>
              <a:rPr lang="en-GB" dirty="0">
                <a:solidFill>
                  <a:srgbClr val="FFFF00"/>
                </a:solidFill>
              </a:rPr>
              <a:t>Generally require greater than 250ml free fluid to be detected.</a:t>
            </a:r>
          </a:p>
          <a:p>
            <a:endParaRPr lang="en-GB" dirty="0"/>
          </a:p>
        </p:txBody>
      </p:sp>
      <p:sp>
        <p:nvSpPr>
          <p:cNvPr id="4" name="Date Placeholder 3"/>
          <p:cNvSpPr>
            <a:spLocks noGrp="1"/>
          </p:cNvSpPr>
          <p:nvPr>
            <p:ph type="dt" sz="half" idx="10"/>
          </p:nvPr>
        </p:nvSpPr>
        <p:spPr/>
        <p:txBody>
          <a:bodyPr/>
          <a:lstStyle/>
          <a:p>
            <a:fld id="{4A73CD38-6787-4624-81FA-95A60DE296B3}" type="datetime1">
              <a:rPr lang="en-US" smtClean="0"/>
              <a:t>3/5/2022</a:t>
            </a:fld>
            <a:endParaRPr lang="en-GB"/>
          </a:p>
        </p:txBody>
      </p:sp>
      <p:sp>
        <p:nvSpPr>
          <p:cNvPr id="5" name="Slide Number Placeholder 4"/>
          <p:cNvSpPr>
            <a:spLocks noGrp="1"/>
          </p:cNvSpPr>
          <p:nvPr>
            <p:ph type="sldNum" sz="quarter" idx="12"/>
          </p:nvPr>
        </p:nvSpPr>
        <p:spPr/>
        <p:txBody>
          <a:bodyPr/>
          <a:lstStyle/>
          <a:p>
            <a:fld id="{50AA1307-4524-4826-84E1-1886F3A9B17F}" type="slidenum">
              <a:rPr lang="en-GB" smtClean="0"/>
              <a:t>35</a:t>
            </a:fld>
            <a:endParaRPr lang="en-GB"/>
          </a:p>
        </p:txBody>
      </p:sp>
    </p:spTree>
    <p:extLst>
      <p:ext uri="{BB962C8B-B14F-4D97-AF65-F5344CB8AC3E}">
        <p14:creationId xmlns:p14="http://schemas.microsoft.com/office/powerpoint/2010/main" val="2518248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857999"/>
          </a:xfrm>
        </p:spPr>
        <p:txBody>
          <a:bodyPr/>
          <a:lstStyle/>
          <a:p>
            <a:pPr marL="0" indent="0">
              <a:buNone/>
            </a:pPr>
            <a:r>
              <a:rPr lang="en-US" b="1" dirty="0">
                <a:solidFill>
                  <a:srgbClr val="FF0000"/>
                </a:solidFill>
              </a:rPr>
              <a:t>	</a:t>
            </a:r>
            <a:endParaRPr lang="en-US" b="1" dirty="0" smtClean="0">
              <a:solidFill>
                <a:srgbClr val="FF0000"/>
              </a:solidFill>
            </a:endParaRPr>
          </a:p>
          <a:p>
            <a:pPr marL="0" indent="0">
              <a:buNone/>
            </a:pPr>
            <a:endParaRPr lang="en-US" sz="3200" b="1" dirty="0">
              <a:solidFill>
                <a:srgbClr val="FF0000"/>
              </a:solidFill>
            </a:endParaRPr>
          </a:p>
          <a:p>
            <a:pPr marL="0" indent="0">
              <a:buNone/>
            </a:pPr>
            <a:r>
              <a:rPr lang="en-US" sz="3200" b="1" dirty="0" smtClean="0">
                <a:solidFill>
                  <a:srgbClr val="FF0000"/>
                </a:solidFill>
              </a:rPr>
              <a:t>	</a:t>
            </a:r>
            <a:r>
              <a:rPr lang="en-US" sz="3200" dirty="0" smtClean="0">
                <a:solidFill>
                  <a:srgbClr val="FF0000"/>
                </a:solidFill>
              </a:rPr>
              <a:t>Warnings </a:t>
            </a:r>
            <a:r>
              <a:rPr lang="en-US" sz="3200" dirty="0">
                <a:solidFill>
                  <a:srgbClr val="FF0000"/>
                </a:solidFill>
              </a:rPr>
              <a:t>and Common Errors</a:t>
            </a:r>
          </a:p>
          <a:p>
            <a:pPr>
              <a:buFont typeface="Wingdings" panose="05000000000000000000" pitchFamily="2" charset="2"/>
              <a:buChar char="ü"/>
            </a:pPr>
            <a:r>
              <a:rPr lang="en-US" dirty="0">
                <a:solidFill>
                  <a:srgbClr val="FFFF00"/>
                </a:solidFill>
              </a:rPr>
              <a:t> Knowledge of </a:t>
            </a:r>
            <a:r>
              <a:rPr lang="en-US" dirty="0">
                <a:solidFill>
                  <a:srgbClr val="FF0000"/>
                </a:solidFill>
              </a:rPr>
              <a:t>surface and underlying </a:t>
            </a:r>
            <a:r>
              <a:rPr lang="en-US" dirty="0">
                <a:solidFill>
                  <a:srgbClr val="FFFF00"/>
                </a:solidFill>
              </a:rPr>
              <a:t>anatomy is crucial in determining initial proper placement of transducer.</a:t>
            </a:r>
          </a:p>
          <a:p>
            <a:pPr>
              <a:buFont typeface="Wingdings" panose="05000000000000000000" pitchFamily="2" charset="2"/>
              <a:buChar char="ü"/>
            </a:pPr>
            <a:r>
              <a:rPr lang="en-US" dirty="0">
                <a:solidFill>
                  <a:srgbClr val="FFFF00"/>
                </a:solidFill>
              </a:rPr>
              <a:t> A normal E-FAST examination </a:t>
            </a:r>
            <a:r>
              <a:rPr lang="en-US" dirty="0">
                <a:solidFill>
                  <a:srgbClr val="FF0000"/>
                </a:solidFill>
              </a:rPr>
              <a:t>does not rule out </a:t>
            </a:r>
            <a:r>
              <a:rPr lang="en-US" dirty="0">
                <a:solidFill>
                  <a:srgbClr val="FFFF00"/>
                </a:solidFill>
              </a:rPr>
              <a:t>traumatic intra-abdominal injury.</a:t>
            </a:r>
          </a:p>
          <a:p>
            <a:pPr>
              <a:buFont typeface="Wingdings" panose="05000000000000000000" pitchFamily="2" charset="2"/>
              <a:buChar char="ü"/>
            </a:pPr>
            <a:r>
              <a:rPr lang="en-US" dirty="0">
                <a:solidFill>
                  <a:srgbClr val="FFFF00"/>
                </a:solidFill>
              </a:rPr>
              <a:t> Be aware of </a:t>
            </a:r>
            <a:r>
              <a:rPr lang="en-US" dirty="0">
                <a:solidFill>
                  <a:srgbClr val="FF0000"/>
                </a:solidFill>
              </a:rPr>
              <a:t>anatomical variants.</a:t>
            </a:r>
          </a:p>
          <a:p>
            <a:endParaRPr lang="en-US" dirty="0">
              <a:solidFill>
                <a:srgbClr val="FFFF00"/>
              </a:solidFill>
            </a:endParaRPr>
          </a:p>
        </p:txBody>
      </p:sp>
      <p:sp>
        <p:nvSpPr>
          <p:cNvPr id="5" name="Date Placeholder 4"/>
          <p:cNvSpPr>
            <a:spLocks noGrp="1"/>
          </p:cNvSpPr>
          <p:nvPr>
            <p:ph type="dt" sz="half" idx="10"/>
          </p:nvPr>
        </p:nvSpPr>
        <p:spPr/>
        <p:txBody>
          <a:bodyPr/>
          <a:lstStyle/>
          <a:p>
            <a:fld id="{45A17CFB-B5EA-4C56-9DA9-0D0AA1555A99}" type="datetime1">
              <a:rPr lang="en-US" smtClean="0"/>
              <a:t>3/5/2022</a:t>
            </a:fld>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36</a:t>
            </a:fld>
            <a:endParaRPr lang="en-US"/>
          </a:p>
        </p:txBody>
      </p:sp>
    </p:spTree>
    <p:extLst>
      <p:ext uri="{BB962C8B-B14F-4D97-AF65-F5344CB8AC3E}">
        <p14:creationId xmlns:p14="http://schemas.microsoft.com/office/powerpoint/2010/main" val="1052053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0"/>
            <a:ext cx="12192000" cy="6858000"/>
          </a:xfrm>
        </p:spPr>
        <p:txBody>
          <a:bodyPr/>
          <a:lstStyle/>
          <a:p>
            <a:pPr marL="0" indent="0">
              <a:buNone/>
            </a:pPr>
            <a:r>
              <a:rPr lang="en-US" b="1" dirty="0">
                <a:solidFill>
                  <a:srgbClr val="FFFF00"/>
                </a:solidFill>
              </a:rPr>
              <a:t>	</a:t>
            </a:r>
            <a:endParaRPr lang="en-US" b="1" dirty="0" smtClean="0">
              <a:solidFill>
                <a:srgbClr val="FFFF00"/>
              </a:solidFill>
            </a:endParaRPr>
          </a:p>
          <a:p>
            <a:pPr marL="0" indent="0">
              <a:buNone/>
            </a:pPr>
            <a:endParaRPr lang="en-US" sz="3600" b="1" dirty="0">
              <a:solidFill>
                <a:srgbClr val="FFFF00"/>
              </a:solidFill>
            </a:endParaRPr>
          </a:p>
          <a:p>
            <a:pPr marL="0" indent="0">
              <a:buNone/>
            </a:pPr>
            <a:r>
              <a:rPr lang="en-US" sz="3600" b="1" dirty="0" smtClean="0">
                <a:solidFill>
                  <a:srgbClr val="FFFF00"/>
                </a:solidFill>
              </a:rPr>
              <a:t>	</a:t>
            </a:r>
            <a:r>
              <a:rPr lang="en-US" sz="3600" dirty="0" smtClean="0">
                <a:solidFill>
                  <a:srgbClr val="FF0000"/>
                </a:solidFill>
              </a:rPr>
              <a:t>Tips </a:t>
            </a:r>
            <a:r>
              <a:rPr lang="en-US" sz="3600" dirty="0">
                <a:solidFill>
                  <a:srgbClr val="FF0000"/>
                </a:solidFill>
              </a:rPr>
              <a:t>and Tricks</a:t>
            </a:r>
          </a:p>
          <a:p>
            <a:pPr>
              <a:buFont typeface="Wingdings" panose="05000000000000000000" pitchFamily="2" charset="2"/>
              <a:buChar char="ü"/>
            </a:pPr>
            <a:r>
              <a:rPr lang="en-US" dirty="0">
                <a:solidFill>
                  <a:srgbClr val="FFFF00"/>
                </a:solidFill>
              </a:rPr>
              <a:t>   </a:t>
            </a:r>
            <a:r>
              <a:rPr lang="en-US" dirty="0">
                <a:solidFill>
                  <a:srgbClr val="FF0000"/>
                </a:solidFill>
              </a:rPr>
              <a:t>Dim the lights </a:t>
            </a:r>
            <a:r>
              <a:rPr lang="en-US" dirty="0">
                <a:solidFill>
                  <a:srgbClr val="FFFF00"/>
                </a:solidFill>
              </a:rPr>
              <a:t>if possible to help increase contrast and </a:t>
            </a:r>
            <a:r>
              <a:rPr lang="en-US" dirty="0">
                <a:solidFill>
                  <a:srgbClr val="FF0000"/>
                </a:solidFill>
              </a:rPr>
              <a:t>assist gain </a:t>
            </a:r>
            <a:r>
              <a:rPr lang="en-US" dirty="0">
                <a:solidFill>
                  <a:srgbClr val="FFFF00"/>
                </a:solidFill>
              </a:rPr>
              <a:t>adjustment.</a:t>
            </a:r>
          </a:p>
          <a:p>
            <a:pPr>
              <a:buFont typeface="Wingdings" panose="05000000000000000000" pitchFamily="2" charset="2"/>
              <a:buChar char="ü"/>
            </a:pPr>
            <a:r>
              <a:rPr lang="en-US" dirty="0">
                <a:solidFill>
                  <a:srgbClr val="FFFF00"/>
                </a:solidFill>
              </a:rPr>
              <a:t>   </a:t>
            </a:r>
            <a:r>
              <a:rPr lang="en-US" dirty="0">
                <a:solidFill>
                  <a:srgbClr val="FF0000"/>
                </a:solidFill>
              </a:rPr>
              <a:t>Decrease the depth </a:t>
            </a:r>
            <a:r>
              <a:rPr lang="en-US" dirty="0">
                <a:solidFill>
                  <a:srgbClr val="FFFF00"/>
                </a:solidFill>
              </a:rPr>
              <a:t>when switching from the cardiac to abdominal and then to thoracic views.</a:t>
            </a:r>
          </a:p>
          <a:p>
            <a:pPr>
              <a:buFont typeface="Wingdings" panose="05000000000000000000" pitchFamily="2" charset="2"/>
              <a:buChar char="ü"/>
            </a:pPr>
            <a:r>
              <a:rPr lang="en-US" dirty="0">
                <a:solidFill>
                  <a:srgbClr val="FFFF00"/>
                </a:solidFill>
              </a:rPr>
              <a:t>   Remember that not all fluid appears anechoic (</a:t>
            </a:r>
            <a:r>
              <a:rPr lang="en-US" dirty="0" err="1" smtClean="0">
                <a:solidFill>
                  <a:srgbClr val="FFFF00"/>
                </a:solidFill>
              </a:rPr>
              <a:t>e.g</a:t>
            </a:r>
            <a:r>
              <a:rPr lang="en-US" dirty="0">
                <a:solidFill>
                  <a:srgbClr val="FFFF00"/>
                </a:solidFill>
              </a:rPr>
              <a:t>, </a:t>
            </a:r>
            <a:r>
              <a:rPr lang="en-US" dirty="0">
                <a:solidFill>
                  <a:srgbClr val="FF0000"/>
                </a:solidFill>
              </a:rPr>
              <a:t>clotted blood may have mixed echogenicity)</a:t>
            </a:r>
            <a:r>
              <a:rPr lang="en-US" dirty="0">
                <a:solidFill>
                  <a:srgbClr val="FFFF00"/>
                </a:solidFill>
              </a:rPr>
              <a:t>.</a:t>
            </a:r>
          </a:p>
          <a:p>
            <a:endParaRPr lang="en-US" dirty="0">
              <a:solidFill>
                <a:srgbClr val="FFFF00"/>
              </a:solidFill>
            </a:endParaRPr>
          </a:p>
        </p:txBody>
      </p:sp>
      <p:sp>
        <p:nvSpPr>
          <p:cNvPr id="5" name="Date Placeholder 4"/>
          <p:cNvSpPr>
            <a:spLocks noGrp="1"/>
          </p:cNvSpPr>
          <p:nvPr>
            <p:ph type="dt" sz="half" idx="10"/>
          </p:nvPr>
        </p:nvSpPr>
        <p:spPr/>
        <p:txBody>
          <a:bodyPr/>
          <a:lstStyle/>
          <a:p>
            <a:fld id="{384DC760-E81C-4224-93F4-34492AA939CC}" type="datetime1">
              <a:rPr lang="en-US" smtClean="0"/>
              <a:t>3/5/2022</a:t>
            </a:fld>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37</a:t>
            </a:fld>
            <a:endParaRPr lang="en-US"/>
          </a:p>
        </p:txBody>
      </p:sp>
    </p:spTree>
    <p:extLst>
      <p:ext uri="{BB962C8B-B14F-4D97-AF65-F5344CB8AC3E}">
        <p14:creationId xmlns:p14="http://schemas.microsoft.com/office/powerpoint/2010/main" val="2205040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REFERENCES</a:t>
            </a:r>
            <a:endParaRPr lang="en-US" dirty="0">
              <a:solidFill>
                <a:srgbClr val="FFFF00"/>
              </a:solidFill>
            </a:endParaRPr>
          </a:p>
        </p:txBody>
      </p:sp>
      <p:sp>
        <p:nvSpPr>
          <p:cNvPr id="3" name="Content Placeholder 2"/>
          <p:cNvSpPr>
            <a:spLocks noGrp="1"/>
          </p:cNvSpPr>
          <p:nvPr>
            <p:ph idx="1"/>
          </p:nvPr>
        </p:nvSpPr>
        <p:spPr/>
        <p:txBody>
          <a:bodyPr/>
          <a:lstStyle/>
          <a:p>
            <a:pPr marL="514350" lvl="0" indent="-514350">
              <a:buFont typeface="+mj-lt"/>
              <a:buAutoNum type="arabicPeriod"/>
            </a:pPr>
            <a:r>
              <a:rPr lang="en-GB" dirty="0">
                <a:solidFill>
                  <a:srgbClr val="FFFF00"/>
                </a:solidFill>
              </a:rPr>
              <a:t>Introduction to Bedside Ultrasound: Volume 1 ,Matthew Dawson &amp; Mike </a:t>
            </a:r>
            <a:r>
              <a:rPr lang="en-GB" dirty="0" err="1">
                <a:solidFill>
                  <a:srgbClr val="FFFF00"/>
                </a:solidFill>
              </a:rPr>
              <a:t>Mallin</a:t>
            </a:r>
            <a:r>
              <a:rPr lang="en-GB" dirty="0" smtClean="0">
                <a:solidFill>
                  <a:srgbClr val="FFFF00"/>
                </a:solidFill>
              </a:rPr>
              <a:t>.</a:t>
            </a:r>
          </a:p>
          <a:p>
            <a:pPr marL="514350" lvl="0" indent="-514350">
              <a:buFont typeface="+mj-lt"/>
              <a:buAutoNum type="arabicPeriod"/>
            </a:pPr>
            <a:r>
              <a:rPr lang="en-GB" dirty="0" smtClean="0">
                <a:solidFill>
                  <a:srgbClr val="FFFF00"/>
                </a:solidFill>
                <a:hlinkClick r:id="rId2"/>
              </a:rPr>
              <a:t>www.ultrasoundvillage.com</a:t>
            </a:r>
            <a:endParaRPr lang="en-GB" dirty="0" smtClean="0">
              <a:solidFill>
                <a:srgbClr val="FFFF00"/>
              </a:solidFill>
            </a:endParaRPr>
          </a:p>
          <a:p>
            <a:pPr marL="514350" lvl="0" indent="-514350">
              <a:buFont typeface="+mj-lt"/>
              <a:buAutoNum type="arabicPeriod"/>
            </a:pPr>
            <a:r>
              <a:rPr lang="en-GB" dirty="0" smtClean="0">
                <a:solidFill>
                  <a:srgbClr val="FFFF00"/>
                </a:solidFill>
              </a:rPr>
              <a:t>Dorothy </a:t>
            </a:r>
            <a:r>
              <a:rPr lang="en-GB" dirty="0" err="1">
                <a:solidFill>
                  <a:srgbClr val="FFFF00"/>
                </a:solidFill>
              </a:rPr>
              <a:t>Habrat</a:t>
            </a:r>
            <a:r>
              <a:rPr lang="en-GB" dirty="0">
                <a:solidFill>
                  <a:srgbClr val="FFFF00"/>
                </a:solidFill>
              </a:rPr>
              <a:t>, How To Do E-FAST Examination, MSD Manuals, Mar 2021.</a:t>
            </a:r>
            <a:endParaRPr lang="en-US" dirty="0">
              <a:solidFill>
                <a:srgbClr val="FFFF00"/>
              </a:solidFill>
            </a:endParaRPr>
          </a:p>
          <a:p>
            <a:endParaRPr lang="en-US" dirty="0">
              <a:solidFill>
                <a:srgbClr val="FFFF00"/>
              </a:solidFill>
            </a:endParaRPr>
          </a:p>
        </p:txBody>
      </p:sp>
      <p:sp>
        <p:nvSpPr>
          <p:cNvPr id="4" name="Date Placeholder 3"/>
          <p:cNvSpPr>
            <a:spLocks noGrp="1"/>
          </p:cNvSpPr>
          <p:nvPr>
            <p:ph type="dt" sz="half" idx="10"/>
          </p:nvPr>
        </p:nvSpPr>
        <p:spPr/>
        <p:txBody>
          <a:bodyPr/>
          <a:lstStyle/>
          <a:p>
            <a:fld id="{9F3D22BE-4E93-4FEF-AC12-83838CFC2211}" type="datetime1">
              <a:rPr lang="en-US" smtClean="0"/>
              <a:t>3/5/2022</a:t>
            </a:fld>
            <a:endParaRPr lang="en-US"/>
          </a:p>
        </p:txBody>
      </p:sp>
      <p:sp>
        <p:nvSpPr>
          <p:cNvPr id="5" name="Slide Number Placeholder 4"/>
          <p:cNvSpPr>
            <a:spLocks noGrp="1"/>
          </p:cNvSpPr>
          <p:nvPr>
            <p:ph type="sldNum" sz="quarter" idx="12"/>
          </p:nvPr>
        </p:nvSpPr>
        <p:spPr/>
        <p:txBody>
          <a:bodyPr/>
          <a:lstStyle/>
          <a:p>
            <a:fld id="{48135744-4979-4249-AC03-1FF73D9CB5C4}" type="slidenum">
              <a:rPr lang="en-US" smtClean="0"/>
              <a:t>38</a:t>
            </a:fld>
            <a:endParaRPr lang="en-US"/>
          </a:p>
        </p:txBody>
      </p:sp>
    </p:spTree>
    <p:extLst>
      <p:ext uri="{BB962C8B-B14F-4D97-AF65-F5344CB8AC3E}">
        <p14:creationId xmlns:p14="http://schemas.microsoft.com/office/powerpoint/2010/main" val="2246898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B5F2EDB-F71A-4AFB-BC26-69996A0A615E}"/>
              </a:ext>
            </a:extLst>
          </p:cNvPr>
          <p:cNvPicPr>
            <a:picLocks noGrp="1" noChangeAspect="1"/>
          </p:cNvPicPr>
          <p:nvPr>
            <p:ph idx="1"/>
          </p:nvPr>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5E17CAF7-F865-4E9A-BBFA-D60A03D4862B}"/>
              </a:ext>
            </a:extLst>
          </p:cNvPr>
          <p:cNvSpPr>
            <a:spLocks noGrp="1"/>
          </p:cNvSpPr>
          <p:nvPr>
            <p:ph type="dt" sz="half" idx="10"/>
          </p:nvPr>
        </p:nvSpPr>
        <p:spPr/>
        <p:txBody>
          <a:bodyPr/>
          <a:lstStyle/>
          <a:p>
            <a:fld id="{2A6AB6D7-C259-43BD-A247-CBDDF2637549}" type="datetime1">
              <a:rPr lang="en-US" smtClean="0"/>
              <a:t>3/5/2022</a:t>
            </a:fld>
            <a:endParaRPr lang="en-US"/>
          </a:p>
        </p:txBody>
      </p:sp>
      <p:sp>
        <p:nvSpPr>
          <p:cNvPr id="5" name="Slide Number Placeholder 4">
            <a:extLst>
              <a:ext uri="{FF2B5EF4-FFF2-40B4-BE49-F238E27FC236}">
                <a16:creationId xmlns:a16="http://schemas.microsoft.com/office/drawing/2014/main" id="{8BB44F13-BC87-4E0A-B944-258EDDCE38CF}"/>
              </a:ext>
            </a:extLst>
          </p:cNvPr>
          <p:cNvSpPr>
            <a:spLocks noGrp="1"/>
          </p:cNvSpPr>
          <p:nvPr>
            <p:ph type="sldNum" sz="quarter" idx="12"/>
          </p:nvPr>
        </p:nvSpPr>
        <p:spPr/>
        <p:txBody>
          <a:bodyPr/>
          <a:lstStyle/>
          <a:p>
            <a:fld id="{48135744-4979-4249-AC03-1FF73D9CB5C4}" type="slidenum">
              <a:rPr lang="en-US" smtClean="0"/>
              <a:t>39</a:t>
            </a:fld>
            <a:endParaRPr lang="en-US"/>
          </a:p>
        </p:txBody>
      </p:sp>
    </p:spTree>
    <p:extLst>
      <p:ext uri="{BB962C8B-B14F-4D97-AF65-F5344CB8AC3E}">
        <p14:creationId xmlns:p14="http://schemas.microsoft.com/office/powerpoint/2010/main" val="1936761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Font typeface="Wingdings" panose="05000000000000000000" pitchFamily="2" charset="2"/>
              <a:buChar char="Ø"/>
            </a:pPr>
            <a:r>
              <a:rPr lang="en-US" dirty="0">
                <a:solidFill>
                  <a:srgbClr val="FF0000"/>
                </a:solidFill>
              </a:rPr>
              <a:t> Indications:</a:t>
            </a:r>
          </a:p>
          <a:p>
            <a:pPr marL="0" indent="0">
              <a:buNone/>
            </a:pPr>
            <a:endParaRPr lang="en-US" dirty="0">
              <a:solidFill>
                <a:srgbClr val="FFFF00"/>
              </a:solidFill>
            </a:endParaRPr>
          </a:p>
          <a:p>
            <a:pPr>
              <a:buFont typeface="Wingdings" panose="05000000000000000000" pitchFamily="2" charset="2"/>
              <a:buChar char="ü"/>
            </a:pPr>
            <a:r>
              <a:rPr lang="en-US" dirty="0">
                <a:solidFill>
                  <a:srgbClr val="FFFF00"/>
                </a:solidFill>
              </a:rPr>
              <a:t>	 Evaluation of injury, hypotension, and/or shock of unknown etiology in a </a:t>
            </a:r>
            <a:r>
              <a:rPr lang="en-US" dirty="0">
                <a:solidFill>
                  <a:srgbClr val="FF0000"/>
                </a:solidFill>
              </a:rPr>
              <a:t>trauma</a:t>
            </a:r>
            <a:r>
              <a:rPr lang="en-US" dirty="0">
                <a:solidFill>
                  <a:srgbClr val="FFFF00"/>
                </a:solidFill>
              </a:rPr>
              <a:t> patient to determine need for interventions</a:t>
            </a:r>
          </a:p>
          <a:p>
            <a:pPr>
              <a:buFont typeface="Wingdings" panose="05000000000000000000" pitchFamily="2" charset="2"/>
              <a:buChar char="ü"/>
            </a:pPr>
            <a:r>
              <a:rPr lang="en-US" dirty="0">
                <a:solidFill>
                  <a:srgbClr val="FFFF00"/>
                </a:solidFill>
              </a:rPr>
              <a:t>	Evaluation of unexplained hypotension or shock in </a:t>
            </a:r>
            <a:r>
              <a:rPr lang="en-US" dirty="0">
                <a:solidFill>
                  <a:srgbClr val="FF0000"/>
                </a:solidFill>
              </a:rPr>
              <a:t>the non-trauma</a:t>
            </a:r>
            <a:r>
              <a:rPr lang="en-US" dirty="0">
                <a:solidFill>
                  <a:srgbClr val="FFFF00"/>
                </a:solidFill>
              </a:rPr>
              <a:t> patient</a:t>
            </a:r>
          </a:p>
          <a:p>
            <a:pPr>
              <a:buFont typeface="Wingdings" panose="05000000000000000000" pitchFamily="2" charset="2"/>
              <a:buChar char="ü"/>
            </a:pPr>
            <a:r>
              <a:rPr lang="en-US" dirty="0">
                <a:solidFill>
                  <a:srgbClr val="FFFF00"/>
                </a:solidFill>
              </a:rPr>
              <a:t>       To identify rupture of an </a:t>
            </a:r>
            <a:r>
              <a:rPr lang="en-US" dirty="0">
                <a:solidFill>
                  <a:srgbClr val="FF0000"/>
                </a:solidFill>
              </a:rPr>
              <a:t>ectopic pregnancy</a:t>
            </a:r>
          </a:p>
          <a:p>
            <a:pPr marL="0" indent="0">
              <a:buNone/>
            </a:pPr>
            <a:endParaRPr lang="en-US" dirty="0">
              <a:solidFill>
                <a:srgbClr val="FFFF00"/>
              </a:solidFill>
            </a:endParaRPr>
          </a:p>
        </p:txBody>
      </p:sp>
      <p:sp>
        <p:nvSpPr>
          <p:cNvPr id="5" name="Date Placeholder 4"/>
          <p:cNvSpPr>
            <a:spLocks noGrp="1"/>
          </p:cNvSpPr>
          <p:nvPr>
            <p:ph type="dt" sz="half" idx="10"/>
          </p:nvPr>
        </p:nvSpPr>
        <p:spPr/>
        <p:txBody>
          <a:bodyPr/>
          <a:lstStyle/>
          <a:p>
            <a:fld id="{814E4510-3103-4C6F-B353-55E860E0F47F}" type="datetime1">
              <a:rPr lang="en-US" smtClean="0"/>
              <a:t>3/5/2022</a:t>
            </a:fld>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4</a:t>
            </a:fld>
            <a:endParaRPr lang="en-US"/>
          </a:p>
        </p:txBody>
      </p:sp>
      <p:sp>
        <p:nvSpPr>
          <p:cNvPr id="7" name="Title 1"/>
          <p:cNvSpPr>
            <a:spLocks noGrp="1"/>
          </p:cNvSpPr>
          <p:nvPr>
            <p:ph type="title"/>
          </p:nvPr>
        </p:nvSpPr>
        <p:spPr/>
        <p:txBody>
          <a:bodyPr/>
          <a:lstStyle/>
          <a:p>
            <a:pPr algn="ctr"/>
            <a:r>
              <a:rPr lang="en-US" b="1" dirty="0">
                <a:solidFill>
                  <a:srgbClr val="FFFF00"/>
                </a:solidFill>
              </a:rPr>
              <a:t>ULTRASONOGRAPHY IN ABDOMINAL EMERGENCIES</a:t>
            </a:r>
          </a:p>
        </p:txBody>
      </p:sp>
    </p:spTree>
    <p:extLst>
      <p:ext uri="{BB962C8B-B14F-4D97-AF65-F5344CB8AC3E}">
        <p14:creationId xmlns:p14="http://schemas.microsoft.com/office/powerpoint/2010/main" val="287351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Ø"/>
            </a:pPr>
            <a:r>
              <a:rPr lang="en-US" dirty="0">
                <a:solidFill>
                  <a:srgbClr val="FF0000"/>
                </a:solidFill>
              </a:rPr>
              <a:t> contraindications:</a:t>
            </a:r>
          </a:p>
          <a:p>
            <a:pPr marL="0" indent="0">
              <a:buNone/>
            </a:pPr>
            <a:endParaRPr lang="en-US" dirty="0">
              <a:solidFill>
                <a:srgbClr val="FFFF00"/>
              </a:solidFill>
            </a:endParaRPr>
          </a:p>
          <a:p>
            <a:pPr>
              <a:buFont typeface="Wingdings" panose="05000000000000000000" pitchFamily="2" charset="2"/>
              <a:buChar char="ü"/>
            </a:pPr>
            <a:r>
              <a:rPr lang="en-US" dirty="0">
                <a:solidFill>
                  <a:srgbClr val="FF0000"/>
                </a:solidFill>
              </a:rPr>
              <a:t>Absolute </a:t>
            </a:r>
            <a:r>
              <a:rPr lang="en-US" dirty="0">
                <a:solidFill>
                  <a:srgbClr val="FFFF00"/>
                </a:solidFill>
              </a:rPr>
              <a:t>→ Clear need for time-sensitive definitive care (which would be delayed by doing ultrasonography)</a:t>
            </a:r>
          </a:p>
          <a:p>
            <a:pPr marL="0" indent="0">
              <a:buNone/>
            </a:pPr>
            <a:endParaRPr lang="en-US" dirty="0">
              <a:solidFill>
                <a:srgbClr val="FFFF00"/>
              </a:solidFill>
            </a:endParaRPr>
          </a:p>
          <a:p>
            <a:pPr>
              <a:buFont typeface="Wingdings" panose="05000000000000000000" pitchFamily="2" charset="2"/>
              <a:buChar char="ü"/>
            </a:pPr>
            <a:r>
              <a:rPr lang="en-US" dirty="0">
                <a:solidFill>
                  <a:srgbClr val="FF0000"/>
                </a:solidFill>
              </a:rPr>
              <a:t>Relative   </a:t>
            </a:r>
            <a:r>
              <a:rPr lang="en-US" dirty="0">
                <a:solidFill>
                  <a:srgbClr val="FFFF00"/>
                </a:solidFill>
              </a:rPr>
              <a:t>→  None</a:t>
            </a:r>
          </a:p>
          <a:p>
            <a:pPr>
              <a:buFont typeface="Wingdings" panose="05000000000000000000" pitchFamily="2" charset="2"/>
              <a:buChar char="ü"/>
            </a:pPr>
            <a:endParaRPr lang="en-US" dirty="0">
              <a:solidFill>
                <a:srgbClr val="FFFF00"/>
              </a:solidFill>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Complications  </a:t>
            </a:r>
            <a:r>
              <a:rPr kumimoji="0" lang="en-US" sz="2800" b="0" i="0" u="none" strike="noStrike" kern="1200" cap="none" spc="0" normalizeH="0" baseline="0" noProof="0" dirty="0">
                <a:ln>
                  <a:noFill/>
                </a:ln>
                <a:solidFill>
                  <a:srgbClr val="FFFF00"/>
                </a:solidFill>
                <a:effectLst/>
                <a:uLnTx/>
                <a:uFillTx/>
                <a:latin typeface="Calibri" panose="020F0502020204030204"/>
                <a:ea typeface="+mn-ea"/>
                <a:cs typeface="+mn-cs"/>
              </a:rPr>
              <a:t>→ unlikely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a:buFont typeface="Wingdings" panose="05000000000000000000" pitchFamily="2" charset="2"/>
              <a:buChar char="ü"/>
            </a:pPr>
            <a:endParaRPr lang="en-US" dirty="0">
              <a:solidFill>
                <a:srgbClr val="FFFF00"/>
              </a:solidFill>
            </a:endParaRPr>
          </a:p>
        </p:txBody>
      </p:sp>
      <p:sp>
        <p:nvSpPr>
          <p:cNvPr id="5" name="Date Placeholder 4"/>
          <p:cNvSpPr>
            <a:spLocks noGrp="1"/>
          </p:cNvSpPr>
          <p:nvPr>
            <p:ph type="dt" sz="half" idx="10"/>
          </p:nvPr>
        </p:nvSpPr>
        <p:spPr/>
        <p:txBody>
          <a:bodyPr/>
          <a:lstStyle/>
          <a:p>
            <a:fld id="{57F37F63-638B-4CA8-A414-F28B75674BB3}" type="datetime1">
              <a:rPr lang="en-US" smtClean="0"/>
              <a:t>3/5/2022</a:t>
            </a:fld>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5</a:t>
            </a:fld>
            <a:endParaRPr lang="en-US"/>
          </a:p>
        </p:txBody>
      </p:sp>
      <p:sp>
        <p:nvSpPr>
          <p:cNvPr id="7" name="Title 1"/>
          <p:cNvSpPr>
            <a:spLocks noGrp="1"/>
          </p:cNvSpPr>
          <p:nvPr>
            <p:ph type="title"/>
          </p:nvPr>
        </p:nvSpPr>
        <p:spPr/>
        <p:txBody>
          <a:bodyPr/>
          <a:lstStyle/>
          <a:p>
            <a:pPr algn="ctr"/>
            <a:r>
              <a:rPr lang="en-US" b="1" dirty="0">
                <a:solidFill>
                  <a:srgbClr val="FFFF00"/>
                </a:solidFill>
              </a:rPr>
              <a:t>ULTRASONOGRAPHY IN ABDOMINAL EMERGENCIES</a:t>
            </a:r>
          </a:p>
        </p:txBody>
      </p:sp>
    </p:spTree>
    <p:extLst>
      <p:ext uri="{BB962C8B-B14F-4D97-AF65-F5344CB8AC3E}">
        <p14:creationId xmlns:p14="http://schemas.microsoft.com/office/powerpoint/2010/main" val="981460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Font typeface="Wingdings" panose="05000000000000000000" pitchFamily="2" charset="2"/>
              <a:buChar char="Ø"/>
            </a:pPr>
            <a:r>
              <a:rPr lang="en-US" dirty="0">
                <a:solidFill>
                  <a:srgbClr val="FF0000"/>
                </a:solidFill>
              </a:rPr>
              <a:t> Additional consideration  : </a:t>
            </a:r>
          </a:p>
          <a:p>
            <a:pPr>
              <a:buFont typeface="Wingdings" panose="05000000000000000000" pitchFamily="2" charset="2"/>
              <a:buChar char="ü"/>
            </a:pPr>
            <a:r>
              <a:rPr lang="en-US" dirty="0">
                <a:solidFill>
                  <a:srgbClr val="FFFF00"/>
                </a:solidFill>
              </a:rPr>
              <a:t>    The E-FAST examination should be completed in </a:t>
            </a:r>
            <a:r>
              <a:rPr lang="en-US" dirty="0">
                <a:solidFill>
                  <a:srgbClr val="FF0000"/>
                </a:solidFill>
              </a:rPr>
              <a:t>&lt; 5 minutes</a:t>
            </a:r>
            <a:r>
              <a:rPr lang="en-US" dirty="0">
                <a:solidFill>
                  <a:srgbClr val="FFFF00"/>
                </a:solidFill>
              </a:rPr>
              <a:t>.</a:t>
            </a:r>
          </a:p>
          <a:p>
            <a:pPr>
              <a:buFont typeface="Wingdings" panose="05000000000000000000" pitchFamily="2" charset="2"/>
              <a:buChar char="ü"/>
            </a:pPr>
            <a:r>
              <a:rPr lang="en-US" dirty="0">
                <a:solidFill>
                  <a:srgbClr val="FFFF00"/>
                </a:solidFill>
              </a:rPr>
              <a:t>    The </a:t>
            </a:r>
            <a:r>
              <a:rPr lang="en-US" dirty="0">
                <a:solidFill>
                  <a:srgbClr val="FF0000"/>
                </a:solidFill>
              </a:rPr>
              <a:t>pericardial sac is evaluated first</a:t>
            </a:r>
            <a:r>
              <a:rPr lang="en-US" dirty="0">
                <a:solidFill>
                  <a:srgbClr val="FFFF00"/>
                </a:solidFill>
              </a:rPr>
              <a:t>, especially after penetrating trauma, because pericardial fluid after trauma can be immediately life-threatening and supersede treatment of other injuries.</a:t>
            </a:r>
          </a:p>
          <a:p>
            <a:pPr>
              <a:buFont typeface="Wingdings" panose="05000000000000000000" pitchFamily="2" charset="2"/>
              <a:buChar char="ü"/>
            </a:pPr>
            <a:r>
              <a:rPr lang="en-US" dirty="0">
                <a:solidFill>
                  <a:srgbClr val="FFFF00"/>
                </a:solidFill>
              </a:rPr>
              <a:t>   The E-FAST examination maximizes sensitivity by imaging </a:t>
            </a:r>
            <a:r>
              <a:rPr lang="en-US" dirty="0">
                <a:solidFill>
                  <a:srgbClr val="FF0000"/>
                </a:solidFill>
              </a:rPr>
              <a:t>dependent positions in the peritoneal cavity </a:t>
            </a:r>
            <a:r>
              <a:rPr lang="en-US" dirty="0">
                <a:solidFill>
                  <a:srgbClr val="FFFF00"/>
                </a:solidFill>
              </a:rPr>
              <a:t>where fluid preferentially accumulates. This fluid appears as </a:t>
            </a:r>
            <a:r>
              <a:rPr lang="en-US" dirty="0">
                <a:solidFill>
                  <a:srgbClr val="FF0000"/>
                </a:solidFill>
              </a:rPr>
              <a:t>anechoic (black) </a:t>
            </a:r>
            <a:r>
              <a:rPr lang="en-US" dirty="0">
                <a:solidFill>
                  <a:srgbClr val="FFFF00"/>
                </a:solidFill>
              </a:rPr>
              <a:t>areas filling the potential spaces. The examination also focuses on interfaces between solid organs in order to maximize fluid visibility.</a:t>
            </a:r>
          </a:p>
          <a:p>
            <a:pPr>
              <a:buFont typeface="Wingdings" panose="05000000000000000000" pitchFamily="2" charset="2"/>
              <a:buChar char="ü"/>
            </a:pPr>
            <a:endParaRPr lang="en-US" dirty="0">
              <a:solidFill>
                <a:srgbClr val="FFFF00"/>
              </a:solidFill>
            </a:endParaRPr>
          </a:p>
        </p:txBody>
      </p:sp>
      <p:sp>
        <p:nvSpPr>
          <p:cNvPr id="3" name="Date Placeholder 2"/>
          <p:cNvSpPr>
            <a:spLocks noGrp="1"/>
          </p:cNvSpPr>
          <p:nvPr>
            <p:ph type="dt" sz="half" idx="10"/>
          </p:nvPr>
        </p:nvSpPr>
        <p:spPr/>
        <p:txBody>
          <a:bodyPr/>
          <a:lstStyle/>
          <a:p>
            <a:fld id="{82019821-B43E-4510-AACC-F746374B78FA}" type="datetime1">
              <a:rPr lang="en-US" smtClean="0"/>
              <a:t>3/5/2022</a:t>
            </a:fld>
            <a:endParaRPr lang="en-US"/>
          </a:p>
        </p:txBody>
      </p:sp>
      <p:sp>
        <p:nvSpPr>
          <p:cNvPr id="5" name="Slide Number Placeholder 4"/>
          <p:cNvSpPr>
            <a:spLocks noGrp="1"/>
          </p:cNvSpPr>
          <p:nvPr>
            <p:ph type="sldNum" sz="quarter" idx="12"/>
          </p:nvPr>
        </p:nvSpPr>
        <p:spPr/>
        <p:txBody>
          <a:bodyPr/>
          <a:lstStyle/>
          <a:p>
            <a:fld id="{48135744-4979-4249-AC03-1FF73D9CB5C4}" type="slidenum">
              <a:rPr lang="en-US" smtClean="0"/>
              <a:t>6</a:t>
            </a:fld>
            <a:endParaRPr lang="en-US"/>
          </a:p>
        </p:txBody>
      </p:sp>
      <p:sp>
        <p:nvSpPr>
          <p:cNvPr id="6" name="Title 1"/>
          <p:cNvSpPr>
            <a:spLocks noGrp="1"/>
          </p:cNvSpPr>
          <p:nvPr>
            <p:ph type="title"/>
          </p:nvPr>
        </p:nvSpPr>
        <p:spPr/>
        <p:txBody>
          <a:bodyPr/>
          <a:lstStyle/>
          <a:p>
            <a:pPr algn="ctr"/>
            <a:r>
              <a:rPr lang="en-US" b="1" dirty="0">
                <a:solidFill>
                  <a:srgbClr val="FFFF00"/>
                </a:solidFill>
              </a:rPr>
              <a:t>ULTRASONOGRAPHY IN ABDOMINAL EMERGENCIES</a:t>
            </a:r>
          </a:p>
        </p:txBody>
      </p:sp>
    </p:spTree>
    <p:extLst>
      <p:ext uri="{BB962C8B-B14F-4D97-AF65-F5344CB8AC3E}">
        <p14:creationId xmlns:p14="http://schemas.microsoft.com/office/powerpoint/2010/main" val="1992977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dirty="0">
                <a:solidFill>
                  <a:srgbClr val="FF0000"/>
                </a:solidFill>
              </a:rPr>
              <a:t> Relevant anatomy :   </a:t>
            </a:r>
          </a:p>
          <a:p>
            <a:pPr>
              <a:buFont typeface="Wingdings" panose="05000000000000000000" pitchFamily="2" charset="2"/>
              <a:buChar char="ü"/>
            </a:pPr>
            <a:r>
              <a:rPr lang="en-US" dirty="0">
                <a:solidFill>
                  <a:srgbClr val="FFFF00"/>
                </a:solidFill>
              </a:rPr>
              <a:t>The </a:t>
            </a:r>
            <a:r>
              <a:rPr lang="en-US" dirty="0">
                <a:solidFill>
                  <a:srgbClr val="FF0000"/>
                </a:solidFill>
              </a:rPr>
              <a:t>right </a:t>
            </a:r>
            <a:r>
              <a:rPr lang="en-US" dirty="0" err="1">
                <a:solidFill>
                  <a:srgbClr val="FF0000"/>
                </a:solidFill>
              </a:rPr>
              <a:t>paracolic</a:t>
            </a:r>
            <a:r>
              <a:rPr lang="en-US" dirty="0">
                <a:solidFill>
                  <a:srgbClr val="FF0000"/>
                </a:solidFill>
              </a:rPr>
              <a:t> gutter </a:t>
            </a:r>
            <a:r>
              <a:rPr lang="en-US" dirty="0">
                <a:solidFill>
                  <a:srgbClr val="FFFF00"/>
                </a:solidFill>
              </a:rPr>
              <a:t>is deeper and less obstructed than the left. Fluid preferentially flows to the right. Thus, this area should be the </a:t>
            </a:r>
            <a:r>
              <a:rPr lang="en-US" dirty="0">
                <a:solidFill>
                  <a:srgbClr val="FF0000"/>
                </a:solidFill>
              </a:rPr>
              <a:t>first</a:t>
            </a:r>
            <a:r>
              <a:rPr lang="en-US" dirty="0">
                <a:solidFill>
                  <a:srgbClr val="FFFF00"/>
                </a:solidFill>
              </a:rPr>
              <a:t> in the peritoneum to be evaluated </a:t>
            </a:r>
            <a:r>
              <a:rPr lang="en-US" dirty="0">
                <a:solidFill>
                  <a:srgbClr val="FF0000"/>
                </a:solidFill>
              </a:rPr>
              <a:t>(normally after the pericardium has been imaged).</a:t>
            </a:r>
          </a:p>
          <a:p>
            <a:pPr>
              <a:buFont typeface="Wingdings" panose="05000000000000000000" pitchFamily="2" charset="2"/>
              <a:buChar char="ü"/>
            </a:pPr>
            <a:r>
              <a:rPr lang="en-US" dirty="0">
                <a:solidFill>
                  <a:srgbClr val="FFFF00"/>
                </a:solidFill>
              </a:rPr>
              <a:t>   A potential space is formed by the reflection of the peritoneum from the rectum to the bladder in males or from the rectum to the uterus in females. Fluid preferentially flows into this area from the right or left </a:t>
            </a:r>
            <a:r>
              <a:rPr lang="en-US" dirty="0" err="1">
                <a:solidFill>
                  <a:srgbClr val="FFFF00"/>
                </a:solidFill>
              </a:rPr>
              <a:t>paracolic</a:t>
            </a:r>
            <a:r>
              <a:rPr lang="en-US" dirty="0">
                <a:solidFill>
                  <a:srgbClr val="FFFF00"/>
                </a:solidFill>
              </a:rPr>
              <a:t> gutters. </a:t>
            </a:r>
            <a:r>
              <a:rPr lang="en-US" dirty="0">
                <a:solidFill>
                  <a:srgbClr val="FF0000"/>
                </a:solidFill>
              </a:rPr>
              <a:t>The pelvis </a:t>
            </a:r>
            <a:r>
              <a:rPr lang="en-US" dirty="0">
                <a:solidFill>
                  <a:srgbClr val="FFFF00"/>
                </a:solidFill>
              </a:rPr>
              <a:t>is one of the most dependent and easily visualized portions of the peritoneal cavity; thus, fluid collections are visible here earlier than in other areas.</a:t>
            </a:r>
          </a:p>
          <a:p>
            <a:endParaRPr lang="en-US" dirty="0">
              <a:solidFill>
                <a:srgbClr val="FFFF00"/>
              </a:solidFill>
            </a:endParaRPr>
          </a:p>
        </p:txBody>
      </p:sp>
      <p:sp>
        <p:nvSpPr>
          <p:cNvPr id="5" name="Date Placeholder 4"/>
          <p:cNvSpPr>
            <a:spLocks noGrp="1"/>
          </p:cNvSpPr>
          <p:nvPr>
            <p:ph type="dt" sz="half" idx="10"/>
          </p:nvPr>
        </p:nvSpPr>
        <p:spPr/>
        <p:txBody>
          <a:bodyPr/>
          <a:lstStyle/>
          <a:p>
            <a:fld id="{87721D54-5581-46CE-9351-ACA11F32D9D3}" type="datetime1">
              <a:rPr lang="en-US" smtClean="0"/>
              <a:t>3/5/2022</a:t>
            </a:fld>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7</a:t>
            </a:fld>
            <a:endParaRPr lang="en-US"/>
          </a:p>
        </p:txBody>
      </p:sp>
      <p:sp>
        <p:nvSpPr>
          <p:cNvPr id="7" name="Title 1"/>
          <p:cNvSpPr>
            <a:spLocks noGrp="1"/>
          </p:cNvSpPr>
          <p:nvPr>
            <p:ph type="title"/>
          </p:nvPr>
        </p:nvSpPr>
        <p:spPr/>
        <p:txBody>
          <a:bodyPr/>
          <a:lstStyle/>
          <a:p>
            <a:pPr algn="ctr"/>
            <a:r>
              <a:rPr lang="en-US" b="1" dirty="0">
                <a:solidFill>
                  <a:srgbClr val="FFFF00"/>
                </a:solidFill>
              </a:rPr>
              <a:t>ULTRASONOGRAPHY IN ABDOMINAL EMERGENCIES</a:t>
            </a:r>
          </a:p>
        </p:txBody>
      </p:sp>
    </p:spTree>
    <p:extLst>
      <p:ext uri="{BB962C8B-B14F-4D97-AF65-F5344CB8AC3E}">
        <p14:creationId xmlns:p14="http://schemas.microsoft.com/office/powerpoint/2010/main" val="284790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72" y="1151934"/>
            <a:ext cx="10515600" cy="1325563"/>
          </a:xfrm>
        </p:spPr>
        <p:txBody>
          <a:bodyPr>
            <a:normAutofit/>
          </a:bodyPr>
          <a:lstStyle/>
          <a:p>
            <a:pPr marL="571500" indent="-571500">
              <a:buClr>
                <a:srgbClr val="FFFF00"/>
              </a:buClr>
              <a:buFont typeface="Wingdings" panose="05000000000000000000" pitchFamily="2" charset="2"/>
              <a:buChar char="Ø"/>
            </a:pPr>
            <a:r>
              <a:rPr lang="en-US" b="1" dirty="0">
                <a:solidFill>
                  <a:srgbClr val="FF0000"/>
                </a:solidFill>
                <a:effectLst>
                  <a:outerShdw blurRad="38100" dist="38100" dir="2700000" algn="tl">
                    <a:srgbClr val="000000">
                      <a:alpha val="43137"/>
                    </a:srgbClr>
                  </a:outerShdw>
                </a:effectLst>
              </a:rPr>
              <a:t>Equipment:</a:t>
            </a:r>
            <a:r>
              <a:rPr lang="en-US" dirty="0">
                <a:solidFill>
                  <a:srgbClr val="FF0000"/>
                </a:solidFill>
              </a:rPr>
              <a:t/>
            </a:r>
            <a:br>
              <a:rPr lang="en-US" dirty="0">
                <a:solidFill>
                  <a:srgbClr val="FF0000"/>
                </a:solidFill>
              </a:rPr>
            </a:br>
            <a:endParaRPr lang="en-US" b="1" dirty="0">
              <a:solidFill>
                <a:srgbClr val="FFFF00"/>
              </a:solidFill>
            </a:endParaRPr>
          </a:p>
        </p:txBody>
      </p:sp>
      <p:sp>
        <p:nvSpPr>
          <p:cNvPr id="3" name="Content Placeholder 2"/>
          <p:cNvSpPr>
            <a:spLocks noGrp="1"/>
          </p:cNvSpPr>
          <p:nvPr>
            <p:ph idx="1"/>
          </p:nvPr>
        </p:nvSpPr>
        <p:spPr>
          <a:xfrm>
            <a:off x="737191" y="2404450"/>
            <a:ext cx="10515600" cy="4351338"/>
          </a:xfrm>
        </p:spPr>
        <p:txBody>
          <a:bodyPr/>
          <a:lstStyle/>
          <a:p>
            <a:pPr>
              <a:buFont typeface="Wingdings" panose="05000000000000000000" pitchFamily="2" charset="2"/>
              <a:buChar char="ü"/>
            </a:pPr>
            <a:r>
              <a:rPr lang="en-US" dirty="0">
                <a:solidFill>
                  <a:srgbClr val="FFFF00"/>
                </a:solidFill>
              </a:rPr>
              <a:t>Bedside ultrasound machine.</a:t>
            </a:r>
          </a:p>
          <a:p>
            <a:r>
              <a:rPr lang="en-US" sz="2400" dirty="0">
                <a:solidFill>
                  <a:schemeClr val="accent2"/>
                </a:solidFill>
              </a:rPr>
              <a:t>Low-frequency ( 2 to 5 MHz) probe ,either curvilinear or phased-array</a:t>
            </a:r>
          </a:p>
          <a:p>
            <a:r>
              <a:rPr lang="en-US" sz="2400" dirty="0">
                <a:solidFill>
                  <a:schemeClr val="accent2"/>
                </a:solidFill>
              </a:rPr>
              <a:t>High-frequency (5 to 10 MHz) linear probe, for examining the pleura</a:t>
            </a:r>
          </a:p>
          <a:p>
            <a:pPr marL="0" indent="0">
              <a:buNone/>
            </a:pPr>
            <a:endParaRPr lang="en-US" sz="2400" dirty="0">
              <a:solidFill>
                <a:schemeClr val="accent2"/>
              </a:solidFill>
            </a:endParaRPr>
          </a:p>
          <a:p>
            <a:pPr>
              <a:buFont typeface="Wingdings" panose="05000000000000000000" pitchFamily="2" charset="2"/>
              <a:buChar char="ü"/>
            </a:pPr>
            <a:r>
              <a:rPr lang="en-US" dirty="0">
                <a:solidFill>
                  <a:srgbClr val="FFFF00"/>
                </a:solidFill>
              </a:rPr>
              <a:t>Ultrasound gel (nonsterile) or, often, water-based surgical lubricant.</a:t>
            </a:r>
          </a:p>
          <a:p>
            <a:pPr marL="0" indent="0">
              <a:buNone/>
            </a:pPr>
            <a:endParaRPr lang="en-US" dirty="0">
              <a:solidFill>
                <a:srgbClr val="FFFF00"/>
              </a:solidFill>
            </a:endParaRPr>
          </a:p>
          <a:p>
            <a:pPr>
              <a:buFont typeface="Wingdings" panose="05000000000000000000" pitchFamily="2" charset="2"/>
              <a:buChar char="ü"/>
            </a:pPr>
            <a:r>
              <a:rPr lang="en-US" dirty="0">
                <a:solidFill>
                  <a:srgbClr val="FFFF00"/>
                </a:solidFill>
              </a:rPr>
              <a:t>Glove.</a:t>
            </a:r>
            <a:endParaRPr lang="en-US" dirty="0">
              <a:solidFill>
                <a:srgbClr val="FF0000"/>
              </a:solidFill>
            </a:endParaRPr>
          </a:p>
        </p:txBody>
      </p:sp>
      <p:sp>
        <p:nvSpPr>
          <p:cNvPr id="5" name="Date Placeholder 4"/>
          <p:cNvSpPr>
            <a:spLocks noGrp="1"/>
          </p:cNvSpPr>
          <p:nvPr>
            <p:ph type="dt" sz="half" idx="10"/>
          </p:nvPr>
        </p:nvSpPr>
        <p:spPr/>
        <p:txBody>
          <a:bodyPr/>
          <a:lstStyle/>
          <a:p>
            <a:fld id="{E8B82D2A-8C02-470D-BF1D-B1CDEAF27EDF}" type="datetime1">
              <a:rPr lang="en-US" smtClean="0"/>
              <a:t>3/5/2022</a:t>
            </a:fld>
            <a:endParaRPr lang="en-US"/>
          </a:p>
        </p:txBody>
      </p:sp>
      <p:sp>
        <p:nvSpPr>
          <p:cNvPr id="6" name="Slide Number Placeholder 5"/>
          <p:cNvSpPr>
            <a:spLocks noGrp="1"/>
          </p:cNvSpPr>
          <p:nvPr>
            <p:ph type="sldNum" sz="quarter" idx="12"/>
          </p:nvPr>
        </p:nvSpPr>
        <p:spPr/>
        <p:txBody>
          <a:bodyPr/>
          <a:lstStyle/>
          <a:p>
            <a:fld id="{48135744-4979-4249-AC03-1FF73D9CB5C4}" type="slidenum">
              <a:rPr lang="en-US" smtClean="0"/>
              <a:t>8</a:t>
            </a:fld>
            <a:endParaRPr lang="en-US"/>
          </a:p>
        </p:txBody>
      </p:sp>
    </p:spTree>
    <p:extLst>
      <p:ext uri="{BB962C8B-B14F-4D97-AF65-F5344CB8AC3E}">
        <p14:creationId xmlns:p14="http://schemas.microsoft.com/office/powerpoint/2010/main" val="117919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B68E489-3CAB-4862-B8BE-D563CF971B44}"/>
              </a:ext>
            </a:extLst>
          </p:cNvPr>
          <p:cNvPicPr>
            <a:picLocks noGrp="1" noChangeAspect="1"/>
          </p:cNvPicPr>
          <p:nvPr>
            <p:ph idx="1"/>
          </p:nvPr>
        </p:nvPicPr>
        <p:blipFill rotWithShape="1">
          <a:blip r:embed="rId2"/>
          <a:srcRect r="1449"/>
          <a:stretch/>
        </p:blipFill>
        <p:spPr>
          <a:xfrm>
            <a:off x="7412182" y="0"/>
            <a:ext cx="4779818" cy="6857999"/>
          </a:xfrm>
          <a:prstGeom prst="rect">
            <a:avLst/>
          </a:prstGeom>
        </p:spPr>
      </p:pic>
      <p:sp>
        <p:nvSpPr>
          <p:cNvPr id="2" name="Title 1">
            <a:extLst>
              <a:ext uri="{FF2B5EF4-FFF2-40B4-BE49-F238E27FC236}">
                <a16:creationId xmlns:a16="http://schemas.microsoft.com/office/drawing/2014/main" id="{1EE49873-C826-48EA-83E2-254C6324C12D}"/>
              </a:ext>
            </a:extLst>
          </p:cNvPr>
          <p:cNvSpPr>
            <a:spLocks noGrp="1"/>
          </p:cNvSpPr>
          <p:nvPr>
            <p:ph type="title"/>
          </p:nvPr>
        </p:nvSpPr>
        <p:spPr>
          <a:xfrm>
            <a:off x="63794" y="411162"/>
            <a:ext cx="7841513" cy="6035675"/>
          </a:xfrm>
        </p:spPr>
        <p:txBody>
          <a:bodyPr>
            <a:normAutofit fontScale="90000"/>
          </a:bodyPr>
          <a:lstStyle/>
          <a:p>
            <a:pPr marL="571500" indent="-571500">
              <a:buFont typeface="Wingdings" panose="05000000000000000000" pitchFamily="2" charset="2"/>
              <a:buChar char="Ø"/>
            </a:pPr>
            <a:r>
              <a:rPr lang="en-GB"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Step-by-step description of the procedure :</a:t>
            </a:r>
            <a:br>
              <a:rPr lang="en-GB"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4000" dirty="0">
                <a:latin typeface="Calibri" panose="020F0502020204030204" pitchFamily="34" charset="0"/>
                <a:cs typeface="Calibri" panose="020F0502020204030204" pitchFamily="34" charset="0"/>
              </a:rPr>
              <a:t/>
            </a:r>
            <a:br>
              <a:rPr lang="en-GB" sz="4000"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 </a:t>
            </a:r>
            <a:br>
              <a:rPr lang="en-GB" dirty="0">
                <a:latin typeface="Calibri" panose="020F0502020204030204" pitchFamily="34" charset="0"/>
                <a:cs typeface="Calibri" panose="020F0502020204030204" pitchFamily="34" charset="0"/>
              </a:rPr>
            </a:br>
            <a:r>
              <a:rPr lang="en-GB" sz="3200" dirty="0">
                <a:solidFill>
                  <a:schemeClr val="accent2"/>
                </a:solidFill>
                <a:latin typeface="Calibri" panose="020F0502020204030204" pitchFamily="34" charset="0"/>
                <a:cs typeface="Calibri" panose="020F0502020204030204" pitchFamily="34" charset="0"/>
              </a:rPr>
              <a:t>Standard probe orientation</a:t>
            </a:r>
            <a:r>
              <a:rPr lang="en-GB" dirty="0">
                <a:latin typeface="Calibri" panose="020F0502020204030204" pitchFamily="34" charset="0"/>
                <a:cs typeface="Calibri" panose="020F0502020204030204" pitchFamily="34" charset="0"/>
              </a:rPr>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
            </a:r>
            <a:br>
              <a:rPr lang="en-GB" dirty="0">
                <a:latin typeface="Calibri" panose="020F0502020204030204" pitchFamily="34" charset="0"/>
                <a:cs typeface="Calibri" panose="020F0502020204030204" pitchFamily="34" charset="0"/>
              </a:rPr>
            </a:br>
            <a:r>
              <a:rPr lang="en-GB" sz="2000" dirty="0">
                <a:solidFill>
                  <a:srgbClr val="FFFF00"/>
                </a:solidFill>
                <a:latin typeface="Calibri" panose="020F0502020204030204" pitchFamily="34" charset="0"/>
                <a:cs typeface="Calibri" panose="020F0502020204030204" pitchFamily="34" charset="0"/>
              </a:rPr>
              <a:t>probe orientation marker should be to the right side of patient on the transverse(axial)  view.</a:t>
            </a:r>
            <a:br>
              <a:rPr lang="en-GB" sz="2000" dirty="0">
                <a:solidFill>
                  <a:srgbClr val="FFFF00"/>
                </a:solidFill>
                <a:latin typeface="Calibri" panose="020F0502020204030204" pitchFamily="34" charset="0"/>
                <a:cs typeface="Calibri" panose="020F0502020204030204" pitchFamily="34" charset="0"/>
              </a:rPr>
            </a:br>
            <a:r>
              <a:rPr lang="en-GB" sz="2000" dirty="0">
                <a:solidFill>
                  <a:srgbClr val="FFFF00"/>
                </a:solidFill>
                <a:latin typeface="Calibri" panose="020F0502020204030204" pitchFamily="34" charset="0"/>
                <a:cs typeface="Calibri" panose="020F0502020204030204" pitchFamily="34" charset="0"/>
              </a:rPr>
              <a:t/>
            </a:r>
            <a:br>
              <a:rPr lang="en-GB" sz="2000" dirty="0">
                <a:solidFill>
                  <a:srgbClr val="FFFF00"/>
                </a:solidFill>
                <a:latin typeface="Calibri" panose="020F0502020204030204" pitchFamily="34" charset="0"/>
                <a:cs typeface="Calibri" panose="020F0502020204030204" pitchFamily="34" charset="0"/>
              </a:rPr>
            </a:br>
            <a:r>
              <a:rPr lang="en-GB" sz="2000" dirty="0">
                <a:solidFill>
                  <a:srgbClr val="FFFF00"/>
                </a:solidFill>
                <a:latin typeface="Calibri" panose="020F0502020204030204" pitchFamily="34" charset="0"/>
                <a:cs typeface="Calibri" panose="020F0502020204030204" pitchFamily="34" charset="0"/>
              </a:rPr>
              <a:t>probe orientation marker should be to the head of patient on the longitudinal (sagittal) view.</a:t>
            </a:r>
            <a:br>
              <a:rPr lang="en-GB" sz="2000" dirty="0">
                <a:solidFill>
                  <a:srgbClr val="FFFF00"/>
                </a:solidFill>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
            </a:r>
            <a:br>
              <a:rPr lang="en-GB" sz="2000" dirty="0">
                <a:latin typeface="Calibri" panose="020F0502020204030204" pitchFamily="34" charset="0"/>
                <a:cs typeface="Calibri" panose="020F0502020204030204" pitchFamily="34" charset="0"/>
              </a:rPr>
            </a:br>
            <a:r>
              <a:rPr lang="en-GB" sz="2000" dirty="0">
                <a:latin typeface="Calibri" panose="020F0502020204030204" pitchFamily="34" charset="0"/>
                <a:cs typeface="Calibri" panose="020F0502020204030204" pitchFamily="34" charset="0"/>
              </a:rPr>
              <a:t/>
            </a:r>
            <a:br>
              <a:rPr lang="en-GB" sz="2000" dirty="0">
                <a:latin typeface="Calibri" panose="020F0502020204030204" pitchFamily="34" charset="0"/>
                <a:cs typeface="Calibri" panose="020F0502020204030204" pitchFamily="34" charset="0"/>
              </a:rPr>
            </a:br>
            <a:r>
              <a:rPr lang="en-GB" sz="2000" dirty="0"/>
              <a:t/>
            </a:r>
            <a:br>
              <a:rPr lang="en-GB" sz="2000" dirty="0"/>
            </a:br>
            <a:r>
              <a:rPr lang="en-GB" sz="2000" dirty="0"/>
              <a:t/>
            </a:r>
            <a:br>
              <a:rPr lang="en-GB" sz="2000" dirty="0"/>
            </a:br>
            <a:endParaRPr lang="en-GB" sz="2000" dirty="0"/>
          </a:p>
        </p:txBody>
      </p:sp>
      <p:sp>
        <p:nvSpPr>
          <p:cNvPr id="3" name="Date Placeholder 2"/>
          <p:cNvSpPr>
            <a:spLocks noGrp="1"/>
          </p:cNvSpPr>
          <p:nvPr>
            <p:ph type="dt" sz="half" idx="10"/>
          </p:nvPr>
        </p:nvSpPr>
        <p:spPr/>
        <p:txBody>
          <a:bodyPr/>
          <a:lstStyle/>
          <a:p>
            <a:fld id="{DADF1D1F-05E1-4042-BEA3-8F3AB52CDB54}" type="datetime1">
              <a:rPr lang="en-US" smtClean="0"/>
              <a:t>3/5/2022</a:t>
            </a:fld>
            <a:endParaRPr lang="en-GB"/>
          </a:p>
        </p:txBody>
      </p:sp>
      <p:sp>
        <p:nvSpPr>
          <p:cNvPr id="5" name="Slide Number Placeholder 4"/>
          <p:cNvSpPr>
            <a:spLocks noGrp="1"/>
          </p:cNvSpPr>
          <p:nvPr>
            <p:ph type="sldNum" sz="quarter" idx="12"/>
          </p:nvPr>
        </p:nvSpPr>
        <p:spPr/>
        <p:txBody>
          <a:bodyPr/>
          <a:lstStyle/>
          <a:p>
            <a:fld id="{50AA1307-4524-4826-84E1-1886F3A9B17F}" type="slidenum">
              <a:rPr lang="en-GB" smtClean="0"/>
              <a:t>9</a:t>
            </a:fld>
            <a:endParaRPr lang="en-GB"/>
          </a:p>
        </p:txBody>
      </p:sp>
    </p:spTree>
    <p:extLst>
      <p:ext uri="{BB962C8B-B14F-4D97-AF65-F5344CB8AC3E}">
        <p14:creationId xmlns:p14="http://schemas.microsoft.com/office/powerpoint/2010/main" val="302993138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2145</TotalTime>
  <Words>1299</Words>
  <Application>Microsoft Office PowerPoint</Application>
  <PresentationFormat>Widescreen</PresentationFormat>
  <Paragraphs>286</Paragraphs>
  <Slides>39</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Calibri Light</vt:lpstr>
      <vt:lpstr>Cambria</vt:lpstr>
      <vt:lpstr>Wingdings</vt:lpstr>
      <vt:lpstr>1_Office Theme</vt:lpstr>
      <vt:lpstr>Office Theme</vt:lpstr>
      <vt:lpstr>Focused abdominal sonography in trauma patient (FAST)</vt:lpstr>
      <vt:lpstr>Learning objectives</vt:lpstr>
      <vt:lpstr>ULTRASONOGRAPHY IN ABDOMINAL EMERGENCIES</vt:lpstr>
      <vt:lpstr>ULTRASONOGRAPHY IN ABDOMINAL EMERGENCIES</vt:lpstr>
      <vt:lpstr>ULTRASONOGRAPHY IN ABDOMINAL EMERGENCIES</vt:lpstr>
      <vt:lpstr>ULTRASONOGRAPHY IN ABDOMINAL EMERGENCIES</vt:lpstr>
      <vt:lpstr>ULTRASONOGRAPHY IN ABDOMINAL EMERGENCIES</vt:lpstr>
      <vt:lpstr>Equipment: </vt:lpstr>
      <vt:lpstr>Step-by-step description of the procedure :    Standard probe orientation  probe orientation marker should be to the right side of patient on the transverse(axial)  view.  probe orientation marker should be to the head of patient on the longitudinal (sagittal) view.     </vt:lpstr>
      <vt:lpstr>What are we looking for ?</vt:lpstr>
      <vt:lpstr>Where to scan?</vt:lpstr>
      <vt:lpstr>Pericardiac view (cardiac) : </vt:lpstr>
      <vt:lpstr>Normal subxiphoid scan: </vt:lpstr>
      <vt:lpstr>PowerPoint Presentation</vt:lpstr>
      <vt:lpstr>Perihepatic view (right upper quadrant) :</vt:lpstr>
      <vt:lpstr>Normal RUQ scan </vt:lpstr>
      <vt:lpstr>PowerPoint Presentation</vt:lpstr>
      <vt:lpstr>Perisplenic view (left upper quadrant) : </vt:lpstr>
      <vt:lpstr>Normal LUQ scan:</vt:lpstr>
      <vt:lpstr>PowerPoint Presentation</vt:lpstr>
      <vt:lpstr>Suprapubic view (longitudinal): </vt:lpstr>
      <vt:lpstr>Normal suprapubic view (longitudinal )_female_</vt:lpstr>
      <vt:lpstr>Normal suprapubic view (longitudinal ) male</vt:lpstr>
      <vt:lpstr>Suprapubic view (transverse): </vt:lpstr>
      <vt:lpstr>Normal suprapubic view (transverse ) female</vt:lpstr>
      <vt:lpstr>Normal suprapubic view (transverse ) male</vt:lpstr>
      <vt:lpstr>PowerPoint Presentation</vt:lpstr>
      <vt:lpstr>Thoracic view(right and left): </vt:lpstr>
      <vt:lpstr>Normal transthoracic view</vt:lpstr>
      <vt:lpstr>Normal transthoracic view</vt:lpstr>
      <vt:lpstr>PowerPoint Presentation</vt:lpstr>
      <vt:lpstr>PowerPoint Presentation</vt:lpstr>
      <vt:lpstr>PowerPoint Presentation</vt:lpstr>
      <vt:lpstr>PowerPoint Presentation</vt:lpstr>
      <vt:lpstr>Limitation : </vt:lpstr>
      <vt:lpstr>PowerPoint Presentation</vt:lpstr>
      <vt:lpstr>PowerPoint Presentation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ULTRASONOGRAPHY IN ABDOMINAL EMERGENCIES</dc:title>
  <dc:creator>User</dc:creator>
  <cp:lastModifiedBy>User</cp:lastModifiedBy>
  <cp:revision>66</cp:revision>
  <dcterms:created xsi:type="dcterms:W3CDTF">2022-02-16T12:53:28Z</dcterms:created>
  <dcterms:modified xsi:type="dcterms:W3CDTF">2022-03-05T15:25:18Z</dcterms:modified>
</cp:coreProperties>
</file>