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15"/>
  </p:notesMasterIdLst>
  <p:sldIdLst>
    <p:sldId id="277" r:id="rId2"/>
    <p:sldId id="276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6" r:id="rId11"/>
    <p:sldId id="287" r:id="rId12"/>
    <p:sldId id="285" r:id="rId13"/>
    <p:sldId id="271" r:id="rId14"/>
  </p:sldIdLst>
  <p:sldSz cx="12192000" cy="6858000"/>
  <p:notesSz cx="7019925" cy="9305925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383838"/>
    <a:srgbClr val="00609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00-44C4-A562-4812E8F18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2353408"/>
        <c:axId val="1872357984"/>
      </c:barChart>
      <c:catAx>
        <c:axId val="187235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357984"/>
        <c:crosses val="autoZero"/>
        <c:auto val="1"/>
        <c:lblAlgn val="ctr"/>
        <c:lblOffset val="100"/>
        <c:noMultiLvlLbl val="0"/>
      </c:catAx>
      <c:valAx>
        <c:axId val="1872357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7235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609C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1999</c:v>
                </c:pt>
                <c:pt idx="1">
                  <c:v>2001</c:v>
                </c:pt>
                <c:pt idx="2">
                  <c:v>2007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E3-4224-AF81-266C7423C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5413792"/>
        <c:axId val="1955415456"/>
      </c:barChart>
      <c:catAx>
        <c:axId val="195541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5415456"/>
        <c:crosses val="autoZero"/>
        <c:auto val="1"/>
        <c:lblAlgn val="ctr"/>
        <c:lblOffset val="100"/>
        <c:noMultiLvlLbl val="0"/>
      </c:catAx>
      <c:valAx>
        <c:axId val="1955415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541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6D8B8614-A461-4A03-9F24-283AE563ECC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EC2D7CF2-5449-4209-ADC2-ECBC16405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0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028" y="2468071"/>
            <a:ext cx="9144000" cy="73637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>
                <a:solidFill>
                  <a:srgbClr val="00609C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028" y="4203342"/>
            <a:ext cx="9144000" cy="1655762"/>
          </a:xfrm>
        </p:spPr>
        <p:txBody>
          <a:bodyPr/>
          <a:lstStyle>
            <a:lvl1pPr>
              <a:defRPr lang="en-US" sz="2400" dirty="0">
                <a:solidFill>
                  <a:srgbClr val="383838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3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505" y="260498"/>
            <a:ext cx="10584383" cy="640080"/>
          </a:xfrm>
        </p:spPr>
        <p:txBody>
          <a:bodyPr>
            <a:normAutofit/>
          </a:bodyPr>
          <a:lstStyle>
            <a:lvl1pPr>
              <a:defRPr lang="en-US" sz="2400" dirty="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26624" y="6447820"/>
            <a:ext cx="539469" cy="4167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0202" y="6473628"/>
            <a:ext cx="67231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418DC9-2A63-4AFF-99D3-21A448A7E8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199" y="13643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609C"/>
              </a:buClr>
              <a:defRPr sz="2000">
                <a:solidFill>
                  <a:srgbClr val="00609C"/>
                </a:solidFill>
              </a:defRPr>
            </a:lvl1pPr>
            <a:lvl2pPr>
              <a:buClr>
                <a:srgbClr val="00609C"/>
              </a:buClr>
              <a:defRPr sz="2000">
                <a:solidFill>
                  <a:srgbClr val="00609C"/>
                </a:solidFill>
              </a:defRPr>
            </a:lvl2pPr>
            <a:lvl3pPr>
              <a:buClr>
                <a:srgbClr val="00609C"/>
              </a:buClr>
              <a:defRPr sz="2000">
                <a:solidFill>
                  <a:srgbClr val="00609C"/>
                </a:solidFill>
              </a:defRPr>
            </a:lvl3pPr>
            <a:lvl4pPr>
              <a:buClr>
                <a:srgbClr val="00609C"/>
              </a:buClr>
              <a:defRPr sz="2000">
                <a:solidFill>
                  <a:srgbClr val="00609C"/>
                </a:solidFill>
              </a:defRPr>
            </a:lvl4pPr>
            <a:lvl5pPr>
              <a:buClr>
                <a:srgbClr val="00609C"/>
              </a:buClr>
              <a:defRPr sz="2000">
                <a:solidFill>
                  <a:srgbClr val="00609C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63504" y="975371"/>
            <a:ext cx="10570464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6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00609C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0" y="299224"/>
            <a:ext cx="576795" cy="5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8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165952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think-cell Slide" r:id="rId7" imgW="317" imgH="318" progId="TCLayout.ActiveDocument.1">
                  <p:embed/>
                </p:oleObj>
              </mc:Choice>
              <mc:Fallback>
                <p:oleObj name="think-cell Slide" r:id="rId7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4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18DC9-2A63-4AFF-99D3-21A448A7E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1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1.xml"/><Relationship Id="rId7" Type="http://schemas.openxmlformats.org/officeDocument/2006/relationships/image" Target="../media/image2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3.xml"/><Relationship Id="rId7" Type="http://schemas.openxmlformats.org/officeDocument/2006/relationships/image" Target="../media/image25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25.xml"/><Relationship Id="rId7" Type="http://schemas.openxmlformats.org/officeDocument/2006/relationships/image" Target="../media/image27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11" Type="http://schemas.openxmlformats.org/officeDocument/2006/relationships/chart" Target="../charts/chart2.xml"/><Relationship Id="rId5" Type="http://schemas.openxmlformats.org/officeDocument/2006/relationships/oleObject" Target="../embeddings/oleObject5.bin"/><Relationship Id="rId10" Type="http://schemas.openxmlformats.org/officeDocument/2006/relationships/chart" Target="../charts/chart1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8.pn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81300" y="2057400"/>
            <a:ext cx="6629400" cy="2743200"/>
            <a:chOff x="1257300" y="2057400"/>
            <a:chExt cx="6629400" cy="2743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596" y="2063357"/>
              <a:ext cx="3871104" cy="27372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47"/>
            <a:stretch/>
          </p:blipFill>
          <p:spPr>
            <a:xfrm>
              <a:off x="1257300" y="2057400"/>
              <a:ext cx="2758296" cy="273724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9410700" y="5921828"/>
            <a:ext cx="2516777" cy="60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6187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sites- Saudi Arabia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0" y="1099173"/>
            <a:ext cx="8699888" cy="2377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Tabuk manufacturing site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Located 20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Km away from Tabuk city in the north west region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of Saudi Arabia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total site area is 100,000 m</a:t>
            </a:r>
            <a:r>
              <a:rPr lang="en-US" sz="18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. The facility covers an area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of over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25,000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18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Wide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range of dosage forms and products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including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oral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solids, </a:t>
            </a:r>
            <a:r>
              <a:rPr lang="fr-FR" sz="1800" dirty="0" smtClean="0">
                <a:solidFill>
                  <a:schemeClr val="accent6">
                    <a:lumMod val="75000"/>
                  </a:schemeClr>
                </a:solidFill>
              </a:rPr>
              <a:t>dry 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oral suspensions, oral </a:t>
            </a:r>
            <a:r>
              <a:rPr lang="fr-FR" sz="1800" dirty="0" smtClean="0">
                <a:solidFill>
                  <a:schemeClr val="accent6">
                    <a:lumMod val="75000"/>
                  </a:schemeClr>
                </a:solidFill>
              </a:rPr>
              <a:t>syrups, injectables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1800" dirty="0" smtClean="0">
                <a:solidFill>
                  <a:schemeClr val="accent6">
                    <a:lumMod val="75000"/>
                  </a:schemeClr>
                </a:solidFill>
              </a:rPr>
              <a:t>semi-solids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(creams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, ointments, lotions, &amp; shampoos), and nasal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sprays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Advanced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technologies implemented such as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aseptic manufacturing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and pellet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coating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2" y="1099173"/>
            <a:ext cx="2377440" cy="2377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2" y="3888000"/>
            <a:ext cx="2377440" cy="2377440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3048000" y="3676856"/>
            <a:ext cx="8699888" cy="2799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/>
              <a:t>Dammam </a:t>
            </a:r>
            <a:r>
              <a:rPr lang="en-US" sz="2600" b="1" dirty="0"/>
              <a:t>manufacturing site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Located in the </a:t>
            </a:r>
            <a:r>
              <a:rPr lang="en-US" sz="23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300" baseline="30000" dirty="0" smtClean="0">
                <a:solidFill>
                  <a:schemeClr val="accent6">
                    <a:lumMod val="75000"/>
                  </a:schemeClr>
                </a:solidFill>
              </a:rPr>
              <a:t>nd</a:t>
            </a:r>
            <a:r>
              <a:rPr lang="en-US" sz="2300" dirty="0" smtClean="0">
                <a:solidFill>
                  <a:schemeClr val="accent6">
                    <a:lumMod val="75000"/>
                  </a:schemeClr>
                </a:solidFill>
              </a:rPr>
              <a:t> Industrial </a:t>
            </a: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Zone, Dammam city in Saudi Arabia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Land space is around 14,000 m</a:t>
            </a:r>
            <a:r>
              <a:rPr lang="en-US" sz="23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 and the total built floor area is 17,000 m</a:t>
            </a:r>
            <a:r>
              <a:rPr lang="en-US" sz="23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Dedicated floor for general sterile injectables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Best in class automated and systemized machineries across all stages of manufacturing processes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Wide range of dosage forms including lyophilized vials, liquid vials, ampoules, oral liquids, nasal sprays, liquids and semisolids</a:t>
            </a:r>
          </a:p>
        </p:txBody>
      </p:sp>
    </p:spTree>
    <p:extLst>
      <p:ext uri="{BB962C8B-B14F-4D97-AF65-F5344CB8AC3E}">
        <p14:creationId xmlns:p14="http://schemas.microsoft.com/office/powerpoint/2010/main" val="18189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9241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sites- Africa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0" y="1398407"/>
            <a:ext cx="8699888" cy="1778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Sudan manufacturing </a:t>
            </a:r>
            <a:r>
              <a:rPr lang="en-US" b="1" dirty="0" smtClean="0"/>
              <a:t>site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rgbClr val="383838"/>
                </a:solidFill>
              </a:rPr>
              <a:t>Located </a:t>
            </a:r>
            <a:r>
              <a:rPr lang="en-US" sz="1800" dirty="0">
                <a:solidFill>
                  <a:srgbClr val="383838"/>
                </a:solidFill>
              </a:rPr>
              <a:t>in Khartoum North industrial area in </a:t>
            </a:r>
            <a:r>
              <a:rPr lang="en-US" sz="1800" dirty="0" smtClean="0">
                <a:solidFill>
                  <a:srgbClr val="383838"/>
                </a:solidFill>
              </a:rPr>
              <a:t>Sudan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rgbClr val="383838"/>
                </a:solidFill>
              </a:rPr>
              <a:t>Land </a:t>
            </a:r>
            <a:r>
              <a:rPr lang="en-US" sz="1800" dirty="0">
                <a:solidFill>
                  <a:srgbClr val="383838"/>
                </a:solidFill>
              </a:rPr>
              <a:t>space is around 8,500 m</a:t>
            </a:r>
            <a:r>
              <a:rPr lang="en-US" sz="18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rgbClr val="383838"/>
                </a:solidFill>
              </a:rPr>
              <a:t> and the total built floor area </a:t>
            </a:r>
            <a:r>
              <a:rPr lang="en-US" sz="1800" dirty="0" smtClean="0">
                <a:solidFill>
                  <a:srgbClr val="383838"/>
                </a:solidFill>
              </a:rPr>
              <a:t>is 6,500 m</a:t>
            </a:r>
            <a:r>
              <a:rPr lang="en-US" sz="18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rgbClr val="383838"/>
                </a:solidFill>
              </a:rPr>
              <a:t>Wide </a:t>
            </a:r>
            <a:r>
              <a:rPr lang="en-US" sz="1800" dirty="0">
                <a:solidFill>
                  <a:srgbClr val="383838"/>
                </a:solidFill>
              </a:rPr>
              <a:t>range of oral dosage forms including liquid syrups, </a:t>
            </a:r>
            <a:r>
              <a:rPr lang="en-US" sz="1800" dirty="0" smtClean="0">
                <a:solidFill>
                  <a:srgbClr val="383838"/>
                </a:solidFill>
              </a:rPr>
              <a:t>powder oral </a:t>
            </a:r>
            <a:r>
              <a:rPr lang="en-US" sz="1800" dirty="0">
                <a:solidFill>
                  <a:srgbClr val="383838"/>
                </a:solidFill>
              </a:rPr>
              <a:t>suspensions, tablets and capsules.</a:t>
            </a:r>
            <a:endParaRPr lang="en-US" sz="1600" dirty="0">
              <a:solidFill>
                <a:srgbClr val="383838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048000" y="4191206"/>
            <a:ext cx="8699888" cy="177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09C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609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Algeria </a:t>
            </a:r>
            <a:r>
              <a:rPr lang="en-US" b="1" dirty="0"/>
              <a:t>manufacturing site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rgbClr val="383838"/>
                </a:solidFill>
              </a:rPr>
              <a:t>Located </a:t>
            </a:r>
            <a:r>
              <a:rPr lang="en-US" sz="1800" dirty="0">
                <a:solidFill>
                  <a:srgbClr val="383838"/>
                </a:solidFill>
              </a:rPr>
              <a:t>in Blida city in </a:t>
            </a:r>
            <a:r>
              <a:rPr lang="en-US" sz="1800" dirty="0" smtClean="0">
                <a:solidFill>
                  <a:srgbClr val="383838"/>
                </a:solidFill>
              </a:rPr>
              <a:t>Algeria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rgbClr val="383838"/>
                </a:solidFill>
              </a:rPr>
              <a:t>Land </a:t>
            </a:r>
            <a:r>
              <a:rPr lang="en-US" sz="1800" dirty="0">
                <a:solidFill>
                  <a:srgbClr val="383838"/>
                </a:solidFill>
              </a:rPr>
              <a:t>space is around 6,200 m</a:t>
            </a:r>
            <a:r>
              <a:rPr lang="en-US" sz="18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rgbClr val="383838"/>
                </a:solidFill>
              </a:rPr>
              <a:t> with a facility area of </a:t>
            </a:r>
            <a:r>
              <a:rPr lang="en-US" sz="1800" dirty="0" smtClean="0">
                <a:solidFill>
                  <a:srgbClr val="383838"/>
                </a:solidFill>
              </a:rPr>
              <a:t>3,000 m</a:t>
            </a:r>
            <a:r>
              <a:rPr lang="en-US" sz="18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rgbClr val="383838"/>
                </a:solidFill>
              </a:rPr>
              <a:t>Currently </a:t>
            </a:r>
            <a:r>
              <a:rPr lang="en-US" sz="1800" dirty="0">
                <a:solidFill>
                  <a:srgbClr val="383838"/>
                </a:solidFill>
              </a:rPr>
              <a:t>manufacturing oral solid dosage forms, with a </a:t>
            </a:r>
            <a:r>
              <a:rPr lang="en-US" sz="1800" dirty="0" smtClean="0">
                <a:solidFill>
                  <a:srgbClr val="383838"/>
                </a:solidFill>
              </a:rPr>
              <a:t>future expansion </a:t>
            </a:r>
            <a:r>
              <a:rPr lang="en-US" sz="1800" dirty="0">
                <a:solidFill>
                  <a:srgbClr val="383838"/>
                </a:solidFill>
              </a:rPr>
              <a:t>plan to include wider range of dosage </a:t>
            </a:r>
            <a:r>
              <a:rPr lang="en-US" sz="1800" dirty="0" smtClean="0">
                <a:solidFill>
                  <a:srgbClr val="383838"/>
                </a:solidFill>
              </a:rPr>
              <a:t>forms</a:t>
            </a:r>
            <a:endParaRPr lang="en-US" dirty="0">
              <a:solidFill>
                <a:srgbClr val="383838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2" y="1099172"/>
            <a:ext cx="2377440" cy="23774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2" y="3888000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49698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 </a:t>
            </a:r>
            <a:r>
              <a:rPr lang="en-US" dirty="0"/>
              <a:t>global network of </a:t>
            </a:r>
            <a:r>
              <a:rPr lang="en-US" dirty="0" smtClean="0"/>
              <a:t>business partners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06" y="985569"/>
            <a:ext cx="3510277" cy="2944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0"/>
          <a:stretch/>
        </p:blipFill>
        <p:spPr>
          <a:xfrm>
            <a:off x="321497" y="1506071"/>
            <a:ext cx="8284621" cy="39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81300" y="2057400"/>
            <a:ext cx="6629400" cy="2743200"/>
            <a:chOff x="1257300" y="2057400"/>
            <a:chExt cx="6629400" cy="2743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596" y="2063357"/>
              <a:ext cx="3871104" cy="27372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47"/>
            <a:stretch/>
          </p:blipFill>
          <p:spPr>
            <a:xfrm>
              <a:off x="1257300" y="2057400"/>
              <a:ext cx="2758296" cy="273724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9410700" y="5921828"/>
            <a:ext cx="2516777" cy="60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6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1097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Tabuk Pharmaceuticals: A journey started in 1994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3505" y="2070847"/>
            <a:ext cx="8424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Founded in 1994 in Riyadh, The Kingdom of Saudi Arabia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Grew from being a family owned business to the largest private Saudi Pharmaceutical Company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Develops, manufactures, markets and distributes branded generic pharmaceutical and under-licensed products, with a strong focus on the Middle East and Africa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Operates in 17 countries in the Middle East and Africa, supported by four active manufacturing sites and over 2,400 employees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11" y="992711"/>
            <a:ext cx="3507543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0465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Diversified </a:t>
            </a:r>
            <a:r>
              <a:rPr lang="en-US" dirty="0"/>
              <a:t>business </a:t>
            </a:r>
            <a:r>
              <a:rPr lang="en-US" dirty="0" smtClean="0"/>
              <a:t>models and </a:t>
            </a:r>
            <a:r>
              <a:rPr lang="en-US" dirty="0"/>
              <a:t>services </a:t>
            </a:r>
            <a:r>
              <a:rPr lang="en-US" dirty="0" smtClean="0"/>
              <a:t>in the </a:t>
            </a:r>
            <a:r>
              <a:rPr lang="en-US" dirty="0"/>
              <a:t>pharmaceutical field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63505" y="1301627"/>
            <a:ext cx="6867967" cy="301752"/>
          </a:xfrm>
          <a:prstGeom prst="rect">
            <a:avLst/>
          </a:prstGeom>
          <a:gradFill flip="none" rotWithShape="1">
            <a:gsLst>
              <a:gs pos="0">
                <a:srgbClr val="00609C"/>
              </a:gs>
              <a:gs pos="99000">
                <a:schemeClr val="bg1"/>
              </a:gs>
            </a:gsLst>
            <a:lin ang="1080000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609C"/>
                </a:solidFill>
                <a:ea typeface="+mj-ea"/>
                <a:cs typeface="+mj-cs"/>
              </a:rPr>
              <a:t>Business models</a:t>
            </a:r>
            <a:endParaRPr lang="en-US" sz="2400" dirty="0">
              <a:solidFill>
                <a:srgbClr val="00609C"/>
              </a:solidFill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3505" y="1761260"/>
            <a:ext cx="68679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Developing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marketing a wide range of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branded generic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under-licensed products in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various dosage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forms.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Manufacturing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high-quality products at sterile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and non-sterile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cephalosporin and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non-cephalosporin plants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Distributing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pharmaceutical products in 17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countries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Middle East and Africa.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3505" y="4142070"/>
            <a:ext cx="6867967" cy="301752"/>
          </a:xfrm>
          <a:prstGeom prst="rect">
            <a:avLst/>
          </a:prstGeom>
          <a:gradFill flip="none" rotWithShape="1">
            <a:gsLst>
              <a:gs pos="0">
                <a:srgbClr val="00609C"/>
              </a:gs>
              <a:gs pos="99000">
                <a:schemeClr val="bg1"/>
              </a:gs>
            </a:gsLst>
            <a:lin ang="1080000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609C"/>
                </a:solidFill>
                <a:ea typeface="+mj-ea"/>
                <a:cs typeface="+mj-cs"/>
              </a:rPr>
              <a:t>Services</a:t>
            </a:r>
            <a:endParaRPr lang="en-US" sz="2400" dirty="0">
              <a:solidFill>
                <a:srgbClr val="00609C"/>
              </a:solidFill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505" y="4611231"/>
            <a:ext cx="6867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Manufacturing products for Multinational </a:t>
            </a:r>
            <a:r>
              <a:rPr lang="en-US" dirty="0" smtClean="0"/>
              <a:t>companies and </a:t>
            </a:r>
            <a:r>
              <a:rPr lang="en-US" dirty="0"/>
              <a:t>partners at our manufacturing sites in </a:t>
            </a:r>
            <a:r>
              <a:rPr lang="en-US" dirty="0" smtClean="0"/>
              <a:t>Saudi Arabia</a:t>
            </a:r>
            <a:r>
              <a:rPr lang="en-US" dirty="0"/>
              <a:t>.</a:t>
            </a:r>
          </a:p>
          <a:p>
            <a:r>
              <a:rPr lang="en-US" dirty="0" smtClean="0"/>
              <a:t>Out </a:t>
            </a:r>
            <a:r>
              <a:rPr lang="en-US" dirty="0"/>
              <a:t>licensing some of Tabuk’s products to </a:t>
            </a:r>
            <a:r>
              <a:rPr lang="en-US" dirty="0" smtClean="0"/>
              <a:t>local, regional </a:t>
            </a:r>
            <a:r>
              <a:rPr lang="en-US" dirty="0"/>
              <a:t>and International partners.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11" y="992711"/>
            <a:ext cx="3510277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1325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Tabuk </a:t>
            </a:r>
            <a:r>
              <a:rPr lang="en-US" dirty="0"/>
              <a:t>Pharmaceuticals </a:t>
            </a:r>
            <a:r>
              <a:rPr lang="en-US" dirty="0" smtClean="0"/>
              <a:t>key strengths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3505" y="1460923"/>
            <a:ext cx="737537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Strong </a:t>
            </a:r>
            <a:r>
              <a:rPr lang="en-US" dirty="0"/>
              <a:t>manufacturing </a:t>
            </a:r>
            <a:r>
              <a:rPr lang="en-US" dirty="0" smtClean="0"/>
              <a:t>capabilities</a:t>
            </a:r>
          </a:p>
          <a:p>
            <a:pPr lvl="1"/>
            <a:r>
              <a:rPr lang="en-US" dirty="0"/>
              <a:t>Four state of the art manufacturing sites in Saudi Arabia, </a:t>
            </a:r>
            <a:r>
              <a:rPr lang="en-US" dirty="0" smtClean="0"/>
              <a:t>Sudan, and </a:t>
            </a:r>
            <a:r>
              <a:rPr lang="en-US" dirty="0"/>
              <a:t>Algeria</a:t>
            </a:r>
            <a:r>
              <a:rPr lang="en-US" dirty="0" smtClean="0"/>
              <a:t>.</a:t>
            </a:r>
          </a:p>
          <a:p>
            <a:pPr lvl="1"/>
            <a:endParaRPr lang="en-US" sz="700" dirty="0"/>
          </a:p>
          <a:p>
            <a:r>
              <a:rPr lang="en-US" dirty="0" smtClean="0"/>
              <a:t>Talented </a:t>
            </a:r>
            <a:r>
              <a:rPr lang="en-US" dirty="0"/>
              <a:t>Research and Development </a:t>
            </a:r>
            <a:r>
              <a:rPr lang="en-US" dirty="0" smtClean="0"/>
              <a:t>center</a:t>
            </a:r>
          </a:p>
          <a:p>
            <a:pPr lvl="1"/>
            <a:r>
              <a:rPr lang="en-US" dirty="0"/>
              <a:t>Experienced R&amp;D team responsible for injecting new </a:t>
            </a:r>
            <a:r>
              <a:rPr lang="en-US" dirty="0" smtClean="0"/>
              <a:t>products to </a:t>
            </a:r>
            <a:r>
              <a:rPr lang="en-US" dirty="0"/>
              <a:t>Tabuk’s </a:t>
            </a:r>
            <a:r>
              <a:rPr lang="en-US" dirty="0" smtClean="0"/>
              <a:t>portfolio through adopting </a:t>
            </a:r>
            <a:r>
              <a:rPr lang="en-US" dirty="0"/>
              <a:t>the latest </a:t>
            </a:r>
            <a:r>
              <a:rPr lang="en-US" dirty="0" smtClean="0"/>
              <a:t>technologies.</a:t>
            </a:r>
          </a:p>
          <a:p>
            <a:pPr lvl="1"/>
            <a:endParaRPr lang="en-US" sz="700" dirty="0"/>
          </a:p>
          <a:p>
            <a:r>
              <a:rPr lang="en-US" dirty="0"/>
              <a:t>Growing and diversified </a:t>
            </a:r>
            <a:r>
              <a:rPr lang="en-US" dirty="0" smtClean="0"/>
              <a:t>portfolio</a:t>
            </a:r>
          </a:p>
          <a:p>
            <a:pPr lvl="1"/>
            <a:r>
              <a:rPr lang="en-US" dirty="0"/>
              <a:t>Wide diversified portfolio in major therapeutic </a:t>
            </a:r>
            <a:r>
              <a:rPr lang="en-US" dirty="0" smtClean="0"/>
              <a:t>areas and several </a:t>
            </a:r>
            <a:r>
              <a:rPr lang="en-US" dirty="0"/>
              <a:t>partnerships with global players for under </a:t>
            </a:r>
            <a:r>
              <a:rPr lang="en-US" dirty="0" smtClean="0"/>
              <a:t>licensed products.</a:t>
            </a:r>
          </a:p>
          <a:p>
            <a:pPr lvl="1"/>
            <a:endParaRPr lang="en-US" sz="700" dirty="0"/>
          </a:p>
          <a:p>
            <a:r>
              <a:rPr lang="en-US" dirty="0"/>
              <a:t>Leading position in Saudi Arabian </a:t>
            </a:r>
            <a:r>
              <a:rPr lang="en-US" dirty="0" smtClean="0"/>
              <a:t>market</a:t>
            </a:r>
          </a:p>
          <a:p>
            <a:pPr lvl="1"/>
            <a:r>
              <a:rPr lang="en-US" dirty="0"/>
              <a:t>Ranked as the largest </a:t>
            </a:r>
            <a:r>
              <a:rPr lang="en-US" dirty="0" smtClean="0"/>
              <a:t>privately owned </a:t>
            </a:r>
            <a:r>
              <a:rPr lang="en-US" dirty="0"/>
              <a:t>pharmaceutical </a:t>
            </a:r>
            <a:r>
              <a:rPr lang="en-US" dirty="0" smtClean="0"/>
              <a:t>company in </a:t>
            </a:r>
            <a:r>
              <a:rPr lang="en-US" dirty="0"/>
              <a:t>Saudi </a:t>
            </a:r>
            <a:r>
              <a:rPr lang="en-US" dirty="0" smtClean="0"/>
              <a:t>Arabia with a leading </a:t>
            </a:r>
            <a:r>
              <a:rPr lang="en-US" dirty="0"/>
              <a:t>position in both private and public sectors</a:t>
            </a:r>
            <a:r>
              <a:rPr lang="en-US" dirty="0" smtClean="0"/>
              <a:t>.</a:t>
            </a:r>
          </a:p>
          <a:p>
            <a:pPr lvl="1"/>
            <a:endParaRPr lang="en-US" sz="700" dirty="0"/>
          </a:p>
          <a:p>
            <a:r>
              <a:rPr lang="en-US" dirty="0"/>
              <a:t>Strong regional </a:t>
            </a:r>
            <a:r>
              <a:rPr lang="en-US" dirty="0" smtClean="0"/>
              <a:t>presence</a:t>
            </a:r>
          </a:p>
          <a:p>
            <a:pPr lvl="1"/>
            <a:r>
              <a:rPr lang="en-US" dirty="0"/>
              <a:t>Dedicated sales and marketing teams in 17 countries in </a:t>
            </a:r>
            <a:r>
              <a:rPr lang="en-US" dirty="0" smtClean="0"/>
              <a:t>Middle East </a:t>
            </a:r>
            <a:r>
              <a:rPr lang="en-US" dirty="0"/>
              <a:t>and </a:t>
            </a:r>
            <a:r>
              <a:rPr lang="en-US" dirty="0" smtClean="0"/>
              <a:t>Africa and several </a:t>
            </a:r>
            <a:r>
              <a:rPr lang="en-US" dirty="0"/>
              <a:t>future geographical expansion plans in the region.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11" y="992711"/>
            <a:ext cx="3507543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3443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530"/>
            <a:ext cx="12192000" cy="5830223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65630950"/>
              </p:ext>
            </p:extLst>
          </p:nvPr>
        </p:nvGraphicFramePr>
        <p:xfrm>
          <a:off x="361887" y="2252382"/>
          <a:ext cx="5632824" cy="322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 </a:t>
            </a:r>
            <a:r>
              <a:rPr lang="en-US" dirty="0"/>
              <a:t>sustained </a:t>
            </a:r>
            <a:r>
              <a:rPr lang="en-US" dirty="0" smtClean="0"/>
              <a:t>growth momentum </a:t>
            </a:r>
            <a:r>
              <a:rPr lang="en-US" dirty="0"/>
              <a:t>over the past years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1842247" y="2581836"/>
            <a:ext cx="0" cy="118872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164980" y="2447362"/>
            <a:ext cx="1922929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391770" y="2212038"/>
            <a:ext cx="900953" cy="470647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75814" y="2212038"/>
            <a:ext cx="732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12%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CAGR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61888" y="1715308"/>
            <a:ext cx="5632824" cy="301752"/>
          </a:xfrm>
          <a:prstGeom prst="rect">
            <a:avLst/>
          </a:prstGeom>
          <a:gradFill flip="none" rotWithShape="1">
            <a:gsLst>
              <a:gs pos="0">
                <a:srgbClr val="00609C"/>
              </a:gs>
              <a:gs pos="99000">
                <a:schemeClr val="bg1"/>
              </a:gs>
            </a:gsLst>
            <a:lin ang="1080000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609C"/>
                </a:solidFill>
                <a:ea typeface="+mj-ea"/>
                <a:cs typeface="+mj-cs"/>
              </a:rPr>
              <a:t>Consistent growth over years </a:t>
            </a:r>
            <a:r>
              <a:rPr lang="en-US" sz="1900" dirty="0" smtClean="0">
                <a:solidFill>
                  <a:schemeClr val="bg1"/>
                </a:solidFill>
                <a:ea typeface="+mj-ea"/>
                <a:cs typeface="+mj-cs"/>
              </a:rPr>
              <a:t>(USD, millions)</a:t>
            </a:r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graphicFrame>
        <p:nvGraphicFramePr>
          <p:cNvPr id="63" name="Chart 62"/>
          <p:cNvGraphicFramePr/>
          <p:nvPr>
            <p:extLst>
              <p:ext uri="{D42A27DB-BD31-4B8C-83A1-F6EECF244321}">
                <p14:modId xmlns:p14="http://schemas.microsoft.com/office/powerpoint/2010/main" val="3215344649"/>
              </p:ext>
            </p:extLst>
          </p:nvPr>
        </p:nvGraphicFramePr>
        <p:xfrm>
          <a:off x="6445188" y="2252382"/>
          <a:ext cx="5382925" cy="3218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4" name="Rectangle 63"/>
          <p:cNvSpPr/>
          <p:nvPr/>
        </p:nvSpPr>
        <p:spPr>
          <a:xfrm>
            <a:off x="7023987" y="4585308"/>
            <a:ext cx="400751" cy="10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300337" y="3743872"/>
            <a:ext cx="400751" cy="10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9576687" y="3242222"/>
            <a:ext cx="400751" cy="10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0853037" y="2926053"/>
            <a:ext cx="400751" cy="104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425149" y="4345003"/>
            <a:ext cx="59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Rank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26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01499" y="3503567"/>
            <a:ext cx="59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Rank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979725" y="3001917"/>
            <a:ext cx="59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Rank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254199" y="2685748"/>
            <a:ext cx="59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Rank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445188" y="1715308"/>
            <a:ext cx="4808600" cy="301752"/>
          </a:xfrm>
          <a:prstGeom prst="rect">
            <a:avLst/>
          </a:prstGeom>
          <a:gradFill flip="none" rotWithShape="1">
            <a:gsLst>
              <a:gs pos="0">
                <a:srgbClr val="00609C"/>
              </a:gs>
              <a:gs pos="99000">
                <a:schemeClr val="bg1"/>
              </a:gs>
            </a:gsLst>
            <a:lin ang="10800000" scaled="1"/>
            <a:tileRect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609C"/>
                </a:solidFill>
                <a:ea typeface="+mj-ea"/>
                <a:cs typeface="+mj-cs"/>
              </a:rPr>
              <a:t>A leading market position </a:t>
            </a:r>
            <a:r>
              <a:rPr lang="en-US" sz="1900" dirty="0" smtClean="0">
                <a:solidFill>
                  <a:schemeClr val="bg1"/>
                </a:solidFill>
                <a:ea typeface="+mj-ea"/>
                <a:cs typeface="+mj-cs"/>
              </a:rPr>
              <a:t>(Saudi Arabia)</a:t>
            </a:r>
            <a:endParaRPr lang="en-US" sz="19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70958" y="6173546"/>
            <a:ext cx="4414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</a:t>
            </a:r>
          </a:p>
          <a:p>
            <a:pPr marL="171450" indent="-171450">
              <a:buFontTx/>
              <a:buChar char="-"/>
            </a:pPr>
            <a:r>
              <a:rPr lang="en-US" sz="1100" dirty="0" smtClean="0"/>
              <a:t>Tabuk Data</a:t>
            </a:r>
          </a:p>
          <a:p>
            <a:pPr marL="171450" indent="-171450">
              <a:buFontTx/>
              <a:buChar char="-"/>
            </a:pPr>
            <a:r>
              <a:rPr lang="en-US" sz="1100" dirty="0" smtClean="0"/>
              <a:t>IMS data MAT Q3/2019: Saudi Arabia Retail Market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6199094" y="2397575"/>
            <a:ext cx="0" cy="310896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6624" y="6447820"/>
            <a:ext cx="539469" cy="4167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Slide Number Placeholder 2"/>
          <p:cNvSpPr txBox="1">
            <a:spLocks/>
          </p:cNvSpPr>
          <p:nvPr/>
        </p:nvSpPr>
        <p:spPr>
          <a:xfrm>
            <a:off x="160202" y="6461429"/>
            <a:ext cx="672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0007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 </a:t>
            </a:r>
            <a:r>
              <a:rPr lang="en-US" dirty="0"/>
              <a:t>rich and diversified </a:t>
            </a:r>
            <a:r>
              <a:rPr lang="en-US" dirty="0" smtClean="0"/>
              <a:t>portfolio in </a:t>
            </a:r>
            <a:r>
              <a:rPr lang="en-US" dirty="0"/>
              <a:t>key therapeutic areas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52" y="1743511"/>
            <a:ext cx="2396458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05" y="1743511"/>
            <a:ext cx="2396458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21" y="1743511"/>
            <a:ext cx="2398326" cy="2011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05" y="4486711"/>
            <a:ext cx="2396458" cy="2011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21" y="4486711"/>
            <a:ext cx="2396458" cy="2011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52" y="4486711"/>
            <a:ext cx="2396458" cy="2011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4057" y="1237130"/>
            <a:ext cx="181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Infectious Diseases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2173" y="1237130"/>
            <a:ext cx="181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Cardiovascular System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2104" y="1237130"/>
            <a:ext cx="181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Musculoskeletal System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4057" y="3980330"/>
            <a:ext cx="181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Respiratory System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3405" y="3980330"/>
            <a:ext cx="205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Gastrointestinal System &amp; Diabetes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52104" y="3980330"/>
            <a:ext cx="181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Central Nervous System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1578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strong regional presence in Middle East and Africa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63505" y="1008530"/>
            <a:ext cx="9951635" cy="5217458"/>
            <a:chOff x="1163505" y="1008530"/>
            <a:chExt cx="9951635" cy="52174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1" b="5882"/>
            <a:stretch/>
          </p:blipFill>
          <p:spPr>
            <a:xfrm>
              <a:off x="1163505" y="1008530"/>
              <a:ext cx="9951635" cy="521745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388393" y="2471738"/>
              <a:ext cx="476250" cy="207168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33613" y="2678905"/>
              <a:ext cx="264318" cy="302419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97881" y="2926161"/>
              <a:ext cx="290512" cy="302419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1962152" y="2926161"/>
              <a:ext cx="176213" cy="302419"/>
            </a:xfrm>
            <a:prstGeom prst="triangle">
              <a:avLst>
                <a:gd name="adj" fmla="val 86773"/>
              </a:avLst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077641" y="2678904"/>
              <a:ext cx="176213" cy="302419"/>
            </a:xfrm>
            <a:prstGeom prst="triangle">
              <a:avLst>
                <a:gd name="adj" fmla="val 86773"/>
              </a:avLst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2241351" y="2471737"/>
              <a:ext cx="176213" cy="302419"/>
            </a:xfrm>
            <a:prstGeom prst="triangle">
              <a:avLst>
                <a:gd name="adj" fmla="val 86773"/>
              </a:avLst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243138" y="2611915"/>
              <a:ext cx="100012" cy="107778"/>
            </a:xfrm>
            <a:custGeom>
              <a:avLst/>
              <a:gdLst>
                <a:gd name="connsiteX0" fmla="*/ 38100 w 100012"/>
                <a:gd name="connsiteY0" fmla="*/ 74135 h 107778"/>
                <a:gd name="connsiteX1" fmla="*/ 73818 w 100012"/>
                <a:gd name="connsiteY1" fmla="*/ 45560 h 107778"/>
                <a:gd name="connsiteX2" fmla="*/ 66675 w 100012"/>
                <a:gd name="connsiteY2" fmla="*/ 47941 h 107778"/>
                <a:gd name="connsiteX3" fmla="*/ 59531 w 100012"/>
                <a:gd name="connsiteY3" fmla="*/ 52704 h 107778"/>
                <a:gd name="connsiteX4" fmla="*/ 40481 w 100012"/>
                <a:gd name="connsiteY4" fmla="*/ 62229 h 107778"/>
                <a:gd name="connsiteX5" fmla="*/ 35718 w 100012"/>
                <a:gd name="connsiteY5" fmla="*/ 52704 h 107778"/>
                <a:gd name="connsiteX6" fmla="*/ 42862 w 100012"/>
                <a:gd name="connsiteY6" fmla="*/ 45560 h 107778"/>
                <a:gd name="connsiteX7" fmla="*/ 28575 w 100012"/>
                <a:gd name="connsiteY7" fmla="*/ 57466 h 107778"/>
                <a:gd name="connsiteX8" fmla="*/ 21431 w 100012"/>
                <a:gd name="connsiteY8" fmla="*/ 62229 h 107778"/>
                <a:gd name="connsiteX9" fmla="*/ 30956 w 100012"/>
                <a:gd name="connsiteY9" fmla="*/ 64610 h 107778"/>
                <a:gd name="connsiteX10" fmla="*/ 38100 w 100012"/>
                <a:gd name="connsiteY10" fmla="*/ 62229 h 107778"/>
                <a:gd name="connsiteX11" fmla="*/ 30956 w 100012"/>
                <a:gd name="connsiteY11" fmla="*/ 74135 h 107778"/>
                <a:gd name="connsiteX12" fmla="*/ 16668 w 100012"/>
                <a:gd name="connsiteY12" fmla="*/ 86041 h 107778"/>
                <a:gd name="connsiteX13" fmla="*/ 9525 w 100012"/>
                <a:gd name="connsiteY13" fmla="*/ 83660 h 107778"/>
                <a:gd name="connsiteX14" fmla="*/ 0 w 100012"/>
                <a:gd name="connsiteY14" fmla="*/ 59848 h 107778"/>
                <a:gd name="connsiteX15" fmla="*/ 2381 w 100012"/>
                <a:gd name="connsiteY15" fmla="*/ 52704 h 107778"/>
                <a:gd name="connsiteX16" fmla="*/ 21431 w 100012"/>
                <a:gd name="connsiteY16" fmla="*/ 36035 h 107778"/>
                <a:gd name="connsiteX17" fmla="*/ 35718 w 100012"/>
                <a:gd name="connsiteY17" fmla="*/ 31273 h 107778"/>
                <a:gd name="connsiteX18" fmla="*/ 42862 w 100012"/>
                <a:gd name="connsiteY18" fmla="*/ 28891 h 107778"/>
                <a:gd name="connsiteX19" fmla="*/ 59531 w 100012"/>
                <a:gd name="connsiteY19" fmla="*/ 19366 h 107778"/>
                <a:gd name="connsiteX20" fmla="*/ 73818 w 100012"/>
                <a:gd name="connsiteY20" fmla="*/ 14604 h 107778"/>
                <a:gd name="connsiteX21" fmla="*/ 92868 w 100012"/>
                <a:gd name="connsiteY21" fmla="*/ 7460 h 107778"/>
                <a:gd name="connsiteX22" fmla="*/ 100012 w 100012"/>
                <a:gd name="connsiteY22" fmla="*/ 2698 h 107778"/>
                <a:gd name="connsiteX23" fmla="*/ 92868 w 100012"/>
                <a:gd name="connsiteY23" fmla="*/ 316 h 107778"/>
                <a:gd name="connsiteX24" fmla="*/ 78581 w 100012"/>
                <a:gd name="connsiteY24" fmla="*/ 9841 h 107778"/>
                <a:gd name="connsiteX25" fmla="*/ 52387 w 100012"/>
                <a:gd name="connsiteY25" fmla="*/ 14604 h 107778"/>
                <a:gd name="connsiteX26" fmla="*/ 38100 w 100012"/>
                <a:gd name="connsiteY26" fmla="*/ 24129 h 107778"/>
                <a:gd name="connsiteX27" fmla="*/ 30956 w 100012"/>
                <a:gd name="connsiteY27" fmla="*/ 28891 h 107778"/>
                <a:gd name="connsiteX28" fmla="*/ 28575 w 100012"/>
                <a:gd name="connsiteY28" fmla="*/ 36035 h 107778"/>
                <a:gd name="connsiteX29" fmla="*/ 42862 w 100012"/>
                <a:gd name="connsiteY29" fmla="*/ 38416 h 107778"/>
                <a:gd name="connsiteX30" fmla="*/ 73818 w 100012"/>
                <a:gd name="connsiteY30" fmla="*/ 36035 h 107778"/>
                <a:gd name="connsiteX31" fmla="*/ 80962 w 100012"/>
                <a:gd name="connsiteY31" fmla="*/ 33654 h 107778"/>
                <a:gd name="connsiteX32" fmla="*/ 78581 w 100012"/>
                <a:gd name="connsiteY32" fmla="*/ 26510 h 107778"/>
                <a:gd name="connsiteX33" fmla="*/ 45243 w 100012"/>
                <a:gd name="connsiteY33" fmla="*/ 31273 h 107778"/>
                <a:gd name="connsiteX34" fmla="*/ 38100 w 100012"/>
                <a:gd name="connsiteY34" fmla="*/ 36035 h 107778"/>
                <a:gd name="connsiteX35" fmla="*/ 35718 w 100012"/>
                <a:gd name="connsiteY35" fmla="*/ 47941 h 107778"/>
                <a:gd name="connsiteX36" fmla="*/ 33337 w 100012"/>
                <a:gd name="connsiteY36" fmla="*/ 55085 h 107778"/>
                <a:gd name="connsiteX37" fmla="*/ 40481 w 100012"/>
                <a:gd name="connsiteY37" fmla="*/ 64610 h 107778"/>
                <a:gd name="connsiteX38" fmla="*/ 47625 w 100012"/>
                <a:gd name="connsiteY38" fmla="*/ 62229 h 107778"/>
                <a:gd name="connsiteX39" fmla="*/ 66675 w 100012"/>
                <a:gd name="connsiteY39" fmla="*/ 52704 h 107778"/>
                <a:gd name="connsiteX40" fmla="*/ 71437 w 100012"/>
                <a:gd name="connsiteY40" fmla="*/ 45560 h 107778"/>
                <a:gd name="connsiteX41" fmla="*/ 54768 w 100012"/>
                <a:gd name="connsiteY41" fmla="*/ 57466 h 107778"/>
                <a:gd name="connsiteX42" fmla="*/ 47625 w 100012"/>
                <a:gd name="connsiteY42" fmla="*/ 55085 h 107778"/>
                <a:gd name="connsiteX43" fmla="*/ 50006 w 100012"/>
                <a:gd name="connsiteY43" fmla="*/ 45560 h 107778"/>
                <a:gd name="connsiteX44" fmla="*/ 38100 w 100012"/>
                <a:gd name="connsiteY44" fmla="*/ 66991 h 107778"/>
                <a:gd name="connsiteX45" fmla="*/ 33337 w 100012"/>
                <a:gd name="connsiteY45" fmla="*/ 76516 h 107778"/>
                <a:gd name="connsiteX46" fmla="*/ 30956 w 100012"/>
                <a:gd name="connsiteY46" fmla="*/ 83660 h 107778"/>
                <a:gd name="connsiteX47" fmla="*/ 26193 w 100012"/>
                <a:gd name="connsiteY47" fmla="*/ 74135 h 107778"/>
                <a:gd name="connsiteX48" fmla="*/ 28575 w 100012"/>
                <a:gd name="connsiteY48" fmla="*/ 64610 h 107778"/>
                <a:gd name="connsiteX49" fmla="*/ 21431 w 100012"/>
                <a:gd name="connsiteY49" fmla="*/ 88423 h 107778"/>
                <a:gd name="connsiteX50" fmla="*/ 19050 w 100012"/>
                <a:gd name="connsiteY50" fmla="*/ 95566 h 107778"/>
                <a:gd name="connsiteX51" fmla="*/ 21431 w 100012"/>
                <a:gd name="connsiteY51" fmla="*/ 107473 h 107778"/>
                <a:gd name="connsiteX52" fmla="*/ 23812 w 100012"/>
                <a:gd name="connsiteY52" fmla="*/ 100329 h 107778"/>
                <a:gd name="connsiteX53" fmla="*/ 38100 w 100012"/>
                <a:gd name="connsiteY53" fmla="*/ 74135 h 10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0012" h="107778">
                  <a:moveTo>
                    <a:pt x="38100" y="74135"/>
                  </a:moveTo>
                  <a:cubicBezTo>
                    <a:pt x="46434" y="65007"/>
                    <a:pt x="62578" y="55863"/>
                    <a:pt x="73818" y="45560"/>
                  </a:cubicBezTo>
                  <a:cubicBezTo>
                    <a:pt x="75668" y="43864"/>
                    <a:pt x="68920" y="46819"/>
                    <a:pt x="66675" y="47941"/>
                  </a:cubicBezTo>
                  <a:cubicBezTo>
                    <a:pt x="64115" y="49221"/>
                    <a:pt x="62044" y="51333"/>
                    <a:pt x="59531" y="52704"/>
                  </a:cubicBezTo>
                  <a:cubicBezTo>
                    <a:pt x="53298" y="56104"/>
                    <a:pt x="40481" y="62229"/>
                    <a:pt x="40481" y="62229"/>
                  </a:cubicBezTo>
                  <a:cubicBezTo>
                    <a:pt x="38893" y="59054"/>
                    <a:pt x="35216" y="56218"/>
                    <a:pt x="35718" y="52704"/>
                  </a:cubicBezTo>
                  <a:cubicBezTo>
                    <a:pt x="36194" y="49370"/>
                    <a:pt x="45664" y="43692"/>
                    <a:pt x="42862" y="45560"/>
                  </a:cubicBezTo>
                  <a:cubicBezTo>
                    <a:pt x="37704" y="48999"/>
                    <a:pt x="33468" y="53660"/>
                    <a:pt x="28575" y="57466"/>
                  </a:cubicBezTo>
                  <a:cubicBezTo>
                    <a:pt x="26316" y="59223"/>
                    <a:pt x="23812" y="60641"/>
                    <a:pt x="21431" y="62229"/>
                  </a:cubicBezTo>
                  <a:cubicBezTo>
                    <a:pt x="24606" y="63023"/>
                    <a:pt x="27683" y="64610"/>
                    <a:pt x="30956" y="64610"/>
                  </a:cubicBezTo>
                  <a:cubicBezTo>
                    <a:pt x="33466" y="64610"/>
                    <a:pt x="38100" y="59719"/>
                    <a:pt x="38100" y="62229"/>
                  </a:cubicBezTo>
                  <a:cubicBezTo>
                    <a:pt x="38100" y="66857"/>
                    <a:pt x="33733" y="70432"/>
                    <a:pt x="30956" y="74135"/>
                  </a:cubicBezTo>
                  <a:cubicBezTo>
                    <a:pt x="26371" y="80248"/>
                    <a:pt x="22720" y="82007"/>
                    <a:pt x="16668" y="86041"/>
                  </a:cubicBezTo>
                  <a:cubicBezTo>
                    <a:pt x="14287" y="85247"/>
                    <a:pt x="10319" y="86041"/>
                    <a:pt x="9525" y="83660"/>
                  </a:cubicBezTo>
                  <a:cubicBezTo>
                    <a:pt x="656" y="57054"/>
                    <a:pt x="17252" y="54095"/>
                    <a:pt x="0" y="59848"/>
                  </a:cubicBezTo>
                  <a:cubicBezTo>
                    <a:pt x="0" y="59848"/>
                    <a:pt x="1259" y="54949"/>
                    <a:pt x="2381" y="52704"/>
                  </a:cubicBezTo>
                  <a:cubicBezTo>
                    <a:pt x="6270" y="44924"/>
                    <a:pt x="12857" y="38893"/>
                    <a:pt x="21431" y="36035"/>
                  </a:cubicBezTo>
                  <a:lnTo>
                    <a:pt x="35718" y="31273"/>
                  </a:lnTo>
                  <a:cubicBezTo>
                    <a:pt x="38099" y="30479"/>
                    <a:pt x="40773" y="30283"/>
                    <a:pt x="42862" y="28891"/>
                  </a:cubicBezTo>
                  <a:cubicBezTo>
                    <a:pt x="49303" y="24597"/>
                    <a:pt x="51982" y="22386"/>
                    <a:pt x="59531" y="19366"/>
                  </a:cubicBezTo>
                  <a:cubicBezTo>
                    <a:pt x="64192" y="17502"/>
                    <a:pt x="69328" y="16849"/>
                    <a:pt x="73818" y="14604"/>
                  </a:cubicBezTo>
                  <a:cubicBezTo>
                    <a:pt x="86270" y="8377"/>
                    <a:pt x="79899" y="10702"/>
                    <a:pt x="92868" y="7460"/>
                  </a:cubicBezTo>
                  <a:cubicBezTo>
                    <a:pt x="95249" y="5873"/>
                    <a:pt x="100012" y="5560"/>
                    <a:pt x="100012" y="2698"/>
                  </a:cubicBezTo>
                  <a:cubicBezTo>
                    <a:pt x="100012" y="188"/>
                    <a:pt x="95249" y="-478"/>
                    <a:pt x="92868" y="316"/>
                  </a:cubicBezTo>
                  <a:cubicBezTo>
                    <a:pt x="87438" y="2126"/>
                    <a:pt x="84011" y="8031"/>
                    <a:pt x="78581" y="9841"/>
                  </a:cubicBezTo>
                  <a:cubicBezTo>
                    <a:pt x="65366" y="14247"/>
                    <a:pt x="73928" y="11912"/>
                    <a:pt x="52387" y="14604"/>
                  </a:cubicBezTo>
                  <a:lnTo>
                    <a:pt x="38100" y="24129"/>
                  </a:lnTo>
                  <a:lnTo>
                    <a:pt x="30956" y="28891"/>
                  </a:lnTo>
                  <a:cubicBezTo>
                    <a:pt x="30162" y="31272"/>
                    <a:pt x="26615" y="34467"/>
                    <a:pt x="28575" y="36035"/>
                  </a:cubicBezTo>
                  <a:cubicBezTo>
                    <a:pt x="32345" y="39051"/>
                    <a:pt x="38034" y="38416"/>
                    <a:pt x="42862" y="38416"/>
                  </a:cubicBezTo>
                  <a:cubicBezTo>
                    <a:pt x="53211" y="38416"/>
                    <a:pt x="63499" y="36829"/>
                    <a:pt x="73818" y="36035"/>
                  </a:cubicBezTo>
                  <a:cubicBezTo>
                    <a:pt x="76199" y="35241"/>
                    <a:pt x="79839" y="35899"/>
                    <a:pt x="80962" y="33654"/>
                  </a:cubicBezTo>
                  <a:cubicBezTo>
                    <a:pt x="82085" y="31409"/>
                    <a:pt x="81086" y="26677"/>
                    <a:pt x="78581" y="26510"/>
                  </a:cubicBezTo>
                  <a:cubicBezTo>
                    <a:pt x="67380" y="25763"/>
                    <a:pt x="56356" y="29685"/>
                    <a:pt x="45243" y="31273"/>
                  </a:cubicBezTo>
                  <a:cubicBezTo>
                    <a:pt x="42862" y="32860"/>
                    <a:pt x="39520" y="33550"/>
                    <a:pt x="38100" y="36035"/>
                  </a:cubicBezTo>
                  <a:cubicBezTo>
                    <a:pt x="36092" y="39549"/>
                    <a:pt x="36700" y="44015"/>
                    <a:pt x="35718" y="47941"/>
                  </a:cubicBezTo>
                  <a:cubicBezTo>
                    <a:pt x="35109" y="50376"/>
                    <a:pt x="34131" y="52704"/>
                    <a:pt x="33337" y="55085"/>
                  </a:cubicBezTo>
                  <a:cubicBezTo>
                    <a:pt x="35718" y="58260"/>
                    <a:pt x="36931" y="62835"/>
                    <a:pt x="40481" y="64610"/>
                  </a:cubicBezTo>
                  <a:cubicBezTo>
                    <a:pt x="42726" y="65733"/>
                    <a:pt x="45275" y="63110"/>
                    <a:pt x="47625" y="62229"/>
                  </a:cubicBezTo>
                  <a:cubicBezTo>
                    <a:pt x="60938" y="57237"/>
                    <a:pt x="56812" y="59279"/>
                    <a:pt x="66675" y="52704"/>
                  </a:cubicBezTo>
                  <a:cubicBezTo>
                    <a:pt x="68262" y="50323"/>
                    <a:pt x="73997" y="46840"/>
                    <a:pt x="71437" y="45560"/>
                  </a:cubicBezTo>
                  <a:cubicBezTo>
                    <a:pt x="67259" y="43471"/>
                    <a:pt x="56493" y="55741"/>
                    <a:pt x="54768" y="57466"/>
                  </a:cubicBezTo>
                  <a:cubicBezTo>
                    <a:pt x="52387" y="56672"/>
                    <a:pt x="48557" y="57415"/>
                    <a:pt x="47625" y="55085"/>
                  </a:cubicBezTo>
                  <a:cubicBezTo>
                    <a:pt x="46410" y="52046"/>
                    <a:pt x="52729" y="43745"/>
                    <a:pt x="50006" y="45560"/>
                  </a:cubicBezTo>
                  <a:cubicBezTo>
                    <a:pt x="38742" y="53070"/>
                    <a:pt x="42443" y="58305"/>
                    <a:pt x="38100" y="66991"/>
                  </a:cubicBezTo>
                  <a:cubicBezTo>
                    <a:pt x="36512" y="70166"/>
                    <a:pt x="34735" y="73253"/>
                    <a:pt x="33337" y="76516"/>
                  </a:cubicBezTo>
                  <a:cubicBezTo>
                    <a:pt x="32348" y="78823"/>
                    <a:pt x="31750" y="81279"/>
                    <a:pt x="30956" y="83660"/>
                  </a:cubicBezTo>
                  <a:cubicBezTo>
                    <a:pt x="29368" y="80485"/>
                    <a:pt x="26633" y="77657"/>
                    <a:pt x="26193" y="74135"/>
                  </a:cubicBezTo>
                  <a:cubicBezTo>
                    <a:pt x="25787" y="70887"/>
                    <a:pt x="28575" y="61337"/>
                    <a:pt x="28575" y="64610"/>
                  </a:cubicBezTo>
                  <a:cubicBezTo>
                    <a:pt x="28575" y="73106"/>
                    <a:pt x="24294" y="80786"/>
                    <a:pt x="21431" y="88423"/>
                  </a:cubicBezTo>
                  <a:cubicBezTo>
                    <a:pt x="20550" y="90773"/>
                    <a:pt x="19844" y="93185"/>
                    <a:pt x="19050" y="95566"/>
                  </a:cubicBezTo>
                  <a:cubicBezTo>
                    <a:pt x="19844" y="99535"/>
                    <a:pt x="18569" y="104611"/>
                    <a:pt x="21431" y="107473"/>
                  </a:cubicBezTo>
                  <a:cubicBezTo>
                    <a:pt x="23206" y="109248"/>
                    <a:pt x="23399" y="102805"/>
                    <a:pt x="23812" y="100329"/>
                  </a:cubicBezTo>
                  <a:cubicBezTo>
                    <a:pt x="24203" y="97980"/>
                    <a:pt x="29766" y="83263"/>
                    <a:pt x="38100" y="74135"/>
                  </a:cubicBezTo>
                  <a:close/>
                </a:path>
              </a:pathLst>
            </a:custGeom>
            <a:solidFill>
              <a:srgbClr val="DADADA"/>
            </a:solidFill>
            <a:ln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62150" y="2597944"/>
              <a:ext cx="531019" cy="631031"/>
            </a:xfrm>
            <a:custGeom>
              <a:avLst/>
              <a:gdLst>
                <a:gd name="connsiteX0" fmla="*/ 531019 w 531019"/>
                <a:gd name="connsiteY0" fmla="*/ 381000 h 631031"/>
                <a:gd name="connsiteX1" fmla="*/ 519113 w 531019"/>
                <a:gd name="connsiteY1" fmla="*/ 385762 h 631031"/>
                <a:gd name="connsiteX2" fmla="*/ 511969 w 531019"/>
                <a:gd name="connsiteY2" fmla="*/ 383381 h 631031"/>
                <a:gd name="connsiteX3" fmla="*/ 502444 w 531019"/>
                <a:gd name="connsiteY3" fmla="*/ 385762 h 631031"/>
                <a:gd name="connsiteX4" fmla="*/ 495300 w 531019"/>
                <a:gd name="connsiteY4" fmla="*/ 388144 h 631031"/>
                <a:gd name="connsiteX5" fmla="*/ 481013 w 531019"/>
                <a:gd name="connsiteY5" fmla="*/ 397669 h 631031"/>
                <a:gd name="connsiteX6" fmla="*/ 459581 w 531019"/>
                <a:gd name="connsiteY6" fmla="*/ 402431 h 631031"/>
                <a:gd name="connsiteX7" fmla="*/ 440531 w 531019"/>
                <a:gd name="connsiteY7" fmla="*/ 423862 h 631031"/>
                <a:gd name="connsiteX8" fmla="*/ 426244 w 531019"/>
                <a:gd name="connsiteY8" fmla="*/ 428625 h 631031"/>
                <a:gd name="connsiteX9" fmla="*/ 419100 w 531019"/>
                <a:gd name="connsiteY9" fmla="*/ 431006 h 631031"/>
                <a:gd name="connsiteX10" fmla="*/ 411956 w 531019"/>
                <a:gd name="connsiteY10" fmla="*/ 435769 h 631031"/>
                <a:gd name="connsiteX11" fmla="*/ 402431 w 531019"/>
                <a:gd name="connsiteY11" fmla="*/ 419100 h 631031"/>
                <a:gd name="connsiteX12" fmla="*/ 409575 w 531019"/>
                <a:gd name="connsiteY12" fmla="*/ 414337 h 631031"/>
                <a:gd name="connsiteX13" fmla="*/ 419100 w 531019"/>
                <a:gd name="connsiteY13" fmla="*/ 400050 h 631031"/>
                <a:gd name="connsiteX14" fmla="*/ 426244 w 531019"/>
                <a:gd name="connsiteY14" fmla="*/ 383381 h 631031"/>
                <a:gd name="connsiteX15" fmla="*/ 423863 w 531019"/>
                <a:gd name="connsiteY15" fmla="*/ 390525 h 631031"/>
                <a:gd name="connsiteX16" fmla="*/ 421481 w 531019"/>
                <a:gd name="connsiteY16" fmla="*/ 400050 h 631031"/>
                <a:gd name="connsiteX17" fmla="*/ 431006 w 531019"/>
                <a:gd name="connsiteY17" fmla="*/ 381000 h 631031"/>
                <a:gd name="connsiteX18" fmla="*/ 423863 w 531019"/>
                <a:gd name="connsiteY18" fmla="*/ 395287 h 631031"/>
                <a:gd name="connsiteX19" fmla="*/ 419100 w 531019"/>
                <a:gd name="connsiteY19" fmla="*/ 404812 h 631031"/>
                <a:gd name="connsiteX20" fmla="*/ 421481 w 531019"/>
                <a:gd name="connsiteY20" fmla="*/ 397669 h 631031"/>
                <a:gd name="connsiteX21" fmla="*/ 435769 w 531019"/>
                <a:gd name="connsiteY21" fmla="*/ 383381 h 631031"/>
                <a:gd name="connsiteX22" fmla="*/ 433388 w 531019"/>
                <a:gd name="connsiteY22" fmla="*/ 397669 h 631031"/>
                <a:gd name="connsiteX23" fmla="*/ 421481 w 531019"/>
                <a:gd name="connsiteY23" fmla="*/ 414337 h 631031"/>
                <a:gd name="connsiteX24" fmla="*/ 435769 w 531019"/>
                <a:gd name="connsiteY24" fmla="*/ 400050 h 631031"/>
                <a:gd name="connsiteX25" fmla="*/ 416719 w 531019"/>
                <a:gd name="connsiteY25" fmla="*/ 414337 h 631031"/>
                <a:gd name="connsiteX26" fmla="*/ 419100 w 531019"/>
                <a:gd name="connsiteY26" fmla="*/ 416719 h 631031"/>
                <a:gd name="connsiteX27" fmla="*/ 426244 w 531019"/>
                <a:gd name="connsiteY27" fmla="*/ 407194 h 631031"/>
                <a:gd name="connsiteX28" fmla="*/ 433388 w 531019"/>
                <a:gd name="connsiteY28" fmla="*/ 400050 h 631031"/>
                <a:gd name="connsiteX29" fmla="*/ 428625 w 531019"/>
                <a:gd name="connsiteY29" fmla="*/ 414337 h 631031"/>
                <a:gd name="connsiteX30" fmla="*/ 442913 w 531019"/>
                <a:gd name="connsiteY30" fmla="*/ 404812 h 631031"/>
                <a:gd name="connsiteX31" fmla="*/ 445294 w 531019"/>
                <a:gd name="connsiteY31" fmla="*/ 407194 h 631031"/>
                <a:gd name="connsiteX32" fmla="*/ 459581 w 531019"/>
                <a:gd name="connsiteY32" fmla="*/ 400050 h 631031"/>
                <a:gd name="connsiteX33" fmla="*/ 473869 w 531019"/>
                <a:gd name="connsiteY33" fmla="*/ 395287 h 631031"/>
                <a:gd name="connsiteX34" fmla="*/ 454819 w 531019"/>
                <a:gd name="connsiteY34" fmla="*/ 402431 h 631031"/>
                <a:gd name="connsiteX35" fmla="*/ 447675 w 531019"/>
                <a:gd name="connsiteY35" fmla="*/ 404812 h 631031"/>
                <a:gd name="connsiteX36" fmla="*/ 461963 w 531019"/>
                <a:gd name="connsiteY36" fmla="*/ 395287 h 631031"/>
                <a:gd name="connsiteX37" fmla="*/ 447675 w 531019"/>
                <a:gd name="connsiteY37" fmla="*/ 392906 h 631031"/>
                <a:gd name="connsiteX38" fmla="*/ 457200 w 531019"/>
                <a:gd name="connsiteY38" fmla="*/ 385762 h 631031"/>
                <a:gd name="connsiteX39" fmla="*/ 464344 w 531019"/>
                <a:gd name="connsiteY39" fmla="*/ 383381 h 631031"/>
                <a:gd name="connsiteX40" fmla="*/ 476250 w 531019"/>
                <a:gd name="connsiteY40" fmla="*/ 381000 h 631031"/>
                <a:gd name="connsiteX41" fmla="*/ 461963 w 531019"/>
                <a:gd name="connsiteY41" fmla="*/ 383381 h 631031"/>
                <a:gd name="connsiteX42" fmla="*/ 454819 w 531019"/>
                <a:gd name="connsiteY42" fmla="*/ 385762 h 631031"/>
                <a:gd name="connsiteX43" fmla="*/ 464344 w 531019"/>
                <a:gd name="connsiteY43" fmla="*/ 381000 h 631031"/>
                <a:gd name="connsiteX44" fmla="*/ 473869 w 531019"/>
                <a:gd name="connsiteY44" fmla="*/ 378619 h 631031"/>
                <a:gd name="connsiteX45" fmla="*/ 464344 w 531019"/>
                <a:gd name="connsiteY45" fmla="*/ 376237 h 631031"/>
                <a:gd name="connsiteX46" fmla="*/ 433388 w 531019"/>
                <a:gd name="connsiteY46" fmla="*/ 385762 h 631031"/>
                <a:gd name="connsiteX47" fmla="*/ 440531 w 531019"/>
                <a:gd name="connsiteY47" fmla="*/ 383381 h 631031"/>
                <a:gd name="connsiteX48" fmla="*/ 469106 w 531019"/>
                <a:gd name="connsiteY48" fmla="*/ 376237 h 631031"/>
                <a:gd name="connsiteX49" fmla="*/ 476250 w 531019"/>
                <a:gd name="connsiteY49" fmla="*/ 371475 h 631031"/>
                <a:gd name="connsiteX50" fmla="*/ 450056 w 531019"/>
                <a:gd name="connsiteY50" fmla="*/ 381000 h 631031"/>
                <a:gd name="connsiteX51" fmla="*/ 442913 w 531019"/>
                <a:gd name="connsiteY51" fmla="*/ 385762 h 631031"/>
                <a:gd name="connsiteX52" fmla="*/ 426244 w 531019"/>
                <a:gd name="connsiteY52" fmla="*/ 400050 h 631031"/>
                <a:gd name="connsiteX53" fmla="*/ 421481 w 531019"/>
                <a:gd name="connsiteY53" fmla="*/ 407194 h 631031"/>
                <a:gd name="connsiteX54" fmla="*/ 433388 w 531019"/>
                <a:gd name="connsiteY54" fmla="*/ 409575 h 631031"/>
                <a:gd name="connsiteX55" fmla="*/ 419100 w 531019"/>
                <a:gd name="connsiteY55" fmla="*/ 416719 h 631031"/>
                <a:gd name="connsiteX56" fmla="*/ 414338 w 531019"/>
                <a:gd name="connsiteY56" fmla="*/ 423862 h 631031"/>
                <a:gd name="connsiteX57" fmla="*/ 423863 w 531019"/>
                <a:gd name="connsiteY57" fmla="*/ 419100 h 631031"/>
                <a:gd name="connsiteX58" fmla="*/ 442913 w 531019"/>
                <a:gd name="connsiteY58" fmla="*/ 409575 h 631031"/>
                <a:gd name="connsiteX59" fmla="*/ 435769 w 531019"/>
                <a:gd name="connsiteY59" fmla="*/ 416719 h 631031"/>
                <a:gd name="connsiteX60" fmla="*/ 421481 w 531019"/>
                <a:gd name="connsiteY60" fmla="*/ 421481 h 631031"/>
                <a:gd name="connsiteX61" fmla="*/ 438150 w 531019"/>
                <a:gd name="connsiteY61" fmla="*/ 411956 h 631031"/>
                <a:gd name="connsiteX62" fmla="*/ 428625 w 531019"/>
                <a:gd name="connsiteY62" fmla="*/ 414337 h 631031"/>
                <a:gd name="connsiteX63" fmla="*/ 414338 w 531019"/>
                <a:gd name="connsiteY63" fmla="*/ 419100 h 631031"/>
                <a:gd name="connsiteX64" fmla="*/ 400050 w 531019"/>
                <a:gd name="connsiteY64" fmla="*/ 423862 h 631031"/>
                <a:gd name="connsiteX65" fmla="*/ 407194 w 531019"/>
                <a:gd name="connsiteY65" fmla="*/ 421481 h 631031"/>
                <a:gd name="connsiteX66" fmla="*/ 414338 w 531019"/>
                <a:gd name="connsiteY66" fmla="*/ 419100 h 631031"/>
                <a:gd name="connsiteX67" fmla="*/ 421481 w 531019"/>
                <a:gd name="connsiteY67" fmla="*/ 416719 h 631031"/>
                <a:gd name="connsiteX68" fmla="*/ 426244 w 531019"/>
                <a:gd name="connsiteY68" fmla="*/ 409575 h 631031"/>
                <a:gd name="connsiteX69" fmla="*/ 442913 w 531019"/>
                <a:gd name="connsiteY69" fmla="*/ 397669 h 631031"/>
                <a:gd name="connsiteX70" fmla="*/ 450056 w 531019"/>
                <a:gd name="connsiteY70" fmla="*/ 390525 h 631031"/>
                <a:gd name="connsiteX71" fmla="*/ 459581 w 531019"/>
                <a:gd name="connsiteY71" fmla="*/ 385762 h 631031"/>
                <a:gd name="connsiteX72" fmla="*/ 466725 w 531019"/>
                <a:gd name="connsiteY72" fmla="*/ 381000 h 631031"/>
                <a:gd name="connsiteX73" fmla="*/ 488156 w 531019"/>
                <a:gd name="connsiteY73" fmla="*/ 376237 h 631031"/>
                <a:gd name="connsiteX74" fmla="*/ 481013 w 531019"/>
                <a:gd name="connsiteY74" fmla="*/ 378619 h 631031"/>
                <a:gd name="connsiteX75" fmla="*/ 466725 w 531019"/>
                <a:gd name="connsiteY75" fmla="*/ 388144 h 631031"/>
                <a:gd name="connsiteX76" fmla="*/ 492919 w 531019"/>
                <a:gd name="connsiteY76" fmla="*/ 383381 h 631031"/>
                <a:gd name="connsiteX77" fmla="*/ 500063 w 531019"/>
                <a:gd name="connsiteY77" fmla="*/ 381000 h 631031"/>
                <a:gd name="connsiteX78" fmla="*/ 485775 w 531019"/>
                <a:gd name="connsiteY78" fmla="*/ 383381 h 631031"/>
                <a:gd name="connsiteX79" fmla="*/ 478631 w 531019"/>
                <a:gd name="connsiteY79" fmla="*/ 385762 h 631031"/>
                <a:gd name="connsiteX80" fmla="*/ 504825 w 531019"/>
                <a:gd name="connsiteY80" fmla="*/ 383381 h 631031"/>
                <a:gd name="connsiteX81" fmla="*/ 519113 w 531019"/>
                <a:gd name="connsiteY81" fmla="*/ 373856 h 631031"/>
                <a:gd name="connsiteX82" fmla="*/ 511969 w 531019"/>
                <a:gd name="connsiteY82" fmla="*/ 369094 h 631031"/>
                <a:gd name="connsiteX83" fmla="*/ 302419 w 531019"/>
                <a:gd name="connsiteY83" fmla="*/ 376237 h 631031"/>
                <a:gd name="connsiteX84" fmla="*/ 292894 w 531019"/>
                <a:gd name="connsiteY84" fmla="*/ 381000 h 631031"/>
                <a:gd name="connsiteX85" fmla="*/ 254794 w 531019"/>
                <a:gd name="connsiteY85" fmla="*/ 392906 h 631031"/>
                <a:gd name="connsiteX86" fmla="*/ 245269 w 531019"/>
                <a:gd name="connsiteY86" fmla="*/ 397669 h 631031"/>
                <a:gd name="connsiteX87" fmla="*/ 230981 w 531019"/>
                <a:gd name="connsiteY87" fmla="*/ 402431 h 631031"/>
                <a:gd name="connsiteX88" fmla="*/ 219075 w 531019"/>
                <a:gd name="connsiteY88" fmla="*/ 411956 h 631031"/>
                <a:gd name="connsiteX89" fmla="*/ 211931 w 531019"/>
                <a:gd name="connsiteY89" fmla="*/ 416719 h 631031"/>
                <a:gd name="connsiteX90" fmla="*/ 197644 w 531019"/>
                <a:gd name="connsiteY90" fmla="*/ 433387 h 631031"/>
                <a:gd name="connsiteX91" fmla="*/ 192881 w 531019"/>
                <a:gd name="connsiteY91" fmla="*/ 440531 h 631031"/>
                <a:gd name="connsiteX92" fmla="*/ 157163 w 531019"/>
                <a:gd name="connsiteY92" fmla="*/ 466725 h 631031"/>
                <a:gd name="connsiteX93" fmla="*/ 142875 w 531019"/>
                <a:gd name="connsiteY93" fmla="*/ 473869 h 631031"/>
                <a:gd name="connsiteX94" fmla="*/ 121444 w 531019"/>
                <a:gd name="connsiteY94" fmla="*/ 488156 h 631031"/>
                <a:gd name="connsiteX95" fmla="*/ 104775 w 531019"/>
                <a:gd name="connsiteY95" fmla="*/ 492919 h 631031"/>
                <a:gd name="connsiteX96" fmla="*/ 97631 w 531019"/>
                <a:gd name="connsiteY96" fmla="*/ 497681 h 631031"/>
                <a:gd name="connsiteX97" fmla="*/ 95250 w 531019"/>
                <a:gd name="connsiteY97" fmla="*/ 504825 h 631031"/>
                <a:gd name="connsiteX98" fmla="*/ 80963 w 531019"/>
                <a:gd name="connsiteY98" fmla="*/ 519112 h 631031"/>
                <a:gd name="connsiteX99" fmla="*/ 73819 w 531019"/>
                <a:gd name="connsiteY99" fmla="*/ 521494 h 631031"/>
                <a:gd name="connsiteX100" fmla="*/ 66675 w 531019"/>
                <a:gd name="connsiteY100" fmla="*/ 526256 h 631031"/>
                <a:gd name="connsiteX101" fmla="*/ 38100 w 531019"/>
                <a:gd name="connsiteY101" fmla="*/ 533400 h 631031"/>
                <a:gd name="connsiteX102" fmla="*/ 30956 w 531019"/>
                <a:gd name="connsiteY102" fmla="*/ 538162 h 631031"/>
                <a:gd name="connsiteX103" fmla="*/ 16669 w 531019"/>
                <a:gd name="connsiteY103" fmla="*/ 552450 h 631031"/>
                <a:gd name="connsiteX104" fmla="*/ 14288 w 531019"/>
                <a:gd name="connsiteY104" fmla="*/ 559594 h 631031"/>
                <a:gd name="connsiteX105" fmla="*/ 9525 w 531019"/>
                <a:gd name="connsiteY105" fmla="*/ 566737 h 631031"/>
                <a:gd name="connsiteX106" fmla="*/ 0 w 531019"/>
                <a:gd name="connsiteY106" fmla="*/ 588169 h 631031"/>
                <a:gd name="connsiteX107" fmla="*/ 2381 w 531019"/>
                <a:gd name="connsiteY107" fmla="*/ 614362 h 631031"/>
                <a:gd name="connsiteX108" fmla="*/ 7144 w 531019"/>
                <a:gd name="connsiteY108" fmla="*/ 631031 h 631031"/>
                <a:gd name="connsiteX109" fmla="*/ 9525 w 531019"/>
                <a:gd name="connsiteY109" fmla="*/ 621506 h 631031"/>
                <a:gd name="connsiteX110" fmla="*/ 14288 w 531019"/>
                <a:gd name="connsiteY110" fmla="*/ 614362 h 631031"/>
                <a:gd name="connsiteX111" fmla="*/ 16669 w 531019"/>
                <a:gd name="connsiteY111" fmla="*/ 595312 h 631031"/>
                <a:gd name="connsiteX112" fmla="*/ 19050 w 531019"/>
                <a:gd name="connsiteY112" fmla="*/ 588169 h 631031"/>
                <a:gd name="connsiteX113" fmla="*/ 21431 w 531019"/>
                <a:gd name="connsiteY113" fmla="*/ 578644 h 631031"/>
                <a:gd name="connsiteX114" fmla="*/ 23813 w 531019"/>
                <a:gd name="connsiteY114" fmla="*/ 571500 h 631031"/>
                <a:gd name="connsiteX115" fmla="*/ 30956 w 531019"/>
                <a:gd name="connsiteY115" fmla="*/ 564356 h 631031"/>
                <a:gd name="connsiteX116" fmla="*/ 33338 w 531019"/>
                <a:gd name="connsiteY116" fmla="*/ 557212 h 631031"/>
                <a:gd name="connsiteX117" fmla="*/ 38100 w 531019"/>
                <a:gd name="connsiteY117" fmla="*/ 550069 h 631031"/>
                <a:gd name="connsiteX118" fmla="*/ 33338 w 531019"/>
                <a:gd name="connsiteY118" fmla="*/ 559594 h 631031"/>
                <a:gd name="connsiteX119" fmla="*/ 26194 w 531019"/>
                <a:gd name="connsiteY119" fmla="*/ 573881 h 631031"/>
                <a:gd name="connsiteX120" fmla="*/ 19050 w 531019"/>
                <a:gd name="connsiteY120" fmla="*/ 578644 h 631031"/>
                <a:gd name="connsiteX121" fmla="*/ 14288 w 531019"/>
                <a:gd name="connsiteY121" fmla="*/ 585787 h 631031"/>
                <a:gd name="connsiteX122" fmla="*/ 19050 w 531019"/>
                <a:gd name="connsiteY122" fmla="*/ 566737 h 631031"/>
                <a:gd name="connsiteX123" fmla="*/ 26194 w 531019"/>
                <a:gd name="connsiteY123" fmla="*/ 561975 h 631031"/>
                <a:gd name="connsiteX124" fmla="*/ 28575 w 531019"/>
                <a:gd name="connsiteY124" fmla="*/ 554831 h 631031"/>
                <a:gd name="connsiteX125" fmla="*/ 33338 w 531019"/>
                <a:gd name="connsiteY125" fmla="*/ 545306 h 631031"/>
                <a:gd name="connsiteX126" fmla="*/ 23813 w 531019"/>
                <a:gd name="connsiteY126" fmla="*/ 559594 h 631031"/>
                <a:gd name="connsiteX127" fmla="*/ 21431 w 531019"/>
                <a:gd name="connsiteY127" fmla="*/ 571500 h 631031"/>
                <a:gd name="connsiteX128" fmla="*/ 16669 w 531019"/>
                <a:gd name="connsiteY128" fmla="*/ 585787 h 631031"/>
                <a:gd name="connsiteX129" fmla="*/ 14288 w 531019"/>
                <a:gd name="connsiteY129" fmla="*/ 592931 h 631031"/>
                <a:gd name="connsiteX130" fmla="*/ 11906 w 531019"/>
                <a:gd name="connsiteY130" fmla="*/ 602456 h 631031"/>
                <a:gd name="connsiteX131" fmla="*/ 9525 w 531019"/>
                <a:gd name="connsiteY131" fmla="*/ 614362 h 631031"/>
                <a:gd name="connsiteX132" fmla="*/ 11906 w 531019"/>
                <a:gd name="connsiteY132" fmla="*/ 607219 h 631031"/>
                <a:gd name="connsiteX133" fmla="*/ 16669 w 531019"/>
                <a:gd name="connsiteY133" fmla="*/ 595312 h 631031"/>
                <a:gd name="connsiteX134" fmla="*/ 21431 w 531019"/>
                <a:gd name="connsiteY134" fmla="*/ 578644 h 631031"/>
                <a:gd name="connsiteX135" fmla="*/ 26194 w 531019"/>
                <a:gd name="connsiteY135" fmla="*/ 571500 h 631031"/>
                <a:gd name="connsiteX136" fmla="*/ 28575 w 531019"/>
                <a:gd name="connsiteY136" fmla="*/ 564356 h 631031"/>
                <a:gd name="connsiteX137" fmla="*/ 30956 w 531019"/>
                <a:gd name="connsiteY137" fmla="*/ 554831 h 631031"/>
                <a:gd name="connsiteX138" fmla="*/ 33338 w 531019"/>
                <a:gd name="connsiteY138" fmla="*/ 547687 h 631031"/>
                <a:gd name="connsiteX139" fmla="*/ 28575 w 531019"/>
                <a:gd name="connsiteY139" fmla="*/ 557212 h 631031"/>
                <a:gd name="connsiteX140" fmla="*/ 16669 w 531019"/>
                <a:gd name="connsiteY140" fmla="*/ 571500 h 631031"/>
                <a:gd name="connsiteX141" fmla="*/ 14288 w 531019"/>
                <a:gd name="connsiteY141" fmla="*/ 578644 h 631031"/>
                <a:gd name="connsiteX142" fmla="*/ 21431 w 531019"/>
                <a:gd name="connsiteY142" fmla="*/ 576262 h 631031"/>
                <a:gd name="connsiteX143" fmla="*/ 38100 w 531019"/>
                <a:gd name="connsiteY143" fmla="*/ 571500 h 631031"/>
                <a:gd name="connsiteX144" fmla="*/ 59531 w 531019"/>
                <a:gd name="connsiteY144" fmla="*/ 559594 h 631031"/>
                <a:gd name="connsiteX145" fmla="*/ 64294 w 531019"/>
                <a:gd name="connsiteY145" fmla="*/ 552450 h 631031"/>
                <a:gd name="connsiteX146" fmla="*/ 71438 w 531019"/>
                <a:gd name="connsiteY146" fmla="*/ 540544 h 631031"/>
                <a:gd name="connsiteX147" fmla="*/ 85725 w 531019"/>
                <a:gd name="connsiteY147" fmla="*/ 528637 h 631031"/>
                <a:gd name="connsiteX148" fmla="*/ 92869 w 531019"/>
                <a:gd name="connsiteY148" fmla="*/ 521494 h 631031"/>
                <a:gd name="connsiteX149" fmla="*/ 100013 w 531019"/>
                <a:gd name="connsiteY149" fmla="*/ 495300 h 631031"/>
                <a:gd name="connsiteX150" fmla="*/ 102394 w 531019"/>
                <a:gd name="connsiteY150" fmla="*/ 459581 h 631031"/>
                <a:gd name="connsiteX151" fmla="*/ 100013 w 531019"/>
                <a:gd name="connsiteY151" fmla="*/ 442912 h 631031"/>
                <a:gd name="connsiteX152" fmla="*/ 102394 w 531019"/>
                <a:gd name="connsiteY152" fmla="*/ 419100 h 631031"/>
                <a:gd name="connsiteX153" fmla="*/ 121444 w 531019"/>
                <a:gd name="connsiteY153" fmla="*/ 397669 h 631031"/>
                <a:gd name="connsiteX154" fmla="*/ 126206 w 531019"/>
                <a:gd name="connsiteY154" fmla="*/ 390525 h 631031"/>
                <a:gd name="connsiteX155" fmla="*/ 133350 w 531019"/>
                <a:gd name="connsiteY155" fmla="*/ 385762 h 631031"/>
                <a:gd name="connsiteX156" fmla="*/ 138113 w 531019"/>
                <a:gd name="connsiteY156" fmla="*/ 376237 h 631031"/>
                <a:gd name="connsiteX157" fmla="*/ 142875 w 531019"/>
                <a:gd name="connsiteY157" fmla="*/ 369094 h 631031"/>
                <a:gd name="connsiteX158" fmla="*/ 138113 w 531019"/>
                <a:gd name="connsiteY158" fmla="*/ 350044 h 631031"/>
                <a:gd name="connsiteX159" fmla="*/ 121444 w 531019"/>
                <a:gd name="connsiteY159" fmla="*/ 359569 h 631031"/>
                <a:gd name="connsiteX160" fmla="*/ 114300 w 531019"/>
                <a:gd name="connsiteY160" fmla="*/ 407194 h 631031"/>
                <a:gd name="connsiteX161" fmla="*/ 111919 w 531019"/>
                <a:gd name="connsiteY161" fmla="*/ 414337 h 631031"/>
                <a:gd name="connsiteX162" fmla="*/ 104775 w 531019"/>
                <a:gd name="connsiteY162" fmla="*/ 416719 h 631031"/>
                <a:gd name="connsiteX163" fmla="*/ 97631 w 531019"/>
                <a:gd name="connsiteY163" fmla="*/ 421481 h 631031"/>
                <a:gd name="connsiteX164" fmla="*/ 92869 w 531019"/>
                <a:gd name="connsiteY164" fmla="*/ 445294 h 631031"/>
                <a:gd name="connsiteX165" fmla="*/ 90488 w 531019"/>
                <a:gd name="connsiteY165" fmla="*/ 452437 h 631031"/>
                <a:gd name="connsiteX166" fmla="*/ 85725 w 531019"/>
                <a:gd name="connsiteY166" fmla="*/ 473869 h 631031"/>
                <a:gd name="connsiteX167" fmla="*/ 90488 w 531019"/>
                <a:gd name="connsiteY167" fmla="*/ 485775 h 631031"/>
                <a:gd name="connsiteX168" fmla="*/ 100013 w 531019"/>
                <a:gd name="connsiteY168" fmla="*/ 483394 h 631031"/>
                <a:gd name="connsiteX169" fmla="*/ 123825 w 531019"/>
                <a:gd name="connsiteY169" fmla="*/ 478631 h 631031"/>
                <a:gd name="connsiteX170" fmla="*/ 135731 w 531019"/>
                <a:gd name="connsiteY170" fmla="*/ 476250 h 631031"/>
                <a:gd name="connsiteX171" fmla="*/ 142875 w 531019"/>
                <a:gd name="connsiteY171" fmla="*/ 469106 h 631031"/>
                <a:gd name="connsiteX172" fmla="*/ 152400 w 531019"/>
                <a:gd name="connsiteY172" fmla="*/ 464344 h 631031"/>
                <a:gd name="connsiteX173" fmla="*/ 169069 w 531019"/>
                <a:gd name="connsiteY173" fmla="*/ 452437 h 631031"/>
                <a:gd name="connsiteX174" fmla="*/ 185738 w 531019"/>
                <a:gd name="connsiteY174" fmla="*/ 433387 h 631031"/>
                <a:gd name="connsiteX175" fmla="*/ 197644 w 531019"/>
                <a:gd name="connsiteY175" fmla="*/ 419100 h 631031"/>
                <a:gd name="connsiteX176" fmla="*/ 214313 w 531019"/>
                <a:gd name="connsiteY176" fmla="*/ 392906 h 631031"/>
                <a:gd name="connsiteX177" fmla="*/ 219075 w 531019"/>
                <a:gd name="connsiteY177" fmla="*/ 383381 h 631031"/>
                <a:gd name="connsiteX178" fmla="*/ 230981 w 531019"/>
                <a:gd name="connsiteY178" fmla="*/ 361950 h 631031"/>
                <a:gd name="connsiteX179" fmla="*/ 233363 w 531019"/>
                <a:gd name="connsiteY179" fmla="*/ 354806 h 631031"/>
                <a:gd name="connsiteX180" fmla="*/ 245269 w 531019"/>
                <a:gd name="connsiteY180" fmla="*/ 345281 h 631031"/>
                <a:gd name="connsiteX181" fmla="*/ 280988 w 531019"/>
                <a:gd name="connsiteY181" fmla="*/ 285750 h 631031"/>
                <a:gd name="connsiteX182" fmla="*/ 288131 w 531019"/>
                <a:gd name="connsiteY182" fmla="*/ 271462 h 631031"/>
                <a:gd name="connsiteX183" fmla="*/ 311944 w 531019"/>
                <a:gd name="connsiteY183" fmla="*/ 240506 h 631031"/>
                <a:gd name="connsiteX184" fmla="*/ 340519 w 531019"/>
                <a:gd name="connsiteY184" fmla="*/ 157162 h 631031"/>
                <a:gd name="connsiteX185" fmla="*/ 347663 w 531019"/>
                <a:gd name="connsiteY185" fmla="*/ 126206 h 631031"/>
                <a:gd name="connsiteX186" fmla="*/ 361950 w 531019"/>
                <a:gd name="connsiteY186" fmla="*/ 95250 h 631031"/>
                <a:gd name="connsiteX187" fmla="*/ 369094 w 531019"/>
                <a:gd name="connsiteY187" fmla="*/ 59531 h 631031"/>
                <a:gd name="connsiteX188" fmla="*/ 373856 w 531019"/>
                <a:gd name="connsiteY188" fmla="*/ 38100 h 631031"/>
                <a:gd name="connsiteX189" fmla="*/ 376238 w 531019"/>
                <a:gd name="connsiteY189" fmla="*/ 14287 h 631031"/>
                <a:gd name="connsiteX190" fmla="*/ 361950 w 531019"/>
                <a:gd name="connsiteY190" fmla="*/ 19050 h 631031"/>
                <a:gd name="connsiteX191" fmla="*/ 347663 w 531019"/>
                <a:gd name="connsiteY191" fmla="*/ 33337 h 631031"/>
                <a:gd name="connsiteX192" fmla="*/ 354806 w 531019"/>
                <a:gd name="connsiteY192" fmla="*/ 30956 h 631031"/>
                <a:gd name="connsiteX193" fmla="*/ 369094 w 531019"/>
                <a:gd name="connsiteY193" fmla="*/ 21431 h 631031"/>
                <a:gd name="connsiteX194" fmla="*/ 373856 w 531019"/>
                <a:gd name="connsiteY194" fmla="*/ 14287 h 631031"/>
                <a:gd name="connsiteX195" fmla="*/ 366713 w 531019"/>
                <a:gd name="connsiteY195" fmla="*/ 11906 h 631031"/>
                <a:gd name="connsiteX196" fmla="*/ 361950 w 531019"/>
                <a:gd name="connsiteY196" fmla="*/ 19050 h 631031"/>
                <a:gd name="connsiteX197" fmla="*/ 354806 w 531019"/>
                <a:gd name="connsiteY197" fmla="*/ 26194 h 631031"/>
                <a:gd name="connsiteX198" fmla="*/ 340519 w 531019"/>
                <a:gd name="connsiteY198" fmla="*/ 30956 h 631031"/>
                <a:gd name="connsiteX199" fmla="*/ 333375 w 531019"/>
                <a:gd name="connsiteY199" fmla="*/ 33337 h 631031"/>
                <a:gd name="connsiteX200" fmla="*/ 347663 w 531019"/>
                <a:gd name="connsiteY200" fmla="*/ 28575 h 631031"/>
                <a:gd name="connsiteX201" fmla="*/ 354806 w 531019"/>
                <a:gd name="connsiteY201" fmla="*/ 23812 h 631031"/>
                <a:gd name="connsiteX202" fmla="*/ 361950 w 531019"/>
                <a:gd name="connsiteY202" fmla="*/ 21431 h 631031"/>
                <a:gd name="connsiteX203" fmla="*/ 369094 w 531019"/>
                <a:gd name="connsiteY203" fmla="*/ 14287 h 631031"/>
                <a:gd name="connsiteX204" fmla="*/ 376238 w 531019"/>
                <a:gd name="connsiteY204" fmla="*/ 9525 h 631031"/>
                <a:gd name="connsiteX205" fmla="*/ 378619 w 531019"/>
                <a:gd name="connsiteY205" fmla="*/ 0 h 63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531019" h="631031">
                  <a:moveTo>
                    <a:pt x="531019" y="381000"/>
                  </a:moveTo>
                  <a:cubicBezTo>
                    <a:pt x="527050" y="382587"/>
                    <a:pt x="523354" y="385232"/>
                    <a:pt x="519113" y="385762"/>
                  </a:cubicBezTo>
                  <a:cubicBezTo>
                    <a:pt x="516622" y="386073"/>
                    <a:pt x="514479" y="383381"/>
                    <a:pt x="511969" y="383381"/>
                  </a:cubicBezTo>
                  <a:cubicBezTo>
                    <a:pt x="508696" y="383381"/>
                    <a:pt x="505591" y="384863"/>
                    <a:pt x="502444" y="385762"/>
                  </a:cubicBezTo>
                  <a:cubicBezTo>
                    <a:pt x="500030" y="386452"/>
                    <a:pt x="497494" y="386925"/>
                    <a:pt x="495300" y="388144"/>
                  </a:cubicBezTo>
                  <a:cubicBezTo>
                    <a:pt x="490297" y="390924"/>
                    <a:pt x="486659" y="396728"/>
                    <a:pt x="481013" y="397669"/>
                  </a:cubicBezTo>
                  <a:cubicBezTo>
                    <a:pt x="464249" y="400463"/>
                    <a:pt x="471306" y="398523"/>
                    <a:pt x="459581" y="402431"/>
                  </a:cubicBezTo>
                  <a:cubicBezTo>
                    <a:pt x="455043" y="409239"/>
                    <a:pt x="447525" y="421530"/>
                    <a:pt x="440531" y="423862"/>
                  </a:cubicBezTo>
                  <a:lnTo>
                    <a:pt x="426244" y="428625"/>
                  </a:lnTo>
                  <a:lnTo>
                    <a:pt x="419100" y="431006"/>
                  </a:lnTo>
                  <a:cubicBezTo>
                    <a:pt x="416719" y="432594"/>
                    <a:pt x="414796" y="435414"/>
                    <a:pt x="411956" y="435769"/>
                  </a:cubicBezTo>
                  <a:cubicBezTo>
                    <a:pt x="397880" y="437528"/>
                    <a:pt x="396326" y="431309"/>
                    <a:pt x="402431" y="419100"/>
                  </a:cubicBezTo>
                  <a:cubicBezTo>
                    <a:pt x="403711" y="416540"/>
                    <a:pt x="407194" y="415925"/>
                    <a:pt x="409575" y="414337"/>
                  </a:cubicBezTo>
                  <a:cubicBezTo>
                    <a:pt x="415237" y="397352"/>
                    <a:pt x="407208" y="417889"/>
                    <a:pt x="419100" y="400050"/>
                  </a:cubicBezTo>
                  <a:cubicBezTo>
                    <a:pt x="424789" y="391516"/>
                    <a:pt x="417268" y="392354"/>
                    <a:pt x="426244" y="383381"/>
                  </a:cubicBezTo>
                  <a:cubicBezTo>
                    <a:pt x="428019" y="381606"/>
                    <a:pt x="424553" y="388111"/>
                    <a:pt x="423863" y="390525"/>
                  </a:cubicBezTo>
                  <a:cubicBezTo>
                    <a:pt x="422964" y="393672"/>
                    <a:pt x="421481" y="403323"/>
                    <a:pt x="421481" y="400050"/>
                  </a:cubicBezTo>
                  <a:cubicBezTo>
                    <a:pt x="421481" y="387885"/>
                    <a:pt x="423533" y="388474"/>
                    <a:pt x="431006" y="381000"/>
                  </a:cubicBezTo>
                  <a:cubicBezTo>
                    <a:pt x="426641" y="394096"/>
                    <a:pt x="431247" y="382365"/>
                    <a:pt x="423863" y="395287"/>
                  </a:cubicBezTo>
                  <a:cubicBezTo>
                    <a:pt x="422102" y="398369"/>
                    <a:pt x="421610" y="402302"/>
                    <a:pt x="419100" y="404812"/>
                  </a:cubicBezTo>
                  <a:cubicBezTo>
                    <a:pt x="417325" y="406587"/>
                    <a:pt x="419940" y="399650"/>
                    <a:pt x="421481" y="397669"/>
                  </a:cubicBezTo>
                  <a:cubicBezTo>
                    <a:pt x="425616" y="392352"/>
                    <a:pt x="435769" y="383381"/>
                    <a:pt x="435769" y="383381"/>
                  </a:cubicBezTo>
                  <a:cubicBezTo>
                    <a:pt x="434975" y="388144"/>
                    <a:pt x="435411" y="393285"/>
                    <a:pt x="433388" y="397669"/>
                  </a:cubicBezTo>
                  <a:cubicBezTo>
                    <a:pt x="430527" y="403869"/>
                    <a:pt x="416653" y="409509"/>
                    <a:pt x="421481" y="414337"/>
                  </a:cubicBezTo>
                  <a:cubicBezTo>
                    <a:pt x="426244" y="419100"/>
                    <a:pt x="441028" y="395843"/>
                    <a:pt x="435769" y="400050"/>
                  </a:cubicBezTo>
                  <a:cubicBezTo>
                    <a:pt x="421628" y="411363"/>
                    <a:pt x="428092" y="406756"/>
                    <a:pt x="416719" y="414337"/>
                  </a:cubicBezTo>
                  <a:cubicBezTo>
                    <a:pt x="428734" y="384297"/>
                    <a:pt x="416016" y="413635"/>
                    <a:pt x="419100" y="416719"/>
                  </a:cubicBezTo>
                  <a:cubicBezTo>
                    <a:pt x="421906" y="419525"/>
                    <a:pt x="423661" y="410207"/>
                    <a:pt x="426244" y="407194"/>
                  </a:cubicBezTo>
                  <a:cubicBezTo>
                    <a:pt x="428436" y="404637"/>
                    <a:pt x="431007" y="402431"/>
                    <a:pt x="433388" y="400050"/>
                  </a:cubicBezTo>
                  <a:cubicBezTo>
                    <a:pt x="431800" y="404812"/>
                    <a:pt x="424135" y="412092"/>
                    <a:pt x="428625" y="414337"/>
                  </a:cubicBezTo>
                  <a:cubicBezTo>
                    <a:pt x="433745" y="416897"/>
                    <a:pt x="442913" y="404812"/>
                    <a:pt x="442913" y="404812"/>
                  </a:cubicBezTo>
                  <a:cubicBezTo>
                    <a:pt x="434100" y="422436"/>
                    <a:pt x="438053" y="412021"/>
                    <a:pt x="445294" y="407194"/>
                  </a:cubicBezTo>
                  <a:cubicBezTo>
                    <a:pt x="449724" y="404241"/>
                    <a:pt x="454666" y="402098"/>
                    <a:pt x="459581" y="400050"/>
                  </a:cubicBezTo>
                  <a:cubicBezTo>
                    <a:pt x="464215" y="398119"/>
                    <a:pt x="478359" y="393042"/>
                    <a:pt x="473869" y="395287"/>
                  </a:cubicBezTo>
                  <a:cubicBezTo>
                    <a:pt x="459074" y="402685"/>
                    <a:pt x="469948" y="398109"/>
                    <a:pt x="454819" y="402431"/>
                  </a:cubicBezTo>
                  <a:cubicBezTo>
                    <a:pt x="452405" y="403121"/>
                    <a:pt x="445900" y="406587"/>
                    <a:pt x="447675" y="404812"/>
                  </a:cubicBezTo>
                  <a:cubicBezTo>
                    <a:pt x="451722" y="400765"/>
                    <a:pt x="461963" y="395287"/>
                    <a:pt x="461963" y="395287"/>
                  </a:cubicBezTo>
                  <a:lnTo>
                    <a:pt x="447675" y="392906"/>
                  </a:lnTo>
                  <a:cubicBezTo>
                    <a:pt x="445900" y="389356"/>
                    <a:pt x="453754" y="387731"/>
                    <a:pt x="457200" y="385762"/>
                  </a:cubicBezTo>
                  <a:cubicBezTo>
                    <a:pt x="459379" y="384517"/>
                    <a:pt x="461909" y="383990"/>
                    <a:pt x="464344" y="383381"/>
                  </a:cubicBezTo>
                  <a:cubicBezTo>
                    <a:pt x="468270" y="382399"/>
                    <a:pt x="480297" y="381000"/>
                    <a:pt x="476250" y="381000"/>
                  </a:cubicBezTo>
                  <a:cubicBezTo>
                    <a:pt x="471422" y="381000"/>
                    <a:pt x="466676" y="382334"/>
                    <a:pt x="461963" y="383381"/>
                  </a:cubicBezTo>
                  <a:cubicBezTo>
                    <a:pt x="459513" y="383925"/>
                    <a:pt x="457200" y="384968"/>
                    <a:pt x="454819" y="385762"/>
                  </a:cubicBezTo>
                  <a:cubicBezTo>
                    <a:pt x="437631" y="397221"/>
                    <a:pt x="455742" y="384910"/>
                    <a:pt x="464344" y="381000"/>
                  </a:cubicBezTo>
                  <a:cubicBezTo>
                    <a:pt x="467323" y="379646"/>
                    <a:pt x="470694" y="379413"/>
                    <a:pt x="473869" y="378619"/>
                  </a:cubicBezTo>
                  <a:cubicBezTo>
                    <a:pt x="470694" y="377825"/>
                    <a:pt x="467617" y="376237"/>
                    <a:pt x="464344" y="376237"/>
                  </a:cubicBezTo>
                  <a:cubicBezTo>
                    <a:pt x="452195" y="376237"/>
                    <a:pt x="443408" y="379083"/>
                    <a:pt x="433388" y="385762"/>
                  </a:cubicBezTo>
                  <a:cubicBezTo>
                    <a:pt x="431300" y="387154"/>
                    <a:pt x="438201" y="384313"/>
                    <a:pt x="440531" y="383381"/>
                  </a:cubicBezTo>
                  <a:cubicBezTo>
                    <a:pt x="457649" y="376535"/>
                    <a:pt x="448206" y="379224"/>
                    <a:pt x="469106" y="376237"/>
                  </a:cubicBezTo>
                  <a:cubicBezTo>
                    <a:pt x="471487" y="374650"/>
                    <a:pt x="479026" y="372169"/>
                    <a:pt x="476250" y="371475"/>
                  </a:cubicBezTo>
                  <a:cubicBezTo>
                    <a:pt x="463309" y="368240"/>
                    <a:pt x="458657" y="374856"/>
                    <a:pt x="450056" y="381000"/>
                  </a:cubicBezTo>
                  <a:cubicBezTo>
                    <a:pt x="447727" y="382663"/>
                    <a:pt x="445242" y="384099"/>
                    <a:pt x="442913" y="385762"/>
                  </a:cubicBezTo>
                  <a:cubicBezTo>
                    <a:pt x="436421" y="390399"/>
                    <a:pt x="431335" y="393941"/>
                    <a:pt x="426244" y="400050"/>
                  </a:cubicBezTo>
                  <a:cubicBezTo>
                    <a:pt x="424412" y="402249"/>
                    <a:pt x="423069" y="404813"/>
                    <a:pt x="421481" y="407194"/>
                  </a:cubicBezTo>
                  <a:cubicBezTo>
                    <a:pt x="425450" y="407988"/>
                    <a:pt x="431142" y="406207"/>
                    <a:pt x="433388" y="409575"/>
                  </a:cubicBezTo>
                  <a:cubicBezTo>
                    <a:pt x="435066" y="412091"/>
                    <a:pt x="419389" y="416623"/>
                    <a:pt x="419100" y="416719"/>
                  </a:cubicBezTo>
                  <a:cubicBezTo>
                    <a:pt x="417513" y="419100"/>
                    <a:pt x="411778" y="422582"/>
                    <a:pt x="414338" y="423862"/>
                  </a:cubicBezTo>
                  <a:cubicBezTo>
                    <a:pt x="417513" y="425449"/>
                    <a:pt x="420853" y="420981"/>
                    <a:pt x="423863" y="419100"/>
                  </a:cubicBezTo>
                  <a:cubicBezTo>
                    <a:pt x="440055" y="408980"/>
                    <a:pt x="426199" y="413753"/>
                    <a:pt x="442913" y="409575"/>
                  </a:cubicBezTo>
                  <a:cubicBezTo>
                    <a:pt x="440532" y="411956"/>
                    <a:pt x="438713" y="415084"/>
                    <a:pt x="435769" y="416719"/>
                  </a:cubicBezTo>
                  <a:cubicBezTo>
                    <a:pt x="431380" y="419157"/>
                    <a:pt x="421481" y="421481"/>
                    <a:pt x="421481" y="421481"/>
                  </a:cubicBezTo>
                  <a:cubicBezTo>
                    <a:pt x="424906" y="411209"/>
                    <a:pt x="422318" y="411956"/>
                    <a:pt x="438150" y="411956"/>
                  </a:cubicBezTo>
                  <a:cubicBezTo>
                    <a:pt x="441423" y="411956"/>
                    <a:pt x="431760" y="413397"/>
                    <a:pt x="428625" y="414337"/>
                  </a:cubicBezTo>
                  <a:cubicBezTo>
                    <a:pt x="423817" y="415780"/>
                    <a:pt x="419100" y="417513"/>
                    <a:pt x="414338" y="419100"/>
                  </a:cubicBezTo>
                  <a:lnTo>
                    <a:pt x="400050" y="423862"/>
                  </a:lnTo>
                  <a:lnTo>
                    <a:pt x="407194" y="421481"/>
                  </a:lnTo>
                  <a:lnTo>
                    <a:pt x="414338" y="419100"/>
                  </a:lnTo>
                  <a:lnTo>
                    <a:pt x="421481" y="416719"/>
                  </a:lnTo>
                  <a:cubicBezTo>
                    <a:pt x="423069" y="414338"/>
                    <a:pt x="424220" y="411599"/>
                    <a:pt x="426244" y="409575"/>
                  </a:cubicBezTo>
                  <a:cubicBezTo>
                    <a:pt x="434834" y="400985"/>
                    <a:pt x="434792" y="404437"/>
                    <a:pt x="442913" y="397669"/>
                  </a:cubicBezTo>
                  <a:cubicBezTo>
                    <a:pt x="445500" y="395513"/>
                    <a:pt x="447316" y="392482"/>
                    <a:pt x="450056" y="390525"/>
                  </a:cubicBezTo>
                  <a:cubicBezTo>
                    <a:pt x="452945" y="388462"/>
                    <a:pt x="456499" y="387523"/>
                    <a:pt x="459581" y="385762"/>
                  </a:cubicBezTo>
                  <a:cubicBezTo>
                    <a:pt x="462066" y="384342"/>
                    <a:pt x="464165" y="382280"/>
                    <a:pt x="466725" y="381000"/>
                  </a:cubicBezTo>
                  <a:cubicBezTo>
                    <a:pt x="472586" y="378070"/>
                    <a:pt x="482671" y="377151"/>
                    <a:pt x="488156" y="376237"/>
                  </a:cubicBezTo>
                  <a:cubicBezTo>
                    <a:pt x="485775" y="377031"/>
                    <a:pt x="483207" y="377400"/>
                    <a:pt x="481013" y="378619"/>
                  </a:cubicBezTo>
                  <a:cubicBezTo>
                    <a:pt x="476009" y="381399"/>
                    <a:pt x="461093" y="389168"/>
                    <a:pt x="466725" y="388144"/>
                  </a:cubicBezTo>
                  <a:cubicBezTo>
                    <a:pt x="475456" y="386556"/>
                    <a:pt x="484241" y="385241"/>
                    <a:pt x="492919" y="383381"/>
                  </a:cubicBezTo>
                  <a:cubicBezTo>
                    <a:pt x="495373" y="382855"/>
                    <a:pt x="502573" y="381000"/>
                    <a:pt x="500063" y="381000"/>
                  </a:cubicBezTo>
                  <a:cubicBezTo>
                    <a:pt x="495235" y="381000"/>
                    <a:pt x="490488" y="382334"/>
                    <a:pt x="485775" y="383381"/>
                  </a:cubicBezTo>
                  <a:cubicBezTo>
                    <a:pt x="483325" y="383925"/>
                    <a:pt x="476121" y="385762"/>
                    <a:pt x="478631" y="385762"/>
                  </a:cubicBezTo>
                  <a:cubicBezTo>
                    <a:pt x="487398" y="385762"/>
                    <a:pt x="496094" y="384175"/>
                    <a:pt x="504825" y="383381"/>
                  </a:cubicBezTo>
                  <a:cubicBezTo>
                    <a:pt x="507167" y="382913"/>
                    <a:pt x="522909" y="383348"/>
                    <a:pt x="519113" y="373856"/>
                  </a:cubicBezTo>
                  <a:cubicBezTo>
                    <a:pt x="518050" y="371199"/>
                    <a:pt x="514350" y="370681"/>
                    <a:pt x="511969" y="369094"/>
                  </a:cubicBezTo>
                  <a:cubicBezTo>
                    <a:pt x="434754" y="394829"/>
                    <a:pt x="517931" y="368719"/>
                    <a:pt x="302419" y="376237"/>
                  </a:cubicBezTo>
                  <a:cubicBezTo>
                    <a:pt x="298871" y="376361"/>
                    <a:pt x="296207" y="379726"/>
                    <a:pt x="292894" y="381000"/>
                  </a:cubicBezTo>
                  <a:cubicBezTo>
                    <a:pt x="216087" y="410543"/>
                    <a:pt x="316992" y="370289"/>
                    <a:pt x="254794" y="392906"/>
                  </a:cubicBezTo>
                  <a:cubicBezTo>
                    <a:pt x="251458" y="394119"/>
                    <a:pt x="248565" y="396351"/>
                    <a:pt x="245269" y="397669"/>
                  </a:cubicBezTo>
                  <a:cubicBezTo>
                    <a:pt x="240608" y="399533"/>
                    <a:pt x="235744" y="400844"/>
                    <a:pt x="230981" y="402431"/>
                  </a:cubicBezTo>
                  <a:cubicBezTo>
                    <a:pt x="227012" y="405606"/>
                    <a:pt x="223141" y="408906"/>
                    <a:pt x="219075" y="411956"/>
                  </a:cubicBezTo>
                  <a:cubicBezTo>
                    <a:pt x="216785" y="413673"/>
                    <a:pt x="213763" y="414520"/>
                    <a:pt x="211931" y="416719"/>
                  </a:cubicBezTo>
                  <a:cubicBezTo>
                    <a:pt x="193775" y="438507"/>
                    <a:pt x="222999" y="414373"/>
                    <a:pt x="197644" y="433387"/>
                  </a:cubicBezTo>
                  <a:cubicBezTo>
                    <a:pt x="196056" y="435768"/>
                    <a:pt x="194991" y="438597"/>
                    <a:pt x="192881" y="440531"/>
                  </a:cubicBezTo>
                  <a:cubicBezTo>
                    <a:pt x="172549" y="459169"/>
                    <a:pt x="174555" y="455855"/>
                    <a:pt x="157163" y="466725"/>
                  </a:cubicBezTo>
                  <a:cubicBezTo>
                    <a:pt x="146613" y="473318"/>
                    <a:pt x="153889" y="470197"/>
                    <a:pt x="142875" y="473869"/>
                  </a:cubicBezTo>
                  <a:cubicBezTo>
                    <a:pt x="136333" y="478775"/>
                    <a:pt x="128956" y="484817"/>
                    <a:pt x="121444" y="488156"/>
                  </a:cubicBezTo>
                  <a:cubicBezTo>
                    <a:pt x="107678" y="494274"/>
                    <a:pt x="116408" y="487102"/>
                    <a:pt x="104775" y="492919"/>
                  </a:cubicBezTo>
                  <a:cubicBezTo>
                    <a:pt x="102215" y="494199"/>
                    <a:pt x="100012" y="496094"/>
                    <a:pt x="97631" y="497681"/>
                  </a:cubicBezTo>
                  <a:cubicBezTo>
                    <a:pt x="96837" y="500062"/>
                    <a:pt x="96495" y="502646"/>
                    <a:pt x="95250" y="504825"/>
                  </a:cubicBezTo>
                  <a:cubicBezTo>
                    <a:pt x="91274" y="511782"/>
                    <a:pt x="87886" y="515650"/>
                    <a:pt x="80963" y="519112"/>
                  </a:cubicBezTo>
                  <a:cubicBezTo>
                    <a:pt x="78718" y="520235"/>
                    <a:pt x="76064" y="520371"/>
                    <a:pt x="73819" y="521494"/>
                  </a:cubicBezTo>
                  <a:cubicBezTo>
                    <a:pt x="71259" y="522774"/>
                    <a:pt x="69290" y="525094"/>
                    <a:pt x="66675" y="526256"/>
                  </a:cubicBezTo>
                  <a:cubicBezTo>
                    <a:pt x="55351" y="531289"/>
                    <a:pt x="50084" y="531403"/>
                    <a:pt x="38100" y="533400"/>
                  </a:cubicBezTo>
                  <a:cubicBezTo>
                    <a:pt x="35719" y="534987"/>
                    <a:pt x="33095" y="536261"/>
                    <a:pt x="30956" y="538162"/>
                  </a:cubicBezTo>
                  <a:cubicBezTo>
                    <a:pt x="25922" y="542637"/>
                    <a:pt x="16669" y="552450"/>
                    <a:pt x="16669" y="552450"/>
                  </a:cubicBezTo>
                  <a:cubicBezTo>
                    <a:pt x="15875" y="554831"/>
                    <a:pt x="15411" y="557349"/>
                    <a:pt x="14288" y="559594"/>
                  </a:cubicBezTo>
                  <a:cubicBezTo>
                    <a:pt x="13008" y="562154"/>
                    <a:pt x="10687" y="564122"/>
                    <a:pt x="9525" y="566737"/>
                  </a:cubicBezTo>
                  <a:cubicBezTo>
                    <a:pt x="-1812" y="592244"/>
                    <a:pt x="10780" y="572000"/>
                    <a:pt x="0" y="588169"/>
                  </a:cubicBezTo>
                  <a:cubicBezTo>
                    <a:pt x="794" y="596900"/>
                    <a:pt x="1222" y="605672"/>
                    <a:pt x="2381" y="614362"/>
                  </a:cubicBezTo>
                  <a:cubicBezTo>
                    <a:pt x="3045" y="619339"/>
                    <a:pt x="5513" y="626138"/>
                    <a:pt x="7144" y="631031"/>
                  </a:cubicBezTo>
                  <a:cubicBezTo>
                    <a:pt x="7938" y="627856"/>
                    <a:pt x="8236" y="624514"/>
                    <a:pt x="9525" y="621506"/>
                  </a:cubicBezTo>
                  <a:cubicBezTo>
                    <a:pt x="10652" y="618875"/>
                    <a:pt x="13535" y="617123"/>
                    <a:pt x="14288" y="614362"/>
                  </a:cubicBezTo>
                  <a:cubicBezTo>
                    <a:pt x="15972" y="608188"/>
                    <a:pt x="15524" y="601608"/>
                    <a:pt x="16669" y="595312"/>
                  </a:cubicBezTo>
                  <a:cubicBezTo>
                    <a:pt x="17118" y="592843"/>
                    <a:pt x="18361" y="590582"/>
                    <a:pt x="19050" y="588169"/>
                  </a:cubicBezTo>
                  <a:cubicBezTo>
                    <a:pt x="19949" y="585022"/>
                    <a:pt x="20532" y="581791"/>
                    <a:pt x="21431" y="578644"/>
                  </a:cubicBezTo>
                  <a:cubicBezTo>
                    <a:pt x="22121" y="576230"/>
                    <a:pt x="22421" y="573589"/>
                    <a:pt x="23813" y="571500"/>
                  </a:cubicBezTo>
                  <a:cubicBezTo>
                    <a:pt x="25681" y="568698"/>
                    <a:pt x="28575" y="566737"/>
                    <a:pt x="30956" y="564356"/>
                  </a:cubicBezTo>
                  <a:cubicBezTo>
                    <a:pt x="31750" y="561975"/>
                    <a:pt x="32215" y="559457"/>
                    <a:pt x="33338" y="557212"/>
                  </a:cubicBezTo>
                  <a:cubicBezTo>
                    <a:pt x="34618" y="554653"/>
                    <a:pt x="38100" y="547207"/>
                    <a:pt x="38100" y="550069"/>
                  </a:cubicBezTo>
                  <a:cubicBezTo>
                    <a:pt x="38100" y="553619"/>
                    <a:pt x="34736" y="556331"/>
                    <a:pt x="33338" y="559594"/>
                  </a:cubicBezTo>
                  <a:cubicBezTo>
                    <a:pt x="30434" y="566369"/>
                    <a:pt x="31911" y="568164"/>
                    <a:pt x="26194" y="573881"/>
                  </a:cubicBezTo>
                  <a:cubicBezTo>
                    <a:pt x="24170" y="575905"/>
                    <a:pt x="21431" y="577056"/>
                    <a:pt x="19050" y="578644"/>
                  </a:cubicBezTo>
                  <a:cubicBezTo>
                    <a:pt x="17463" y="581025"/>
                    <a:pt x="14288" y="588649"/>
                    <a:pt x="14288" y="585787"/>
                  </a:cubicBezTo>
                  <a:cubicBezTo>
                    <a:pt x="14288" y="579242"/>
                    <a:pt x="13604" y="570367"/>
                    <a:pt x="19050" y="566737"/>
                  </a:cubicBezTo>
                  <a:lnTo>
                    <a:pt x="26194" y="561975"/>
                  </a:lnTo>
                  <a:cubicBezTo>
                    <a:pt x="26988" y="559594"/>
                    <a:pt x="27586" y="557138"/>
                    <a:pt x="28575" y="554831"/>
                  </a:cubicBezTo>
                  <a:cubicBezTo>
                    <a:pt x="29973" y="551568"/>
                    <a:pt x="35848" y="542796"/>
                    <a:pt x="33338" y="545306"/>
                  </a:cubicBezTo>
                  <a:cubicBezTo>
                    <a:pt x="29291" y="549354"/>
                    <a:pt x="23813" y="559594"/>
                    <a:pt x="23813" y="559594"/>
                  </a:cubicBezTo>
                  <a:cubicBezTo>
                    <a:pt x="23019" y="563563"/>
                    <a:pt x="22496" y="567595"/>
                    <a:pt x="21431" y="571500"/>
                  </a:cubicBezTo>
                  <a:cubicBezTo>
                    <a:pt x="20110" y="576343"/>
                    <a:pt x="18256" y="581025"/>
                    <a:pt x="16669" y="585787"/>
                  </a:cubicBezTo>
                  <a:cubicBezTo>
                    <a:pt x="15875" y="588168"/>
                    <a:pt x="14897" y="590496"/>
                    <a:pt x="14288" y="592931"/>
                  </a:cubicBezTo>
                  <a:cubicBezTo>
                    <a:pt x="13494" y="596106"/>
                    <a:pt x="12616" y="599261"/>
                    <a:pt x="11906" y="602456"/>
                  </a:cubicBezTo>
                  <a:cubicBezTo>
                    <a:pt x="11028" y="606407"/>
                    <a:pt x="9525" y="610315"/>
                    <a:pt x="9525" y="614362"/>
                  </a:cubicBezTo>
                  <a:cubicBezTo>
                    <a:pt x="9525" y="616872"/>
                    <a:pt x="11025" y="609569"/>
                    <a:pt x="11906" y="607219"/>
                  </a:cubicBezTo>
                  <a:cubicBezTo>
                    <a:pt x="13407" y="603216"/>
                    <a:pt x="15317" y="599367"/>
                    <a:pt x="16669" y="595312"/>
                  </a:cubicBezTo>
                  <a:cubicBezTo>
                    <a:pt x="18195" y="590734"/>
                    <a:pt x="19138" y="583230"/>
                    <a:pt x="21431" y="578644"/>
                  </a:cubicBezTo>
                  <a:cubicBezTo>
                    <a:pt x="22711" y="576084"/>
                    <a:pt x="24606" y="573881"/>
                    <a:pt x="26194" y="571500"/>
                  </a:cubicBezTo>
                  <a:cubicBezTo>
                    <a:pt x="26988" y="569119"/>
                    <a:pt x="27885" y="566770"/>
                    <a:pt x="28575" y="564356"/>
                  </a:cubicBezTo>
                  <a:cubicBezTo>
                    <a:pt x="29474" y="561209"/>
                    <a:pt x="30057" y="557978"/>
                    <a:pt x="30956" y="554831"/>
                  </a:cubicBezTo>
                  <a:cubicBezTo>
                    <a:pt x="31646" y="552417"/>
                    <a:pt x="35113" y="545912"/>
                    <a:pt x="33338" y="547687"/>
                  </a:cubicBezTo>
                  <a:cubicBezTo>
                    <a:pt x="30828" y="550197"/>
                    <a:pt x="30638" y="554323"/>
                    <a:pt x="28575" y="557212"/>
                  </a:cubicBezTo>
                  <a:cubicBezTo>
                    <a:pt x="19799" y="569498"/>
                    <a:pt x="22966" y="558904"/>
                    <a:pt x="16669" y="571500"/>
                  </a:cubicBezTo>
                  <a:cubicBezTo>
                    <a:pt x="15547" y="573745"/>
                    <a:pt x="12513" y="576869"/>
                    <a:pt x="14288" y="578644"/>
                  </a:cubicBezTo>
                  <a:cubicBezTo>
                    <a:pt x="16063" y="580419"/>
                    <a:pt x="19018" y="576952"/>
                    <a:pt x="21431" y="576262"/>
                  </a:cubicBezTo>
                  <a:cubicBezTo>
                    <a:pt x="42396" y="570271"/>
                    <a:pt x="20945" y="577218"/>
                    <a:pt x="38100" y="571500"/>
                  </a:cubicBezTo>
                  <a:cubicBezTo>
                    <a:pt x="54476" y="560583"/>
                    <a:pt x="46958" y="563785"/>
                    <a:pt x="59531" y="559594"/>
                  </a:cubicBezTo>
                  <a:cubicBezTo>
                    <a:pt x="61119" y="557213"/>
                    <a:pt x="62777" y="554877"/>
                    <a:pt x="64294" y="552450"/>
                  </a:cubicBezTo>
                  <a:cubicBezTo>
                    <a:pt x="66747" y="548525"/>
                    <a:pt x="68661" y="544247"/>
                    <a:pt x="71438" y="540544"/>
                  </a:cubicBezTo>
                  <a:cubicBezTo>
                    <a:pt x="78394" y="531269"/>
                    <a:pt x="77658" y="535359"/>
                    <a:pt x="85725" y="528637"/>
                  </a:cubicBezTo>
                  <a:cubicBezTo>
                    <a:pt x="88312" y="526481"/>
                    <a:pt x="90488" y="523875"/>
                    <a:pt x="92869" y="521494"/>
                  </a:cubicBezTo>
                  <a:cubicBezTo>
                    <a:pt x="98911" y="503366"/>
                    <a:pt x="96646" y="512129"/>
                    <a:pt x="100013" y="495300"/>
                  </a:cubicBezTo>
                  <a:cubicBezTo>
                    <a:pt x="100807" y="483394"/>
                    <a:pt x="102394" y="471514"/>
                    <a:pt x="102394" y="459581"/>
                  </a:cubicBezTo>
                  <a:cubicBezTo>
                    <a:pt x="102394" y="453968"/>
                    <a:pt x="100013" y="448525"/>
                    <a:pt x="100013" y="442912"/>
                  </a:cubicBezTo>
                  <a:cubicBezTo>
                    <a:pt x="100013" y="434935"/>
                    <a:pt x="100015" y="426714"/>
                    <a:pt x="102394" y="419100"/>
                  </a:cubicBezTo>
                  <a:cubicBezTo>
                    <a:pt x="105984" y="407611"/>
                    <a:pt x="112981" y="404016"/>
                    <a:pt x="121444" y="397669"/>
                  </a:cubicBezTo>
                  <a:cubicBezTo>
                    <a:pt x="123031" y="395288"/>
                    <a:pt x="124182" y="392549"/>
                    <a:pt x="126206" y="390525"/>
                  </a:cubicBezTo>
                  <a:cubicBezTo>
                    <a:pt x="128230" y="388501"/>
                    <a:pt x="131518" y="387961"/>
                    <a:pt x="133350" y="385762"/>
                  </a:cubicBezTo>
                  <a:cubicBezTo>
                    <a:pt x="135623" y="383035"/>
                    <a:pt x="136352" y="379319"/>
                    <a:pt x="138113" y="376237"/>
                  </a:cubicBezTo>
                  <a:cubicBezTo>
                    <a:pt x="139533" y="373752"/>
                    <a:pt x="141288" y="371475"/>
                    <a:pt x="142875" y="369094"/>
                  </a:cubicBezTo>
                  <a:cubicBezTo>
                    <a:pt x="141288" y="362744"/>
                    <a:pt x="142741" y="354672"/>
                    <a:pt x="138113" y="350044"/>
                  </a:cubicBezTo>
                  <a:cubicBezTo>
                    <a:pt x="136904" y="348835"/>
                    <a:pt x="122772" y="358683"/>
                    <a:pt x="121444" y="359569"/>
                  </a:cubicBezTo>
                  <a:cubicBezTo>
                    <a:pt x="108737" y="378625"/>
                    <a:pt x="118948" y="360707"/>
                    <a:pt x="114300" y="407194"/>
                  </a:cubicBezTo>
                  <a:cubicBezTo>
                    <a:pt x="114050" y="409691"/>
                    <a:pt x="113694" y="412562"/>
                    <a:pt x="111919" y="414337"/>
                  </a:cubicBezTo>
                  <a:cubicBezTo>
                    <a:pt x="110144" y="416112"/>
                    <a:pt x="107020" y="415596"/>
                    <a:pt x="104775" y="416719"/>
                  </a:cubicBezTo>
                  <a:cubicBezTo>
                    <a:pt x="102215" y="417999"/>
                    <a:pt x="100012" y="419894"/>
                    <a:pt x="97631" y="421481"/>
                  </a:cubicBezTo>
                  <a:cubicBezTo>
                    <a:pt x="92252" y="437622"/>
                    <a:pt x="98341" y="417929"/>
                    <a:pt x="92869" y="445294"/>
                  </a:cubicBezTo>
                  <a:cubicBezTo>
                    <a:pt x="92377" y="447755"/>
                    <a:pt x="91178" y="450024"/>
                    <a:pt x="90488" y="452437"/>
                  </a:cubicBezTo>
                  <a:cubicBezTo>
                    <a:pt x="88243" y="460294"/>
                    <a:pt x="87364" y="465671"/>
                    <a:pt x="85725" y="473869"/>
                  </a:cubicBezTo>
                  <a:cubicBezTo>
                    <a:pt x="87313" y="477838"/>
                    <a:pt x="86931" y="483404"/>
                    <a:pt x="90488" y="485775"/>
                  </a:cubicBezTo>
                  <a:cubicBezTo>
                    <a:pt x="93211" y="487590"/>
                    <a:pt x="96813" y="484080"/>
                    <a:pt x="100013" y="483394"/>
                  </a:cubicBezTo>
                  <a:cubicBezTo>
                    <a:pt x="107928" y="481698"/>
                    <a:pt x="115888" y="480219"/>
                    <a:pt x="123825" y="478631"/>
                  </a:cubicBezTo>
                  <a:lnTo>
                    <a:pt x="135731" y="476250"/>
                  </a:lnTo>
                  <a:cubicBezTo>
                    <a:pt x="138112" y="473869"/>
                    <a:pt x="140135" y="471063"/>
                    <a:pt x="142875" y="469106"/>
                  </a:cubicBezTo>
                  <a:cubicBezTo>
                    <a:pt x="145764" y="467043"/>
                    <a:pt x="149673" y="466616"/>
                    <a:pt x="152400" y="464344"/>
                  </a:cubicBezTo>
                  <a:cubicBezTo>
                    <a:pt x="170511" y="449252"/>
                    <a:pt x="138111" y="464822"/>
                    <a:pt x="169069" y="452437"/>
                  </a:cubicBezTo>
                  <a:cubicBezTo>
                    <a:pt x="180182" y="435769"/>
                    <a:pt x="173832" y="441325"/>
                    <a:pt x="185738" y="433387"/>
                  </a:cubicBezTo>
                  <a:cubicBezTo>
                    <a:pt x="202757" y="407859"/>
                    <a:pt x="176251" y="446606"/>
                    <a:pt x="197644" y="419100"/>
                  </a:cubicBezTo>
                  <a:cubicBezTo>
                    <a:pt x="201459" y="414194"/>
                    <a:pt x="210916" y="399020"/>
                    <a:pt x="214313" y="392906"/>
                  </a:cubicBezTo>
                  <a:cubicBezTo>
                    <a:pt x="216037" y="389803"/>
                    <a:pt x="217392" y="386506"/>
                    <a:pt x="219075" y="383381"/>
                  </a:cubicBezTo>
                  <a:cubicBezTo>
                    <a:pt x="222949" y="376186"/>
                    <a:pt x="227326" y="369259"/>
                    <a:pt x="230981" y="361950"/>
                  </a:cubicBezTo>
                  <a:cubicBezTo>
                    <a:pt x="232104" y="359705"/>
                    <a:pt x="231729" y="356712"/>
                    <a:pt x="233363" y="354806"/>
                  </a:cubicBezTo>
                  <a:cubicBezTo>
                    <a:pt x="236671" y="350947"/>
                    <a:pt x="241300" y="348456"/>
                    <a:pt x="245269" y="345281"/>
                  </a:cubicBezTo>
                  <a:cubicBezTo>
                    <a:pt x="257175" y="325437"/>
                    <a:pt x="270640" y="306449"/>
                    <a:pt x="280988" y="285750"/>
                  </a:cubicBezTo>
                  <a:cubicBezTo>
                    <a:pt x="283369" y="280987"/>
                    <a:pt x="285309" y="275977"/>
                    <a:pt x="288131" y="271462"/>
                  </a:cubicBezTo>
                  <a:cubicBezTo>
                    <a:pt x="301415" y="250208"/>
                    <a:pt x="299797" y="252653"/>
                    <a:pt x="311944" y="240506"/>
                  </a:cubicBezTo>
                  <a:cubicBezTo>
                    <a:pt x="324801" y="208363"/>
                    <a:pt x="332350" y="192558"/>
                    <a:pt x="340519" y="157162"/>
                  </a:cubicBezTo>
                  <a:cubicBezTo>
                    <a:pt x="342900" y="146843"/>
                    <a:pt x="344829" y="136410"/>
                    <a:pt x="347663" y="126206"/>
                  </a:cubicBezTo>
                  <a:cubicBezTo>
                    <a:pt x="349976" y="117879"/>
                    <a:pt x="358960" y="101229"/>
                    <a:pt x="361950" y="95250"/>
                  </a:cubicBezTo>
                  <a:cubicBezTo>
                    <a:pt x="368949" y="67250"/>
                    <a:pt x="357058" y="115697"/>
                    <a:pt x="369094" y="59531"/>
                  </a:cubicBezTo>
                  <a:cubicBezTo>
                    <a:pt x="374084" y="36244"/>
                    <a:pt x="368980" y="77102"/>
                    <a:pt x="373856" y="38100"/>
                  </a:cubicBezTo>
                  <a:cubicBezTo>
                    <a:pt x="374846" y="30184"/>
                    <a:pt x="380466" y="21052"/>
                    <a:pt x="376238" y="14287"/>
                  </a:cubicBezTo>
                  <a:cubicBezTo>
                    <a:pt x="373577" y="10030"/>
                    <a:pt x="361950" y="19050"/>
                    <a:pt x="361950" y="19050"/>
                  </a:cubicBezTo>
                  <a:cubicBezTo>
                    <a:pt x="357188" y="23812"/>
                    <a:pt x="341274" y="35467"/>
                    <a:pt x="347663" y="33337"/>
                  </a:cubicBezTo>
                  <a:cubicBezTo>
                    <a:pt x="350044" y="32543"/>
                    <a:pt x="352718" y="32348"/>
                    <a:pt x="354806" y="30956"/>
                  </a:cubicBezTo>
                  <a:lnTo>
                    <a:pt x="369094" y="21431"/>
                  </a:lnTo>
                  <a:cubicBezTo>
                    <a:pt x="370681" y="19050"/>
                    <a:pt x="374550" y="17063"/>
                    <a:pt x="373856" y="14287"/>
                  </a:cubicBezTo>
                  <a:cubicBezTo>
                    <a:pt x="373247" y="11852"/>
                    <a:pt x="369043" y="10974"/>
                    <a:pt x="366713" y="11906"/>
                  </a:cubicBezTo>
                  <a:cubicBezTo>
                    <a:pt x="364056" y="12969"/>
                    <a:pt x="363782" y="16851"/>
                    <a:pt x="361950" y="19050"/>
                  </a:cubicBezTo>
                  <a:cubicBezTo>
                    <a:pt x="359794" y="21637"/>
                    <a:pt x="357750" y="24559"/>
                    <a:pt x="354806" y="26194"/>
                  </a:cubicBezTo>
                  <a:cubicBezTo>
                    <a:pt x="350418" y="28632"/>
                    <a:pt x="345281" y="29369"/>
                    <a:pt x="340519" y="30956"/>
                  </a:cubicBezTo>
                  <a:lnTo>
                    <a:pt x="333375" y="33337"/>
                  </a:lnTo>
                  <a:lnTo>
                    <a:pt x="347663" y="28575"/>
                  </a:lnTo>
                  <a:cubicBezTo>
                    <a:pt x="350044" y="26987"/>
                    <a:pt x="352246" y="25092"/>
                    <a:pt x="354806" y="23812"/>
                  </a:cubicBezTo>
                  <a:cubicBezTo>
                    <a:pt x="357051" y="22689"/>
                    <a:pt x="359861" y="22823"/>
                    <a:pt x="361950" y="21431"/>
                  </a:cubicBezTo>
                  <a:cubicBezTo>
                    <a:pt x="364752" y="19563"/>
                    <a:pt x="366507" y="16443"/>
                    <a:pt x="369094" y="14287"/>
                  </a:cubicBezTo>
                  <a:cubicBezTo>
                    <a:pt x="371293" y="12455"/>
                    <a:pt x="373857" y="11112"/>
                    <a:pt x="376238" y="9525"/>
                  </a:cubicBezTo>
                  <a:cubicBezTo>
                    <a:pt x="378870" y="1628"/>
                    <a:pt x="378619" y="4891"/>
                    <a:pt x="378619" y="0"/>
                  </a:cubicBezTo>
                </a:path>
              </a:pathLst>
            </a:custGeom>
            <a:noFill/>
            <a:ln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88393" y="2452686"/>
              <a:ext cx="471488" cy="61913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55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6463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Clear </a:t>
            </a:r>
            <a:r>
              <a:rPr lang="en-US" dirty="0"/>
              <a:t>future aspirations </a:t>
            </a:r>
            <a:r>
              <a:rPr lang="en-US" dirty="0" smtClean="0"/>
              <a:t>to augment </a:t>
            </a:r>
            <a:r>
              <a:rPr lang="en-US" dirty="0"/>
              <a:t>our position as </a:t>
            </a:r>
            <a:r>
              <a:rPr lang="en-US" dirty="0" smtClean="0"/>
              <a:t>a leading </a:t>
            </a:r>
            <a:r>
              <a:rPr lang="en-US" dirty="0"/>
              <a:t>pharmaceutical player </a:t>
            </a:r>
            <a:r>
              <a:rPr lang="en-US" dirty="0" smtClean="0"/>
              <a:t>in Middle </a:t>
            </a:r>
            <a:r>
              <a:rPr lang="en-US" dirty="0"/>
              <a:t>East and Africa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63505" y="1719880"/>
            <a:ext cx="6978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Continue intensive development programs for highly sophisticated </a:t>
            </a:r>
            <a:r>
              <a:rPr lang="en-US" dirty="0" smtClean="0"/>
              <a:t>and differentiated </a:t>
            </a:r>
            <a:r>
              <a:rPr lang="en-US" dirty="0"/>
              <a:t>products to be introduced to the region</a:t>
            </a:r>
            <a:r>
              <a:rPr lang="en-US" dirty="0" smtClean="0"/>
              <a:t>.</a:t>
            </a:r>
          </a:p>
          <a:p>
            <a:endParaRPr lang="en-US" sz="700" dirty="0"/>
          </a:p>
          <a:p>
            <a:r>
              <a:rPr lang="en-US" dirty="0" smtClean="0"/>
              <a:t>Establish </a:t>
            </a:r>
            <a:r>
              <a:rPr lang="en-US" dirty="0"/>
              <a:t>a footprint in hard to develop pharmaceutical </a:t>
            </a:r>
            <a:r>
              <a:rPr lang="en-US" dirty="0" smtClean="0"/>
              <a:t>products.</a:t>
            </a:r>
          </a:p>
          <a:p>
            <a:endParaRPr lang="en-US" sz="700" dirty="0"/>
          </a:p>
          <a:p>
            <a:r>
              <a:rPr lang="en-US" dirty="0" smtClean="0"/>
              <a:t>Strengthen </a:t>
            </a:r>
            <a:r>
              <a:rPr lang="en-US" dirty="0"/>
              <a:t>Tabuk’s position as the Partner of Choice in the region</a:t>
            </a:r>
            <a:r>
              <a:rPr lang="en-US" dirty="0" smtClean="0"/>
              <a:t>.</a:t>
            </a:r>
          </a:p>
          <a:p>
            <a:endParaRPr lang="en-US" sz="700" dirty="0"/>
          </a:p>
          <a:p>
            <a:r>
              <a:rPr lang="en-US" dirty="0" smtClean="0"/>
              <a:t>Enhance </a:t>
            </a:r>
            <a:r>
              <a:rPr lang="en-US" dirty="0"/>
              <a:t>Tabuk access to patent products through alliances with </a:t>
            </a:r>
            <a:r>
              <a:rPr lang="en-US" dirty="0" smtClean="0"/>
              <a:t>multinational companies </a:t>
            </a:r>
            <a:r>
              <a:rPr lang="en-US" dirty="0"/>
              <a:t>to produce and market patent products in the Middle East and Africa</a:t>
            </a:r>
            <a:r>
              <a:rPr lang="en-US" dirty="0" smtClean="0"/>
              <a:t>.</a:t>
            </a:r>
          </a:p>
          <a:p>
            <a:endParaRPr lang="en-US" sz="700" dirty="0"/>
          </a:p>
          <a:p>
            <a:r>
              <a:rPr lang="en-US" dirty="0" smtClean="0"/>
              <a:t>Strengthen </a:t>
            </a:r>
            <a:r>
              <a:rPr lang="en-US" dirty="0"/>
              <a:t>Tabuk geographical existence in Middle East and Africa.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11" y="992711"/>
            <a:ext cx="3507543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7028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think-cell Slide" r:id="rId5" imgW="317" imgH="318" progId="TCLayout.ActiveDocument.1">
                  <p:embed/>
                </p:oleObj>
              </mc:Choice>
              <mc:Fallback>
                <p:oleObj name="think-cell Slide" r:id="rId5" imgW="317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530"/>
            <a:ext cx="12192000" cy="5830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State </a:t>
            </a:r>
            <a:r>
              <a:rPr lang="en-US" dirty="0"/>
              <a:t>of art manufacturing </a:t>
            </a:r>
            <a:r>
              <a:rPr lang="en-US" dirty="0" smtClean="0"/>
              <a:t>sites across </a:t>
            </a:r>
            <a:r>
              <a:rPr lang="en-US" dirty="0"/>
              <a:t>Middle East &amp; Africa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8DC9-2A63-4AFF-99D3-21A448A7E82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6624" y="6447820"/>
            <a:ext cx="539469" cy="4167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832534" y="4678981"/>
            <a:ext cx="1734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Tabuk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Manufacturing site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6545" y="4678981"/>
            <a:ext cx="1734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Dammam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Manufacturing site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0556" y="4678981"/>
            <a:ext cx="1734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Sudan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Manufacturing site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4567" y="4678981"/>
            <a:ext cx="17346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</a:rPr>
              <a:t>Algeria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Manufacturing site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2" y="1775395"/>
            <a:ext cx="2883414" cy="2883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49" y="1775395"/>
            <a:ext cx="2883414" cy="2883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84" y="1775395"/>
            <a:ext cx="2883414" cy="2883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73" y="1775395"/>
            <a:ext cx="2883414" cy="2883414"/>
          </a:xfrm>
          <a:prstGeom prst="rect">
            <a:avLst/>
          </a:prstGeom>
        </p:spPr>
      </p:pic>
      <p:sp>
        <p:nvSpPr>
          <p:cNvPr id="21" name="Slide Number Placeholder 2"/>
          <p:cNvSpPr txBox="1">
            <a:spLocks/>
          </p:cNvSpPr>
          <p:nvPr/>
        </p:nvSpPr>
        <p:spPr>
          <a:xfrm>
            <a:off x="158999" y="6447819"/>
            <a:ext cx="672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504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162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Sw8McPSN0X4gFDnZHtY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JLZEG9aX_DsSfSN3Whc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lMiO_idvTUJfTCImeAc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wyrjFo6pcW37Gy5Wz5r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5nz0VUSYnxIOtBvQjN5F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VsfTwiWg7EhXsMZQw22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VsfTwiWg7EhXsMZQw22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FKg.MHhOZcgBVIMmhF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JMXoyp45hs1DrhR0L7_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UXXbrvngm5.k4QWtE34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CsJ4s0l2CQYGIj5oi3m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_gtiOQKwBFilwrV.kRZA"/>
</p:tagLst>
</file>

<file path=ppt/theme/theme1.xml><?xml version="1.0" encoding="utf-8"?>
<a:theme xmlns:a="http://schemas.openxmlformats.org/drawingml/2006/main" name="Office Theme">
  <a:themeElements>
    <a:clrScheme name="Tabuk">
      <a:dk1>
        <a:srgbClr val="00609C"/>
      </a:dk1>
      <a:lt1>
        <a:srgbClr val="FFFFFF"/>
      </a:lt1>
      <a:dk2>
        <a:srgbClr val="383838"/>
      </a:dk2>
      <a:lt2>
        <a:srgbClr val="FFFFFF"/>
      </a:lt2>
      <a:accent1>
        <a:srgbClr val="00609C"/>
      </a:accent1>
      <a:accent2>
        <a:srgbClr val="61A60E"/>
      </a:accent2>
      <a:accent3>
        <a:srgbClr val="7F7F7F"/>
      </a:accent3>
      <a:accent4>
        <a:srgbClr val="F4B183"/>
      </a:accent4>
      <a:accent5>
        <a:srgbClr val="BDD7EE"/>
      </a:accent5>
      <a:accent6>
        <a:srgbClr val="3F3F3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5141</TotalTime>
  <Words>736</Words>
  <Application>Microsoft Office PowerPoint</Application>
  <PresentationFormat>Widescreen</PresentationFormat>
  <Paragraphs>109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think-cell Slide</vt:lpstr>
      <vt:lpstr>PowerPoint Presentation</vt:lpstr>
      <vt:lpstr>Tabuk Pharmaceuticals: A journey started in 1994</vt:lpstr>
      <vt:lpstr>Diversified business models and services in the pharmaceutical field</vt:lpstr>
      <vt:lpstr>Tabuk Pharmaceuticals key strengths</vt:lpstr>
      <vt:lpstr>A sustained growth momentum over the past years</vt:lpstr>
      <vt:lpstr>A rich and diversified portfolio in key therapeutic areas</vt:lpstr>
      <vt:lpstr>A strong regional presence in Middle East and Africa</vt:lpstr>
      <vt:lpstr>Clear future aspirations to augment our position as a leading pharmaceutical player in Middle East and Africa</vt:lpstr>
      <vt:lpstr>State of art manufacturing sites across Middle East &amp; Africa</vt:lpstr>
      <vt:lpstr>Manufacturing sites- Saudi Arabia</vt:lpstr>
      <vt:lpstr>Manufacturing sites- Africa</vt:lpstr>
      <vt:lpstr>A global network of business partners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Noureddin Balawi</dc:creator>
  <cp:lastModifiedBy>MASTER</cp:lastModifiedBy>
  <cp:revision>187</cp:revision>
  <cp:lastPrinted>2020-01-15T08:58:43Z</cp:lastPrinted>
  <dcterms:created xsi:type="dcterms:W3CDTF">2019-03-06T13:35:39Z</dcterms:created>
  <dcterms:modified xsi:type="dcterms:W3CDTF">2022-02-21T22:25:11Z</dcterms:modified>
</cp:coreProperties>
</file>