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8" r:id="rId2"/>
    <p:sldId id="256" r:id="rId3"/>
    <p:sldId id="258" r:id="rId4"/>
    <p:sldId id="268" r:id="rId5"/>
    <p:sldId id="259" r:id="rId6"/>
    <p:sldId id="269" r:id="rId7"/>
    <p:sldId id="267" r:id="rId8"/>
    <p:sldId id="266" r:id="rId9"/>
    <p:sldId id="260" r:id="rId10"/>
    <p:sldId id="272" r:id="rId11"/>
    <p:sldId id="271" r:id="rId12"/>
    <p:sldId id="261" r:id="rId13"/>
    <p:sldId id="262" r:id="rId14"/>
    <p:sldId id="264" r:id="rId15"/>
    <p:sldId id="257" r:id="rId16"/>
    <p:sldId id="270" r:id="rId17"/>
    <p:sldId id="274" r:id="rId18"/>
    <p:sldId id="273" r:id="rId19"/>
    <p:sldId id="276" r:id="rId20"/>
    <p:sldId id="275" r:id="rId21"/>
    <p:sldId id="277" r:id="rId22"/>
    <p:sldId id="265" r:id="rId23"/>
    <p:sldId id="263"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0" d="100"/>
          <a:sy n="40" d="100"/>
        </p:scale>
        <p:origin x="-11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5592D0B-6CAA-4D00-8DC0-A48EF2DBF165}" type="datetimeFigureOut">
              <a:rPr lang="ar-IQ" smtClean="0"/>
              <a:t>24/07/1443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406861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592D0B-6CAA-4D00-8DC0-A48EF2DBF165}" type="datetimeFigureOut">
              <a:rPr lang="ar-IQ" smtClean="0"/>
              <a:t>24/07/1443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202756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592D0B-6CAA-4D00-8DC0-A48EF2DBF165}" type="datetimeFigureOut">
              <a:rPr lang="ar-IQ" smtClean="0"/>
              <a:t>24/07/1443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36584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5592D0B-6CAA-4D00-8DC0-A48EF2DBF165}" type="datetimeFigureOut">
              <a:rPr lang="ar-IQ" smtClean="0"/>
              <a:t>24/07/1443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243687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5592D0B-6CAA-4D00-8DC0-A48EF2DBF165}" type="datetimeFigureOut">
              <a:rPr lang="ar-IQ" smtClean="0"/>
              <a:t>24/07/1443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282075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5592D0B-6CAA-4D00-8DC0-A48EF2DBF165}" type="datetimeFigureOut">
              <a:rPr lang="ar-IQ" smtClean="0"/>
              <a:t>24/07/1443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282633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5592D0B-6CAA-4D00-8DC0-A48EF2DBF165}" type="datetimeFigureOut">
              <a:rPr lang="ar-IQ" smtClean="0"/>
              <a:t>24/07/1443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106524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5592D0B-6CAA-4D00-8DC0-A48EF2DBF165}" type="datetimeFigureOut">
              <a:rPr lang="ar-IQ" smtClean="0"/>
              <a:t>24/07/1443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3811375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5592D0B-6CAA-4D00-8DC0-A48EF2DBF165}" type="datetimeFigureOut">
              <a:rPr lang="ar-IQ" smtClean="0"/>
              <a:t>24/07/1443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24908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5592D0B-6CAA-4D00-8DC0-A48EF2DBF165}" type="datetimeFigureOut">
              <a:rPr lang="ar-IQ" smtClean="0"/>
              <a:t>24/07/1443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154486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5592D0B-6CAA-4D00-8DC0-A48EF2DBF165}" type="datetimeFigureOut">
              <a:rPr lang="ar-IQ" smtClean="0"/>
              <a:t>24/07/1443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9D9C614-8642-4628-8254-772A26696240}" type="slidenum">
              <a:rPr lang="ar-IQ" smtClean="0"/>
              <a:t>‹#›</a:t>
            </a:fld>
            <a:endParaRPr lang="ar-IQ"/>
          </a:p>
        </p:txBody>
      </p:sp>
    </p:spTree>
    <p:extLst>
      <p:ext uri="{BB962C8B-B14F-4D97-AF65-F5344CB8AC3E}">
        <p14:creationId xmlns:p14="http://schemas.microsoft.com/office/powerpoint/2010/main" val="395359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5592D0B-6CAA-4D00-8DC0-A48EF2DBF165}" type="datetimeFigureOut">
              <a:rPr lang="ar-IQ" smtClean="0"/>
              <a:t>24/07/1443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D9C614-8642-4628-8254-772A26696240}" type="slidenum">
              <a:rPr lang="ar-IQ" smtClean="0"/>
              <a:t>‹#›</a:t>
            </a:fld>
            <a:endParaRPr lang="ar-IQ"/>
          </a:p>
        </p:txBody>
      </p:sp>
    </p:spTree>
    <p:extLst>
      <p:ext uri="{BB962C8B-B14F-4D97-AF65-F5344CB8AC3E}">
        <p14:creationId xmlns:p14="http://schemas.microsoft.com/office/powerpoint/2010/main" val="263638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6000" b="1" dirty="0" smtClean="0">
                <a:solidFill>
                  <a:srgbClr val="002060"/>
                </a:solidFill>
              </a:rPr>
              <a:t>استاذ مساعد احمد محي رشيد</a:t>
            </a:r>
            <a:endParaRPr lang="ar-IQ" sz="6000" b="1" dirty="0">
              <a:solidFill>
                <a:srgbClr val="002060"/>
              </a:solidFill>
            </a:endParaRPr>
          </a:p>
        </p:txBody>
      </p:sp>
      <p:sp>
        <p:nvSpPr>
          <p:cNvPr id="3" name="عنوان فرعي 2"/>
          <p:cNvSpPr>
            <a:spLocks noGrp="1"/>
          </p:cNvSpPr>
          <p:nvPr>
            <p:ph type="subTitle" idx="1"/>
          </p:nvPr>
        </p:nvSpPr>
        <p:spPr/>
        <p:txBody>
          <a:bodyPr>
            <a:normAutofit/>
          </a:bodyPr>
          <a:lstStyle/>
          <a:p>
            <a:r>
              <a:rPr lang="en-US" sz="4000" b="1" smtClean="0">
                <a:solidFill>
                  <a:srgbClr val="FF0000"/>
                </a:solidFill>
              </a:rPr>
              <a:t>FIBMS-Otolaryngology</a:t>
            </a:r>
            <a:endParaRPr lang="ar-IQ" sz="4000" b="1" dirty="0">
              <a:solidFill>
                <a:srgbClr val="FF0000"/>
              </a:solidFill>
            </a:endParaRPr>
          </a:p>
        </p:txBody>
      </p:sp>
    </p:spTree>
    <p:extLst>
      <p:ext uri="{BB962C8B-B14F-4D97-AF65-F5344CB8AC3E}">
        <p14:creationId xmlns:p14="http://schemas.microsoft.com/office/powerpoint/2010/main" val="1647026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Injection</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3232" y="1501089"/>
            <a:ext cx="6589128" cy="4664216"/>
          </a:xfrm>
        </p:spPr>
      </p:pic>
    </p:spTree>
    <p:extLst>
      <p:ext uri="{BB962C8B-B14F-4D97-AF65-F5344CB8AC3E}">
        <p14:creationId xmlns:p14="http://schemas.microsoft.com/office/powerpoint/2010/main" val="3257752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Snorting</a:t>
            </a:r>
            <a:endParaRPr lang="ar-IQ" dirty="0">
              <a:solidFill>
                <a:srgbClr val="FF0000"/>
              </a:solidFill>
            </a:endParaRPr>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2430" y="1585778"/>
            <a:ext cx="7568001" cy="4435510"/>
          </a:xfrm>
        </p:spPr>
      </p:pic>
    </p:spTree>
    <p:extLst>
      <p:ext uri="{BB962C8B-B14F-4D97-AF65-F5344CB8AC3E}">
        <p14:creationId xmlns:p14="http://schemas.microsoft.com/office/powerpoint/2010/main" val="52644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rgbClr val="FF0000"/>
                </a:solidFill>
              </a:rPr>
              <a:t>S</a:t>
            </a:r>
            <a:r>
              <a:rPr lang="en-US" dirty="0" smtClean="0">
                <a:solidFill>
                  <a:srgbClr val="FF0000"/>
                </a:solidFill>
              </a:rPr>
              <a:t>norting drugs:Why do drug addicts do</a:t>
            </a:r>
            <a:r>
              <a:rPr lang="en-US" dirty="0" smtClean="0"/>
              <a:t> </a:t>
            </a:r>
            <a:r>
              <a:rPr lang="en-US" dirty="0" smtClean="0">
                <a:solidFill>
                  <a:srgbClr val="FF0000"/>
                </a:solidFill>
              </a:rPr>
              <a:t>it?</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Because the mucosa inside the nose is easily accessible, and provides rapid absorption of drugs introduced to it in powdered, liquid, or aerosol form, it offers many advantages as drug delivery system.</a:t>
            </a:r>
          </a:p>
          <a:p>
            <a:pPr algn="l" rtl="0"/>
            <a:r>
              <a:rPr lang="en-US" dirty="0" smtClean="0"/>
              <a:t>Bypassing the stomach and liver, where drugs may be degraded by digestive processes before being absorbed into the bloodstream, snorting provides a quick onset of effects.</a:t>
            </a:r>
          </a:p>
          <a:p>
            <a:pPr algn="l" rtl="0"/>
            <a:r>
              <a:rPr lang="en-US" dirty="0" smtClean="0"/>
              <a:t>Noninvasive, virtually painless and easy.</a:t>
            </a:r>
            <a:endParaRPr lang="ar-IQ" dirty="0"/>
          </a:p>
        </p:txBody>
      </p:sp>
    </p:spTree>
    <p:extLst>
      <p:ext uri="{BB962C8B-B14F-4D97-AF65-F5344CB8AC3E}">
        <p14:creationId xmlns:p14="http://schemas.microsoft.com/office/powerpoint/2010/main" val="623715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0000"/>
                </a:solidFill>
              </a:rPr>
              <a:t>How dose damage to the nose occur?</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l" rtl="0"/>
            <a:r>
              <a:rPr lang="en-US" dirty="0" smtClean="0"/>
              <a:t>Repeated snorting sets up a cascade of ischemia, inflammation, micronecrosis, infection, and then macronecrosis leading to septal perforation.</a:t>
            </a:r>
          </a:p>
          <a:p>
            <a:pPr algn="l" rtl="0"/>
            <a:r>
              <a:rPr lang="en-US" dirty="0" smtClean="0">
                <a:solidFill>
                  <a:srgbClr val="0070C0"/>
                </a:solidFill>
              </a:rPr>
              <a:t>Cocaine</a:t>
            </a:r>
            <a:r>
              <a:rPr lang="en-US" dirty="0" smtClean="0"/>
              <a:t> constricts blood vessels, which occurs as a result of the inhibition of reuptake of the neurotransmitters epinephrine and norepinephrine</a:t>
            </a:r>
            <a:r>
              <a:rPr lang="en-US" dirty="0" smtClean="0">
                <a:solidFill>
                  <a:srgbClr val="0070C0"/>
                </a:solidFill>
              </a:rPr>
              <a:t>→</a:t>
            </a:r>
            <a:r>
              <a:rPr lang="en-US" dirty="0" smtClean="0"/>
              <a:t> tissue necrosis.</a:t>
            </a:r>
          </a:p>
          <a:p>
            <a:pPr algn="l" rtl="0"/>
            <a:r>
              <a:rPr lang="en-US" dirty="0" smtClean="0">
                <a:solidFill>
                  <a:srgbClr val="0070C0"/>
                </a:solidFill>
              </a:rPr>
              <a:t>Heroin</a:t>
            </a:r>
            <a:r>
              <a:rPr lang="en-US" dirty="0" smtClean="0"/>
              <a:t> may csuse immune system suppression</a:t>
            </a:r>
            <a:r>
              <a:rPr lang="en-US" dirty="0" smtClean="0">
                <a:solidFill>
                  <a:srgbClr val="0070C0"/>
                </a:solidFill>
              </a:rPr>
              <a:t>→ </a:t>
            </a:r>
            <a:r>
              <a:rPr lang="en-US" dirty="0" smtClean="0"/>
              <a:t>bacterial or fungal infection</a:t>
            </a:r>
            <a:r>
              <a:rPr lang="en-US" dirty="0" smtClean="0">
                <a:solidFill>
                  <a:srgbClr val="0070C0"/>
                </a:solidFill>
              </a:rPr>
              <a:t>→</a:t>
            </a:r>
            <a:r>
              <a:rPr lang="en-US" dirty="0" smtClean="0"/>
              <a:t>damage to the nose.</a:t>
            </a:r>
            <a:endParaRPr lang="ar-IQ" dirty="0"/>
          </a:p>
        </p:txBody>
      </p:sp>
    </p:spTree>
    <p:extLst>
      <p:ext uri="{BB962C8B-B14F-4D97-AF65-F5344CB8AC3E}">
        <p14:creationId xmlns:p14="http://schemas.microsoft.com/office/powerpoint/2010/main" val="853356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7030A0"/>
                </a:solidFill>
              </a:rPr>
              <a:t>Dr. Richard Leibowitz</a:t>
            </a:r>
            <a:r>
              <a:rPr lang="en-US" dirty="0" smtClean="0">
                <a:solidFill>
                  <a:srgbClr val="FF0000"/>
                </a:solidFill>
              </a:rPr>
              <a:t>, an Otolaryngologist, statement</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l" rtl="0">
              <a:buNone/>
            </a:pPr>
            <a:r>
              <a:rPr lang="en-US" dirty="0" smtClean="0"/>
              <a:t>    The nose conditions the air you breathe in, in addition to cleaning it. If it is not donig its job , the air you breathe into your lungs is not good for you.</a:t>
            </a:r>
            <a:endParaRPr lang="ar-IQ" dirty="0"/>
          </a:p>
        </p:txBody>
      </p:sp>
    </p:spTree>
    <p:extLst>
      <p:ext uri="{BB962C8B-B14F-4D97-AF65-F5344CB8AC3E}">
        <p14:creationId xmlns:p14="http://schemas.microsoft.com/office/powerpoint/2010/main" val="4220505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0000"/>
                </a:solidFill>
              </a:rPr>
              <a:t>Ear, nose and throat signs and symptoms in drug addicts </a:t>
            </a:r>
            <a:endParaRPr lang="ar-IQ" dirty="0">
              <a:solidFill>
                <a:srgbClr val="FF0000"/>
              </a:solidFill>
            </a:endParaRPr>
          </a:p>
        </p:txBody>
      </p:sp>
      <p:sp>
        <p:nvSpPr>
          <p:cNvPr id="3" name="عنصر نائب للمحتوى 2"/>
          <p:cNvSpPr>
            <a:spLocks noGrp="1"/>
          </p:cNvSpPr>
          <p:nvPr>
            <p:ph idx="1"/>
          </p:nvPr>
        </p:nvSpPr>
        <p:spPr/>
        <p:txBody>
          <a:bodyPr>
            <a:normAutofit fontScale="70000" lnSpcReduction="20000"/>
          </a:bodyPr>
          <a:lstStyle/>
          <a:p>
            <a:pPr algn="l" rtl="0"/>
            <a:r>
              <a:rPr lang="en-US" dirty="0" smtClean="0"/>
              <a:t>Severe nose itching</a:t>
            </a:r>
          </a:p>
          <a:p>
            <a:pPr algn="l" rtl="0"/>
            <a:r>
              <a:rPr lang="en-US" dirty="0" smtClean="0"/>
              <a:t>Nasal ulcers</a:t>
            </a:r>
            <a:r>
              <a:rPr lang="en-US" dirty="0" smtClean="0">
                <a:solidFill>
                  <a:srgbClr val="0070C0"/>
                </a:solidFill>
              </a:rPr>
              <a:t>→ </a:t>
            </a:r>
            <a:r>
              <a:rPr lang="en-US" dirty="0" smtClean="0"/>
              <a:t>septal perforation</a:t>
            </a:r>
          </a:p>
          <a:p>
            <a:pPr algn="l" rtl="0"/>
            <a:r>
              <a:rPr lang="en-US" dirty="0" smtClean="0"/>
              <a:t>Nasa mucosal edema, obstruction and runny nose </a:t>
            </a:r>
            <a:r>
              <a:rPr lang="en-US" dirty="0" smtClean="0">
                <a:solidFill>
                  <a:srgbClr val="0070C0"/>
                </a:solidFill>
              </a:rPr>
              <a:t>→</a:t>
            </a:r>
            <a:r>
              <a:rPr lang="en-US" dirty="0" smtClean="0"/>
              <a:t>Rhinosinusitis</a:t>
            </a:r>
          </a:p>
          <a:p>
            <a:pPr algn="l" rtl="0"/>
            <a:r>
              <a:rPr lang="en-US" dirty="0" smtClean="0"/>
              <a:t>Saddle-nose defrmity (collapsed dorsum)</a:t>
            </a:r>
          </a:p>
          <a:p>
            <a:pPr algn="l" rtl="0"/>
            <a:r>
              <a:rPr lang="en-US" dirty="0" smtClean="0"/>
              <a:t>Dry mouth </a:t>
            </a:r>
            <a:r>
              <a:rPr lang="en-US" dirty="0" smtClean="0">
                <a:solidFill>
                  <a:srgbClr val="0070C0"/>
                </a:solidFill>
              </a:rPr>
              <a:t>→</a:t>
            </a:r>
            <a:r>
              <a:rPr lang="en-US" dirty="0" smtClean="0"/>
              <a:t> stomatitis and palatal perforation</a:t>
            </a:r>
          </a:p>
          <a:p>
            <a:pPr algn="l" rtl="0"/>
            <a:r>
              <a:rPr lang="en-US" dirty="0" smtClean="0"/>
              <a:t>Dry pharynx</a:t>
            </a:r>
            <a:r>
              <a:rPr lang="en-US" dirty="0" smtClean="0">
                <a:solidFill>
                  <a:srgbClr val="0070C0"/>
                </a:solidFill>
              </a:rPr>
              <a:t>→ </a:t>
            </a:r>
            <a:r>
              <a:rPr lang="en-US" dirty="0" smtClean="0"/>
              <a:t>pharyngeal ulcers</a:t>
            </a:r>
          </a:p>
          <a:p>
            <a:pPr algn="l" rtl="0"/>
            <a:r>
              <a:rPr lang="en-US" dirty="0" smtClean="0"/>
              <a:t>Vestibular dysfunction </a:t>
            </a:r>
          </a:p>
          <a:p>
            <a:pPr algn="l" rtl="0"/>
            <a:r>
              <a:rPr lang="en-US" dirty="0" smtClean="0"/>
              <a:t>Sudden sensorineural hearing loss due to cochlear toxicity(rare)</a:t>
            </a:r>
          </a:p>
          <a:p>
            <a:pPr algn="l" rtl="0"/>
            <a:r>
              <a:rPr lang="en-US" smtClean="0"/>
              <a:t>Tinnitus</a:t>
            </a:r>
            <a:endParaRPr lang="en-US" dirty="0" smtClean="0"/>
          </a:p>
          <a:p>
            <a:pPr algn="l" rtl="0"/>
            <a:r>
              <a:rPr lang="en-US" dirty="0" smtClean="0"/>
              <a:t>Chronic cough</a:t>
            </a:r>
          </a:p>
          <a:p>
            <a:pPr algn="l" rtl="0"/>
            <a:r>
              <a:rPr lang="en-US" dirty="0" smtClean="0"/>
              <a:t>Pulmonary edema and hemorrhage</a:t>
            </a:r>
            <a:r>
              <a:rPr lang="en-US" dirty="0" smtClean="0">
                <a:solidFill>
                  <a:srgbClr val="0070C0"/>
                </a:solidFill>
              </a:rPr>
              <a:t>→</a:t>
            </a:r>
            <a:r>
              <a:rPr lang="en-US" dirty="0" smtClean="0"/>
              <a:t>difficult breathing</a:t>
            </a:r>
          </a:p>
          <a:p>
            <a:pPr algn="l" rtl="0"/>
            <a:endParaRPr lang="en-US" dirty="0" smtClean="0"/>
          </a:p>
          <a:p>
            <a:pPr algn="l" rtl="0"/>
            <a:endParaRPr lang="ar-IQ" dirty="0"/>
          </a:p>
        </p:txBody>
      </p:sp>
    </p:spTree>
    <p:extLst>
      <p:ext uri="{BB962C8B-B14F-4D97-AF65-F5344CB8AC3E}">
        <p14:creationId xmlns:p14="http://schemas.microsoft.com/office/powerpoint/2010/main" val="289568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Septal perforation</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3887" y="1701006"/>
            <a:ext cx="7896225" cy="4324350"/>
          </a:xfrm>
        </p:spPr>
      </p:pic>
    </p:spTree>
    <p:extLst>
      <p:ext uri="{BB962C8B-B14F-4D97-AF65-F5344CB8AC3E}">
        <p14:creationId xmlns:p14="http://schemas.microsoft.com/office/powerpoint/2010/main" val="27272530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Septal perforation</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43529" y="1600200"/>
            <a:ext cx="5056941" cy="4525963"/>
          </a:xfrm>
        </p:spPr>
      </p:pic>
    </p:spTree>
    <p:extLst>
      <p:ext uri="{BB962C8B-B14F-4D97-AF65-F5344CB8AC3E}">
        <p14:creationId xmlns:p14="http://schemas.microsoft.com/office/powerpoint/2010/main" val="1851710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Saddle nose</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2276872"/>
            <a:ext cx="8136904" cy="3024336"/>
          </a:xfrm>
        </p:spPr>
      </p:pic>
    </p:spTree>
    <p:extLst>
      <p:ext uri="{BB962C8B-B14F-4D97-AF65-F5344CB8AC3E}">
        <p14:creationId xmlns:p14="http://schemas.microsoft.com/office/powerpoint/2010/main" val="4045179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4716" y="1600200"/>
            <a:ext cx="6014568" cy="4525963"/>
          </a:xfrm>
        </p:spPr>
      </p:pic>
    </p:spTree>
    <p:extLst>
      <p:ext uri="{BB962C8B-B14F-4D97-AF65-F5344CB8AC3E}">
        <p14:creationId xmlns:p14="http://schemas.microsoft.com/office/powerpoint/2010/main" val="3332890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404665"/>
            <a:ext cx="7772400" cy="1584176"/>
          </a:xfrm>
        </p:spPr>
        <p:txBody>
          <a:bodyPr/>
          <a:lstStyle/>
          <a:p>
            <a:r>
              <a:rPr lang="en-US" dirty="0" smtClean="0">
                <a:solidFill>
                  <a:srgbClr val="FF0000"/>
                </a:solidFill>
              </a:rPr>
              <a:t>Effect of Drug Addiction on Ear, Nose and Throat</a:t>
            </a:r>
            <a:endParaRPr lang="ar-IQ" dirty="0">
              <a:solidFill>
                <a:srgbClr val="FF0000"/>
              </a:solidFill>
            </a:endParaRPr>
          </a:p>
        </p:txBody>
      </p:sp>
      <p:sp>
        <p:nvSpPr>
          <p:cNvPr id="3" name="عنوان فرعي 2"/>
          <p:cNvSpPr>
            <a:spLocks noGrp="1"/>
          </p:cNvSpPr>
          <p:nvPr>
            <p:ph type="subTitle" idx="1"/>
          </p:nvPr>
        </p:nvSpPr>
        <p:spPr>
          <a:xfrm>
            <a:off x="1331640" y="1844824"/>
            <a:ext cx="6400800" cy="4608512"/>
          </a:xfrm>
        </p:spPr>
        <p:txBody>
          <a:bodyPr>
            <a:normAutofit lnSpcReduction="10000"/>
          </a:bodyPr>
          <a:lstStyle/>
          <a:p>
            <a:r>
              <a:rPr lang="en-US" dirty="0" smtClean="0">
                <a:solidFill>
                  <a:srgbClr val="0070C0"/>
                </a:solidFill>
              </a:rPr>
              <a:t>Objectives</a:t>
            </a:r>
          </a:p>
          <a:p>
            <a:pPr marL="457200" indent="-457200" algn="l" rtl="0">
              <a:buFont typeface="Arial" pitchFamily="34" charset="0"/>
              <a:buChar char="•"/>
            </a:pPr>
            <a:r>
              <a:rPr lang="en-US" dirty="0" smtClean="0">
                <a:solidFill>
                  <a:srgbClr val="7030A0"/>
                </a:solidFill>
              </a:rPr>
              <a:t>To take idea about some addictive drugs</a:t>
            </a:r>
          </a:p>
          <a:p>
            <a:pPr marL="457200" indent="-457200" algn="l" rtl="0">
              <a:buFont typeface="Arial" pitchFamily="34" charset="0"/>
              <a:buChar char="•"/>
            </a:pPr>
            <a:r>
              <a:rPr lang="en-US" dirty="0" smtClean="0">
                <a:solidFill>
                  <a:srgbClr val="7030A0"/>
                </a:solidFill>
              </a:rPr>
              <a:t>Why snorting is used for drug adminstration?</a:t>
            </a:r>
          </a:p>
          <a:p>
            <a:pPr marL="457200" indent="-457200" algn="l" rtl="0">
              <a:buFont typeface="Arial" pitchFamily="34" charset="0"/>
              <a:buChar char="•"/>
            </a:pPr>
            <a:r>
              <a:rPr lang="en-US" dirty="0" smtClean="0">
                <a:solidFill>
                  <a:srgbClr val="7030A0"/>
                </a:solidFill>
              </a:rPr>
              <a:t>How addicted drugs damaging the nose?</a:t>
            </a:r>
          </a:p>
          <a:p>
            <a:pPr marL="457200" indent="-457200" algn="l" rtl="0">
              <a:buFont typeface="Arial" pitchFamily="34" charset="0"/>
              <a:buChar char="•"/>
            </a:pPr>
            <a:r>
              <a:rPr lang="en-US" dirty="0" smtClean="0">
                <a:solidFill>
                  <a:srgbClr val="7030A0"/>
                </a:solidFill>
              </a:rPr>
              <a:t>ENT related effects of drug addiction</a:t>
            </a:r>
          </a:p>
          <a:p>
            <a:pPr marL="457200" indent="-457200" algn="l" rtl="0">
              <a:buFont typeface="Arial" pitchFamily="34" charset="0"/>
              <a:buChar char="•"/>
            </a:pPr>
            <a:endParaRPr lang="en-US" dirty="0" smtClean="0"/>
          </a:p>
          <a:p>
            <a:pPr marL="457200" indent="-457200" algn="l" rtl="0">
              <a:buFont typeface="Arial" pitchFamily="34" charset="0"/>
              <a:buChar char="•"/>
            </a:pPr>
            <a:endParaRPr lang="en-US" dirty="0" smtClean="0"/>
          </a:p>
          <a:p>
            <a:pPr marL="457200" indent="-457200" algn="l" rtl="0">
              <a:buFont typeface="Arial" pitchFamily="34" charset="0"/>
              <a:buChar char="•"/>
            </a:pPr>
            <a:endParaRPr lang="ar-IQ" dirty="0"/>
          </a:p>
        </p:txBody>
      </p:sp>
    </p:spTree>
    <p:extLst>
      <p:ext uri="{BB962C8B-B14F-4D97-AF65-F5344CB8AC3E}">
        <p14:creationId xmlns:p14="http://schemas.microsoft.com/office/powerpoint/2010/main" val="841727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Epistaxis</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66825" y="1743869"/>
            <a:ext cx="6610350" cy="4238625"/>
          </a:xfrm>
        </p:spPr>
      </p:pic>
    </p:spTree>
    <p:extLst>
      <p:ext uri="{BB962C8B-B14F-4D97-AF65-F5344CB8AC3E}">
        <p14:creationId xmlns:p14="http://schemas.microsoft.com/office/powerpoint/2010/main" val="1092205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Palatal perforation</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463554"/>
            <a:ext cx="6048672" cy="4540836"/>
          </a:xfrm>
        </p:spPr>
      </p:pic>
    </p:spTree>
    <p:extLst>
      <p:ext uri="{BB962C8B-B14F-4D97-AF65-F5344CB8AC3E}">
        <p14:creationId xmlns:p14="http://schemas.microsoft.com/office/powerpoint/2010/main" val="3075534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FINALLY</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l" rtl="0">
              <a:buNone/>
            </a:pPr>
            <a:r>
              <a:rPr lang="en-US" dirty="0" smtClean="0">
                <a:solidFill>
                  <a:srgbClr val="C00000"/>
                </a:solidFill>
              </a:rPr>
              <a:t>   The effects of addictive drugs on ear, nose, and throat can be reversible or irriversible, depending on:</a:t>
            </a:r>
          </a:p>
          <a:p>
            <a:pPr marL="0" indent="0" algn="l" rtl="0">
              <a:buNone/>
            </a:pPr>
            <a:r>
              <a:rPr lang="en-US" dirty="0" smtClean="0">
                <a:solidFill>
                  <a:srgbClr val="002060"/>
                </a:solidFill>
              </a:rPr>
              <a:t>1- Type of addicted drug</a:t>
            </a:r>
          </a:p>
          <a:p>
            <a:pPr marL="0" indent="0" algn="l" rtl="0">
              <a:buNone/>
            </a:pPr>
            <a:r>
              <a:rPr lang="en-US" dirty="0" smtClean="0">
                <a:solidFill>
                  <a:srgbClr val="002060"/>
                </a:solidFill>
              </a:rPr>
              <a:t>2- Drug combination</a:t>
            </a:r>
          </a:p>
          <a:p>
            <a:pPr marL="0" indent="0" algn="l" rtl="0">
              <a:buNone/>
            </a:pPr>
            <a:r>
              <a:rPr lang="en-US" dirty="0" smtClean="0">
                <a:solidFill>
                  <a:srgbClr val="002060"/>
                </a:solidFill>
              </a:rPr>
              <a:t>3- Duration of addiction</a:t>
            </a:r>
          </a:p>
          <a:p>
            <a:pPr marL="0" indent="0" algn="l" rtl="0">
              <a:buNone/>
            </a:pPr>
            <a:r>
              <a:rPr lang="en-US" dirty="0" smtClean="0">
                <a:solidFill>
                  <a:srgbClr val="002060"/>
                </a:solidFill>
              </a:rPr>
              <a:t>4- Person health</a:t>
            </a:r>
            <a:endParaRPr lang="ar-IQ" dirty="0">
              <a:solidFill>
                <a:srgbClr val="002060"/>
              </a:solidFill>
            </a:endParaRPr>
          </a:p>
        </p:txBody>
      </p:sp>
    </p:spTree>
    <p:extLst>
      <p:ext uri="{BB962C8B-B14F-4D97-AF65-F5344CB8AC3E}">
        <p14:creationId xmlns:p14="http://schemas.microsoft.com/office/powerpoint/2010/main" val="55479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7389440"/>
          </a:xfrm>
        </p:spPr>
      </p:pic>
    </p:spTree>
    <p:extLst>
      <p:ext uri="{BB962C8B-B14F-4D97-AF65-F5344CB8AC3E}">
        <p14:creationId xmlns:p14="http://schemas.microsoft.com/office/powerpoint/2010/main" val="114360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solidFill>
                  <a:srgbClr val="FF0000"/>
                </a:solidFill>
              </a:rPr>
              <a:t>Heroin</a:t>
            </a:r>
            <a:endParaRPr lang="ar-IQ" dirty="0">
              <a:solidFill>
                <a:srgbClr val="FF0000"/>
              </a:solidFill>
            </a:endParaRPr>
          </a:p>
        </p:txBody>
      </p:sp>
      <p:sp>
        <p:nvSpPr>
          <p:cNvPr id="3" name="عنصر نائب للمحتوى 2"/>
          <p:cNvSpPr>
            <a:spLocks noGrp="1"/>
          </p:cNvSpPr>
          <p:nvPr>
            <p:ph idx="1"/>
          </p:nvPr>
        </p:nvSpPr>
        <p:spPr/>
        <p:txBody>
          <a:bodyPr/>
          <a:lstStyle/>
          <a:p>
            <a:pPr algn="l" rtl="0"/>
            <a:r>
              <a:rPr lang="en-US" dirty="0" smtClean="0"/>
              <a:t>Is a highly addictive synthetic opiate drug made from morphine, a natural substance taken from the seed pod of the various opium </a:t>
            </a:r>
            <a:r>
              <a:rPr lang="en-US" dirty="0" smtClean="0">
                <a:solidFill>
                  <a:srgbClr val="0070C0"/>
                </a:solidFill>
              </a:rPr>
              <a:t>poppy plants</a:t>
            </a:r>
          </a:p>
          <a:p>
            <a:pPr algn="l" rtl="0"/>
            <a:r>
              <a:rPr lang="en-US" dirty="0" smtClean="0"/>
              <a:t>Can be a white or brown powder.</a:t>
            </a:r>
            <a:endParaRPr lang="ar-IQ" dirty="0"/>
          </a:p>
        </p:txBody>
      </p:sp>
    </p:spTree>
    <p:extLst>
      <p:ext uri="{BB962C8B-B14F-4D97-AF65-F5344CB8AC3E}">
        <p14:creationId xmlns:p14="http://schemas.microsoft.com/office/powerpoint/2010/main" val="3276558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Poppy Plant</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1230" y="1600200"/>
            <a:ext cx="7241540" cy="4525963"/>
          </a:xfrm>
        </p:spPr>
      </p:pic>
    </p:spTree>
    <p:extLst>
      <p:ext uri="{BB962C8B-B14F-4D97-AF65-F5344CB8AC3E}">
        <p14:creationId xmlns:p14="http://schemas.microsoft.com/office/powerpoint/2010/main" val="2462735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txBody>
          <a:bodyPr/>
          <a:lstStyle/>
          <a:p>
            <a:r>
              <a:rPr lang="en-US" dirty="0" smtClean="0">
                <a:solidFill>
                  <a:srgbClr val="FF0000"/>
                </a:solidFill>
              </a:rPr>
              <a:t>Heroin</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539095"/>
            <a:ext cx="7920880" cy="5318905"/>
          </a:xfrm>
        </p:spPr>
      </p:pic>
    </p:spTree>
    <p:extLst>
      <p:ext uri="{BB962C8B-B14F-4D97-AF65-F5344CB8AC3E}">
        <p14:creationId xmlns:p14="http://schemas.microsoft.com/office/powerpoint/2010/main" val="4178389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Cocaine</a:t>
            </a:r>
            <a:endParaRPr lang="ar-IQ" dirty="0">
              <a:solidFill>
                <a:srgbClr val="FF0000"/>
              </a:solidFill>
            </a:endParaRPr>
          </a:p>
        </p:txBody>
      </p:sp>
      <p:sp>
        <p:nvSpPr>
          <p:cNvPr id="3" name="عنصر نائب للمحتوى 2"/>
          <p:cNvSpPr>
            <a:spLocks noGrp="1"/>
          </p:cNvSpPr>
          <p:nvPr>
            <p:ph idx="1"/>
          </p:nvPr>
        </p:nvSpPr>
        <p:spPr/>
        <p:txBody>
          <a:bodyPr/>
          <a:lstStyle/>
          <a:p>
            <a:pPr marL="0" indent="0" algn="l">
              <a:buNone/>
            </a:pPr>
            <a:r>
              <a:rPr lang="en-US" dirty="0" smtClean="0"/>
              <a:t>    Is a powerfully addictive stimulant white powder that comes from the dried leaves of the </a:t>
            </a:r>
            <a:r>
              <a:rPr lang="en-US" dirty="0" smtClean="0">
                <a:solidFill>
                  <a:srgbClr val="0070C0"/>
                </a:solidFill>
              </a:rPr>
              <a:t>coca plant</a:t>
            </a:r>
            <a:endParaRPr lang="ar-IQ" dirty="0">
              <a:solidFill>
                <a:srgbClr val="0070C0"/>
              </a:solidFill>
            </a:endParaRPr>
          </a:p>
        </p:txBody>
      </p:sp>
    </p:spTree>
    <p:extLst>
      <p:ext uri="{BB962C8B-B14F-4D97-AF65-F5344CB8AC3E}">
        <p14:creationId xmlns:p14="http://schemas.microsoft.com/office/powerpoint/2010/main" val="4186619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Coca Plant</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1757" y="1600200"/>
            <a:ext cx="6500485" cy="4525963"/>
          </a:xfrm>
        </p:spPr>
      </p:pic>
    </p:spTree>
    <p:extLst>
      <p:ext uri="{BB962C8B-B14F-4D97-AF65-F5344CB8AC3E}">
        <p14:creationId xmlns:p14="http://schemas.microsoft.com/office/powerpoint/2010/main" val="915133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Cocaine</a:t>
            </a:r>
            <a:endParaRPr lang="ar-IQ" dirty="0">
              <a:solidFill>
                <a:srgbClr val="FF0000"/>
              </a:solidFill>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410" y="1600200"/>
            <a:ext cx="8047180" cy="4525963"/>
          </a:xfrm>
        </p:spPr>
      </p:pic>
    </p:spTree>
    <p:extLst>
      <p:ext uri="{BB962C8B-B14F-4D97-AF65-F5344CB8AC3E}">
        <p14:creationId xmlns:p14="http://schemas.microsoft.com/office/powerpoint/2010/main" val="3572129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Routes of drud adminstration</a:t>
            </a:r>
            <a:endParaRPr lang="ar-IQ" dirty="0">
              <a:solidFill>
                <a:srgbClr val="FF0000"/>
              </a:solidFill>
            </a:endParaRPr>
          </a:p>
        </p:txBody>
      </p:sp>
      <p:sp>
        <p:nvSpPr>
          <p:cNvPr id="3" name="عنصر نائب للمحتوى 2"/>
          <p:cNvSpPr>
            <a:spLocks noGrp="1"/>
          </p:cNvSpPr>
          <p:nvPr>
            <p:ph idx="1"/>
          </p:nvPr>
        </p:nvSpPr>
        <p:spPr/>
        <p:txBody>
          <a:bodyPr/>
          <a:lstStyle/>
          <a:p>
            <a:pPr algn="l" rtl="0"/>
            <a:r>
              <a:rPr lang="en-US" dirty="0" smtClean="0">
                <a:solidFill>
                  <a:srgbClr val="C00000"/>
                </a:solidFill>
              </a:rPr>
              <a:t>Injections</a:t>
            </a:r>
          </a:p>
          <a:p>
            <a:pPr algn="l" rtl="0"/>
            <a:r>
              <a:rPr lang="en-US" dirty="0" smtClean="0">
                <a:solidFill>
                  <a:srgbClr val="0070C0"/>
                </a:solidFill>
              </a:rPr>
              <a:t>Snorting (sniffing)</a:t>
            </a:r>
            <a:endParaRPr lang="ar-IQ" dirty="0">
              <a:solidFill>
                <a:srgbClr val="0070C0"/>
              </a:solidFill>
            </a:endParaRPr>
          </a:p>
        </p:txBody>
      </p:sp>
    </p:spTree>
    <p:extLst>
      <p:ext uri="{BB962C8B-B14F-4D97-AF65-F5344CB8AC3E}">
        <p14:creationId xmlns:p14="http://schemas.microsoft.com/office/powerpoint/2010/main" val="2973617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430</Words>
  <Application>Microsoft Office PowerPoint</Application>
  <PresentationFormat>عرض على الشاشة (3:4)‏</PresentationFormat>
  <Paragraphs>56</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استاذ مساعد احمد محي رشيد</vt:lpstr>
      <vt:lpstr>Effect of Drug Addiction on Ear, Nose and Throat</vt:lpstr>
      <vt:lpstr>Heroin</vt:lpstr>
      <vt:lpstr>Poppy Plant</vt:lpstr>
      <vt:lpstr>Heroin</vt:lpstr>
      <vt:lpstr>Cocaine</vt:lpstr>
      <vt:lpstr>Coca Plant</vt:lpstr>
      <vt:lpstr>Cocaine</vt:lpstr>
      <vt:lpstr>Routes of drud adminstration</vt:lpstr>
      <vt:lpstr>Injection</vt:lpstr>
      <vt:lpstr>Snorting</vt:lpstr>
      <vt:lpstr>Snorting drugs:Why do drug addicts do it?</vt:lpstr>
      <vt:lpstr>How dose damage to the nose occur?</vt:lpstr>
      <vt:lpstr>Dr. Richard Leibowitz, an Otolaryngologist, statement</vt:lpstr>
      <vt:lpstr>Ear, nose and throat signs and symptoms in drug addicts </vt:lpstr>
      <vt:lpstr>Septal perforation</vt:lpstr>
      <vt:lpstr>Septal perforation</vt:lpstr>
      <vt:lpstr>Saddle nose</vt:lpstr>
      <vt:lpstr>عرض تقديمي في PowerPoint</vt:lpstr>
      <vt:lpstr>Epistaxis</vt:lpstr>
      <vt:lpstr>Palatal perforation</vt:lpstr>
      <vt:lpstr>FINALLY</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Drug Addiction on Ear, Nose and Throat</dc:title>
  <dc:creator>max</dc:creator>
  <cp:lastModifiedBy>max</cp:lastModifiedBy>
  <cp:revision>66</cp:revision>
  <dcterms:created xsi:type="dcterms:W3CDTF">2022-02-05T20:39:46Z</dcterms:created>
  <dcterms:modified xsi:type="dcterms:W3CDTF">2022-02-25T14:21:29Z</dcterms:modified>
</cp:coreProperties>
</file>