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4" r:id="rId8"/>
    <p:sldId id="265" r:id="rId9"/>
    <p:sldId id="266" r:id="rId10"/>
    <p:sldId id="267" r:id="rId11"/>
    <p:sldId id="268" r:id="rId12"/>
    <p:sldId id="261" r:id="rId13"/>
    <p:sldId id="262"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60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D8BD707-D9CF-40AE-B4C6-C98DA3205C09}" type="datetimeFigureOut">
              <a:rPr lang="en-US" smtClean="0"/>
              <a:pPr/>
              <a:t>2/2/2022</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10800000" flipV="1">
            <a:off x="380998" y="1111665"/>
            <a:ext cx="8610601" cy="584775"/>
          </a:xfrm>
          <a:prstGeom prst="rect">
            <a:avLst/>
          </a:prstGeom>
        </p:spPr>
        <p:txBody>
          <a:bodyPr wrap="square">
            <a:spAutoFit/>
          </a:bodyPr>
          <a:lstStyle/>
          <a:p>
            <a:pPr algn="r"/>
            <a:r>
              <a:rPr lang="ar-IQ" sz="3200" dirty="0" smtClean="0"/>
              <a:t>وآثاره المناخية والبيئية </a:t>
            </a:r>
            <a:r>
              <a:rPr lang="ar-IQ" sz="3200" dirty="0"/>
              <a:t> </a:t>
            </a:r>
            <a:r>
              <a:rPr lang="ar-IQ" sz="3200" dirty="0" smtClean="0"/>
              <a:t>        </a:t>
            </a:r>
            <a:r>
              <a:rPr lang="en-US" sz="3200" dirty="0" smtClean="0"/>
              <a:t> </a:t>
            </a:r>
            <a:r>
              <a:rPr lang="en-US" sz="3200" dirty="0" smtClean="0">
                <a:solidFill>
                  <a:srgbClr val="FF0000"/>
                </a:solidFill>
              </a:rPr>
              <a:t>CO2</a:t>
            </a:r>
            <a:r>
              <a:rPr lang="ar-IQ" sz="3200" dirty="0" smtClean="0"/>
              <a:t>تلوث الهواء بغاز</a:t>
            </a:r>
            <a:endParaRPr lang="ar-IQ" sz="3200" dirty="0"/>
          </a:p>
        </p:txBody>
      </p:sp>
      <p:sp>
        <p:nvSpPr>
          <p:cNvPr id="3" name="Rectangle 2"/>
          <p:cNvSpPr/>
          <p:nvPr/>
        </p:nvSpPr>
        <p:spPr>
          <a:xfrm>
            <a:off x="380999" y="2743200"/>
            <a:ext cx="8001002" cy="1569660"/>
          </a:xfrm>
          <a:prstGeom prst="rect">
            <a:avLst/>
          </a:prstGeom>
        </p:spPr>
        <p:txBody>
          <a:bodyPr wrap="square">
            <a:spAutoFit/>
          </a:bodyPr>
          <a:lstStyle/>
          <a:p>
            <a:pPr algn="r"/>
            <a:r>
              <a:rPr lang="en-US" sz="3200" dirty="0" smtClean="0"/>
              <a:t> </a:t>
            </a:r>
            <a:r>
              <a:rPr lang="en-US" sz="3200" dirty="0"/>
              <a:t> </a:t>
            </a:r>
            <a:r>
              <a:rPr lang="en-US" sz="3200" dirty="0" smtClean="0"/>
              <a:t> </a:t>
            </a:r>
            <a:r>
              <a:rPr lang="ar-IQ" sz="3200" dirty="0" smtClean="0"/>
              <a:t>م.د. شيماء خلف غاطي </a:t>
            </a:r>
            <a:r>
              <a:rPr lang="en-US" sz="3200" dirty="0" smtClean="0"/>
              <a:t>  </a:t>
            </a:r>
            <a:r>
              <a:rPr lang="ar-IQ" sz="3200" dirty="0" smtClean="0"/>
              <a:t>اعداد :</a:t>
            </a:r>
          </a:p>
          <a:p>
            <a:pPr algn="r"/>
            <a:r>
              <a:rPr lang="ar-IQ" sz="3200" smtClean="0"/>
              <a:t>           م.م</a:t>
            </a:r>
            <a:r>
              <a:rPr lang="ar-IQ" sz="3200" dirty="0" smtClean="0"/>
              <a:t>. : رشا احمد هاشم </a:t>
            </a:r>
          </a:p>
          <a:p>
            <a:pPr algn="r"/>
            <a:r>
              <a:rPr lang="ar-IQ" sz="3200" dirty="0" smtClean="0"/>
              <a:t>          م.م. : وداد جاسم فندي</a:t>
            </a:r>
            <a:endParaRPr lang="ar-IQ" sz="3200" dirty="0"/>
          </a:p>
        </p:txBody>
      </p:sp>
    </p:spTree>
    <p:extLst>
      <p:ext uri="{BB962C8B-B14F-4D97-AF65-F5344CB8AC3E}">
        <p14:creationId xmlns:p14="http://schemas.microsoft.com/office/powerpoint/2010/main" val="417620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458200" cy="2585323"/>
          </a:xfrm>
          <a:prstGeom prst="rect">
            <a:avLst/>
          </a:prstGeom>
        </p:spPr>
        <p:txBody>
          <a:bodyPr wrap="square">
            <a:spAutoFit/>
          </a:bodyPr>
          <a:lstStyle/>
          <a:p>
            <a:pPr algn="r"/>
            <a:r>
              <a:rPr lang="ar-IQ" dirty="0"/>
              <a:t>الكائنات الدل مٌة أو الم كٌروبات :_ والت تنتشر ف الهواء بؤنواع عد دٌة من</a:t>
            </a:r>
          </a:p>
          <a:p>
            <a:pPr algn="r"/>
            <a:r>
              <a:rPr lang="ar-IQ" dirty="0"/>
              <a:t>البكتر اٌ والفطر اٌت ف حالة ساكنة وتص بٌ الإنسان إذا توفرت الظروف الملئمة</a:t>
            </a:r>
          </a:p>
          <a:p>
            <a:pPr algn="r"/>
            <a:r>
              <a:rPr lang="ar-IQ" dirty="0"/>
              <a:t>ومن أكثر أجناس البكتر اٌ تلوثا للهواء , </a:t>
            </a:r>
            <a:r>
              <a:rPr lang="en-US" dirty="0"/>
              <a:t>Yersinia , Mycobacterium )</a:t>
            </a:r>
          </a:p>
          <a:p>
            <a:pPr algn="r"/>
            <a:r>
              <a:rPr lang="en-US" dirty="0" err="1"/>
              <a:t>Corynebactrium</a:t>
            </a:r>
            <a:r>
              <a:rPr lang="en-US" dirty="0"/>
              <a:t> Streptococcus ( </a:t>
            </a:r>
            <a:r>
              <a:rPr lang="ar-IQ" dirty="0"/>
              <a:t>واما الأجناس الفطر ةٌ ف شٌمل</a:t>
            </a:r>
          </a:p>
          <a:p>
            <a:pPr algn="r"/>
            <a:r>
              <a:rPr lang="en-US" dirty="0"/>
              <a:t>( </a:t>
            </a:r>
            <a:r>
              <a:rPr lang="en-US" dirty="0" err="1"/>
              <a:t>Aspergillus</a:t>
            </a:r>
            <a:r>
              <a:rPr lang="en-US" dirty="0"/>
              <a:t> Candida , </a:t>
            </a:r>
            <a:r>
              <a:rPr lang="en-US" dirty="0" err="1"/>
              <a:t>Penicillium</a:t>
            </a:r>
            <a:r>
              <a:rPr lang="en-US" dirty="0"/>
              <a:t> ( , </a:t>
            </a:r>
            <a:r>
              <a:rPr lang="ar-IQ" dirty="0"/>
              <a:t>كما عٌتبر ف رٌوس الأنفلونزا أكثر</a:t>
            </a:r>
          </a:p>
          <a:p>
            <a:pPr algn="r"/>
            <a:r>
              <a:rPr lang="ar-IQ" dirty="0"/>
              <a:t>الف رٌوسات انتشار اً ف الهواء ونت جٌة لخطورتها فه تستخدم ف الحروب</a:t>
            </a:r>
          </a:p>
          <a:p>
            <a:pPr algn="r"/>
            <a:r>
              <a:rPr lang="ar-IQ" dirty="0"/>
              <a:t>الجرثوم ةٌ لسهولة انتشارها ف الهواء وتسببها ف أمراض ا فتاكة بالإنسان ومن</a:t>
            </a:r>
          </a:p>
          <a:p>
            <a:pPr algn="r"/>
            <a:r>
              <a:rPr lang="ar-IQ" dirty="0"/>
              <a:t>أشهر هذه الم كٌروبات ف ولتنا الحاضر الجمرة الخب ثٌة الت طٌلك عل هٌا ,</a:t>
            </a:r>
          </a:p>
          <a:p>
            <a:pPr algn="r"/>
            <a:r>
              <a:rPr lang="en-US" dirty="0"/>
              <a:t>Bacillus anthrax</a:t>
            </a:r>
            <a:endParaRPr lang="ar-IQ" dirty="0"/>
          </a:p>
        </p:txBody>
      </p:sp>
    </p:spTree>
    <p:extLst>
      <p:ext uri="{BB962C8B-B14F-4D97-AF65-F5344CB8AC3E}">
        <p14:creationId xmlns:p14="http://schemas.microsoft.com/office/powerpoint/2010/main" val="2526029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1"/>
            <a:ext cx="8686800" cy="2585323"/>
          </a:xfrm>
          <a:prstGeom prst="rect">
            <a:avLst/>
          </a:prstGeom>
        </p:spPr>
        <p:txBody>
          <a:bodyPr wrap="square">
            <a:spAutoFit/>
          </a:bodyPr>
          <a:lstStyle/>
          <a:p>
            <a:pPr algn="r"/>
            <a:r>
              <a:rPr lang="ar-IQ" b="1" dirty="0"/>
              <a:t>المصادر الغير طبيعية :</a:t>
            </a:r>
          </a:p>
          <a:p>
            <a:pPr algn="r"/>
            <a:r>
              <a:rPr lang="ar-IQ" dirty="0"/>
              <a:t>وه الت حٌدثها أو تٌسبب ف حدوثها الإنسان وه أخطر من السابمة وتث رٌ الملك</a:t>
            </a:r>
          </a:p>
          <a:p>
            <a:pPr algn="r"/>
            <a:r>
              <a:rPr lang="ar-IQ" dirty="0"/>
              <a:t>والّهتمام ح ثٌ أن مكوناتها أصبحت متعددة ومتنوعة وأحدثت خلل ف ترك بٌة</a:t>
            </a:r>
          </a:p>
          <a:p>
            <a:pPr algn="r"/>
            <a:r>
              <a:rPr lang="ar-IQ" dirty="0"/>
              <a:t>الهواء الطب عٌ وكذلن ف التوازن الب ئٌ ومن اهمها :</a:t>
            </a:r>
          </a:p>
          <a:p>
            <a:pPr algn="r"/>
            <a:r>
              <a:rPr lang="ar-IQ" dirty="0"/>
              <a:t>ٔ المصادر الثابتة :_ والت تشتمل على مداخن محطات تول دٌ الطالة الكهربائ ةٌ</a:t>
            </a:r>
          </a:p>
          <a:p>
            <a:pPr algn="r"/>
            <a:r>
              <a:rPr lang="ar-IQ" dirty="0"/>
              <a:t>المنشآت الصناع ةٌ والمصانع ومحارق الممامة , بالإضافة إلى الأفران والأنواع</a:t>
            </a:r>
          </a:p>
          <a:p>
            <a:pPr algn="r"/>
            <a:r>
              <a:rPr lang="ar-IQ" dirty="0"/>
              <a:t>الأخرى المستخدمة ف حرق الولود .</a:t>
            </a:r>
          </a:p>
          <a:p>
            <a:pPr algn="r"/>
            <a:r>
              <a:rPr lang="ar-IQ" dirty="0"/>
              <a:t>ٕ المصادر المتحركة :_ والت تشتمل على محركات الس اٌرات والمركبات</a:t>
            </a:r>
          </a:p>
          <a:p>
            <a:pPr algn="r"/>
            <a:r>
              <a:rPr lang="ar-IQ" dirty="0"/>
              <a:t>البحر ةٌ والطائرات وذلن بالإضافة إلى تؤث رٌ الأصوات وغ رٌها .</a:t>
            </a:r>
          </a:p>
        </p:txBody>
      </p:sp>
    </p:spTree>
    <p:extLst>
      <p:ext uri="{BB962C8B-B14F-4D97-AF65-F5344CB8AC3E}">
        <p14:creationId xmlns:p14="http://schemas.microsoft.com/office/powerpoint/2010/main" val="3082309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04800"/>
            <a:ext cx="8382000" cy="1692771"/>
          </a:xfrm>
          <a:prstGeom prst="rect">
            <a:avLst/>
          </a:prstGeom>
        </p:spPr>
        <p:txBody>
          <a:bodyPr wrap="square">
            <a:spAutoFit/>
          </a:bodyPr>
          <a:lstStyle/>
          <a:p>
            <a:pPr algn="r"/>
            <a:r>
              <a:rPr lang="ar-IQ" sz="2000" dirty="0" smtClean="0">
                <a:latin typeface="Arial Black" pitchFamily="34" charset="0"/>
              </a:rPr>
              <a:t>*</a:t>
            </a:r>
            <a:r>
              <a:rPr lang="ar-IQ" sz="2400" b="1" dirty="0" smtClean="0">
                <a:latin typeface="Arial Black" pitchFamily="34" charset="0"/>
              </a:rPr>
              <a:t>المصادر الغير طبيعية</a:t>
            </a:r>
          </a:p>
          <a:p>
            <a:pPr algn="r"/>
            <a:r>
              <a:rPr lang="ar-IQ" sz="2000" dirty="0" smtClean="0">
                <a:latin typeface="Arial Black" pitchFamily="34" charset="0"/>
              </a:rPr>
              <a:t>1- المصادر الثابتة </a:t>
            </a:r>
          </a:p>
          <a:p>
            <a:pPr algn="r"/>
            <a:r>
              <a:rPr lang="ar-IQ" sz="2000" dirty="0" smtClean="0">
                <a:latin typeface="Arial Black" pitchFamily="34" charset="0"/>
              </a:rPr>
              <a:t>2- المصادر المتحركة  </a:t>
            </a:r>
          </a:p>
          <a:p>
            <a:pPr algn="r"/>
            <a:r>
              <a:rPr lang="ar-IQ" sz="2000" dirty="0" smtClean="0">
                <a:latin typeface="Arial Black" pitchFamily="34" charset="0"/>
              </a:rPr>
              <a:t>3- المواد الكيميائية والاتربة وانشطة الحرائق الموجهة </a:t>
            </a:r>
          </a:p>
          <a:p>
            <a:pPr algn="r"/>
            <a:endParaRPr lang="ar-IQ" sz="2000" dirty="0"/>
          </a:p>
        </p:txBody>
      </p:sp>
    </p:spTree>
    <p:extLst>
      <p:ext uri="{BB962C8B-B14F-4D97-AF65-F5344CB8AC3E}">
        <p14:creationId xmlns:p14="http://schemas.microsoft.com/office/powerpoint/2010/main" val="3833227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8444" y="228600"/>
            <a:ext cx="8610600" cy="707886"/>
          </a:xfrm>
          <a:prstGeom prst="rect">
            <a:avLst/>
          </a:prstGeom>
        </p:spPr>
        <p:txBody>
          <a:bodyPr wrap="square">
            <a:spAutoFit/>
          </a:bodyPr>
          <a:lstStyle/>
          <a:p>
            <a:pPr algn="r"/>
            <a:r>
              <a:rPr lang="ar-IQ" sz="2000" b="1" dirty="0" smtClean="0">
                <a:solidFill>
                  <a:schemeClr val="accent6">
                    <a:lumMod val="75000"/>
                  </a:schemeClr>
                </a:solidFill>
                <a:latin typeface="Arial Black" pitchFamily="34" charset="0"/>
              </a:rPr>
              <a:t>اثار تلوث الهواء بغاز ثنائي اوكسيد الكاربون البيئية والمناخية:</a:t>
            </a:r>
          </a:p>
          <a:p>
            <a:pPr algn="r"/>
            <a:r>
              <a:rPr lang="ar-IQ" sz="2000" b="1" dirty="0" smtClean="0">
                <a:solidFill>
                  <a:schemeClr val="accent6">
                    <a:lumMod val="75000"/>
                  </a:schemeClr>
                </a:solidFill>
                <a:latin typeface="Arial Black" pitchFamily="34" charset="0"/>
              </a:rPr>
              <a:t> </a:t>
            </a:r>
            <a:endParaRPr lang="ar-IQ" sz="2000" b="1" dirty="0">
              <a:solidFill>
                <a:schemeClr val="accent6">
                  <a:lumMod val="75000"/>
                </a:schemeClr>
              </a:solidFill>
            </a:endParaRPr>
          </a:p>
        </p:txBody>
      </p:sp>
      <p:sp>
        <p:nvSpPr>
          <p:cNvPr id="3" name="Rectangle 2"/>
          <p:cNvSpPr/>
          <p:nvPr/>
        </p:nvSpPr>
        <p:spPr>
          <a:xfrm>
            <a:off x="304800" y="936486"/>
            <a:ext cx="8839200" cy="1477328"/>
          </a:xfrm>
          <a:prstGeom prst="rect">
            <a:avLst/>
          </a:prstGeom>
        </p:spPr>
        <p:txBody>
          <a:bodyPr wrap="square">
            <a:spAutoFit/>
          </a:bodyPr>
          <a:lstStyle/>
          <a:p>
            <a:pPr algn="r"/>
            <a:r>
              <a:rPr lang="ar-IQ" dirty="0" smtClean="0"/>
              <a:t>عٌتبر </a:t>
            </a:r>
            <a:r>
              <a:rPr lang="ar-IQ" dirty="0"/>
              <a:t>تلوث الهواء من اخطر المهددات الت تواجه النظام الب ئٌ وذلن بسبب ما</a:t>
            </a:r>
          </a:p>
          <a:p>
            <a:pPr algn="r"/>
            <a:r>
              <a:rPr lang="ar-IQ" dirty="0"/>
              <a:t>نٌتج عنها من سلب اٌت تإثر على العناصر الّخرى للنظام وبذلن سوف نتناول اهم</a:t>
            </a:r>
          </a:p>
          <a:p>
            <a:pPr algn="r"/>
            <a:r>
              <a:rPr lang="ar-IQ" dirty="0"/>
              <a:t>الّثار الت سٌببها تلوث الهواء بغاز ثان اوكس دٌ الكربون على الب ئٌة والمناخ فضل</a:t>
            </a:r>
          </a:p>
          <a:p>
            <a:pPr algn="r"/>
            <a:r>
              <a:rPr lang="ar-IQ" dirty="0"/>
              <a:t>عن اضراره بصحة الّنسان .</a:t>
            </a:r>
          </a:p>
          <a:p>
            <a:pPr algn="r"/>
            <a:r>
              <a:rPr lang="ar-IQ" dirty="0"/>
              <a:t>ان غاز ثان اوكس</a:t>
            </a:r>
          </a:p>
        </p:txBody>
      </p:sp>
    </p:spTree>
    <p:extLst>
      <p:ext uri="{BB962C8B-B14F-4D97-AF65-F5344CB8AC3E}">
        <p14:creationId xmlns:p14="http://schemas.microsoft.com/office/powerpoint/2010/main" val="714069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04800"/>
            <a:ext cx="8534400" cy="3139321"/>
          </a:xfrm>
          <a:prstGeom prst="rect">
            <a:avLst/>
          </a:prstGeom>
        </p:spPr>
        <p:txBody>
          <a:bodyPr wrap="square">
            <a:spAutoFit/>
          </a:bodyPr>
          <a:lstStyle/>
          <a:p>
            <a:pPr algn="r"/>
            <a:r>
              <a:rPr lang="ar-IQ" dirty="0"/>
              <a:t>ان غاز ثان اوكس دٌ الكربون هو غاز شفاف تماما بالنسبة الى الضوء المرئ وكذلن بالنسبة الى الّشعة فوق البنفسج ةٌ ولذلن فانه مٌر ف هٌ ضوء الشمس بكل</a:t>
            </a:r>
          </a:p>
          <a:p>
            <a:pPr algn="r"/>
            <a:r>
              <a:rPr lang="ar-IQ" dirty="0"/>
              <a:t>سهولة ل صٌل الى سطح الّرض وعندما ترتفع درجة حرارة سطح الّرض تحت</a:t>
            </a:r>
          </a:p>
          <a:p>
            <a:pPr algn="r"/>
            <a:r>
              <a:rPr lang="ar-IQ" dirty="0"/>
              <a:t>وطؤة اشعة الشمس فانه نٌبعث من هذا السطح بعض الّشعاعات الحرار ةٌ ل مٌر</a:t>
            </a:r>
          </a:p>
          <a:p>
            <a:pPr algn="r"/>
            <a:r>
              <a:rPr lang="ar-IQ" dirty="0"/>
              <a:t>خلل الطبمات الدن اٌ من الغلف الجوي , ونظر الّن هذه الّشعاعات الحرار ةٌ</a:t>
            </a:r>
          </a:p>
          <a:p>
            <a:pPr algn="r"/>
            <a:r>
              <a:rPr lang="ar-IQ" dirty="0"/>
              <a:t>تكون موجاتها اطول من موجات الضوء المرئ المعتاد و مٌع اغلبها ف نطاق</a:t>
            </a:r>
          </a:p>
          <a:p>
            <a:pPr algn="r"/>
            <a:r>
              <a:rPr lang="ar-IQ" dirty="0"/>
              <a:t>الّشعة تحت الحمراء ذات الموجات الطو لٌة فان هذه الّشعاعات لّ تستط عٌ ان تمر</a:t>
            </a:r>
          </a:p>
          <a:p>
            <a:pPr algn="r"/>
            <a:r>
              <a:rPr lang="ar-IQ" dirty="0"/>
              <a:t>ف غاز ثان اوكس دٌ الكربون بل تموم جز ئٌات هذا الغاز بامتصاصها و تٌرتب على</a:t>
            </a:r>
          </a:p>
          <a:p>
            <a:pPr algn="r"/>
            <a:r>
              <a:rPr lang="ar-IQ" dirty="0"/>
              <a:t>ذلن ان غاز ثان اوكس دٌ الكربون الموجود ف الهواء مٌوم بحجز جزء من الطالة</a:t>
            </a:r>
          </a:p>
          <a:p>
            <a:pPr algn="r"/>
            <a:r>
              <a:rPr lang="ar-IQ" dirty="0"/>
              <a:t>الحرار ةٌ المنبعثة من سطح الّرض و حٌتفظ بها ف داخل الغلف الجوي و مٌنع</a:t>
            </a:r>
          </a:p>
          <a:p>
            <a:pPr algn="r"/>
            <a:r>
              <a:rPr lang="ar-IQ" dirty="0"/>
              <a:t>بذلن تبدد حرارة الّرض ف الفضاء .</a:t>
            </a:r>
          </a:p>
        </p:txBody>
      </p:sp>
    </p:spTree>
    <p:extLst>
      <p:ext uri="{BB962C8B-B14F-4D97-AF65-F5344CB8AC3E}">
        <p14:creationId xmlns:p14="http://schemas.microsoft.com/office/powerpoint/2010/main" val="3449905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8382000" cy="2585323"/>
          </a:xfrm>
          <a:prstGeom prst="rect">
            <a:avLst/>
          </a:prstGeom>
        </p:spPr>
        <p:txBody>
          <a:bodyPr wrap="square">
            <a:spAutoFit/>
          </a:bodyPr>
          <a:lstStyle/>
          <a:p>
            <a:pPr algn="r"/>
            <a:r>
              <a:rPr lang="ar-IQ" dirty="0"/>
              <a:t>ونظرا لأن درجة حرارة سطح الأرض ه محصلة لّتزان دل كٌ ب نٌ ممدار ما مٌع</a:t>
            </a:r>
          </a:p>
          <a:p>
            <a:pPr algn="r"/>
            <a:r>
              <a:rPr lang="ar-IQ" dirty="0"/>
              <a:t>على هذا السطح من أشعة الشمس وممدار ما نٌعكس منها , و تٌشتت ف الفضاء فإن</a:t>
            </a:r>
          </a:p>
          <a:p>
            <a:pPr algn="r"/>
            <a:r>
              <a:rPr lang="ar-IQ" dirty="0"/>
              <a:t>ز اٌدة نسبة غاز ثان أكس دٌ الكربون ف الجو تإدي إلى امتصاص ز اٌدة من</a:t>
            </a:r>
          </a:p>
          <a:p>
            <a:pPr algn="r"/>
            <a:r>
              <a:rPr lang="ar-IQ" dirty="0"/>
              <a:t>الإشعاعات الحرار ةٌ المنعكسة من سطح الأرض والّحتفاظ بها وتإدي بالتال إلى</a:t>
            </a:r>
          </a:p>
          <a:p>
            <a:pPr algn="r"/>
            <a:r>
              <a:rPr lang="ar-IQ" dirty="0"/>
              <a:t>ارتفاع درجة حرارة الجو عن معدلها الطب عٌ ولد لّ إٌدي ارتفاع درجة الحرارة</a:t>
            </a:r>
          </a:p>
          <a:p>
            <a:pPr algn="r"/>
            <a:r>
              <a:rPr lang="ar-IQ" dirty="0"/>
              <a:t>ارتفاعا بس طٌا إلى حدوث تغ رٌات ملموسة ف أول الأمر ولكن استمرار الز اٌدة ف نسبة غاز ثان أكس دٌ الكربون ف الجو الناتجة من الز اٌدة المضطردة ف إحراق</a:t>
            </a:r>
          </a:p>
          <a:p>
            <a:pPr algn="r"/>
            <a:r>
              <a:rPr lang="ar-IQ" dirty="0"/>
              <a:t>الولود ستإدي على المدى الطو لٌ إلى ارتفاع درجة حرارة طبمات الغلف الجوي</a:t>
            </a:r>
          </a:p>
          <a:p>
            <a:pPr algn="r"/>
            <a:r>
              <a:rPr lang="ar-IQ" dirty="0"/>
              <a:t>الملصمة للأرض بشكل ملحوظ</a:t>
            </a:r>
          </a:p>
        </p:txBody>
      </p:sp>
    </p:spTree>
    <p:extLst>
      <p:ext uri="{BB962C8B-B14F-4D97-AF65-F5344CB8AC3E}">
        <p14:creationId xmlns:p14="http://schemas.microsoft.com/office/powerpoint/2010/main" val="3496735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1"/>
            <a:ext cx="8839200" cy="2031325"/>
          </a:xfrm>
          <a:prstGeom prst="rect">
            <a:avLst/>
          </a:prstGeom>
        </p:spPr>
        <p:txBody>
          <a:bodyPr wrap="square">
            <a:spAutoFit/>
          </a:bodyPr>
          <a:lstStyle/>
          <a:p>
            <a:pPr algn="r"/>
            <a:r>
              <a:rPr lang="ar-IQ" dirty="0"/>
              <a:t>ولد أذاعت أكاد مٌ ةٌ العلوم الأمر كٌ ةٌ عام 21ٓ تمر رٌا فٌ دٌ بؤنه من المتولع أن</a:t>
            </a:r>
          </a:p>
          <a:p>
            <a:pPr algn="r"/>
            <a:r>
              <a:rPr lang="ar-IQ" dirty="0"/>
              <a:t>ترتفع درجة حرارة الجو ممدار درجت نٌ أو ثلث درجات ف منتصف المرن المادم</a:t>
            </a:r>
          </a:p>
          <a:p>
            <a:pPr algn="r"/>
            <a:r>
              <a:rPr lang="ar-IQ" dirty="0"/>
              <a:t>أي نحو عام وأن ارتفاع درجة حرارة الجو بهذا الشكل س إٌدي إلى انصهار</a:t>
            </a:r>
          </a:p>
          <a:p>
            <a:pPr algn="r"/>
            <a:r>
              <a:rPr lang="ar-IQ" dirty="0"/>
              <a:t>جزء من طبمات الجل دٌ الت تغط المطب نٌ الشمال والجنوب للأرض , وانصهار</a:t>
            </a:r>
          </a:p>
          <a:p>
            <a:pPr algn="r"/>
            <a:r>
              <a:rPr lang="ar-IQ" dirty="0"/>
              <a:t>الجل دٌ المغطى لممم الجبال ف بعض المناطك مما س إٌدي إلى ارتفاع مستوى سطح</a:t>
            </a:r>
          </a:p>
          <a:p>
            <a:pPr algn="r"/>
            <a:r>
              <a:rPr lang="ar-IQ" dirty="0"/>
              <a:t>الماء ف البحار والمح طٌات والى إغراق كث رٌ من حواف المارات بما عل هٌا من</a:t>
            </a:r>
          </a:p>
          <a:p>
            <a:pPr algn="r"/>
            <a:r>
              <a:rPr lang="ar-IQ" dirty="0"/>
              <a:t>مدن ومنشآت .</a:t>
            </a:r>
          </a:p>
        </p:txBody>
      </p:sp>
    </p:spTree>
    <p:extLst>
      <p:ext uri="{BB962C8B-B14F-4D97-AF65-F5344CB8AC3E}">
        <p14:creationId xmlns:p14="http://schemas.microsoft.com/office/powerpoint/2010/main" val="2285825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0"/>
            <a:ext cx="8534400" cy="3139321"/>
          </a:xfrm>
          <a:prstGeom prst="rect">
            <a:avLst/>
          </a:prstGeom>
        </p:spPr>
        <p:txBody>
          <a:bodyPr wrap="square">
            <a:spAutoFit/>
          </a:bodyPr>
          <a:lstStyle/>
          <a:p>
            <a:pPr algn="r"/>
            <a:r>
              <a:rPr lang="ar-IQ" dirty="0"/>
              <a:t>وطبما للدراسات الت لامت بهذا الشؤن فإن ذلن الّنخفاض الطف فٌ ف حرارة الجو</a:t>
            </a:r>
          </a:p>
          <a:p>
            <a:pPr algn="r"/>
            <a:r>
              <a:rPr lang="ar-IQ" dirty="0"/>
              <a:t>الذي لوحظ ف بدا ةٌ المرن السادس عشر والذي سم ) بالعصر الجل دٌي</a:t>
            </a:r>
          </a:p>
          <a:p>
            <a:pPr algn="r"/>
            <a:r>
              <a:rPr lang="ar-IQ" dirty="0"/>
              <a:t>الصغ ٌر ( لد أنهته تماما تلن الز اٌدة ف غاز ثان أكس دٌ الكربون الت بدأت</a:t>
            </a:r>
          </a:p>
          <a:p>
            <a:pPr algn="r"/>
            <a:r>
              <a:rPr lang="ar-IQ" dirty="0"/>
              <a:t>خلل النصف الثان من المرن التاسع عشر والت تسببت ف رفع درجة حرارة</a:t>
            </a:r>
          </a:p>
          <a:p>
            <a:pPr algn="r"/>
            <a:r>
              <a:rPr lang="ar-IQ" dirty="0"/>
              <a:t>الجو , وهنان بعض العلماء الذ نٌ عٌتمدون أن الحرارة الناتجة من الز اٌدة ف نسبة</a:t>
            </a:r>
          </a:p>
          <a:p>
            <a:pPr algn="r"/>
            <a:r>
              <a:rPr lang="ar-IQ" dirty="0"/>
              <a:t>غاز ثان أكس دٌ الكربون ف الجو لّ مٌكن تع نٌٌها بسهولة لأنها ف كث رٌ من</a:t>
            </a:r>
          </a:p>
          <a:p>
            <a:pPr algn="r"/>
            <a:r>
              <a:rPr lang="ar-IQ" dirty="0"/>
              <a:t>الأح اٌن تتوارى خلف عدم الّنتظام والمعتاد ف درجة حرارة الجو الناتجة من كث رٌ</a:t>
            </a:r>
          </a:p>
          <a:p>
            <a:pPr algn="r"/>
            <a:r>
              <a:rPr lang="ar-IQ" dirty="0"/>
              <a:t>من التغ رٌات الطب عٌ ةٌ الت تحدث ف الجو , ولد تمت دراسة العللة بتلن</a:t>
            </a:r>
          </a:p>
          <a:p>
            <a:pPr algn="r"/>
            <a:r>
              <a:rPr lang="ar-IQ" dirty="0"/>
              <a:t>التغ رٌات ف درجة حرارة جو الأرض ومستوى سطح البحار خلل لرن من</a:t>
            </a:r>
          </a:p>
          <a:p>
            <a:pPr algn="r"/>
            <a:r>
              <a:rPr lang="ar-IQ" dirty="0"/>
              <a:t>الزمان ف المدة من عام 88ٓ إلى عام 28ٓ , ووضعت الم اٌسات المختلفة على</a:t>
            </a:r>
          </a:p>
          <a:p>
            <a:pPr algn="r"/>
            <a:r>
              <a:rPr lang="ar-IQ" dirty="0"/>
              <a:t>شكل منحن اٌت كما هو موضح ف الشكل الّت .</a:t>
            </a:r>
          </a:p>
        </p:txBody>
      </p:sp>
    </p:spTree>
    <p:extLst>
      <p:ext uri="{BB962C8B-B14F-4D97-AF65-F5344CB8AC3E}">
        <p14:creationId xmlns:p14="http://schemas.microsoft.com/office/powerpoint/2010/main" val="1758898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69390"/>
            <a:ext cx="8045970" cy="4421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5628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9825" y="685801"/>
            <a:ext cx="6690950" cy="4052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9418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81000"/>
            <a:ext cx="8610600" cy="5078313"/>
          </a:xfrm>
          <a:prstGeom prst="rect">
            <a:avLst/>
          </a:prstGeom>
        </p:spPr>
        <p:txBody>
          <a:bodyPr wrap="square">
            <a:spAutoFit/>
          </a:bodyPr>
          <a:lstStyle/>
          <a:p>
            <a:pPr algn="r"/>
            <a:r>
              <a:rPr lang="ar-IQ" sz="3600" b="1" dirty="0" smtClean="0">
                <a:effectLst>
                  <a:outerShdw blurRad="38100" dist="38100" dir="2700000" algn="tl">
                    <a:srgbClr val="000000">
                      <a:alpha val="43137"/>
                    </a:srgbClr>
                  </a:outerShdw>
                </a:effectLst>
              </a:rPr>
              <a:t>مقدمة</a:t>
            </a:r>
          </a:p>
          <a:p>
            <a:pPr algn="r"/>
            <a:r>
              <a:rPr lang="ar-IQ" sz="2400" dirty="0" smtClean="0">
                <a:latin typeface="Arial Black" pitchFamily="34" charset="0"/>
              </a:rPr>
              <a:t>يعد تلوث الهواء مختلفاً عن غيره من اشكال التلوث اذ انه سريع الانتشار حيث لا يقتصر على منطقة المصدر وانما يمتد الى المناطق المجاورة والبعيدة فهو بعكس الانواع الاخرى من الثلوث مثل المياه العدمة والنفايات وغيرها من الملوثات ,لايمكن السطرة عليه بعد</a:t>
            </a:r>
            <a:r>
              <a:rPr lang="en-US" sz="2400" dirty="0" smtClean="0">
                <a:latin typeface="Arial Black" pitchFamily="34" charset="0"/>
              </a:rPr>
              <a:t>,</a:t>
            </a:r>
            <a:r>
              <a:rPr lang="ar-IQ" sz="2400" dirty="0" smtClean="0">
                <a:latin typeface="Arial Black" pitchFamily="34" charset="0"/>
              </a:rPr>
              <a:t>من خروجه من المصدر , لذا يجب التحكم به ومعالجته قبل خروجه الى الجو</a:t>
            </a:r>
          </a:p>
          <a:p>
            <a:pPr algn="r"/>
            <a:r>
              <a:rPr lang="ar-IQ" sz="2400" dirty="0" smtClean="0">
                <a:latin typeface="Arial Black" pitchFamily="34" charset="0"/>
              </a:rPr>
              <a:t>ويعتبر تلوث الهواء بغاز ثنائي اوكسيد الكاربون من اخطر مصادر التلوث البيئي التي تواجه الانسان في الوقت الحالي نظراً لما له من اخطار قد تهدد الكرة الارضية والحياة البشرية على هذا الكوكب في السنوات القادمة اذا استمرت معدلات تلوث بهذا الغاز بالاتفاع ولم تتخذ الحلول المناسبة لمعالجته لغرض تنقية الهواء والمحافظة على مكوناته الطبيعية  </a:t>
            </a:r>
            <a:endParaRPr lang="ar-IQ" sz="2400" dirty="0">
              <a:latin typeface="Arial Black" pitchFamily="34" charset="0"/>
            </a:endParaRPr>
          </a:p>
        </p:txBody>
      </p:sp>
    </p:spTree>
    <p:extLst>
      <p:ext uri="{BB962C8B-B14F-4D97-AF65-F5344CB8AC3E}">
        <p14:creationId xmlns:p14="http://schemas.microsoft.com/office/powerpoint/2010/main" val="555459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382000" cy="2308324"/>
          </a:xfrm>
          <a:prstGeom prst="rect">
            <a:avLst/>
          </a:prstGeom>
        </p:spPr>
        <p:txBody>
          <a:bodyPr wrap="square">
            <a:spAutoFit/>
          </a:bodyPr>
          <a:lstStyle/>
          <a:p>
            <a:pPr algn="r"/>
            <a:r>
              <a:rPr lang="ar-IQ" dirty="0"/>
              <a:t>و تٌضح من هذ نٌ المنح نٌٌ أن هنان ز اٌدة تدر جٌ ةٌ ف مستوى سطح البحر مع</a:t>
            </a:r>
          </a:p>
          <a:p>
            <a:pPr algn="r"/>
            <a:r>
              <a:rPr lang="ar-IQ" dirty="0"/>
              <a:t>ارتفاع درجة حرارة الجو ف الفترة من عام 88ٓ إلى عام 2ٓٗ تمر بٌا ومن</a:t>
            </a:r>
          </a:p>
          <a:p>
            <a:pPr algn="r"/>
            <a:r>
              <a:rPr lang="ar-IQ" dirty="0"/>
              <a:t>الملحظ أنه لد حدث بعد ذلن انخفاض نسب ف درجة حرارة الجو ف الفترة من</a:t>
            </a:r>
          </a:p>
          <a:p>
            <a:pPr algn="r"/>
            <a:r>
              <a:rPr lang="ar-IQ" dirty="0"/>
              <a:t>عام 2ٓٗ إلى عام ٙٓ 2 تمر بٌا ومع ذلن فمد استمر سطح البحر ف الّرتفاع</a:t>
            </a:r>
          </a:p>
          <a:p>
            <a:pPr algn="r"/>
            <a:r>
              <a:rPr lang="ar-IQ" dirty="0"/>
              <a:t>التدر جٌ خلل هذه الفترة , و رٌى بعض العلماء أن مثل هذه النتائج لد تلم ظللّ</a:t>
            </a:r>
          </a:p>
          <a:p>
            <a:pPr algn="r"/>
            <a:r>
              <a:rPr lang="ar-IQ" dirty="0"/>
              <a:t>من الشن على وجود عللة مباشرة ب نٌ ارتفاع درجة حرارة الجو وارتفاع مستوى</a:t>
            </a:r>
          </a:p>
          <a:p>
            <a:pPr algn="r"/>
            <a:r>
              <a:rPr lang="ar-IQ" dirty="0"/>
              <a:t>سطح البحر ولّ بد من أن هنان عوامل أخرى طب عٌ ةٌ مثل نشاط الشمس الت تتدخل</a:t>
            </a:r>
          </a:p>
          <a:p>
            <a:pPr algn="r"/>
            <a:r>
              <a:rPr lang="ar-IQ" dirty="0"/>
              <a:t>ف هذه العللة بصورة أو بؤخرى .</a:t>
            </a:r>
          </a:p>
        </p:txBody>
      </p:sp>
    </p:spTree>
    <p:extLst>
      <p:ext uri="{BB962C8B-B14F-4D97-AF65-F5344CB8AC3E}">
        <p14:creationId xmlns:p14="http://schemas.microsoft.com/office/powerpoint/2010/main" val="40981335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1754326"/>
          </a:xfrm>
          <a:prstGeom prst="rect">
            <a:avLst/>
          </a:prstGeom>
        </p:spPr>
        <p:txBody>
          <a:bodyPr wrap="square">
            <a:spAutoFit/>
          </a:bodyPr>
          <a:lstStyle/>
          <a:p>
            <a:pPr algn="r"/>
            <a:r>
              <a:rPr lang="ar-IQ" dirty="0"/>
              <a:t>ومن خلل ذلن نستخلص من كل هذه الدراسات أن هنان ز اٌدة مضطردة ف نسبة</a:t>
            </a:r>
          </a:p>
          <a:p>
            <a:pPr algn="r"/>
            <a:r>
              <a:rPr lang="ar-IQ" dirty="0"/>
              <a:t>غاز ثان أكس دٌ الكربون ف الجو والذي تٌسبب ف ز اٌدة درجة حرارة جو الأرض</a:t>
            </a:r>
          </a:p>
          <a:p>
            <a:pPr algn="r"/>
            <a:r>
              <a:rPr lang="ar-IQ" dirty="0"/>
              <a:t>بشكل واضح ولد كٌون له أثر ملموس وخط رٌ ف السنوات المل لٌة المادمة ولد نٌتج</a:t>
            </a:r>
          </a:p>
          <a:p>
            <a:pPr algn="r"/>
            <a:r>
              <a:rPr lang="ar-IQ" dirty="0"/>
              <a:t>من ذلن انصهار جل دٌ المطب نٌ وارتفاع مستوى سطح البحر بشكل كب رٌ إٌدي إلى</a:t>
            </a:r>
          </a:p>
          <a:p>
            <a:pPr algn="r"/>
            <a:r>
              <a:rPr lang="ar-IQ" dirty="0"/>
              <a:t>الإخلل بالتوازن الطب عًٌ ولد غٌ رٌ الترك بٌ الطب عٌ لسطح الأرض و سٌبب ضررا</a:t>
            </a:r>
          </a:p>
          <a:p>
            <a:pPr algn="r"/>
            <a:r>
              <a:rPr lang="ar-IQ" dirty="0"/>
              <a:t>بالغا للإنسان وحضارته مما لّ مٌكن إصلحه إلى الأبد .</a:t>
            </a:r>
          </a:p>
        </p:txBody>
      </p:sp>
    </p:spTree>
    <p:extLst>
      <p:ext uri="{BB962C8B-B14F-4D97-AF65-F5344CB8AC3E}">
        <p14:creationId xmlns:p14="http://schemas.microsoft.com/office/powerpoint/2010/main" val="2632089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609600"/>
            <a:ext cx="6400800" cy="3139321"/>
          </a:xfrm>
          <a:prstGeom prst="rect">
            <a:avLst/>
          </a:prstGeom>
        </p:spPr>
        <p:txBody>
          <a:bodyPr wrap="square">
            <a:spAutoFit/>
          </a:bodyPr>
          <a:lstStyle/>
          <a:p>
            <a:pPr algn="r"/>
            <a:r>
              <a:rPr lang="ar-IQ" b="1" dirty="0"/>
              <a:t>النتائج</a:t>
            </a:r>
          </a:p>
          <a:p>
            <a:pPr algn="r"/>
            <a:r>
              <a:rPr lang="ar-IQ" dirty="0"/>
              <a:t>-ٔ ان مصادر تلوث الهواء كث رٌة ومتعددة بعضها طب عٌ نٌتج دون تدخل البشر</a:t>
            </a:r>
          </a:p>
          <a:p>
            <a:pPr algn="r"/>
            <a:r>
              <a:rPr lang="ar-IQ" dirty="0"/>
              <a:t>وبعضها كٌون بفعل العامل البشري ولد ازداد حجم تلوث الهواء بعد الثورة</a:t>
            </a:r>
          </a:p>
          <a:p>
            <a:pPr algn="r"/>
            <a:r>
              <a:rPr lang="ar-IQ" dirty="0"/>
              <a:t>الصناع ةٌ عمب الحرب العالم ةٌ وما شهده العالم من تطور كب رٌ ف المجال</a:t>
            </a:r>
          </a:p>
          <a:p>
            <a:pPr algn="r"/>
            <a:r>
              <a:rPr lang="ar-IQ" dirty="0"/>
              <a:t>الصناع وز اٌدة عدد المنشآت الصناع ةٌ حول العالم واكتشاف النفط</a:t>
            </a:r>
          </a:p>
          <a:p>
            <a:pPr algn="r"/>
            <a:r>
              <a:rPr lang="ar-IQ" dirty="0"/>
              <a:t>والّعتماد عل هٌ ف معظم الصناعات وبالتال ز اٌدة الّنبعاثات الملوثة للهواء</a:t>
            </a:r>
          </a:p>
          <a:p>
            <a:pPr algn="r"/>
            <a:r>
              <a:rPr lang="ar-IQ" dirty="0"/>
              <a:t>بشكل كب رٌ .</a:t>
            </a:r>
          </a:p>
        </p:txBody>
      </p:sp>
    </p:spTree>
    <p:extLst>
      <p:ext uri="{BB962C8B-B14F-4D97-AF65-F5344CB8AC3E}">
        <p14:creationId xmlns:p14="http://schemas.microsoft.com/office/powerpoint/2010/main" val="33151316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0"/>
            <a:ext cx="8382000" cy="1754326"/>
          </a:xfrm>
          <a:prstGeom prst="rect">
            <a:avLst/>
          </a:prstGeom>
        </p:spPr>
        <p:txBody>
          <a:bodyPr wrap="square">
            <a:spAutoFit/>
          </a:bodyPr>
          <a:lstStyle/>
          <a:p>
            <a:pPr algn="r"/>
            <a:r>
              <a:rPr lang="ar-IQ" dirty="0"/>
              <a:t>-ٕ لمد أدى التطور ف إنشاء المنازل والبنا اٌت وتحس نٌ وسائل عزلها عن</a:t>
            </a:r>
          </a:p>
          <a:p>
            <a:pPr algn="r"/>
            <a:r>
              <a:rPr lang="ar-IQ" dirty="0"/>
              <a:t>الهواء الخارج بهدف توف رٌ الطالة إلى إفساد جودة ونوع ةٌ الهواء الداخل وخاصة ف الأماكن لل لٌة التهو ةٌ, كما أن طب عٌ ةٌ الح اٌة العصر ةٌ تتطلب</a:t>
            </a:r>
          </a:p>
          <a:p>
            <a:pPr algn="r"/>
            <a:r>
              <a:rPr lang="ar-IQ" dirty="0"/>
              <a:t>البماء داخل الأماكن المغلمة أكثر من السابك. فكان لّستخدام النوافذ والأبواب</a:t>
            </a:r>
          </a:p>
          <a:p>
            <a:pPr algn="r"/>
            <a:r>
              <a:rPr lang="ar-IQ" dirty="0"/>
              <a:t>العازلة والمحكمة الإغلق الأثر الأكبر ف منع أو التمل لٌ من عمل ةٌ تجدد</a:t>
            </a:r>
          </a:p>
          <a:p>
            <a:pPr algn="r"/>
            <a:r>
              <a:rPr lang="ar-IQ" dirty="0"/>
              <a:t>الهواء مما عٌن انحسار الملوثات داخل المنزل .</a:t>
            </a:r>
          </a:p>
        </p:txBody>
      </p:sp>
    </p:spTree>
    <p:extLst>
      <p:ext uri="{BB962C8B-B14F-4D97-AF65-F5344CB8AC3E}">
        <p14:creationId xmlns:p14="http://schemas.microsoft.com/office/powerpoint/2010/main" val="25310078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1"/>
            <a:ext cx="8382000" cy="1477328"/>
          </a:xfrm>
          <a:prstGeom prst="rect">
            <a:avLst/>
          </a:prstGeom>
        </p:spPr>
        <p:txBody>
          <a:bodyPr wrap="square">
            <a:spAutoFit/>
          </a:bodyPr>
          <a:lstStyle/>
          <a:p>
            <a:pPr algn="r"/>
            <a:r>
              <a:rPr lang="ar-IQ" dirty="0"/>
              <a:t>ان من اهم الّثار الت سٌببها تلوث الهواء بغاز ثان اوكس دٌ الكربون هو</a:t>
            </a:r>
          </a:p>
          <a:p>
            <a:pPr algn="r"/>
            <a:r>
              <a:rPr lang="ar-IQ" dirty="0"/>
              <a:t>الّحتباس الحراري وبالتال الّرتفاع ف درجات الحرارة والذي بدأ منذ</a:t>
            </a:r>
          </a:p>
          <a:p>
            <a:pPr algn="r"/>
            <a:r>
              <a:rPr lang="ar-IQ" dirty="0"/>
              <a:t>المرن التاسع عشر بسبب عدة عوامل لام بها الّنسان كتمل لٌ الغابات الكبرى</a:t>
            </a:r>
          </a:p>
          <a:p>
            <a:pPr algn="r"/>
            <a:r>
              <a:rPr lang="ar-IQ" dirty="0"/>
              <a:t>ف العالم واستثمارها للمشار عٌ الّلتصاد ةٌ وز اٌدة المعامل والمصانع وما</a:t>
            </a:r>
          </a:p>
          <a:p>
            <a:pPr algn="r"/>
            <a:r>
              <a:rPr lang="ar-IQ" dirty="0"/>
              <a:t>تنتجه من غازات سامة .</a:t>
            </a:r>
          </a:p>
        </p:txBody>
      </p:sp>
    </p:spTree>
    <p:extLst>
      <p:ext uri="{BB962C8B-B14F-4D97-AF65-F5344CB8AC3E}">
        <p14:creationId xmlns:p14="http://schemas.microsoft.com/office/powerpoint/2010/main" val="3299716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8382000" cy="1477328"/>
          </a:xfrm>
          <a:prstGeom prst="rect">
            <a:avLst/>
          </a:prstGeom>
        </p:spPr>
        <p:txBody>
          <a:bodyPr wrap="square">
            <a:spAutoFit/>
          </a:bodyPr>
          <a:lstStyle/>
          <a:p>
            <a:pPr algn="r"/>
            <a:r>
              <a:rPr lang="ar-IQ" b="1" dirty="0"/>
              <a:t>التوصيات</a:t>
            </a:r>
          </a:p>
          <a:p>
            <a:pPr algn="r"/>
            <a:r>
              <a:rPr lang="ar-IQ" dirty="0"/>
              <a:t>-ٔ نرى بضرورة معالجة الّنبعاثات البشر ةٌ المنتجة للغازات الدف ئٌة</a:t>
            </a:r>
          </a:p>
          <a:p>
            <a:pPr algn="r"/>
            <a:r>
              <a:rPr lang="ar-IQ" dirty="0"/>
              <a:t>ومعالجتها , والتراح الوسائل و البرامج الت تفرض على الجهات المختصة</a:t>
            </a:r>
          </a:p>
          <a:p>
            <a:pPr algn="r"/>
            <a:r>
              <a:rPr lang="ar-IQ" dirty="0"/>
              <a:t>ضرورة التمل لٌ من الآثار الضارة الت تلحك بالصحة العامة والب ئٌة</a:t>
            </a:r>
          </a:p>
          <a:p>
            <a:pPr algn="r"/>
            <a:r>
              <a:rPr lang="ar-IQ" dirty="0"/>
              <a:t>نت جٌة لما لد طٌرا عن التغ رٌات المناخ ةٌ العالم ةٌ .</a:t>
            </a:r>
          </a:p>
        </p:txBody>
      </p:sp>
    </p:spTree>
    <p:extLst>
      <p:ext uri="{BB962C8B-B14F-4D97-AF65-F5344CB8AC3E}">
        <p14:creationId xmlns:p14="http://schemas.microsoft.com/office/powerpoint/2010/main" val="26319357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04800"/>
            <a:ext cx="8382000" cy="2031325"/>
          </a:xfrm>
          <a:prstGeom prst="rect">
            <a:avLst/>
          </a:prstGeom>
        </p:spPr>
        <p:txBody>
          <a:bodyPr wrap="square">
            <a:spAutoFit/>
          </a:bodyPr>
          <a:lstStyle/>
          <a:p>
            <a:pPr algn="r"/>
            <a:r>
              <a:rPr lang="ar-IQ" dirty="0"/>
              <a:t>تنظ مٌ حركة المرور وتخف فٌ الّزدحامان الت تعان منها الكث رٌ من</a:t>
            </a:r>
          </a:p>
          <a:p>
            <a:pPr algn="r"/>
            <a:r>
              <a:rPr lang="ar-IQ" dirty="0"/>
              <a:t>المناطك ف العراق و مٌكن تحم كٌ ذلن عن طر كٌ إنشاء شبكة حد ثٌة من</a:t>
            </a:r>
          </a:p>
          <a:p>
            <a:pPr algn="r"/>
            <a:r>
              <a:rPr lang="ar-IQ" dirty="0"/>
              <a:t>الطرق والّعتماد على وسائل النمل العام لتمل لٌ استعمال الس اٌرات والآل اٌت</a:t>
            </a:r>
          </a:p>
          <a:p>
            <a:pPr algn="r"/>
            <a:r>
              <a:rPr lang="ar-IQ" dirty="0"/>
              <a:t>لتحاش ارتفاع تلوث الهواء ف المناطك المزدحمة بالسكان .</a:t>
            </a:r>
          </a:p>
          <a:p>
            <a:pPr algn="r"/>
            <a:r>
              <a:rPr lang="ar-IQ" dirty="0"/>
              <a:t>-ٖ حضر انشاء المعامل والمصانع لرب المناطك المزدحمة بالسكان .</a:t>
            </a:r>
          </a:p>
          <a:p>
            <a:pPr algn="r"/>
            <a:r>
              <a:rPr lang="ar-IQ" dirty="0"/>
              <a:t>-ٗ ز اٌدة مستوى الوع والثمافة الب ئٌ ةٌ لدى كافة شرائح المجتمع المختلفة بما</a:t>
            </a:r>
          </a:p>
          <a:p>
            <a:pPr algn="r"/>
            <a:r>
              <a:rPr lang="ar-IQ" dirty="0"/>
              <a:t>مٌكن من خلك أج اٌل تساهم بفعال ةٌ ف حما ةٌ الب ئٌة والمحافظة عل هٌا .</a:t>
            </a:r>
          </a:p>
        </p:txBody>
      </p:sp>
    </p:spTree>
    <p:extLst>
      <p:ext uri="{BB962C8B-B14F-4D97-AF65-F5344CB8AC3E}">
        <p14:creationId xmlns:p14="http://schemas.microsoft.com/office/powerpoint/2010/main" val="378878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599" y="381000"/>
            <a:ext cx="8305801" cy="3785652"/>
          </a:xfrm>
          <a:prstGeom prst="rect">
            <a:avLst/>
          </a:prstGeom>
        </p:spPr>
        <p:txBody>
          <a:bodyPr wrap="square">
            <a:spAutoFit/>
          </a:bodyPr>
          <a:lstStyle/>
          <a:p>
            <a:pPr algn="r"/>
            <a:r>
              <a:rPr lang="ar-IQ" sz="2400" dirty="0" smtClean="0">
                <a:latin typeface="Arial Black" pitchFamily="34" charset="0"/>
              </a:rPr>
              <a:t>ان المشكلة الحقيقية التي تواجه البيئة وتتعلق بحياة الكائنات الحية وعلى رأسها الانسان هي تلوث الهواء بهذا الغاز السام الذي يرجع الى ازدياد النشاطات الانسانية التي تساهم في التلوث  البيئي كحرق الغابات الكبيرة حول العالم وازدياد وسائط النقل التي تعمل بالوقود وما تسببه من انبعاثات ملوثة للهواء وغيرها من المصادر التي تساهم بتلوث الهواء وبالتالي زيادة الاخطار البيئية .</a:t>
            </a:r>
          </a:p>
          <a:p>
            <a:pPr algn="r"/>
            <a:r>
              <a:rPr lang="ar-IQ" sz="2400" dirty="0" smtClean="0">
                <a:latin typeface="Arial Black" pitchFamily="34" charset="0"/>
              </a:rPr>
              <a:t>وابرز مايمكن حدوثه هو دخول الهواء الملوث الى جوف الانسان محدثا الكثير من الاضرار والامراض عبر الزمن لكون ملوثات الهواء تراكمية تبقى داخل جسم الانسان ولايطرح منها خارج الجسم الا القليل جداً</a:t>
            </a:r>
            <a:r>
              <a:rPr lang="ar-IQ" dirty="0" smtClean="0">
                <a:latin typeface="Arial Black" pitchFamily="34" charset="0"/>
              </a:rPr>
              <a:t> </a:t>
            </a:r>
            <a:endParaRPr lang="ar-IQ" dirty="0"/>
          </a:p>
        </p:txBody>
      </p:sp>
    </p:spTree>
    <p:extLst>
      <p:ext uri="{BB962C8B-B14F-4D97-AF65-F5344CB8AC3E}">
        <p14:creationId xmlns:p14="http://schemas.microsoft.com/office/powerpoint/2010/main" val="2451828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1" y="533400"/>
            <a:ext cx="7848600" cy="4708981"/>
          </a:xfrm>
          <a:prstGeom prst="rect">
            <a:avLst/>
          </a:prstGeom>
        </p:spPr>
        <p:txBody>
          <a:bodyPr wrap="square">
            <a:spAutoFit/>
          </a:bodyPr>
          <a:lstStyle/>
          <a:p>
            <a:pPr algn="r"/>
            <a:r>
              <a:rPr lang="ar-IQ" sz="2000" dirty="0" smtClean="0">
                <a:latin typeface="Arial Black" pitchFamily="34" charset="0"/>
              </a:rPr>
              <a:t>ااختلف الباحثين في تعريف تلوث الهواء فمنهم من يعرفه على انه( </a:t>
            </a:r>
            <a:r>
              <a:rPr lang="ar-IQ" sz="2000" b="1" dirty="0" smtClean="0">
                <a:latin typeface="Arial Black" pitchFamily="34" charset="0"/>
              </a:rPr>
              <a:t>تعرض الغلاف الجوي لمواد كيمياوية او جسيمات مادية او مركبات بيولوجية تسبب الضرر والاذى للانسان والكائنات الحية الاخرى او تؤدي الى اضرار في البيئة الطبيعية </a:t>
            </a:r>
            <a:r>
              <a:rPr lang="ar-IQ" sz="2000" dirty="0" smtClean="0">
                <a:latin typeface="Arial Black" pitchFamily="34" charset="0"/>
              </a:rPr>
              <a:t>)</a:t>
            </a:r>
          </a:p>
          <a:p>
            <a:pPr algn="r"/>
            <a:r>
              <a:rPr lang="ar-IQ" sz="2000" dirty="0" smtClean="0">
                <a:latin typeface="Arial Black" pitchFamily="34" charset="0"/>
              </a:rPr>
              <a:t>في حين يعرفه اخرون على انه ( </a:t>
            </a:r>
            <a:r>
              <a:rPr lang="ar-IQ" sz="2000" b="1" dirty="0" smtClean="0">
                <a:latin typeface="Arial Black" pitchFamily="34" charset="0"/>
              </a:rPr>
              <a:t>وجود بعض المواد الضارة سواء كانت سائلة او غازية او صلبة في الهواء بكميات تؤدي الى حدوث اضرار حيوية او اقتصادية او فسيولوجية تكون من طبيعتها التاثير بشكل سلبي على البيئة الطبيعية او على الانسان او الحيوان او النبات</a:t>
            </a:r>
            <a:r>
              <a:rPr lang="ar-IQ" sz="2000" dirty="0" smtClean="0">
                <a:latin typeface="Arial Black" pitchFamily="34" charset="0"/>
              </a:rPr>
              <a:t> ) .</a:t>
            </a:r>
          </a:p>
          <a:p>
            <a:pPr algn="r"/>
            <a:r>
              <a:rPr lang="ar-IQ" sz="2000" dirty="0" smtClean="0">
                <a:latin typeface="Arial Black" pitchFamily="34" charset="0"/>
              </a:rPr>
              <a:t>كما عرفته الاكادمية الوطنية للعلوم في الولايات المتحدة الامريكية بانه ( </a:t>
            </a:r>
            <a:r>
              <a:rPr lang="ar-IQ" sz="2000" b="1" dirty="0" smtClean="0">
                <a:latin typeface="Arial Black" pitchFamily="34" charset="0"/>
              </a:rPr>
              <a:t>عبارة عن تغيير مقبول يحدث في الخصائص الطبيعية والكيميائية والبيولوجية للهواء الذي يستنشقه الانسان والذي يسبب اضرار لحياته او قد يسبب اضراراً للانواع المرغوب فيها وللعمليات الصناعية وللضروف الحيوية والمظاهر الحضارية في المجتمع او يؤدي الى تلف وتدهور موارد المواد الخام </a:t>
            </a:r>
            <a:r>
              <a:rPr lang="ar-IQ" sz="2000" dirty="0" smtClean="0">
                <a:latin typeface="Arial Black" pitchFamily="34" charset="0"/>
              </a:rPr>
              <a:t>)</a:t>
            </a:r>
            <a:endParaRPr lang="ar-IQ" sz="2000" dirty="0"/>
          </a:p>
        </p:txBody>
      </p:sp>
    </p:spTree>
    <p:extLst>
      <p:ext uri="{BB962C8B-B14F-4D97-AF65-F5344CB8AC3E}">
        <p14:creationId xmlns:p14="http://schemas.microsoft.com/office/powerpoint/2010/main" val="3536312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1" y="533400"/>
            <a:ext cx="8458200" cy="5016758"/>
          </a:xfrm>
          <a:prstGeom prst="rect">
            <a:avLst/>
          </a:prstGeom>
        </p:spPr>
        <p:txBody>
          <a:bodyPr wrap="square">
            <a:spAutoFit/>
          </a:bodyPr>
          <a:lstStyle/>
          <a:p>
            <a:pPr algn="r"/>
            <a:r>
              <a:rPr lang="ar-IQ" sz="3200" dirty="0" smtClean="0">
                <a:solidFill>
                  <a:schemeClr val="accent6">
                    <a:lumMod val="75000"/>
                  </a:schemeClr>
                </a:solidFill>
                <a:latin typeface="Arial Black" pitchFamily="34" charset="0"/>
              </a:rPr>
              <a:t>مصاد تلوث الهواء</a:t>
            </a:r>
          </a:p>
          <a:p>
            <a:pPr algn="r"/>
            <a:r>
              <a:rPr lang="ar-IQ" sz="3200" dirty="0"/>
              <a:t>المصادر </a:t>
            </a:r>
            <a:r>
              <a:rPr lang="ar-IQ" sz="3200" dirty="0" smtClean="0"/>
              <a:t>الطبيعية لتلوث </a:t>
            </a:r>
            <a:r>
              <a:rPr lang="ar-IQ" sz="3200" dirty="0"/>
              <a:t>الهواء :</a:t>
            </a:r>
          </a:p>
          <a:p>
            <a:pPr algn="r"/>
            <a:r>
              <a:rPr lang="ar-IQ" sz="3200" dirty="0"/>
              <a:t>وه المصادر الت لّ دخل للإنسان ف حدوثها و صٌعب التحكم بها وه تلن</a:t>
            </a:r>
          </a:p>
          <a:p>
            <a:pPr algn="r"/>
            <a:r>
              <a:rPr lang="ar-IQ" sz="3200" dirty="0"/>
              <a:t>الغازات المتصاعدة من التربة والبراك نٌ وحرائك الغابات وكذلن الغبار الناتج من</a:t>
            </a:r>
          </a:p>
          <a:p>
            <a:pPr algn="r"/>
            <a:r>
              <a:rPr lang="ar-IQ" sz="3200" dirty="0"/>
              <a:t>العواصف والر اٌح وهذه المصادر عادة تكون محدودة ف مناطك مع نٌة ومواسم</a:t>
            </a:r>
          </a:p>
          <a:p>
            <a:pPr algn="r"/>
            <a:r>
              <a:rPr lang="ar-IQ" sz="3200" dirty="0"/>
              <a:t>مع نٌة وأضرارها ل سٌت جس مٌة إذا ما لورنت بالمصادر الّخرى </a:t>
            </a:r>
            <a:r>
              <a:rPr lang="ar-IQ" sz="3200" dirty="0" smtClean="0"/>
              <a:t>ومنها:</a:t>
            </a:r>
            <a:r>
              <a:rPr lang="ar-IQ" sz="3200" dirty="0" smtClean="0">
                <a:latin typeface="Arial Black" pitchFamily="34" charset="0"/>
              </a:rPr>
              <a:t>1</a:t>
            </a:r>
            <a:endParaRPr lang="ar-IQ" sz="3200" dirty="0">
              <a:solidFill>
                <a:schemeClr val="accent6">
                  <a:lumMod val="75000"/>
                </a:schemeClr>
              </a:solidFill>
            </a:endParaRPr>
          </a:p>
        </p:txBody>
      </p:sp>
    </p:spTree>
    <p:extLst>
      <p:ext uri="{BB962C8B-B14F-4D97-AF65-F5344CB8AC3E}">
        <p14:creationId xmlns:p14="http://schemas.microsoft.com/office/powerpoint/2010/main" val="1339941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228600"/>
            <a:ext cx="8229600" cy="2031325"/>
          </a:xfrm>
          <a:prstGeom prst="rect">
            <a:avLst/>
          </a:prstGeom>
        </p:spPr>
        <p:txBody>
          <a:bodyPr wrap="square">
            <a:spAutoFit/>
          </a:bodyPr>
          <a:lstStyle/>
          <a:p>
            <a:pPr marL="285750" indent="-285750" algn="r">
              <a:buFontTx/>
              <a:buChar char="-"/>
            </a:pPr>
            <a:r>
              <a:rPr lang="ar-IQ" dirty="0" smtClean="0">
                <a:latin typeface="Arial Black" pitchFamily="34" charset="0"/>
              </a:rPr>
              <a:t>اكاسيد </a:t>
            </a:r>
            <a:r>
              <a:rPr lang="ar-IQ" dirty="0">
                <a:latin typeface="Arial Black" pitchFamily="34" charset="0"/>
              </a:rPr>
              <a:t>الكاربون </a:t>
            </a:r>
            <a:endParaRPr lang="ar-IQ" dirty="0" smtClean="0">
              <a:latin typeface="Arial Black" pitchFamily="34" charset="0"/>
            </a:endParaRPr>
          </a:p>
          <a:p>
            <a:pPr marL="285750" indent="-285750" algn="r">
              <a:buFontTx/>
              <a:buChar char="-"/>
            </a:pPr>
            <a:r>
              <a:rPr lang="ar-IQ" dirty="0" smtClean="0"/>
              <a:t>وتمثل </a:t>
            </a:r>
            <a:r>
              <a:rPr lang="ar-IQ" dirty="0"/>
              <a:t>أكبر نسبة من ملوثات الهواء و خٌتلف ترك زٌ أول</a:t>
            </a:r>
          </a:p>
          <a:p>
            <a:pPr algn="r"/>
            <a:r>
              <a:rPr lang="ar-IQ" dirty="0"/>
              <a:t>أكس دٌ الكربون ف المناطك العمران ةٌ باختلف الظروف السائدة ف </a:t>
            </a:r>
            <a:r>
              <a:rPr lang="ar-IQ" dirty="0" smtClean="0"/>
              <a:t>يهٌا </a:t>
            </a:r>
            <a:r>
              <a:rPr lang="ar-IQ" dirty="0"/>
              <a:t>وتعتمد أساس ا على مدى كثافة حركة المرور ومن ثم فه أكثر ترك زٌ اً ف النهار عنها ف الل لٌ</a:t>
            </a:r>
          </a:p>
          <a:p>
            <a:pPr algn="r"/>
            <a:r>
              <a:rPr lang="ar-IQ" dirty="0"/>
              <a:t>و نٌتج عن عمل اٌت الّحتراق غ رٌ الكامل للولود والمواد العضو ةٌ و عٌتبر من أخطر</a:t>
            </a:r>
          </a:p>
          <a:p>
            <a:pPr algn="r"/>
            <a:r>
              <a:rPr lang="ar-IQ" dirty="0"/>
              <a:t>الغازات على صحة الإنسان لأن الز اٌدة ف هٌ تتسبب ف انسداد الأوع ةٌ الدمو ةٌ او</a:t>
            </a:r>
          </a:p>
          <a:p>
            <a:pPr algn="r"/>
            <a:r>
              <a:rPr lang="ar-IQ" dirty="0"/>
              <a:t>الوفاة كذلن تٌدخل هذا الغاز ف عمل بعض الأنز مٌات و مٌلل من كفاءتتها</a:t>
            </a:r>
          </a:p>
        </p:txBody>
      </p:sp>
    </p:spTree>
    <p:extLst>
      <p:ext uri="{BB962C8B-B14F-4D97-AF65-F5344CB8AC3E}">
        <p14:creationId xmlns:p14="http://schemas.microsoft.com/office/powerpoint/2010/main" val="2161140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305800" cy="2585323"/>
          </a:xfrm>
          <a:prstGeom prst="rect">
            <a:avLst/>
          </a:prstGeom>
        </p:spPr>
        <p:txBody>
          <a:bodyPr wrap="square">
            <a:spAutoFit/>
          </a:bodyPr>
          <a:lstStyle/>
          <a:p>
            <a:pPr algn="r"/>
            <a:r>
              <a:rPr lang="ar-IQ" dirty="0"/>
              <a:t>غاز ثان أكس دٌ الكبر تٌ :_ و له أثار ضارة إذا ما تواجد بمعدلّت تز دٌ على</a:t>
            </a:r>
          </a:p>
          <a:p>
            <a:pPr algn="r"/>
            <a:r>
              <a:rPr lang="ar-IQ" dirty="0"/>
              <a:t>أجزاء ف المل وٌن ف الهواء وله تؤث رٌ اً مباشر اً بالجهاز التنفس للإنسان</a:t>
            </a:r>
          </a:p>
          <a:p>
            <a:pPr algn="r"/>
            <a:r>
              <a:rPr lang="ar-IQ" dirty="0"/>
              <a:t>والح وٌان كما شٌارن مع ملوثات أخرى ف إحداث مشاكل ب ئٌ ةٌ منها الأمطار</a:t>
            </a:r>
          </a:p>
          <a:p>
            <a:pPr algn="r"/>
            <a:r>
              <a:rPr lang="ar-IQ" dirty="0"/>
              <a:t>الحمض ةٌ .</a:t>
            </a:r>
          </a:p>
          <a:p>
            <a:pPr algn="r"/>
            <a:r>
              <a:rPr lang="ar-IQ" dirty="0"/>
              <a:t>ٖ اكاس دٌ الن تٌروج نٌ :_ اذ عٌتبر غاز ثان أكس دٌ الن تٌروج نٌ من أكثرها ش وٌعا</a:t>
            </a:r>
          </a:p>
          <a:p>
            <a:pPr algn="r"/>
            <a:r>
              <a:rPr lang="ar-IQ" dirty="0"/>
              <a:t>وانتشارا و نٌتج هذا الغاز عن عمل اٌت احتراق الولود ف الهواء عند درجات حرارة</a:t>
            </a:r>
          </a:p>
          <a:p>
            <a:pPr algn="r"/>
            <a:r>
              <a:rPr lang="ar-IQ" dirty="0"/>
              <a:t>مرتفعة كذلن تنتج من احتراق المواد العضو ةٌ وأ ضٌا من عوادم الس اٌرات</a:t>
            </a:r>
          </a:p>
          <a:p>
            <a:pPr algn="r"/>
            <a:r>
              <a:rPr lang="ar-IQ" dirty="0"/>
              <a:t>والشاحنات وبعض المنشآت الصناع ةٌ ومحطات تول دٌ الطالة الت تعمل بدرجات</a:t>
            </a:r>
          </a:p>
          <a:p>
            <a:pPr algn="r"/>
            <a:r>
              <a:rPr lang="ar-IQ" dirty="0"/>
              <a:t>حرارة مرتفعة و إٌثر سلبا عند وصوله طبمات الجو العل اٌ على طبمة الأوزون .</a:t>
            </a:r>
          </a:p>
        </p:txBody>
      </p:sp>
    </p:spTree>
    <p:extLst>
      <p:ext uri="{BB962C8B-B14F-4D97-AF65-F5344CB8AC3E}">
        <p14:creationId xmlns:p14="http://schemas.microsoft.com/office/powerpoint/2010/main" val="2995973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1"/>
            <a:ext cx="8915400" cy="1754326"/>
          </a:xfrm>
          <a:prstGeom prst="rect">
            <a:avLst/>
          </a:prstGeom>
        </p:spPr>
        <p:txBody>
          <a:bodyPr wrap="square">
            <a:spAutoFit/>
          </a:bodyPr>
          <a:lstStyle/>
          <a:p>
            <a:pPr algn="r"/>
            <a:r>
              <a:rPr lang="ar-IQ" dirty="0"/>
              <a:t>كبر تٌ دٌ اله دٌروج نٌ :_ و تٌكون من تحلل المواد العضو ةٌ مثل م اٌه الصرف</a:t>
            </a:r>
          </a:p>
          <a:p>
            <a:pPr algn="r"/>
            <a:r>
              <a:rPr lang="ar-IQ" dirty="0"/>
              <a:t>الصح والنفا اٌت الصناع ةٌ وخاصة تلن المتخلفة عن الصناعات البترول ةٌ وهو</a:t>
            </a:r>
          </a:p>
          <a:p>
            <a:pPr algn="r"/>
            <a:r>
              <a:rPr lang="ar-IQ" dirty="0"/>
              <a:t>غاز سام ولاتل , ح ثٌ تٌحد مع ه مٌوجلوب نٌ الدم محدث ا نمص ا ف الأكسج نٌ الذي</a:t>
            </a:r>
          </a:p>
          <a:p>
            <a:pPr algn="r"/>
            <a:r>
              <a:rPr lang="ar-IQ" dirty="0"/>
              <a:t>صٌل إلى الأنسجة والأعضاء الأخرى من الجسم .</a:t>
            </a:r>
          </a:p>
          <a:p>
            <a:pPr algn="r"/>
            <a:r>
              <a:rPr lang="ar-IQ" dirty="0"/>
              <a:t>٘ غاز الأوزون المتخلك ضوئ ا ف الهواء الجوي أو بسبب التفر غٌ الكهرب ف السحب .</a:t>
            </a:r>
          </a:p>
          <a:p>
            <a:pPr algn="r"/>
            <a:r>
              <a:rPr lang="ar-IQ" dirty="0"/>
              <a:t>ٙ_ تسالط الأتربة المتخلفة عن الشهب والن اٌزن إلى طبمات الجو السطح ةٌ </a:t>
            </a:r>
            <a:r>
              <a:rPr lang="ar-IQ" dirty="0" smtClean="0"/>
              <a:t>.</a:t>
            </a:r>
            <a:endParaRPr lang="ar-IQ" dirty="0"/>
          </a:p>
        </p:txBody>
      </p:sp>
    </p:spTree>
    <p:extLst>
      <p:ext uri="{BB962C8B-B14F-4D97-AF65-F5344CB8AC3E}">
        <p14:creationId xmlns:p14="http://schemas.microsoft.com/office/powerpoint/2010/main" val="982335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457200"/>
            <a:ext cx="6324600" cy="2862322"/>
          </a:xfrm>
          <a:prstGeom prst="rect">
            <a:avLst/>
          </a:prstGeom>
        </p:spPr>
        <p:txBody>
          <a:bodyPr wrap="square">
            <a:spAutoFit/>
          </a:bodyPr>
          <a:lstStyle/>
          <a:p>
            <a:pPr algn="r"/>
            <a:r>
              <a:rPr lang="ar-IQ" dirty="0"/>
              <a:t>1 الغبار والمواد العالمة :_ وه عبارة عن خل طٌ من الجز ئٌات الصلبة والشوائب</a:t>
            </a:r>
          </a:p>
          <a:p>
            <a:pPr algn="r"/>
            <a:r>
              <a:rPr lang="ar-IQ" dirty="0"/>
              <a:t>والأبخرة والمواد العالمة ولد كٌون أصلها نبات كالنشارة والمطن وحبوب اللماح</a:t>
            </a:r>
          </a:p>
          <a:p>
            <a:pPr algn="r"/>
            <a:r>
              <a:rPr lang="ar-IQ" dirty="0"/>
              <a:t>والجراث مٌ الفطر ةٌ أو كٌون ح وٌان كبما اٌ ورفات الح وٌانات والشعر والصوف كما</a:t>
            </a:r>
          </a:p>
          <a:p>
            <a:pPr algn="r"/>
            <a:r>
              <a:rPr lang="ar-IQ" dirty="0"/>
              <a:t>توجد أخرى أصلها معدن كدلائك الحد دٌ , وأخرى أصلها حجري كحب بٌات الرمل</a:t>
            </a:r>
          </a:p>
          <a:p>
            <a:pPr algn="r"/>
            <a:r>
              <a:rPr lang="ar-IQ" dirty="0"/>
              <a:t>والأسمنت وغ رٌها .</a:t>
            </a:r>
          </a:p>
          <a:p>
            <a:pPr algn="r"/>
            <a:r>
              <a:rPr lang="ar-IQ" dirty="0" smtClean="0"/>
              <a:t>8</a:t>
            </a:r>
            <a:endParaRPr lang="ar-IQ" dirty="0"/>
          </a:p>
        </p:txBody>
      </p:sp>
    </p:spTree>
    <p:extLst>
      <p:ext uri="{BB962C8B-B14F-4D97-AF65-F5344CB8AC3E}">
        <p14:creationId xmlns:p14="http://schemas.microsoft.com/office/powerpoint/2010/main" val="1288832253"/>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187</TotalTime>
  <Words>2174</Words>
  <Application>Microsoft Office PowerPoint</Application>
  <PresentationFormat>On-screen Show (4:3)</PresentationFormat>
  <Paragraphs>153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25</cp:revision>
  <dcterms:created xsi:type="dcterms:W3CDTF">2006-08-16T00:00:00Z</dcterms:created>
  <dcterms:modified xsi:type="dcterms:W3CDTF">2022-02-02T13:03:43Z</dcterms:modified>
</cp:coreProperties>
</file>