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67" r:id="rId5"/>
    <p:sldId id="268" r:id="rId6"/>
    <p:sldId id="269" r:id="rId7"/>
    <p:sldId id="257" r:id="rId8"/>
    <p:sldId id="258" r:id="rId9"/>
    <p:sldId id="259" r:id="rId10"/>
    <p:sldId id="260" r:id="rId11"/>
    <p:sldId id="261" r:id="rId12"/>
    <p:sldId id="262" r:id="rId13"/>
    <p:sldId id="263" r:id="rId14"/>
    <p:sldId id="264" r:id="rId15"/>
    <p:sldId id="265" r:id="rId16"/>
    <p:sldId id="266" r:id="rId17"/>
    <p:sldId id="270" r:id="rId18"/>
    <p:sldId id="279" r:id="rId19"/>
    <p:sldId id="271" r:id="rId20"/>
    <p:sldId id="272" r:id="rId21"/>
    <p:sldId id="273" r:id="rId22"/>
    <p:sldId id="274" r:id="rId23"/>
    <p:sldId id="27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46" y="3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170479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224142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5399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178519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0369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770658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588058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272687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11084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4A448-6B1B-45D2-B1BF-A5F910731E07}"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299320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04A448-6B1B-45D2-B1BF-A5F910731E07}"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76307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04A448-6B1B-45D2-B1BF-A5F910731E07}" type="datetimeFigureOut">
              <a:rPr lang="en-US" smtClean="0"/>
              <a:t>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00705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04A448-6B1B-45D2-B1BF-A5F910731E07}" type="datetimeFigureOut">
              <a:rPr lang="en-US" smtClean="0"/>
              <a:t>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750988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4A448-6B1B-45D2-B1BF-A5F910731E07}" type="datetimeFigureOut">
              <a:rPr lang="en-US" smtClean="0"/>
              <a:t>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2152874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04A448-6B1B-45D2-B1BF-A5F910731E07}"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576325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04A448-6B1B-45D2-B1BF-A5F910731E07}"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5B50E-1147-45ED-AB17-F16ABAD745DF}" type="slidenum">
              <a:rPr lang="en-US" smtClean="0"/>
              <a:t>‹#›</a:t>
            </a:fld>
            <a:endParaRPr lang="en-US"/>
          </a:p>
        </p:txBody>
      </p:sp>
    </p:spTree>
    <p:extLst>
      <p:ext uri="{BB962C8B-B14F-4D97-AF65-F5344CB8AC3E}">
        <p14:creationId xmlns:p14="http://schemas.microsoft.com/office/powerpoint/2010/main" val="362878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04A448-6B1B-45D2-B1BF-A5F910731E07}" type="datetimeFigureOut">
              <a:rPr lang="en-US" smtClean="0"/>
              <a:t>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95B50E-1147-45ED-AB17-F16ABAD745DF}" type="slidenum">
              <a:rPr lang="en-US" smtClean="0"/>
              <a:t>‹#›</a:t>
            </a:fld>
            <a:endParaRPr lang="en-US"/>
          </a:p>
        </p:txBody>
      </p:sp>
    </p:spTree>
    <p:extLst>
      <p:ext uri="{BB962C8B-B14F-4D97-AF65-F5344CB8AC3E}">
        <p14:creationId xmlns:p14="http://schemas.microsoft.com/office/powerpoint/2010/main" val="3104643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28506"/>
            <a:ext cx="7301373" cy="2038525"/>
          </a:xfrm>
        </p:spPr>
        <p:txBody>
          <a:bodyPr/>
          <a:lstStyle/>
          <a:p>
            <a:pPr algn="ctr"/>
            <a:r>
              <a:rPr lang="ar-SA" sz="3600" dirty="0" smtClean="0">
                <a:effectLst/>
                <a:ea typeface="Calibri" panose="020F0502020204030204" pitchFamily="34" charset="0"/>
                <a:cs typeface="Calibri Light" panose="020F0302020204030204" pitchFamily="34" charset="0"/>
              </a:rPr>
              <a:t>الورشة التدريبية</a:t>
            </a:r>
            <a:br>
              <a:rPr lang="ar-SA" sz="3600" dirty="0" smtClean="0">
                <a:effectLst/>
                <a:ea typeface="Calibri" panose="020F0502020204030204" pitchFamily="34" charset="0"/>
                <a:cs typeface="Calibri Light" panose="020F0302020204030204" pitchFamily="34" charset="0"/>
              </a:rPr>
            </a:br>
            <a:r>
              <a:rPr lang="ar-SA" sz="3600" dirty="0" smtClean="0">
                <a:ea typeface="Calibri" panose="020F0502020204030204" pitchFamily="34" charset="0"/>
                <a:cs typeface="Calibri Light" panose="020F0302020204030204" pitchFamily="34" charset="0"/>
              </a:rPr>
              <a:t>طفل التوحد</a:t>
            </a:r>
            <a:br>
              <a:rPr lang="ar-SA" sz="3600" dirty="0" smtClean="0">
                <a:ea typeface="Calibri" panose="020F0502020204030204" pitchFamily="34" charset="0"/>
                <a:cs typeface="Calibri Light" panose="020F0302020204030204" pitchFamily="34" charset="0"/>
              </a:rPr>
            </a:br>
            <a:r>
              <a:rPr lang="ar-SA" sz="3600" dirty="0" smtClean="0">
                <a:ea typeface="Calibri" panose="020F0502020204030204" pitchFamily="34" charset="0"/>
                <a:cs typeface="Calibri Light" panose="020F0302020204030204" pitchFamily="34" charset="0"/>
              </a:rPr>
              <a:t>العالم بعيون </a:t>
            </a:r>
            <a:r>
              <a:rPr lang="ar-SA" sz="3600" smtClean="0">
                <a:ea typeface="Calibri" panose="020F0502020204030204" pitchFamily="34" charset="0"/>
                <a:cs typeface="Calibri Light" panose="020F0302020204030204" pitchFamily="34" charset="0"/>
              </a:rPr>
              <a:t>طفل التوحد</a:t>
            </a:r>
            <a:endParaRPr lang="en-US" sz="3600" dirty="0">
              <a:ea typeface="Calibri" panose="020F0502020204030204" pitchFamily="34" charset="0"/>
              <a:cs typeface="Calibri Light" panose="020F0302020204030204" pitchFamily="34" charset="0"/>
            </a:endParaRPr>
          </a:p>
        </p:txBody>
      </p:sp>
      <p:sp>
        <p:nvSpPr>
          <p:cNvPr id="3" name="Subtitle 2"/>
          <p:cNvSpPr>
            <a:spLocks noGrp="1"/>
          </p:cNvSpPr>
          <p:nvPr>
            <p:ph type="subTitle" idx="1"/>
          </p:nvPr>
        </p:nvSpPr>
        <p:spPr>
          <a:xfrm>
            <a:off x="1507067" y="2667699"/>
            <a:ext cx="7766936" cy="4190301"/>
          </a:xfrm>
        </p:spPr>
        <p:txBody>
          <a:bodyPr>
            <a:noAutofit/>
          </a:bodyPr>
          <a:lstStyle/>
          <a:p>
            <a:pPr algn="ctr">
              <a:spcBef>
                <a:spcPct val="0"/>
              </a:spcBef>
              <a:spcAft>
                <a:spcPts val="800"/>
              </a:spcAft>
            </a:pPr>
            <a:r>
              <a:rPr lang="ar-SA" sz="3600" dirty="0" smtClean="0">
                <a:latin typeface="+mj-lt"/>
                <a:ea typeface="Calibri" panose="020F0502020204030204" pitchFamily="34" charset="0"/>
                <a:cs typeface="Calibri Light" panose="020F0302020204030204" pitchFamily="34" charset="0"/>
              </a:rPr>
              <a:t>برعاية عمادة كلية التربية للبنات</a:t>
            </a:r>
          </a:p>
          <a:p>
            <a:pPr algn="ctr">
              <a:spcBef>
                <a:spcPct val="0"/>
              </a:spcBef>
              <a:spcAft>
                <a:spcPts val="800"/>
              </a:spcAft>
            </a:pPr>
            <a:r>
              <a:rPr lang="ar-SA" sz="3600" dirty="0" smtClean="0">
                <a:latin typeface="+mj-lt"/>
                <a:ea typeface="Calibri" panose="020F0502020204030204" pitchFamily="34" charset="0"/>
                <a:cs typeface="Calibri Light" panose="020F0302020204030204" pitchFamily="34" charset="0"/>
              </a:rPr>
              <a:t>بإشراف قسم الاقتصاد المنزلي وشعبة التعليم المستمر</a:t>
            </a:r>
          </a:p>
          <a:p>
            <a:pPr algn="ctr">
              <a:spcBef>
                <a:spcPct val="0"/>
              </a:spcBef>
              <a:spcAft>
                <a:spcPts val="800"/>
              </a:spcAft>
            </a:pPr>
            <a:r>
              <a:rPr lang="ar-SA" sz="3600" smtClean="0">
                <a:latin typeface="+mj-lt"/>
                <a:ea typeface="Calibri" panose="020F0502020204030204" pitchFamily="34" charset="0"/>
                <a:cs typeface="Calibri Light" panose="020F0302020204030204" pitchFamily="34" charset="0"/>
              </a:rPr>
              <a:t>الاربعاء </a:t>
            </a:r>
            <a:r>
              <a:rPr lang="ar-SA" sz="3600" dirty="0" smtClean="0">
                <a:latin typeface="+mj-lt"/>
                <a:ea typeface="Calibri" panose="020F0502020204030204" pitchFamily="34" charset="0"/>
                <a:cs typeface="Calibri Light" panose="020F0302020204030204" pitchFamily="34" charset="0"/>
              </a:rPr>
              <a:t>2/ </a:t>
            </a:r>
            <a:r>
              <a:rPr lang="ar-SA" sz="3600" dirty="0" smtClean="0">
                <a:latin typeface="+mj-lt"/>
                <a:ea typeface="Calibri" panose="020F0502020204030204" pitchFamily="34" charset="0"/>
                <a:cs typeface="Calibri Light" panose="020F0302020204030204" pitchFamily="34" charset="0"/>
              </a:rPr>
              <a:t>2/ 2022</a:t>
            </a:r>
          </a:p>
          <a:p>
            <a:pPr algn="ctr">
              <a:spcBef>
                <a:spcPct val="0"/>
              </a:spcBef>
              <a:spcAft>
                <a:spcPts val="800"/>
              </a:spcAft>
            </a:pPr>
            <a:r>
              <a:rPr lang="ar-SA" sz="3600" dirty="0" smtClean="0">
                <a:latin typeface="+mj-lt"/>
                <a:ea typeface="Calibri" panose="020F0502020204030204" pitchFamily="34" charset="0"/>
                <a:cs typeface="Calibri Light" panose="020F0302020204030204" pitchFamily="34" charset="0"/>
              </a:rPr>
              <a:t>اعداد</a:t>
            </a:r>
          </a:p>
          <a:p>
            <a:pPr algn="ctr">
              <a:spcBef>
                <a:spcPct val="0"/>
              </a:spcBef>
            </a:pPr>
            <a:r>
              <a:rPr lang="ar-SA" sz="3600" dirty="0" smtClean="0">
                <a:latin typeface="+mj-lt"/>
                <a:ea typeface="Calibri" panose="020F0502020204030204" pitchFamily="34" charset="0"/>
                <a:cs typeface="Calibri Light" panose="020F0302020204030204" pitchFamily="34" charset="0"/>
              </a:rPr>
              <a:t>أ.د</a:t>
            </a:r>
            <a:r>
              <a:rPr lang="ar-SA" sz="3600" dirty="0">
                <a:latin typeface="+mj-lt"/>
                <a:ea typeface="Calibri" panose="020F0502020204030204" pitchFamily="34" charset="0"/>
                <a:cs typeface="Calibri Light" panose="020F0302020204030204" pitchFamily="34" charset="0"/>
              </a:rPr>
              <a:t>. عفراء إبراهيم خليل العبيدي</a:t>
            </a:r>
            <a:endParaRPr lang="en-US" sz="3600" dirty="0">
              <a:latin typeface="+mj-lt"/>
              <a:ea typeface="Calibri" panose="020F0502020204030204" pitchFamily="34" charset="0"/>
              <a:cs typeface="Calibri Light" panose="020F0302020204030204" pitchFamily="34" charset="0"/>
            </a:endParaRPr>
          </a:p>
        </p:txBody>
      </p:sp>
      <p:pic>
        <p:nvPicPr>
          <p:cNvPr id="4" name="Picture 3"/>
          <p:cNvPicPr>
            <a:picLocks noChangeAspect="1"/>
          </p:cNvPicPr>
          <p:nvPr/>
        </p:nvPicPr>
        <p:blipFill>
          <a:blip r:embed="rId2"/>
          <a:stretch>
            <a:fillRect/>
          </a:stretch>
        </p:blipFill>
        <p:spPr>
          <a:xfrm>
            <a:off x="-660222" y="8390"/>
            <a:ext cx="4007429" cy="1999184"/>
          </a:xfrm>
          <a:prstGeom prst="rect">
            <a:avLst/>
          </a:prstGeom>
        </p:spPr>
      </p:pic>
    </p:spTree>
    <p:extLst>
      <p:ext uri="{BB962C8B-B14F-4D97-AF65-F5344CB8AC3E}">
        <p14:creationId xmlns:p14="http://schemas.microsoft.com/office/powerpoint/2010/main" val="241793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marR="0" lvl="0" indent="-342900" algn="ctr" rtl="1">
              <a:lnSpc>
                <a:spcPct val="150000"/>
              </a:lnSpc>
              <a:spcBef>
                <a:spcPts val="0"/>
              </a:spcBef>
              <a:spcAft>
                <a:spcPts val="800"/>
              </a:spcAft>
            </a:pPr>
            <a:r>
              <a:rPr lang="ar-SA" sz="4000" dirty="0" smtClean="0">
                <a:latin typeface="Calibri" panose="020F0502020204030204" pitchFamily="34" charset="0"/>
                <a:ea typeface="Calibri" panose="020F0502020204030204" pitchFamily="34" charset="0"/>
                <a:cs typeface="Calibri Light" panose="020F0302020204030204" pitchFamily="34" charset="0"/>
              </a:rPr>
              <a:t>س/ هل </a:t>
            </a:r>
            <a:r>
              <a:rPr lang="ar-SA" sz="4000" dirty="0">
                <a:latin typeface="Calibri" panose="020F0502020204030204" pitchFamily="34" charset="0"/>
                <a:ea typeface="Calibri" panose="020F0502020204030204" pitchFamily="34" charset="0"/>
                <a:cs typeface="Calibri Light" panose="020F0302020204030204" pitchFamily="34" charset="0"/>
              </a:rPr>
              <a:t>هناك مشكلة في السمع بالنسبة لأطفال التوحد</a:t>
            </a:r>
            <a:r>
              <a:rPr lang="ar-SA" dirty="0">
                <a:latin typeface="Calibri" panose="020F0502020204030204" pitchFamily="34" charset="0"/>
                <a:ea typeface="Calibri" panose="020F0502020204030204" pitchFamily="34" charset="0"/>
                <a:cs typeface="Calibri Light" panose="020F0302020204030204" pitchFamily="34" charset="0"/>
              </a:rPr>
              <a:t>. </a:t>
            </a:r>
            <a:r>
              <a:rPr lang="en-US" sz="2400" dirty="0">
                <a:latin typeface="Calibri" panose="020F0502020204030204" pitchFamily="34" charset="0"/>
                <a:ea typeface="Calibri" panose="020F0502020204030204" pitchFamily="34" charset="0"/>
                <a:cs typeface="Arial" panose="020B0604020202020204" pitchFamily="34" charset="0"/>
              </a:rPr>
              <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Autofit/>
          </a:bodyPr>
          <a:lstStyle/>
          <a:p>
            <a:pPr algn="just" rtl="1"/>
            <a:r>
              <a:rPr lang="ar-SA" sz="3600" dirty="0">
                <a:ea typeface="Calibri" panose="020F0502020204030204" pitchFamily="34" charset="0"/>
                <a:cs typeface="Calibri Light" panose="020F0302020204030204" pitchFamily="34" charset="0"/>
              </a:rPr>
              <a:t>ج/ ان طفل التوحد يسمع جيدا ولكنه يتعامل مع ما يسمعه (المثير السمعي) بصورة مختلفة عن الاخرين فالأصوات التي </a:t>
            </a:r>
            <a:r>
              <a:rPr lang="ar-SA" sz="3600" dirty="0" smtClean="0">
                <a:ea typeface="Calibri" panose="020F0502020204030204" pitchFamily="34" charset="0"/>
                <a:cs typeface="Calibri Light" panose="020F0302020204030204" pitchFamily="34" charset="0"/>
              </a:rPr>
              <a:t>يسمعها </a:t>
            </a:r>
            <a:r>
              <a:rPr lang="ar-SA" sz="3600" dirty="0">
                <a:ea typeface="Calibri" panose="020F0502020204030204" pitchFamily="34" charset="0"/>
                <a:cs typeface="Calibri Light" panose="020F0302020204030204" pitchFamily="34" charset="0"/>
              </a:rPr>
              <a:t>الاخرون بصورة طبيعية تكون غير ذلك بالنسبة اليه لذا فهو يضع يديه على اذانيه. فقد يسمع الصوت العادي كأنه صوت يخرج من مكبر صوت بجوار اذنيه وبالتالي قد لا يفهم ولا يستجيب، فالأصوات تجعل طفل التوحد عصبيا ومتوترا جدا.</a:t>
            </a:r>
            <a:endParaRPr lang="en-US" sz="3600" dirty="0"/>
          </a:p>
        </p:txBody>
      </p:sp>
    </p:spTree>
    <p:extLst>
      <p:ext uri="{BB962C8B-B14F-4D97-AF65-F5344CB8AC3E}">
        <p14:creationId xmlns:p14="http://schemas.microsoft.com/office/powerpoint/2010/main" val="360064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7505"/>
            <a:ext cx="8596668" cy="1793201"/>
          </a:xfrm>
        </p:spPr>
        <p:txBody>
          <a:bodyPr>
            <a:noAutofit/>
          </a:bodyPr>
          <a:lstStyle/>
          <a:p>
            <a:pPr marL="342900" marR="0" lvl="0" indent="-342900" algn="ctr" rtl="1">
              <a:lnSpc>
                <a:spcPct val="150000"/>
              </a:lnSpc>
              <a:spcBef>
                <a:spcPts val="0"/>
              </a:spcBef>
              <a:spcAft>
                <a:spcPts val="800"/>
              </a:spcAft>
            </a:pPr>
            <a:r>
              <a:rPr lang="ar-SA" sz="4000" dirty="0">
                <a:latin typeface="Calibri Light" panose="020F0302020204030204" pitchFamily="34" charset="0"/>
                <a:ea typeface="Calibri" panose="020F0502020204030204" pitchFamily="34" charset="0"/>
                <a:cs typeface="Calibri Light" panose="020F0302020204030204" pitchFamily="34" charset="0"/>
              </a:rPr>
              <a:t>س/ لماذا يلجا المصاب بالتوحد الى الجري والتحرك في المكان ذهابا وإيابا؟ </a:t>
            </a:r>
            <a:r>
              <a:rPr lang="en-US" sz="4000" dirty="0">
                <a:latin typeface="Calibri Light" panose="020F0302020204030204" pitchFamily="34" charset="0"/>
                <a:ea typeface="Calibri" panose="020F0502020204030204" pitchFamily="34" charset="0"/>
                <a:cs typeface="Calibri Light" panose="020F0302020204030204" pitchFamily="34" charset="0"/>
              </a:rPr>
              <a:t/>
            </a:r>
            <a:br>
              <a:rPr lang="en-US" sz="4000" dirty="0">
                <a:latin typeface="Calibri Light" panose="020F0302020204030204" pitchFamily="34" charset="0"/>
                <a:ea typeface="Calibri" panose="020F0502020204030204" pitchFamily="34" charset="0"/>
                <a:cs typeface="Calibri Light" panose="020F0302020204030204" pitchFamily="34" charset="0"/>
              </a:rPr>
            </a:br>
            <a:endParaRPr lang="en-US" sz="4000"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677334" y="2806810"/>
            <a:ext cx="8596668" cy="3234552"/>
          </a:xfrm>
        </p:spPr>
        <p:txBody>
          <a:bodyPr>
            <a:normAutofit/>
          </a:bodyPr>
          <a:lstStyle/>
          <a:p>
            <a:pPr marL="457200" marR="0" algn="justLow" rtl="1">
              <a:lnSpc>
                <a:spcPct val="150000"/>
              </a:lnSpc>
              <a:spcBef>
                <a:spcPts val="0"/>
              </a:spcBef>
              <a:spcAft>
                <a:spcPts val="800"/>
              </a:spcAft>
            </a:pPr>
            <a:r>
              <a:rPr lang="ar-SA" sz="3600" dirty="0">
                <a:latin typeface="Calibri Light" panose="020F0302020204030204" pitchFamily="34" charset="0"/>
                <a:ea typeface="Calibri" panose="020F0502020204030204" pitchFamily="34" charset="0"/>
                <a:cs typeface="Calibri Light" panose="020F0302020204030204" pitchFamily="34" charset="0"/>
              </a:rPr>
              <a:t>ج/ لان طفل التوحد قد لا يفهم الكلام أحيانا -فهم الكلام امر في غاية الصعوبة ويستلزم مجهود كبير لفهم المطلوب منه.</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endParaRPr lang="en-US" sz="3600" dirty="0">
              <a:latin typeface="Calibri Light" panose="020F0302020204030204" pitchFamily="34" charset="0"/>
              <a:cs typeface="Calibri Light" panose="020F03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543866"/>
            <a:ext cx="2133600" cy="2133600"/>
          </a:xfrm>
          <a:prstGeom prst="rect">
            <a:avLst/>
          </a:prstGeom>
        </p:spPr>
      </p:pic>
    </p:spTree>
    <p:extLst>
      <p:ext uri="{BB962C8B-B14F-4D97-AF65-F5344CB8AC3E}">
        <p14:creationId xmlns:p14="http://schemas.microsoft.com/office/powerpoint/2010/main" val="3011285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smtClean="0">
                <a:ea typeface="Calibri" panose="020F0502020204030204" pitchFamily="34" charset="0"/>
                <a:cs typeface="Calibri Light" panose="020F0302020204030204" pitchFamily="34" charset="0"/>
              </a:rPr>
              <a:t>س/ ماذا </a:t>
            </a:r>
            <a:r>
              <a:rPr lang="ar-SA" sz="4000" dirty="0">
                <a:ea typeface="Calibri" panose="020F0502020204030204" pitchFamily="34" charset="0"/>
                <a:cs typeface="Calibri Light" panose="020F0302020204030204" pitchFamily="34" charset="0"/>
              </a:rPr>
              <a:t>يحصل لطفل التوحد حين يبذل مجهود لفهم </a:t>
            </a:r>
            <a:r>
              <a:rPr lang="ar-SA" sz="4000" dirty="0" smtClean="0">
                <a:ea typeface="Calibri" panose="020F0502020204030204" pitchFamily="34" charset="0"/>
                <a:cs typeface="Calibri Light" panose="020F0302020204030204" pitchFamily="34" charset="0"/>
              </a:rPr>
              <a:t>الكلام؟</a:t>
            </a:r>
            <a:endParaRPr lang="en-US" sz="4000" dirty="0"/>
          </a:p>
        </p:txBody>
      </p:sp>
      <p:sp>
        <p:nvSpPr>
          <p:cNvPr id="3" name="Content Placeholder 2"/>
          <p:cNvSpPr>
            <a:spLocks noGrp="1"/>
          </p:cNvSpPr>
          <p:nvPr>
            <p:ph idx="1"/>
          </p:nvPr>
        </p:nvSpPr>
        <p:spPr/>
        <p:txBody>
          <a:bodyPr/>
          <a:lstStyle/>
          <a:p>
            <a:pPr lvl="0" algn="justLow" rtl="1">
              <a:lnSpc>
                <a:spcPct val="150000"/>
              </a:lnSpc>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قد يصاب بالصداع او الاستفزاز لذلك قد يلجا الطفل الى الجري والتحرك في المكان ذهابا وإيابا لعله يتخلص من هذا التشويش والصداع ولذلك يفقد تركيزه ولا ينتبه لشي فقط يريد ان يقول اصمتوا.</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US" dirty="0"/>
          </a:p>
        </p:txBody>
      </p:sp>
    </p:spTree>
    <p:extLst>
      <p:ext uri="{BB962C8B-B14F-4D97-AF65-F5344CB8AC3E}">
        <p14:creationId xmlns:p14="http://schemas.microsoft.com/office/powerpoint/2010/main" val="39729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8723"/>
            <a:ext cx="8596668" cy="1871677"/>
          </a:xfrm>
        </p:spPr>
        <p:txBody>
          <a:bodyPr>
            <a:normAutofit/>
          </a:bodyPr>
          <a:lstStyle/>
          <a:p>
            <a:pPr algn="ctr"/>
            <a:r>
              <a:rPr lang="ar-SA" sz="4000" dirty="0">
                <a:ea typeface="Calibri" panose="020F0502020204030204" pitchFamily="34" charset="0"/>
                <a:cs typeface="Calibri Light" panose="020F0302020204030204" pitchFamily="34" charset="0"/>
              </a:rPr>
              <a:t>س/ كيف يحلل طفل التوحد الكلام؟ </a:t>
            </a:r>
            <a:endParaRPr lang="en-US" sz="4000" dirty="0"/>
          </a:p>
        </p:txBody>
      </p:sp>
      <p:sp>
        <p:nvSpPr>
          <p:cNvPr id="3" name="Content Placeholder 2"/>
          <p:cNvSpPr>
            <a:spLocks noGrp="1"/>
          </p:cNvSpPr>
          <p:nvPr>
            <p:ph idx="1"/>
          </p:nvPr>
        </p:nvSpPr>
        <p:spPr>
          <a:xfrm>
            <a:off x="677334" y="1191237"/>
            <a:ext cx="8596668" cy="4850125"/>
          </a:xfrm>
        </p:spPr>
        <p:txBody>
          <a:bodyPr/>
          <a:lstStyle/>
          <a:p>
            <a:pPr marL="457200" marR="0" algn="justLow" rtl="1">
              <a:lnSpc>
                <a:spcPct val="150000"/>
              </a:lnSpc>
              <a:spcBef>
                <a:spcPts val="0"/>
              </a:spcBef>
              <a:spcAft>
                <a:spcPts val="800"/>
              </a:spcAft>
            </a:pPr>
            <a:r>
              <a:rPr lang="ar-SA" sz="3600" dirty="0">
                <a:latin typeface="Calibri Light" panose="020F0302020204030204" pitchFamily="34" charset="0"/>
                <a:ea typeface="Calibri" panose="020F0502020204030204" pitchFamily="34" charset="0"/>
                <a:cs typeface="Calibri Light" panose="020F0302020204030204" pitchFamily="34" charset="0"/>
              </a:rPr>
              <a:t>ج/ طفل التوحد عندما يسمع شخص ما يقول له شجرة فهو يسمعه جيدا ويشعر بانه يبحث عن معنى هذه الكلمة لذا فهو يرى صور عديدة للأشجار ويفكر هل هي صفراء ام خضراء هل هي كبيرة ام صغيرة وهكذا.</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endParaRPr lang="en-US" dirty="0"/>
          </a:p>
        </p:txBody>
      </p:sp>
    </p:spTree>
    <p:extLst>
      <p:ext uri="{BB962C8B-B14F-4D97-AF65-F5344CB8AC3E}">
        <p14:creationId xmlns:p14="http://schemas.microsoft.com/office/powerpoint/2010/main" val="59450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a:ea typeface="Calibri" panose="020F0502020204030204" pitchFamily="34" charset="0"/>
                <a:cs typeface="Calibri Light" panose="020F0302020204030204" pitchFamily="34" charset="0"/>
              </a:rPr>
              <a:t>س/ مالذي يحدث بعد تحليل الكلام؟ </a:t>
            </a:r>
            <a:endParaRPr lang="en-US" sz="4000" dirty="0"/>
          </a:p>
        </p:txBody>
      </p:sp>
      <p:sp>
        <p:nvSpPr>
          <p:cNvPr id="3" name="Content Placeholder 2"/>
          <p:cNvSpPr>
            <a:spLocks noGrp="1"/>
          </p:cNvSpPr>
          <p:nvPr>
            <p:ph idx="1"/>
          </p:nvPr>
        </p:nvSpPr>
        <p:spPr>
          <a:xfrm>
            <a:off x="677334" y="1719743"/>
            <a:ext cx="8596668" cy="4321619"/>
          </a:xfrm>
        </p:spPr>
        <p:txBody>
          <a:bodyPr>
            <a:noAutofit/>
          </a:bodyPr>
          <a:lstStyle/>
          <a:p>
            <a:pPr algn="justLow" rtl="1"/>
            <a:r>
              <a:rPr lang="ar-SA" sz="3600" dirty="0">
                <a:ea typeface="Calibri" panose="020F0502020204030204" pitchFamily="34" charset="0"/>
                <a:cs typeface="Calibri Light" panose="020F0302020204030204" pitchFamily="34" charset="0"/>
              </a:rPr>
              <a:t>ج/ عندما يصل طفل التوحد الى قرار عن نوعية الشجرة يوقف التفكير وتكون هناك عشرات من الكلمات قد استقبلها، لذا إذا استغرق كل هذا الوقت ليفهم كلمة واحدة فكم من الوقت يحتاج لفهم جملة او موضوع معين؟ فالكلمات تنهمر كالمطر فهو يهز راسه في محاولة منه لإخراج الكلمات وبذلك يفضل طفل التوحد ان يرى صور بدل الكلمات.</a:t>
            </a:r>
            <a:endParaRPr lang="en-US" sz="3600" dirty="0"/>
          </a:p>
        </p:txBody>
      </p:sp>
    </p:spTree>
    <p:extLst>
      <p:ext uri="{BB962C8B-B14F-4D97-AF65-F5344CB8AC3E}">
        <p14:creationId xmlns:p14="http://schemas.microsoft.com/office/powerpoint/2010/main" val="103439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ea typeface="Calibri" panose="020F0502020204030204" pitchFamily="34" charset="0"/>
                <a:cs typeface="Calibri Light" panose="020F0302020204030204" pitchFamily="34" charset="0"/>
              </a:rPr>
              <a:t>س/</a:t>
            </a:r>
            <a:r>
              <a:rPr lang="ar-SA" dirty="0" smtClean="0">
                <a:ea typeface="Calibri" panose="020F0502020204030204" pitchFamily="34" charset="0"/>
                <a:cs typeface="Calibri Light" panose="020F0302020204030204" pitchFamily="34" charset="0"/>
              </a:rPr>
              <a:t>اين </a:t>
            </a:r>
            <a:r>
              <a:rPr lang="ar-SA" dirty="0">
                <a:ea typeface="Calibri" panose="020F0502020204030204" pitchFamily="34" charset="0"/>
                <a:cs typeface="Calibri Light" panose="020F0302020204030204" pitchFamily="34" charset="0"/>
              </a:rPr>
              <a:t>تكمن المشكلة؟ </a:t>
            </a:r>
            <a:endParaRPr lang="en-US" dirty="0"/>
          </a:p>
        </p:txBody>
      </p:sp>
      <p:sp>
        <p:nvSpPr>
          <p:cNvPr id="3" name="Content Placeholder 2"/>
          <p:cNvSpPr>
            <a:spLocks noGrp="1"/>
          </p:cNvSpPr>
          <p:nvPr>
            <p:ph idx="1"/>
          </p:nvPr>
        </p:nvSpPr>
        <p:spPr>
          <a:xfrm>
            <a:off x="677334" y="1426129"/>
            <a:ext cx="8596668" cy="4615234"/>
          </a:xfrm>
        </p:spPr>
        <p:txBody>
          <a:bodyPr>
            <a:noAutofit/>
          </a:bodyPr>
          <a:lstStyle/>
          <a:p>
            <a:pPr algn="justLow" rtl="1"/>
            <a:r>
              <a:rPr lang="ar-SA" sz="3600" dirty="0">
                <a:ea typeface="Calibri" panose="020F0502020204030204" pitchFamily="34" charset="0"/>
                <a:cs typeface="Calibri Light" panose="020F0302020204030204" pitchFamily="34" charset="0"/>
              </a:rPr>
              <a:t>ج/ اذن فالمشكلة تكمن مركز التمييز السمعي الحسي السمعي والذاكرة السمعية او البصرية ومركز التفكير نفسه. وهناك احتمالات أخرى فقد لا توجد عملية ربط صحيحة بين المعلومات والحواس أي المستقبلات وقد تكون المشكلة في عملية التتابع أي ربط المثير السابق باللاحق لهذا طفل التوحد أحيانا لا يلتفت نحو النداء عليه حتى لو صرخنا. </a:t>
            </a:r>
            <a:endParaRPr lang="en-US" sz="3600" dirty="0"/>
          </a:p>
        </p:txBody>
      </p:sp>
    </p:spTree>
    <p:extLst>
      <p:ext uri="{BB962C8B-B14F-4D97-AF65-F5344CB8AC3E}">
        <p14:creationId xmlns:p14="http://schemas.microsoft.com/office/powerpoint/2010/main" val="261838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ea typeface="Calibri" panose="020F0502020204030204" pitchFamily="34" charset="0"/>
                <a:cs typeface="Calibri Light" panose="020F0302020204030204" pitchFamily="34" charset="0"/>
              </a:rPr>
              <a:t>س/ ما أسباب حساسية الضوء والصوت والروائح عند أطفال التوحد</a:t>
            </a:r>
            <a:endParaRPr lang="en-US" dirty="0"/>
          </a:p>
        </p:txBody>
      </p:sp>
      <p:sp>
        <p:nvSpPr>
          <p:cNvPr id="3" name="Content Placeholder 2"/>
          <p:cNvSpPr>
            <a:spLocks noGrp="1"/>
          </p:cNvSpPr>
          <p:nvPr>
            <p:ph idx="1"/>
          </p:nvPr>
        </p:nvSpPr>
        <p:spPr/>
        <p:txBody>
          <a:bodyPr>
            <a:normAutofit/>
          </a:bodyPr>
          <a:lstStyle/>
          <a:p>
            <a:pPr marL="0" marR="0" algn="justLow" rtl="1">
              <a:lnSpc>
                <a:spcPct val="150000"/>
              </a:lnSpc>
              <a:spcBef>
                <a:spcPts val="0"/>
              </a:spcBef>
              <a:spcAft>
                <a:spcPts val="800"/>
              </a:spcAft>
            </a:pPr>
            <a:r>
              <a:rPr lang="ar-SA" sz="3600" dirty="0">
                <a:latin typeface="Calibri Light" panose="020F0302020204030204" pitchFamily="34" charset="0"/>
                <a:ea typeface="Calibri" panose="020F0502020204030204" pitchFamily="34" charset="0"/>
                <a:cs typeface="Calibri Light" panose="020F0302020204030204" pitchFamily="34" charset="0"/>
              </a:rPr>
              <a:t>أن 30% إلى 90% من </a:t>
            </a:r>
            <a:r>
              <a:rPr lang="ar-SA" sz="3600" dirty="0" smtClean="0">
                <a:latin typeface="Calibri Light" panose="020F0302020204030204" pitchFamily="34" charset="0"/>
                <a:ea typeface="Calibri" panose="020F0502020204030204" pitchFamily="34" charset="0"/>
                <a:cs typeface="Calibri Light" panose="020F0302020204030204" pitchFamily="34" charset="0"/>
              </a:rPr>
              <a:t>أطفال التوحد </a:t>
            </a:r>
            <a:r>
              <a:rPr lang="ar-SA" sz="3600" dirty="0">
                <a:latin typeface="Calibri Light" panose="020F0302020204030204" pitchFamily="34" charset="0"/>
                <a:ea typeface="Calibri" panose="020F0502020204030204" pitchFamily="34" charset="0"/>
                <a:cs typeface="Calibri Light" panose="020F0302020204030204" pitchFamily="34" charset="0"/>
              </a:rPr>
              <a:t>إما يتجاهلون أو يبالغون في ردود أفعالهم تجاه المشاعر العادية والأصوات </a:t>
            </a:r>
            <a:r>
              <a:rPr lang="ar-SA" sz="3600" dirty="0" smtClean="0">
                <a:latin typeface="Calibri Light" panose="020F0302020204030204" pitchFamily="34" charset="0"/>
                <a:ea typeface="Calibri" panose="020F0502020204030204" pitchFamily="34" charset="0"/>
                <a:cs typeface="Calibri Light" panose="020F0302020204030204" pitchFamily="34" charset="0"/>
              </a:rPr>
              <a:t>والروائح والاضواء</a:t>
            </a:r>
            <a:r>
              <a:rPr lang="en-US" sz="3600" dirty="0" smtClean="0">
                <a:latin typeface="Calibri Light" panose="020F0302020204030204" pitchFamily="34" charset="0"/>
                <a:ea typeface="Calibri" panose="020F0502020204030204" pitchFamily="34" charset="0"/>
                <a:cs typeface="Calibri Light" panose="020F0302020204030204" pitchFamily="34" charset="0"/>
              </a:rPr>
              <a:t>.</a:t>
            </a:r>
            <a:r>
              <a:rPr lang="ar-SA" sz="3600" dirty="0">
                <a:ea typeface="Calibri" panose="020F0502020204030204" pitchFamily="34" charset="0"/>
                <a:cs typeface="Calibri Light" panose="020F0302020204030204" pitchFamily="34" charset="0"/>
              </a:rPr>
              <a:t> </a:t>
            </a:r>
            <a:r>
              <a:rPr lang="ar-SA" sz="3600" dirty="0" smtClean="0">
                <a:ea typeface="Calibri" panose="020F0502020204030204" pitchFamily="34" charset="0"/>
                <a:cs typeface="Calibri Light" panose="020F0302020204030204" pitchFamily="34" charset="0"/>
              </a:rPr>
              <a:t>فهم غير </a:t>
            </a:r>
            <a:r>
              <a:rPr lang="ar-SA" sz="3600" dirty="0">
                <a:ea typeface="Calibri" panose="020F0502020204030204" pitchFamily="34" charset="0"/>
                <a:cs typeface="Calibri Light" panose="020F0302020204030204" pitchFamily="34" charset="0"/>
              </a:rPr>
              <a:t>متوافقين مع حواسهم وهو ما يمكن وصفه بالخلل الحسي</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pPr algn="r" rtl="1"/>
            <a:endParaRPr lang="en-US" sz="3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76243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9117"/>
            <a:ext cx="8596668" cy="5672246"/>
          </a:xfrm>
        </p:spPr>
        <p:txBody>
          <a:bodyPr>
            <a:normAutofit fontScale="85000" lnSpcReduction="10000"/>
          </a:bodyPr>
          <a:lstStyle/>
          <a:p>
            <a:pPr marL="0" marR="0" algn="justLow" rtl="1">
              <a:lnSpc>
                <a:spcPct val="150000"/>
              </a:lnSpc>
              <a:spcBef>
                <a:spcPts val="0"/>
              </a:spcBef>
              <a:spcAft>
                <a:spcPts val="800"/>
              </a:spcAft>
            </a:pPr>
            <a:r>
              <a:rPr lang="ar-SA" sz="4000" dirty="0">
                <a:latin typeface="Calibri Light" panose="020F0302020204030204" pitchFamily="34" charset="0"/>
                <a:ea typeface="Calibri" panose="020F0502020204030204" pitchFamily="34" charset="0"/>
                <a:cs typeface="Calibri Light" panose="020F0302020204030204" pitchFamily="34" charset="0"/>
              </a:rPr>
              <a:t>وبتتبع التركيز البصري لطفل التوحد، </a:t>
            </a:r>
            <a:r>
              <a:rPr lang="ar-SA" sz="4000" dirty="0" smtClean="0">
                <a:latin typeface="Calibri Light" panose="020F0302020204030204" pitchFamily="34" charset="0"/>
                <a:ea typeface="Calibri" panose="020F0502020204030204" pitchFamily="34" charset="0"/>
                <a:cs typeface="Calibri Light" panose="020F0302020204030204" pitchFamily="34" charset="0"/>
              </a:rPr>
              <a:t>نجد </a:t>
            </a:r>
            <a:r>
              <a:rPr lang="ar-SA" sz="4000" dirty="0">
                <a:latin typeface="Calibri Light" panose="020F0302020204030204" pitchFamily="34" charset="0"/>
                <a:ea typeface="Calibri" panose="020F0502020204030204" pitchFamily="34" charset="0"/>
                <a:cs typeface="Calibri Light" panose="020F0302020204030204" pitchFamily="34" charset="0"/>
              </a:rPr>
              <a:t>أنه غالبا ينظر إلى مركز الصور والحواف أو الخطوط المستقيمة داخل تلك الصور، بل إن تركيزه لا يتعدى بؤرة واحدة أمامه يطيل النظر إليها</a:t>
            </a:r>
            <a:r>
              <a:rPr lang="en-US" sz="4000" dirty="0" smtClean="0">
                <a:latin typeface="Calibri Light" panose="020F0302020204030204" pitchFamily="34" charset="0"/>
                <a:ea typeface="Calibri" panose="020F0502020204030204" pitchFamily="34" charset="0"/>
                <a:cs typeface="Calibri Light" panose="020F0302020204030204" pitchFamily="34" charset="0"/>
              </a:rPr>
              <a:t>.</a:t>
            </a:r>
            <a:r>
              <a:rPr lang="ar-SA" sz="4000" dirty="0">
                <a:latin typeface="Calibri" panose="020F0502020204030204" pitchFamily="34" charset="0"/>
                <a:ea typeface="Calibri" panose="020F0502020204030204" pitchFamily="34" charset="0"/>
                <a:cs typeface="Calibri Light" panose="020F0302020204030204" pitchFamily="34" charset="0"/>
              </a:rPr>
              <a:t> وتواصله البصري بالفعل يختلف مع الأشياء كما يختلف تواصله السمعي، فهو ينظر إلى ما يشعره بالأمان، ويشعر بالخوف من العالم، كما أنه طفل روتيني إلى حد بعيد يرتبط بما يألفه وإن تغير يتغير العالم ويحوله إلى طفل عصبي</a:t>
            </a:r>
            <a:r>
              <a:rPr lang="en-US" sz="4000" dirty="0">
                <a:latin typeface="Calibri Light" panose="020F0302020204030204" pitchFamily="34"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endParaRPr lang="en-US" sz="4000" dirty="0">
              <a:latin typeface="Calibri Light" panose="020F0302020204030204" pitchFamily="34" charset="0"/>
              <a:ea typeface="Calibri" panose="020F0502020204030204" pitchFamily="34" charset="0"/>
              <a:cs typeface="Calibri Light" panose="020F0302020204030204" pitchFamily="34" charset="0"/>
            </a:endParaRPr>
          </a:p>
          <a:p>
            <a:endParaRPr lang="en-US" dirty="0"/>
          </a:p>
        </p:txBody>
      </p:sp>
    </p:spTree>
    <p:extLst>
      <p:ext uri="{BB962C8B-B14F-4D97-AF65-F5344CB8AC3E}">
        <p14:creationId xmlns:p14="http://schemas.microsoft.com/office/powerpoint/2010/main" val="2393037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5895"/>
            <a:ext cx="8596668" cy="5655468"/>
          </a:xfrm>
        </p:spPr>
        <p:txBody>
          <a:bodyPr>
            <a:normAutofit lnSpcReduction="10000"/>
          </a:bodyPr>
          <a:lstStyle/>
          <a:p>
            <a:pPr marL="0" lvl="0" algn="justLow" rtl="1">
              <a:lnSpc>
                <a:spcPct val="115000"/>
              </a:lnSpc>
              <a:spcBef>
                <a:spcPts val="0"/>
              </a:spcBef>
              <a:spcAft>
                <a:spcPts val="800"/>
              </a:spcAft>
              <a:buClr>
                <a:srgbClr val="90C226"/>
              </a:buClr>
              <a:tabLst>
                <a:tab pos="4271010" algn="l"/>
              </a:tabLst>
            </a:pPr>
            <a:r>
              <a:rPr lang="ar-SA" sz="3200" dirty="0" smtClean="0">
                <a:solidFill>
                  <a:prstClr val="black">
                    <a:lumMod val="75000"/>
                    <a:lumOff val="25000"/>
                  </a:prstClr>
                </a:solidFill>
                <a:latin typeface="Calibri Light" panose="020F0302020204030204" pitchFamily="34" charset="0"/>
                <a:ea typeface="Calibri" panose="020F0502020204030204" pitchFamily="34" charset="0"/>
                <a:cs typeface="Calibri Light" panose="020F0302020204030204" pitchFamily="34" charset="0"/>
              </a:rPr>
              <a:t>التدخل العلاجي:</a:t>
            </a:r>
            <a:endParaRPr lang="en-US" sz="3200" dirty="0" smtClean="0">
              <a:solidFill>
                <a:prstClr val="black">
                  <a:lumMod val="75000"/>
                  <a:lumOff val="25000"/>
                </a:prstClr>
              </a:solidFill>
              <a:latin typeface="Calibri Light" panose="020F0302020204030204" pitchFamily="34" charset="0"/>
              <a:ea typeface="Calibri" panose="020F0502020204030204" pitchFamily="34" charset="0"/>
              <a:cs typeface="Calibri Light" panose="020F0302020204030204" pitchFamily="34" charset="0"/>
            </a:endParaRPr>
          </a:p>
          <a:p>
            <a:pPr marL="0" lvl="0" algn="justLow" rtl="1">
              <a:lnSpc>
                <a:spcPct val="115000"/>
              </a:lnSpc>
              <a:spcBef>
                <a:spcPts val="0"/>
              </a:spcBef>
              <a:spcAft>
                <a:spcPts val="800"/>
              </a:spcAft>
              <a:buClr>
                <a:srgbClr val="90C226"/>
              </a:buClr>
              <a:tabLst>
                <a:tab pos="4271010" algn="l"/>
              </a:tabLst>
            </a:pPr>
            <a:r>
              <a:rPr lang="ar-SA" sz="3200" dirty="0" smtClean="0">
                <a:solidFill>
                  <a:prstClr val="black">
                    <a:lumMod val="75000"/>
                    <a:lumOff val="25000"/>
                  </a:prstClr>
                </a:solidFill>
                <a:latin typeface="Calibri Light" panose="020F0302020204030204" pitchFamily="34" charset="0"/>
                <a:ea typeface="Calibri" panose="020F0502020204030204" pitchFamily="34" charset="0"/>
                <a:cs typeface="Calibri Light" panose="020F0302020204030204" pitchFamily="34" charset="0"/>
              </a:rPr>
              <a:t>يكون </a:t>
            </a:r>
            <a:r>
              <a:rPr lang="ar-SA" sz="3200" dirty="0">
                <a:solidFill>
                  <a:prstClr val="black">
                    <a:lumMod val="75000"/>
                    <a:lumOff val="25000"/>
                  </a:prstClr>
                </a:solidFill>
                <a:latin typeface="Calibri Light" panose="020F0302020204030204" pitchFamily="34" charset="0"/>
                <a:ea typeface="Calibri" panose="020F0502020204030204" pitchFamily="34" charset="0"/>
                <a:cs typeface="Calibri Light" panose="020F0302020204030204" pitchFamily="34" charset="0"/>
              </a:rPr>
              <a:t>التدخل العلاجي فعالاً ويؤتى ثماره ينبغي أن يبدأ مبكراً لأن الكشف والتشخيص المبكر والمبادرة بتنفيذ برنامج العلاج والتأهيل المناسب يوفر فرصاً أكثر فاعليه للشفاء المستهدف أو تخفيف شدة الأعراض وعلى العكس من ذلك فإن التأخر في التدخل العلاجي يؤدى إلى تدهور أكثر وزيادة شدة الأعراض أو ظهور أعراض أخرى مختلفة تحد كثيرا من فاعلية برامج التدخل العلاجي والتأهيلي حيث تُشير الأبحاث إلى أن التدخلات العلاجية التي تحدث قبل سن الخامسة تكون أكثر فاعليه وأكثر تأثيراً في نمو الطفل التوحدي</a:t>
            </a:r>
            <a:endParaRPr lang="en-US" sz="3200" dirty="0">
              <a:solidFill>
                <a:prstClr val="black">
                  <a:lumMod val="75000"/>
                  <a:lumOff val="25000"/>
                </a:prstClr>
              </a:solidFill>
              <a:latin typeface="Calibri Light" panose="020F0302020204030204" pitchFamily="34" charset="0"/>
              <a:ea typeface="Calibri" panose="020F0502020204030204" pitchFamily="34" charset="0"/>
              <a:cs typeface="Calibri Light" panose="020F0302020204030204" pitchFamily="34" charset="0"/>
            </a:endParaRPr>
          </a:p>
          <a:p>
            <a:pPr lvl="0">
              <a:buClr>
                <a:srgbClr val="90C226"/>
              </a:buClr>
            </a:pPr>
            <a:endParaRPr lang="en-US" sz="3200" dirty="0">
              <a:solidFill>
                <a:prstClr val="black">
                  <a:lumMod val="75000"/>
                  <a:lumOff val="25000"/>
                </a:prstClr>
              </a:solidFill>
              <a:latin typeface="Calibri Light" panose="020F0302020204030204" pitchFamily="34" charset="0"/>
              <a:cs typeface="Calibri Light" panose="020F0302020204030204" pitchFamily="34" charset="0"/>
            </a:endParaRPr>
          </a:p>
          <a:p>
            <a:endParaRPr lang="en-US" dirty="0"/>
          </a:p>
        </p:txBody>
      </p:sp>
    </p:spTree>
    <p:extLst>
      <p:ext uri="{BB962C8B-B14F-4D97-AF65-F5344CB8AC3E}">
        <p14:creationId xmlns:p14="http://schemas.microsoft.com/office/powerpoint/2010/main" val="112692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marR="0" lvl="0" indent="-342900" rtl="1">
              <a:lnSpc>
                <a:spcPct val="150000"/>
              </a:lnSpc>
              <a:spcBef>
                <a:spcPts val="0"/>
              </a:spcBef>
              <a:spcAft>
                <a:spcPts val="800"/>
              </a:spcAft>
            </a:pPr>
            <a:r>
              <a:rPr lang="ar-SA" sz="4400" dirty="0">
                <a:latin typeface="Calibri Light" panose="020F0302020204030204" pitchFamily="34" charset="0"/>
                <a:ea typeface="Calibri" panose="020F0502020204030204" pitchFamily="34" charset="0"/>
                <a:cs typeface="Calibri Light" panose="020F0302020204030204" pitchFamily="34" charset="0"/>
              </a:rPr>
              <a:t>س/ كيف يجب ان نتعامل مع طفل التوحد؟ </a:t>
            </a:r>
            <a:r>
              <a:rPr lang="en-US" sz="4400" dirty="0">
                <a:latin typeface="Calibri Light" panose="020F0302020204030204" pitchFamily="34" charset="0"/>
                <a:ea typeface="Calibri" panose="020F0502020204030204" pitchFamily="34" charset="0"/>
                <a:cs typeface="Calibri Light" panose="020F0302020204030204" pitchFamily="34" charset="0"/>
              </a:rPr>
              <a:t/>
            </a:r>
            <a:br>
              <a:rPr lang="en-US" sz="4400" dirty="0">
                <a:latin typeface="Calibri Light" panose="020F0302020204030204" pitchFamily="34" charset="0"/>
                <a:ea typeface="Calibri" panose="020F0502020204030204" pitchFamily="34" charset="0"/>
                <a:cs typeface="Calibri Light" panose="020F0302020204030204" pitchFamily="34" charset="0"/>
              </a:rPr>
            </a:br>
            <a:endParaRPr lang="en-US" sz="4400"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677334" y="1694576"/>
            <a:ext cx="8596668" cy="4756557"/>
          </a:xfrm>
        </p:spPr>
        <p:txBody>
          <a:bodyPr>
            <a:noAutofit/>
          </a:bodyPr>
          <a:lstStyle/>
          <a:p>
            <a:pPr marL="457200" marR="0" algn="justLow" rtl="1">
              <a:spcBef>
                <a:spcPts val="0"/>
              </a:spcBef>
              <a:spcAft>
                <a:spcPts val="800"/>
              </a:spcAft>
            </a:pPr>
            <a:r>
              <a:rPr lang="ar-SA" sz="3200" dirty="0">
                <a:latin typeface="Calibri Light" panose="020F0302020204030204" pitchFamily="34" charset="0"/>
                <a:ea typeface="Calibri" panose="020F0502020204030204" pitchFamily="34" charset="0"/>
                <a:cs typeface="Calibri Light" panose="020F0302020204030204" pitchFamily="34" charset="0"/>
              </a:rPr>
              <a:t>ج/ بعض التوصيات المهمة لفهم كيفية التعامل مع أطفال التوحد: </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المصاب بالتوحد يستخدم التفكير المرئي لذا يجب استخدام الصور معه بدل من الكلمات.</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تعليم الأسماء لهم لأنها أكثر سهولة من الأفعال اذ يمكن تكوين صورة للاسم.</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عرض الكلمات بصورة واضحة للطفل وذلك باستخدام الألعاب.</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تجنب استخدام كلمات كثيرة او أوامر او تعليمات طويلة.</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9874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10393"/>
            <a:ext cx="8596668" cy="5730969"/>
          </a:xfrm>
        </p:spPr>
        <p:txBody>
          <a:bodyPr>
            <a:normAutofit fontScale="85000" lnSpcReduction="20000"/>
          </a:bodyPr>
          <a:lstStyle/>
          <a:p>
            <a:pPr marL="0" marR="0" algn="justLow" rtl="1">
              <a:lnSpc>
                <a:spcPct val="107000"/>
              </a:lnSpc>
              <a:spcBef>
                <a:spcPts val="0"/>
              </a:spcBef>
              <a:spcAft>
                <a:spcPts val="800"/>
              </a:spcAft>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تعريف التوحد</a:t>
            </a:r>
            <a:r>
              <a:rPr lang="en-US"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 Autism </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pPr marL="0" marR="0" algn="justLow" rtl="1">
              <a:lnSpc>
                <a:spcPct val="115000"/>
              </a:lnSpc>
              <a:spcBef>
                <a:spcPts val="0"/>
              </a:spcBef>
              <a:spcAft>
                <a:spcPts val="800"/>
              </a:spcAft>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هناك تعريفات كثيرة للتوحد . وتهدف هذه التعريفات الى وصف فئـة معينـه تحمـل نفـس الصفات، وهي فئة التوحد</a:t>
            </a:r>
            <a:r>
              <a:rPr lang="en-US"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ويعتبر العالم كانر </a:t>
            </a:r>
            <a:r>
              <a:rPr lang="ar-SA" sz="3600" dirty="0" smtClean="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(١٩٤٣</a:t>
            </a:r>
            <a:r>
              <a:rPr lang="en-US" sz="3600" dirty="0" smtClean="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en-US"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t>
            </a: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أول من عرف التوحد </a:t>
            </a:r>
            <a:r>
              <a:rPr lang="ar-SA" sz="3600" dirty="0" smtClean="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ي </a:t>
            </a: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حيث قام مـن خـلال ملاحظته لإحدى عشر حالة بوصف السلوكيات والخصائص المميزة للتوحد والتي تشمل على:</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pPr lvl="1" algn="justLow" rtl="1">
              <a:lnSpc>
                <a:spcPct val="115000"/>
              </a:lnSpc>
              <a:spcBef>
                <a:spcPts val="0"/>
              </a:spcBef>
              <a:buFont typeface="Calibri Light" panose="020F0302020204030204" pitchFamily="34" charset="0"/>
              <a:buChar char="-"/>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عدم القدرة على تطوير علاقات مع الآخرين.</a:t>
            </a:r>
            <a:endParaRPr lang="en-US" sz="3600" dirty="0">
              <a:latin typeface="Calibri Light" panose="020F0302020204030204" pitchFamily="34" charset="0"/>
              <a:ea typeface="Times New Roman" panose="02020603050405020304" pitchFamily="18" charset="0"/>
              <a:cs typeface="Calibri Light" panose="020F0302020204030204" pitchFamily="34" charset="0"/>
            </a:endParaRPr>
          </a:p>
          <a:p>
            <a:pPr lvl="1" algn="justLow" rtl="1">
              <a:lnSpc>
                <a:spcPct val="115000"/>
              </a:lnSpc>
              <a:spcBef>
                <a:spcPts val="0"/>
              </a:spcBef>
              <a:buFont typeface="Calibri Light" panose="020F0302020204030204" pitchFamily="34" charset="0"/>
              <a:buChar char="-"/>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والتأخر في اكتساب الكلام، واسـتعمال غيـر تواصلي للكلام.</a:t>
            </a:r>
            <a:endParaRPr lang="en-US" sz="3600" dirty="0">
              <a:latin typeface="Calibri Light" panose="020F0302020204030204" pitchFamily="34" charset="0"/>
              <a:ea typeface="Times New Roman" panose="02020603050405020304" pitchFamily="18" charset="0"/>
              <a:cs typeface="Calibri Light" panose="020F0302020204030204" pitchFamily="34" charset="0"/>
            </a:endParaRPr>
          </a:p>
          <a:p>
            <a:pPr lvl="1" algn="justLow" rtl="1">
              <a:lnSpc>
                <a:spcPct val="115000"/>
              </a:lnSpc>
              <a:spcBef>
                <a:spcPts val="0"/>
              </a:spcBef>
              <a:buFont typeface="Calibri Light" panose="020F0302020204030204" pitchFamily="34" charset="0"/>
              <a:buChar char="-"/>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نشاطات لعب نمطية وتكرارية. </a:t>
            </a:r>
            <a:endParaRPr lang="en-US" sz="3600" dirty="0">
              <a:latin typeface="Calibri Light" panose="020F0302020204030204" pitchFamily="34" charset="0"/>
              <a:ea typeface="Times New Roman" panose="02020603050405020304" pitchFamily="18" charset="0"/>
              <a:cs typeface="Calibri Light" panose="020F0302020204030204" pitchFamily="34" charset="0"/>
            </a:endParaRPr>
          </a:p>
          <a:p>
            <a:pPr lvl="1" algn="justLow" rtl="1">
              <a:lnSpc>
                <a:spcPct val="115000"/>
              </a:lnSpc>
              <a:spcBef>
                <a:spcPts val="0"/>
              </a:spcBef>
              <a:spcAft>
                <a:spcPts val="800"/>
              </a:spcAft>
              <a:buFont typeface="Calibri Light" panose="020F0302020204030204" pitchFamily="34" charset="0"/>
              <a:buChar char="-"/>
            </a:pPr>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ضـعف التخيـل والتحليل. </a:t>
            </a:r>
            <a:endParaRPr lang="en-US" sz="3600" dirty="0">
              <a:latin typeface="Calibri Light" panose="020F0302020204030204" pitchFamily="34" charset="0"/>
              <a:ea typeface="Times New Roman" panose="02020603050405020304" pitchFamily="18" charset="0"/>
              <a:cs typeface="Calibri Light" panose="020F0302020204030204" pitchFamily="34" charset="0"/>
            </a:endParaRPr>
          </a:p>
          <a:p>
            <a:pPr algn="r" rtl="1"/>
            <a:r>
              <a:rPr lang="ar-SA" sz="36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وما زالت الكثير من التعريفات تستند على وصف كانر للتوحد حتى وقتنا الـراهن</a:t>
            </a:r>
            <a:r>
              <a:rPr lang="ar-SA" dirty="0">
                <a:solidFill>
                  <a:srgbClr val="000000"/>
                </a:solidFill>
                <a:ea typeface="Times New Roman" panose="02020603050405020304" pitchFamily="18" charset="0"/>
                <a:cs typeface="Calibri Light" panose="020F0302020204030204" pitchFamily="34" charset="0"/>
              </a:rPr>
              <a:t>.</a:t>
            </a:r>
            <a:endParaRPr lang="en-US" dirty="0"/>
          </a:p>
        </p:txBody>
      </p:sp>
    </p:spTree>
    <p:extLst>
      <p:ext uri="{BB962C8B-B14F-4D97-AF65-F5344CB8AC3E}">
        <p14:creationId xmlns:p14="http://schemas.microsoft.com/office/powerpoint/2010/main" val="1635670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6561"/>
            <a:ext cx="8596668" cy="5554801"/>
          </a:xfrm>
        </p:spPr>
        <p:txBody>
          <a:bodyPr/>
          <a:lstStyle/>
          <a:p>
            <a:pPr lvl="0" algn="justLow" rtl="1">
              <a:lnSpc>
                <a:spcPct val="150000"/>
              </a:lnSpc>
              <a:spcBef>
                <a:spcPts val="0"/>
              </a:spcBef>
              <a:spcAft>
                <a:spcPts val="800"/>
              </a:spcAft>
              <a:buFont typeface="Arial" panose="020B0604020202020204" pitchFamily="34" charset="0"/>
              <a:buChar char="-"/>
            </a:pPr>
            <a:r>
              <a:rPr lang="ar-SA" sz="3600" dirty="0">
                <a:latin typeface="Calibri" panose="020F0502020204030204" pitchFamily="34" charset="0"/>
                <a:ea typeface="Calibri" panose="020F0502020204030204" pitchFamily="34" charset="0"/>
                <a:cs typeface="Calibri Light" panose="020F0302020204030204" pitchFamily="34" charset="0"/>
              </a:rPr>
              <a:t>تشجيع مواهبهم في الرسم والفن او الكمبيوتر ومحاولة تطويرها.</a:t>
            </a:r>
            <a:endParaRPr lang="en-US" sz="36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Bef>
                <a:spcPts val="0"/>
              </a:spcBef>
              <a:spcAft>
                <a:spcPts val="800"/>
              </a:spcAft>
              <a:buFont typeface="Arial" panose="020B0604020202020204" pitchFamily="34" charset="0"/>
              <a:buChar char="-"/>
            </a:pPr>
            <a:r>
              <a:rPr lang="ar-SA" sz="3600" dirty="0">
                <a:latin typeface="Calibri" panose="020F0502020204030204" pitchFamily="34" charset="0"/>
                <a:ea typeface="Calibri" panose="020F0502020204030204" pitchFamily="34" charset="0"/>
                <a:cs typeface="Calibri Light" panose="020F0302020204030204" pitchFamily="34" charset="0"/>
              </a:rPr>
              <a:t>استخدام طرق مرئية واضحة ومحسوسة لتعليم مفهوم الأرقام.</a:t>
            </a:r>
            <a:endParaRPr lang="en-US" sz="36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Bef>
                <a:spcPts val="0"/>
              </a:spcBef>
              <a:spcAft>
                <a:spcPts val="800"/>
              </a:spcAft>
              <a:buFont typeface="Arial" panose="020B0604020202020204" pitchFamily="34" charset="0"/>
              <a:buChar char="-"/>
            </a:pPr>
            <a:r>
              <a:rPr lang="ar-SA" sz="3600" dirty="0">
                <a:latin typeface="Calibri" panose="020F0502020204030204" pitchFamily="34" charset="0"/>
                <a:ea typeface="Calibri" panose="020F0502020204030204" pitchFamily="34" charset="0"/>
                <a:cs typeface="Calibri Light" panose="020F0302020204030204" pitchFamily="34" charset="0"/>
              </a:rPr>
              <a:t>حماية الطفل من الصوت المرتفع.</a:t>
            </a:r>
            <a:endParaRPr lang="en-US" sz="36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Bef>
                <a:spcPts val="0"/>
              </a:spcBef>
              <a:spcAft>
                <a:spcPts val="800"/>
              </a:spcAft>
              <a:buFont typeface="Arial" panose="020B0604020202020204" pitchFamily="34" charset="0"/>
              <a:buChar char="-"/>
            </a:pPr>
            <a:r>
              <a:rPr lang="ar-SA" sz="3600" dirty="0">
                <a:latin typeface="Calibri" panose="020F0502020204030204" pitchFamily="34" charset="0"/>
                <a:ea typeface="Calibri" panose="020F0502020204030204" pitchFamily="34" charset="0"/>
                <a:cs typeface="Calibri Light" panose="020F0302020204030204" pitchFamily="34" charset="0"/>
              </a:rPr>
              <a:t>حماية الطفل من الأضواء العاكسة.</a:t>
            </a:r>
            <a:endParaRPr lang="en-US" sz="36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07541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35560"/>
            <a:ext cx="8596668" cy="6300131"/>
          </a:xfrm>
        </p:spPr>
        <p:txBody>
          <a:bodyPr>
            <a:noAutofit/>
          </a:bodyPr>
          <a:lstStyle/>
          <a:p>
            <a:pPr lvl="0" algn="justLow" rtl="1">
              <a:lnSpc>
                <a:spcPct val="150000"/>
              </a:lnSpc>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عدم الطلب منهم الرؤية والاستماع في وقت واحد لأنهم لا يستطيعون معالجة المعلومات الداخلة عن طريق الرؤية والسمع معا.</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lnSpc>
                <a:spcPct val="150000"/>
              </a:lnSpc>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حاسة اللمس لديهم من أكثر الحواس فاعلية لذا يجب استغلال لذلك في تعليمهم الحروف بتعويدهم لمس الاحرف المصنوعة من </a:t>
            </a:r>
            <a:r>
              <a:rPr lang="ar-SA" sz="3200" dirty="0" smtClean="0">
                <a:latin typeface="Calibri Light" panose="020F0302020204030204" pitchFamily="34" charset="0"/>
                <a:ea typeface="Calibri" panose="020F0502020204030204" pitchFamily="34" charset="0"/>
                <a:cs typeface="Calibri Light" panose="020F0302020204030204" pitchFamily="34" charset="0"/>
              </a:rPr>
              <a:t>البلاستك. </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pPr lvl="0" algn="justLow" rtl="1">
              <a:lnSpc>
                <a:spcPct val="150000"/>
              </a:lnSpc>
              <a:spcBef>
                <a:spcPts val="0"/>
              </a:spcBef>
              <a:spcAft>
                <a:spcPts val="800"/>
              </a:spcAft>
              <a:buFont typeface="Arial" panose="020B0604020202020204" pitchFamily="34" charset="0"/>
              <a:buChar char="-"/>
            </a:pPr>
            <a:r>
              <a:rPr lang="ar-SA" sz="3200" dirty="0">
                <a:latin typeface="Calibri Light" panose="020F0302020204030204" pitchFamily="34" charset="0"/>
                <a:ea typeface="Calibri" panose="020F0502020204030204" pitchFamily="34" charset="0"/>
                <a:cs typeface="Calibri Light" panose="020F0302020204030204" pitchFamily="34" charset="0"/>
              </a:rPr>
              <a:t>تعليمهم لمس الأشياء قبل بضع دقائق من موعد النشاط مثلا قبل 15 دقيقة من موعد الغداء قدموا لهم ملعقة ليمسكوها.</a:t>
            </a:r>
            <a:endParaRPr lang="en-US" sz="3200" dirty="0">
              <a:latin typeface="Calibri Light" panose="020F0302020204030204" pitchFamily="34" charset="0"/>
              <a:ea typeface="Calibri" panose="020F0502020204030204" pitchFamily="34" charset="0"/>
              <a:cs typeface="Calibri Light" panose="020F0302020204030204" pitchFamily="34" charset="0"/>
            </a:endParaRPr>
          </a:p>
          <a:p>
            <a:endParaRPr lang="en-US"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1047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الخلاصة</a:t>
            </a:r>
            <a:endParaRPr lang="en-US" dirty="0"/>
          </a:p>
        </p:txBody>
      </p:sp>
      <p:sp>
        <p:nvSpPr>
          <p:cNvPr id="3" name="Content Placeholder 2"/>
          <p:cNvSpPr>
            <a:spLocks noGrp="1"/>
          </p:cNvSpPr>
          <p:nvPr>
            <p:ph idx="1"/>
          </p:nvPr>
        </p:nvSpPr>
        <p:spPr>
          <a:xfrm>
            <a:off x="677334" y="1638257"/>
            <a:ext cx="8596668" cy="4403106"/>
          </a:xfrm>
        </p:spPr>
        <p:txBody>
          <a:bodyPr/>
          <a:lstStyle/>
          <a:p>
            <a:pPr marL="0" marR="0" algn="justLow" rtl="1">
              <a:lnSpc>
                <a:spcPct val="150000"/>
              </a:lnSpc>
              <a:spcBef>
                <a:spcPts val="0"/>
              </a:spcBef>
              <a:spcAft>
                <a:spcPts val="800"/>
              </a:spcAft>
            </a:pPr>
            <a:r>
              <a:rPr lang="ar-SA" sz="3600" dirty="0">
                <a:latin typeface="Calibri Light" panose="020F0302020204030204" pitchFamily="34" charset="0"/>
                <a:ea typeface="Calibri" panose="020F0502020204030204" pitchFamily="34" charset="0"/>
                <a:cs typeface="Calibri Light" panose="020F0302020204030204" pitchFamily="34" charset="0"/>
              </a:rPr>
              <a:t>طفل التوحد هو شخص مصاب باضطراب عصبي يتسم بأنماط متكررة ومميزة من السلوك، ويعاني من صعوبات في التواصل الاجتماعي والتعبير عن نفسه والاندماج مع الآخرين</a:t>
            </a:r>
            <a:r>
              <a:rPr lang="en-US" sz="3600" dirty="0" smtClean="0">
                <a:latin typeface="Calibri Light" panose="020F0302020204030204" pitchFamily="34" charset="0"/>
                <a:ea typeface="Calibri" panose="020F0502020204030204" pitchFamily="34" charset="0"/>
                <a:cs typeface="Calibri Light" panose="020F0302020204030204" pitchFamily="34" charset="0"/>
              </a:rPr>
              <a:t>.</a:t>
            </a:r>
            <a:r>
              <a:rPr lang="ar-SA" sz="3600" dirty="0" smtClean="0">
                <a:latin typeface="Calibri Light" panose="020F0302020204030204" pitchFamily="34" charset="0"/>
                <a:ea typeface="Calibri" panose="020F0502020204030204" pitchFamily="34" charset="0"/>
                <a:cs typeface="Calibri Light" panose="020F0302020204030204" pitchFamily="34" charset="0"/>
              </a:rPr>
              <a:t>وعلى الاهل </a:t>
            </a:r>
            <a:r>
              <a:rPr lang="ar-SA" sz="3600" smtClean="0">
                <a:latin typeface="Calibri Light" panose="020F0302020204030204" pitchFamily="34" charset="0"/>
                <a:ea typeface="Calibri" panose="020F0502020204030204" pitchFamily="34" charset="0"/>
                <a:cs typeface="Calibri Light" panose="020F0302020204030204" pitchFamily="34" charset="0"/>
              </a:rPr>
              <a:t>التعامل بما يتناسب </a:t>
            </a:r>
            <a:r>
              <a:rPr lang="ar-SA" sz="3600" dirty="0" smtClean="0">
                <a:latin typeface="Calibri Light" panose="020F0302020204030204" pitchFamily="34" charset="0"/>
                <a:ea typeface="Calibri" panose="020F0502020204030204" pitchFamily="34" charset="0"/>
                <a:cs typeface="Calibri Light" panose="020F0302020204030204" pitchFamily="34" charset="0"/>
              </a:rPr>
              <a:t>وتلك الخصائص وتقبل اختلافهم.</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endParaRPr lang="en-US" dirty="0"/>
          </a:p>
        </p:txBody>
      </p:sp>
      <p:pic>
        <p:nvPicPr>
          <p:cNvPr id="5" name="Picture 4"/>
          <p:cNvPicPr>
            <a:picLocks noChangeAspect="1"/>
          </p:cNvPicPr>
          <p:nvPr/>
        </p:nvPicPr>
        <p:blipFill>
          <a:blip r:embed="rId2"/>
          <a:stretch>
            <a:fillRect/>
          </a:stretch>
        </p:blipFill>
        <p:spPr>
          <a:xfrm>
            <a:off x="150433" y="-75370"/>
            <a:ext cx="2143125" cy="2143125"/>
          </a:xfrm>
          <a:prstGeom prst="rect">
            <a:avLst/>
          </a:prstGeom>
        </p:spPr>
      </p:pic>
    </p:spTree>
    <p:extLst>
      <p:ext uri="{BB962C8B-B14F-4D97-AF65-F5344CB8AC3E}">
        <p14:creationId xmlns:p14="http://schemas.microsoft.com/office/powerpoint/2010/main" val="3788745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وشكرا لحسن اصغائكم</a:t>
            </a:r>
            <a:endParaRPr lang="en-US" dirty="0"/>
          </a:p>
        </p:txBody>
      </p:sp>
      <p:sp>
        <p:nvSpPr>
          <p:cNvPr id="3" name="Content Placeholder 2"/>
          <p:cNvSpPr>
            <a:spLocks noGrp="1"/>
          </p:cNvSpPr>
          <p:nvPr>
            <p:ph idx="1"/>
          </p:nvPr>
        </p:nvSpPr>
        <p:spPr>
          <a:xfrm>
            <a:off x="1012893" y="1699194"/>
            <a:ext cx="8596668" cy="3880773"/>
          </a:xfrm>
        </p:spPr>
        <p:txBody>
          <a:bodyPr/>
          <a:lstStyle/>
          <a:p>
            <a:pPr algn="ctr" rtl="1"/>
            <a:r>
              <a:rPr lang="ar-SA" sz="4000" dirty="0" smtClean="0">
                <a:latin typeface="Calibri Light" panose="020F0302020204030204" pitchFamily="34" charset="0"/>
                <a:cs typeface="Calibri Light" panose="020F0302020204030204" pitchFamily="34" charset="0"/>
              </a:rPr>
              <a:t>مع تحياتي</a:t>
            </a:r>
          </a:p>
          <a:p>
            <a:pPr algn="ctr" rtl="1"/>
            <a:r>
              <a:rPr lang="ar-SA" sz="4000" dirty="0">
                <a:latin typeface="Calibri Light" panose="020F0302020204030204" pitchFamily="34" charset="0"/>
                <a:cs typeface="Calibri Light" panose="020F0302020204030204" pitchFamily="34" charset="0"/>
              </a:rPr>
              <a:t>أ.د. عفراء إبراهيم العبيدي</a:t>
            </a:r>
            <a:endParaRPr lang="en-US" sz="40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93733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01337"/>
            <a:ext cx="8596668" cy="5840026"/>
          </a:xfrm>
        </p:spPr>
        <p:txBody>
          <a:bodyPr>
            <a:normAutofit fontScale="92500"/>
          </a:bodyPr>
          <a:lstStyle/>
          <a:p>
            <a:pPr marL="0" marR="0" algn="justLow" rtl="1">
              <a:lnSpc>
                <a:spcPct val="115000"/>
              </a:lnSpc>
              <a:spcBef>
                <a:spcPts val="0"/>
              </a:spcBef>
              <a:spcAft>
                <a:spcPts val="800"/>
              </a:spcAft>
              <a:tabLst>
                <a:tab pos="4271010" algn="l"/>
              </a:tabLst>
            </a:pPr>
            <a:r>
              <a:rPr lang="en-US" dirty="0">
                <a:latin typeface="Calibri Light" panose="020F0302020204030204" pitchFamily="34" charset="0"/>
                <a:ea typeface="Calibri" panose="020F0502020204030204" pitchFamily="34" charset="0"/>
                <a:cs typeface="Arial" panose="020B0604020202020204" pitchFamily="34" charset="0"/>
              </a:rPr>
              <a:t> </a:t>
            </a:r>
            <a:r>
              <a:rPr lang="ar-SA" sz="3600" dirty="0">
                <a:latin typeface="Calibri" panose="020F0502020204030204" pitchFamily="34" charset="0"/>
                <a:ea typeface="Calibri" panose="020F0502020204030204" pitchFamily="34" charset="0"/>
                <a:cs typeface="Calibri Light" panose="020F0302020204030204" pitchFamily="34" charset="0"/>
              </a:rPr>
              <a:t>يعد اضطراب التوحد من اشد وأصعب اضطرابات النمو لما له من تأثير ليس فقط على الفرد المصاب به وإنما أيضا على الأسرة والمجتمع الذي يعيش فيه وذلك لما يفرضه هذا الاضطراب على المصاب به من خلل وظيفي يظهر في معظم جوانب النمو" التواصل، اللغة، التفاعل الاجتماعي ، الإدراك الحسي والانفعالي" مما يعيق عمليات النمو واكتساب المعرفة وتنمية القدرات والتفاعل مع الآخرين . لذلك يعد التدخل العلاجي والتأهيلي للتوحديين أمراً في غاية الأهمية ينبغي أن تتكاتف من أجله جهود الأفراد والمؤسسات والمجتمعات</a:t>
            </a:r>
            <a:r>
              <a:rPr lang="en-US" sz="3600" dirty="0">
                <a:latin typeface="Calibri Light" panose="020F0302020204030204" pitchFamily="34" charset="0"/>
                <a:ea typeface="Calibri" panose="020F0502020204030204" pitchFamily="34" charset="0"/>
                <a:cs typeface="Arial" panose="020B0604020202020204" pitchFamily="34" charset="0"/>
              </a:rPr>
              <a:t>. </a:t>
            </a:r>
            <a:endParaRPr lang="en-US" sz="3600" dirty="0"/>
          </a:p>
        </p:txBody>
      </p:sp>
    </p:spTree>
    <p:extLst>
      <p:ext uri="{BB962C8B-B14F-4D97-AF65-F5344CB8AC3E}">
        <p14:creationId xmlns:p14="http://schemas.microsoft.com/office/powerpoint/2010/main" val="3018971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63398"/>
            <a:ext cx="8596668" cy="5277965"/>
          </a:xfrm>
        </p:spPr>
        <p:txBody>
          <a:bodyPr>
            <a:noAutofit/>
          </a:bodyPr>
          <a:lstStyle/>
          <a:p>
            <a:pPr algn="justLow" rtl="1"/>
            <a:endParaRPr lang="ar-SA" sz="4400" dirty="0" smtClean="0">
              <a:solidFill>
                <a:srgbClr val="000000"/>
              </a:solidFill>
              <a:latin typeface="Calibri Light" panose="020F0302020204030204" pitchFamily="34" charset="0"/>
              <a:cs typeface="Calibri Light" panose="020F0302020204030204" pitchFamily="34" charset="0"/>
            </a:endParaRPr>
          </a:p>
          <a:p>
            <a:pPr algn="justLow" rtl="1"/>
            <a:endParaRPr lang="ar-SA" sz="4400" dirty="0">
              <a:solidFill>
                <a:srgbClr val="000000"/>
              </a:solidFill>
              <a:latin typeface="Calibri Light" panose="020F0302020204030204" pitchFamily="34" charset="0"/>
              <a:cs typeface="Calibri Light" panose="020F0302020204030204" pitchFamily="34" charset="0"/>
            </a:endParaRPr>
          </a:p>
          <a:p>
            <a:pPr algn="justLow" rtl="1"/>
            <a:r>
              <a:rPr lang="ar-SA" sz="4400" dirty="0" smtClean="0">
                <a:solidFill>
                  <a:srgbClr val="000000"/>
                </a:solidFill>
                <a:latin typeface="Calibri Light" panose="020F0302020204030204" pitchFamily="34" charset="0"/>
                <a:cs typeface="Calibri Light" panose="020F0302020204030204" pitchFamily="34" charset="0"/>
              </a:rPr>
              <a:t>يشار </a:t>
            </a:r>
            <a:r>
              <a:rPr lang="ar-SA" sz="4400" dirty="0">
                <a:solidFill>
                  <a:srgbClr val="000000"/>
                </a:solidFill>
                <a:latin typeface="Calibri Light" panose="020F0302020204030204" pitchFamily="34" charset="0"/>
                <a:cs typeface="Calibri Light" panose="020F0302020204030204" pitchFamily="34" charset="0"/>
              </a:rPr>
              <a:t>للتوحد بمصطلح "اضطراب طيف التوحد" </a:t>
            </a:r>
            <a:r>
              <a:rPr lang="ar-SA" sz="4400" dirty="0" smtClean="0">
                <a:solidFill>
                  <a:srgbClr val="000000"/>
                </a:solidFill>
                <a:latin typeface="Calibri Light" panose="020F0302020204030204" pitchFamily="34" charset="0"/>
                <a:cs typeface="Calibri Light" panose="020F0302020204030204" pitchFamily="34" charset="0"/>
              </a:rPr>
              <a:t>ومصطلح </a:t>
            </a:r>
            <a:r>
              <a:rPr lang="ar-SA" sz="4400" dirty="0">
                <a:solidFill>
                  <a:srgbClr val="000000"/>
                </a:solidFill>
                <a:latin typeface="Calibri Light" panose="020F0302020204030204" pitchFamily="34" charset="0"/>
                <a:cs typeface="Calibri Light" panose="020F0302020204030204" pitchFamily="34" charset="0"/>
              </a:rPr>
              <a:t>"الطيف" </a:t>
            </a:r>
            <a:r>
              <a:rPr lang="ar-SA" sz="4400" dirty="0" smtClean="0">
                <a:solidFill>
                  <a:srgbClr val="000000"/>
                </a:solidFill>
                <a:latin typeface="Calibri Light" panose="020F0302020204030204" pitchFamily="34" charset="0"/>
                <a:cs typeface="Calibri Light" panose="020F0302020204030204" pitchFamily="34" charset="0"/>
              </a:rPr>
              <a:t>يشير </a:t>
            </a:r>
            <a:r>
              <a:rPr lang="ar-SA" sz="4400" dirty="0">
                <a:solidFill>
                  <a:srgbClr val="000000"/>
                </a:solidFill>
                <a:latin typeface="Calibri Light" panose="020F0302020204030204" pitchFamily="34" charset="0"/>
                <a:cs typeface="Calibri Light" panose="020F0302020204030204" pitchFamily="34" charset="0"/>
              </a:rPr>
              <a:t>إلى مجموعة واسعة من الأعراض والمهارات ومستويات من العجز الوظيفي التي يمكن أن تحدث عند الذين يعانون من التوحد.</a:t>
            </a:r>
            <a:endParaRPr lang="en-US" sz="4400" dirty="0">
              <a:latin typeface="Calibri Light" panose="020F0302020204030204" pitchFamily="34" charset="0"/>
              <a:cs typeface="Calibri Light" panose="020F0302020204030204" pitchFamily="34" charset="0"/>
            </a:endParaRPr>
          </a:p>
        </p:txBody>
      </p:sp>
      <p:pic>
        <p:nvPicPr>
          <p:cNvPr id="4" name="Picture 3"/>
          <p:cNvPicPr>
            <a:picLocks noChangeAspect="1"/>
          </p:cNvPicPr>
          <p:nvPr/>
        </p:nvPicPr>
        <p:blipFill>
          <a:blip r:embed="rId2"/>
          <a:stretch>
            <a:fillRect/>
          </a:stretch>
        </p:blipFill>
        <p:spPr>
          <a:xfrm>
            <a:off x="-1" y="0"/>
            <a:ext cx="3683699" cy="1912690"/>
          </a:xfrm>
          <a:prstGeom prst="rect">
            <a:avLst/>
          </a:prstGeom>
        </p:spPr>
      </p:pic>
    </p:spTree>
    <p:extLst>
      <p:ext uri="{BB962C8B-B14F-4D97-AF65-F5344CB8AC3E}">
        <p14:creationId xmlns:p14="http://schemas.microsoft.com/office/powerpoint/2010/main" val="126853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78841"/>
            <a:ext cx="8596668" cy="5462522"/>
          </a:xfrm>
        </p:spPr>
        <p:txBody>
          <a:bodyPr>
            <a:normAutofit/>
          </a:bodyPr>
          <a:lstStyle/>
          <a:p>
            <a:pPr algn="justLow" rtl="1"/>
            <a:r>
              <a:rPr lang="ar-SA" sz="4400" dirty="0">
                <a:solidFill>
                  <a:srgbClr val="000000"/>
                </a:solidFill>
                <a:latin typeface="Calibri Light" panose="020F0302020204030204" pitchFamily="34" charset="0"/>
                <a:cs typeface="Calibri Light" panose="020F0302020204030204" pitchFamily="34" charset="0"/>
              </a:rPr>
              <a:t>وأشارت إحصائية حديثة في عام 2018 إلى أن طفلا من بين كل 59 </a:t>
            </a:r>
            <a:r>
              <a:rPr lang="ar-SA" sz="4400" dirty="0" smtClean="0">
                <a:solidFill>
                  <a:srgbClr val="000000"/>
                </a:solidFill>
                <a:latin typeface="Calibri Light" panose="020F0302020204030204" pitchFamily="34" charset="0"/>
                <a:cs typeface="Calibri Light" panose="020F0302020204030204" pitchFamily="34" charset="0"/>
              </a:rPr>
              <a:t>طفل يصاب </a:t>
            </a:r>
            <a:r>
              <a:rPr lang="ar-SA" sz="4400" dirty="0">
                <a:solidFill>
                  <a:srgbClr val="000000"/>
                </a:solidFill>
                <a:latin typeface="Calibri Light" panose="020F0302020204030204" pitchFamily="34" charset="0"/>
                <a:cs typeface="Calibri Light" panose="020F0302020204030204" pitchFamily="34" charset="0"/>
              </a:rPr>
              <a:t>بالتوحد، وينتشر هذا الاضطراب بين الذكور بنسبة أربعة أضعاف الإناث، بحسب موقع "</a:t>
            </a:r>
            <a:r>
              <a:rPr lang="ar-SA" sz="4400" dirty="0" err="1">
                <a:solidFill>
                  <a:srgbClr val="000000"/>
                </a:solidFill>
                <a:latin typeface="Calibri Light" panose="020F0302020204030204" pitchFamily="34" charset="0"/>
                <a:cs typeface="Calibri Light" panose="020F0302020204030204" pitchFamily="34" charset="0"/>
              </a:rPr>
              <a:t>أوتزم</a:t>
            </a:r>
            <a:r>
              <a:rPr lang="ar-SA" sz="4400" dirty="0">
                <a:solidFill>
                  <a:srgbClr val="000000"/>
                </a:solidFill>
                <a:latin typeface="Calibri Light" panose="020F0302020204030204" pitchFamily="34" charset="0"/>
                <a:cs typeface="Calibri Light" panose="020F0302020204030204" pitchFamily="34" charset="0"/>
              </a:rPr>
              <a:t> </a:t>
            </a:r>
            <a:r>
              <a:rPr lang="ar-SA" sz="4400" dirty="0" err="1">
                <a:solidFill>
                  <a:srgbClr val="000000"/>
                </a:solidFill>
                <a:latin typeface="Calibri Light" panose="020F0302020204030204" pitchFamily="34" charset="0"/>
                <a:cs typeface="Calibri Light" panose="020F0302020204030204" pitchFamily="34" charset="0"/>
              </a:rPr>
              <a:t>سبيكس</a:t>
            </a:r>
            <a:r>
              <a:rPr lang="ar-SA" sz="4400" dirty="0" smtClean="0">
                <a:solidFill>
                  <a:srgbClr val="000000"/>
                </a:solidFill>
                <a:latin typeface="Calibri Light" panose="020F0302020204030204" pitchFamily="34" charset="0"/>
                <a:cs typeface="Calibri Light" panose="020F0302020204030204" pitchFamily="34" charset="0"/>
              </a:rPr>
              <a:t>"</a:t>
            </a:r>
            <a:r>
              <a:rPr lang="en-US" sz="4400" dirty="0" smtClean="0">
                <a:solidFill>
                  <a:srgbClr val="000000"/>
                </a:solidFill>
                <a:latin typeface="Calibri Light" panose="020F0302020204030204" pitchFamily="34" charset="0"/>
                <a:cs typeface="Calibri Light" panose="020F0302020204030204" pitchFamily="34" charset="0"/>
              </a:rPr>
              <a:t>.</a:t>
            </a:r>
            <a:endParaRPr lang="en-US" sz="4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1866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69783"/>
            <a:ext cx="8596668" cy="5571579"/>
          </a:xfrm>
        </p:spPr>
        <p:txBody>
          <a:bodyPr>
            <a:normAutofit/>
          </a:bodyPr>
          <a:lstStyle/>
          <a:p>
            <a:pPr algn="justLow" rtl="1"/>
            <a:r>
              <a:rPr lang="ar-SA" sz="4800" dirty="0">
                <a:solidFill>
                  <a:srgbClr val="000000"/>
                </a:solidFill>
                <a:latin typeface="Calibri Light" panose="020F0302020204030204" pitchFamily="34" charset="0"/>
                <a:cs typeface="Calibri Light" panose="020F0302020204030204" pitchFamily="34" charset="0"/>
              </a:rPr>
              <a:t>يعاني طفل التوحد من صعوبة في التفاعل الاجتماعي، وهو ما يجعل الدنيا من حوله تحتمل الكثير من الأشياء المربكة التي يجب الانتباه إليها، فضلا عن اختلاف شدة اضطراب التوحد من شخص لآخر.</a:t>
            </a:r>
            <a:endParaRPr lang="en-US" sz="48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852418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944" y="1667558"/>
            <a:ext cx="8596668" cy="1224501"/>
          </a:xfrm>
        </p:spPr>
        <p:txBody>
          <a:bodyPr>
            <a:normAutofit fontScale="90000"/>
          </a:bodyPr>
          <a:lstStyle/>
          <a:p>
            <a:pPr algn="ctr"/>
            <a:r>
              <a:rPr lang="ar-SA" sz="4000" dirty="0" smtClean="0">
                <a:ea typeface="Calibri" panose="020F0502020204030204" pitchFamily="34" charset="0"/>
                <a:cs typeface="Calibri Light" panose="020F0302020204030204" pitchFamily="34" charset="0"/>
              </a:rPr>
              <a:t>س/ لماذا </a:t>
            </a:r>
            <a:r>
              <a:rPr lang="ar-SA" sz="4000" dirty="0">
                <a:ea typeface="Calibri" panose="020F0502020204030204" pitchFamily="34" charset="0"/>
                <a:cs typeface="Calibri Light" panose="020F0302020204030204" pitchFamily="34" charset="0"/>
              </a:rPr>
              <a:t>يشعر طفل التوحد بالإحباط أحيانا ويبدأ بالصراخ؟ </a:t>
            </a:r>
            <a:endParaRPr lang="en-US" sz="4000" dirty="0"/>
          </a:p>
        </p:txBody>
      </p:sp>
      <p:sp>
        <p:nvSpPr>
          <p:cNvPr id="3" name="Content Placeholder 2"/>
          <p:cNvSpPr>
            <a:spLocks noGrp="1"/>
          </p:cNvSpPr>
          <p:nvPr>
            <p:ph idx="1"/>
          </p:nvPr>
        </p:nvSpPr>
        <p:spPr>
          <a:xfrm>
            <a:off x="677334" y="2838616"/>
            <a:ext cx="8596668" cy="3202746"/>
          </a:xfrm>
        </p:spPr>
        <p:txBody>
          <a:bodyPr/>
          <a:lstStyle/>
          <a:p>
            <a:pPr algn="ctr" rtl="1"/>
            <a:r>
              <a:rPr lang="ar-SA" sz="4000" dirty="0">
                <a:latin typeface="Calibri Light" panose="020F0302020204030204" pitchFamily="34" charset="0"/>
                <a:cs typeface="Calibri Light" panose="020F0302020204030204" pitchFamily="34" charset="0"/>
              </a:rPr>
              <a:t>ج/ ينتاب الطفل احباط شديد لأنه لا يستطيع الكلام هو يعرف ماذا يريد ان يقول ولكن لا يستطيع اخراج الكلمات لان الكلمات تهرب منه ولذلك فهو يصرخ بشدة.</a:t>
            </a:r>
            <a:endParaRPr lang="en-US" sz="4000" dirty="0">
              <a:latin typeface="Calibri Light" panose="020F0302020204030204" pitchFamily="34" charset="0"/>
              <a:cs typeface="Calibri Light" panose="020F0302020204030204" pitchFamily="34" charset="0"/>
            </a:endParaRPr>
          </a:p>
          <a:p>
            <a:endParaRPr lang="en-US" dirty="0"/>
          </a:p>
        </p:txBody>
      </p:sp>
      <p:pic>
        <p:nvPicPr>
          <p:cNvPr id="4" name="Picture 3"/>
          <p:cNvPicPr>
            <a:picLocks noChangeAspect="1"/>
          </p:cNvPicPr>
          <p:nvPr/>
        </p:nvPicPr>
        <p:blipFill>
          <a:blip r:embed="rId2"/>
          <a:stretch>
            <a:fillRect/>
          </a:stretch>
        </p:blipFill>
        <p:spPr>
          <a:xfrm>
            <a:off x="-615977" y="-174474"/>
            <a:ext cx="2419350" cy="1895475"/>
          </a:xfrm>
          <a:prstGeom prst="rect">
            <a:avLst/>
          </a:prstGeom>
        </p:spPr>
      </p:pic>
    </p:spTree>
    <p:extLst>
      <p:ext uri="{BB962C8B-B14F-4D97-AF65-F5344CB8AC3E}">
        <p14:creationId xmlns:p14="http://schemas.microsoft.com/office/powerpoint/2010/main" val="391470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82310"/>
            <a:ext cx="8596668" cy="970058"/>
          </a:xfrm>
        </p:spPr>
        <p:txBody>
          <a:bodyPr>
            <a:normAutofit fontScale="90000"/>
          </a:bodyPr>
          <a:lstStyle/>
          <a:p>
            <a:pPr algn="ctr"/>
            <a:r>
              <a:rPr lang="ar-SA" dirty="0" smtClean="0"/>
              <a:t>س/ لماذا </a:t>
            </a:r>
            <a:r>
              <a:rPr lang="ar-SA" dirty="0"/>
              <a:t>يضع طفل التوحد يديه </a:t>
            </a:r>
            <a:r>
              <a:rPr lang="ar-SA" dirty="0" smtClean="0"/>
              <a:t/>
            </a:r>
            <a:br>
              <a:rPr lang="ar-SA" dirty="0" smtClean="0"/>
            </a:br>
            <a:r>
              <a:rPr lang="ar-SA" dirty="0" smtClean="0"/>
              <a:t>على </a:t>
            </a:r>
            <a:r>
              <a:rPr lang="ar-SA" dirty="0"/>
              <a:t>اذانه عند سماع الأصوات المرتفعة؟ </a:t>
            </a:r>
            <a:r>
              <a:rPr lang="en-US" dirty="0"/>
              <a:t/>
            </a:r>
            <a:br>
              <a:rPr lang="en-US" dirty="0"/>
            </a:br>
            <a:endParaRPr lang="en-US" dirty="0"/>
          </a:p>
        </p:txBody>
      </p:sp>
      <p:sp>
        <p:nvSpPr>
          <p:cNvPr id="3" name="Content Placeholder 2"/>
          <p:cNvSpPr>
            <a:spLocks noGrp="1"/>
          </p:cNvSpPr>
          <p:nvPr>
            <p:ph idx="1"/>
          </p:nvPr>
        </p:nvSpPr>
        <p:spPr>
          <a:xfrm>
            <a:off x="995386" y="2878372"/>
            <a:ext cx="8596668" cy="3131185"/>
          </a:xfrm>
        </p:spPr>
        <p:txBody>
          <a:bodyPr>
            <a:normAutofit fontScale="92500" lnSpcReduction="20000"/>
          </a:bodyPr>
          <a:lstStyle/>
          <a:p>
            <a:pPr marL="457200" marR="0" algn="ctr" rtl="1">
              <a:lnSpc>
                <a:spcPct val="150000"/>
              </a:lnSpc>
              <a:spcBef>
                <a:spcPts val="0"/>
              </a:spcBef>
              <a:spcAft>
                <a:spcPts val="800"/>
              </a:spcAft>
            </a:pPr>
            <a:r>
              <a:rPr lang="ar-SA" sz="4000" dirty="0">
                <a:latin typeface="Calibri Light" panose="020F0302020204030204" pitchFamily="34" charset="0"/>
                <a:ea typeface="Calibri" panose="020F0502020204030204" pitchFamily="34" charset="0"/>
                <a:cs typeface="Calibri Light" panose="020F0302020204030204" pitchFamily="34" charset="0"/>
              </a:rPr>
              <a:t>ج/ يسمع طفل التوحد بصورة أكثر حدة من العاديين وكان هناك سماعات لتكبير الصوت موضوعة على اعلى مؤشر. </a:t>
            </a:r>
            <a:r>
              <a:rPr lang="ar-SA" sz="4000" dirty="0" smtClean="0">
                <a:latin typeface="Calibri Light" panose="020F0302020204030204" pitchFamily="34" charset="0"/>
                <a:ea typeface="Calibri" panose="020F0502020204030204" pitchFamily="34" charset="0"/>
                <a:cs typeface="Calibri Light" panose="020F0302020204030204" pitchFamily="34" charset="0"/>
              </a:rPr>
              <a:t>(نشاط اكبر في بعض مناطق الدماغ) والجهاز العصبي يتفاعل بشكل مختلف مع الصوت</a:t>
            </a:r>
            <a:endParaRPr lang="en-US" sz="4000" dirty="0">
              <a:latin typeface="Calibri Light" panose="020F0302020204030204" pitchFamily="34" charset="0"/>
              <a:ea typeface="Calibri" panose="020F0502020204030204" pitchFamily="34" charset="0"/>
              <a:cs typeface="Calibri Light" panose="020F0302020204030204" pitchFamily="34" charset="0"/>
            </a:endParaRPr>
          </a:p>
          <a:p>
            <a:endParaRPr lang="en-US" dirty="0"/>
          </a:p>
        </p:txBody>
      </p:sp>
      <p:pic>
        <p:nvPicPr>
          <p:cNvPr id="7" name="Picture 6"/>
          <p:cNvPicPr>
            <a:picLocks noChangeAspect="1"/>
          </p:cNvPicPr>
          <p:nvPr/>
        </p:nvPicPr>
        <p:blipFill>
          <a:blip r:embed="rId2"/>
          <a:stretch>
            <a:fillRect/>
          </a:stretch>
        </p:blipFill>
        <p:spPr>
          <a:xfrm>
            <a:off x="111319" y="79513"/>
            <a:ext cx="2628900" cy="1743075"/>
          </a:xfrm>
          <a:prstGeom prst="rect">
            <a:avLst/>
          </a:prstGeom>
        </p:spPr>
      </p:pic>
    </p:spTree>
    <p:extLst>
      <p:ext uri="{BB962C8B-B14F-4D97-AF65-F5344CB8AC3E}">
        <p14:creationId xmlns:p14="http://schemas.microsoft.com/office/powerpoint/2010/main" val="90682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6003"/>
            <a:ext cx="8596668" cy="1580543"/>
          </a:xfrm>
        </p:spPr>
        <p:txBody>
          <a:bodyPr>
            <a:noAutofit/>
          </a:bodyPr>
          <a:lstStyle/>
          <a:p>
            <a:pPr marL="342900" marR="0" lvl="0" indent="-342900" algn="ctr" rtl="1">
              <a:lnSpc>
                <a:spcPct val="150000"/>
              </a:lnSpc>
              <a:spcBef>
                <a:spcPts val="0"/>
              </a:spcBef>
              <a:spcAft>
                <a:spcPts val="800"/>
              </a:spcAft>
            </a:pPr>
            <a:r>
              <a:rPr lang="ar-SA" dirty="0" smtClean="0">
                <a:latin typeface="Calibri Light" panose="020F0302020204030204" pitchFamily="34" charset="0"/>
                <a:ea typeface="Calibri" panose="020F0502020204030204" pitchFamily="34" charset="0"/>
                <a:cs typeface="Calibri Light" panose="020F0302020204030204" pitchFamily="34" charset="0"/>
              </a:rPr>
              <a:t>س/ ما </a:t>
            </a:r>
            <a:r>
              <a:rPr lang="ar-SA" dirty="0">
                <a:latin typeface="Calibri Light" panose="020F0302020204030204" pitchFamily="34" charset="0"/>
                <a:ea typeface="Calibri" panose="020F0502020204030204" pitchFamily="34" charset="0"/>
                <a:cs typeface="Calibri Light" panose="020F0302020204030204" pitchFamily="34" charset="0"/>
              </a:rPr>
              <a:t>خيارات طفل التوحد كي يرتاح نفسيا من ازعاج الأصوات المرتفعة؟</a:t>
            </a:r>
            <a:r>
              <a:rPr lang="en-US" dirty="0">
                <a:latin typeface="Calibri Light" panose="020F0302020204030204" pitchFamily="34" charset="0"/>
                <a:ea typeface="Calibri" panose="020F0502020204030204" pitchFamily="34" charset="0"/>
                <a:cs typeface="Calibri Light" panose="020F0302020204030204" pitchFamily="34" charset="0"/>
              </a:rPr>
              <a:t/>
            </a:r>
            <a:br>
              <a:rPr lang="en-US" dirty="0">
                <a:latin typeface="Calibri Light" panose="020F0302020204030204" pitchFamily="34" charset="0"/>
                <a:ea typeface="Calibri" panose="020F0502020204030204" pitchFamily="34" charset="0"/>
                <a:cs typeface="Calibri Light" panose="020F0302020204030204" pitchFamily="34" charset="0"/>
              </a:rPr>
            </a:br>
            <a:endParaRPr lang="en-US"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p:txBody>
          <a:bodyPr>
            <a:normAutofit fontScale="92500" lnSpcReduction="10000"/>
          </a:bodyPr>
          <a:lstStyle/>
          <a:p>
            <a:pPr marL="457200" marR="0" algn="justLow" rtl="1">
              <a:lnSpc>
                <a:spcPct val="150000"/>
              </a:lnSpc>
              <a:spcBef>
                <a:spcPts val="0"/>
              </a:spcBef>
              <a:spcAft>
                <a:spcPts val="800"/>
              </a:spcAft>
            </a:pPr>
            <a:r>
              <a:rPr lang="ar-SA" sz="3600" dirty="0">
                <a:latin typeface="Calibri Light" panose="020F0302020204030204" pitchFamily="34" charset="0"/>
                <a:ea typeface="Calibri" panose="020F0502020204030204" pitchFamily="34" charset="0"/>
                <a:cs typeface="Calibri Light" panose="020F0302020204030204" pitchFamily="34" charset="0"/>
              </a:rPr>
              <a:t>ج/ لدى طفل التوحد خيارين أولهما ان يشعر بالانزعاج بترك الميكرفون يعمل او ان يوقف الميكرفون عن العمل وهو في الحقيقة لا يستطيع ان يقلل من كمية الصوت التي تذهب الى اذنيه لذا نراه يضع يده عليهما للتقليل من الصوت الذي يؤلمه.</a:t>
            </a:r>
            <a:endParaRPr lang="en-US" sz="3600" dirty="0">
              <a:latin typeface="Calibri Light" panose="020F0302020204030204" pitchFamily="34" charset="0"/>
              <a:ea typeface="Calibri" panose="020F0502020204030204" pitchFamily="34" charset="0"/>
              <a:cs typeface="Calibri Light" panose="020F0302020204030204" pitchFamily="34" charset="0"/>
            </a:endParaRPr>
          </a:p>
          <a:p>
            <a:endParaRPr lang="en-US" sz="3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6608190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271</TotalTime>
  <Words>1202</Words>
  <Application>Microsoft Office PowerPoint</Application>
  <PresentationFormat>Widescreen</PresentationFormat>
  <Paragraphs>60</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Tahoma</vt:lpstr>
      <vt:lpstr>Times New Roman</vt:lpstr>
      <vt:lpstr>Trebuchet MS</vt:lpstr>
      <vt:lpstr>Wingdings 3</vt:lpstr>
      <vt:lpstr>Facet</vt:lpstr>
      <vt:lpstr>الورشة التدريبية طفل التوحد العالم بعيون طفل التوحد</vt:lpstr>
      <vt:lpstr>PowerPoint Presentation</vt:lpstr>
      <vt:lpstr>PowerPoint Presentation</vt:lpstr>
      <vt:lpstr>PowerPoint Presentation</vt:lpstr>
      <vt:lpstr>PowerPoint Presentation</vt:lpstr>
      <vt:lpstr>PowerPoint Presentation</vt:lpstr>
      <vt:lpstr>س/ لماذا يشعر طفل التوحد بالإحباط أحيانا ويبدأ بالصراخ؟ </vt:lpstr>
      <vt:lpstr>س/ لماذا يضع طفل التوحد يديه  على اذانه عند سماع الأصوات المرتفعة؟  </vt:lpstr>
      <vt:lpstr>س/ ما خيارات طفل التوحد كي يرتاح نفسيا من ازعاج الأصوات المرتفعة؟ </vt:lpstr>
      <vt:lpstr>س/ هل هناك مشكلة في السمع بالنسبة لأطفال التوحد.  </vt:lpstr>
      <vt:lpstr>س/ لماذا يلجا المصاب بالتوحد الى الجري والتحرك في المكان ذهابا وإيابا؟  </vt:lpstr>
      <vt:lpstr>س/ ماذا يحصل لطفل التوحد حين يبذل مجهود لفهم الكلام؟</vt:lpstr>
      <vt:lpstr>س/ كيف يحلل طفل التوحد الكلام؟ </vt:lpstr>
      <vt:lpstr>س/ مالذي يحدث بعد تحليل الكلام؟ </vt:lpstr>
      <vt:lpstr>س/اين تكمن المشكلة؟ </vt:lpstr>
      <vt:lpstr>س/ ما أسباب حساسية الضوء والصوت والروائح عند أطفال التوحد</vt:lpstr>
      <vt:lpstr>PowerPoint Presentation</vt:lpstr>
      <vt:lpstr>PowerPoint Presentation</vt:lpstr>
      <vt:lpstr>س/ كيف يجب ان نتعامل مع طفل التوحد؟  </vt:lpstr>
      <vt:lpstr>PowerPoint Presentation</vt:lpstr>
      <vt:lpstr>PowerPoint Presentation</vt:lpstr>
      <vt:lpstr>الخلاصة</vt:lpstr>
      <vt:lpstr>وشكرا لحسن اصغائكم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التوحد كيف يرى طفل التوحد العالم</dc:title>
  <dc:creator>afraa alobaedi</dc:creator>
  <cp:lastModifiedBy>afraa alobaedi</cp:lastModifiedBy>
  <cp:revision>20</cp:revision>
  <dcterms:created xsi:type="dcterms:W3CDTF">2021-12-10T08:50:29Z</dcterms:created>
  <dcterms:modified xsi:type="dcterms:W3CDTF">2022-01-09T07:06:38Z</dcterms:modified>
</cp:coreProperties>
</file>