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2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viewProps" Target="view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presProps" Target="presProps.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tableStyles" Target="tableStyle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notesMaster" Target="notesMasters/notesMaster1.xml" /><Relationship Id="rId30" Type="http://schemas.openxmlformats.org/officeDocument/2006/relationships/theme" Target="theme/theme1.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E14A7786-C738-4FB1-94DF-890C31F4751B}" type="datetimeFigureOut">
              <a:rPr lang="ar-IQ" smtClean="0"/>
              <a:pPr/>
              <a:t>29/10/1443</a:t>
            </a:fld>
            <a:endParaRPr lang="ar-IQ"/>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107C4667-30C0-4F01-AF7B-D5671EFF5B3A}" type="slidenum">
              <a:rPr lang="ar-IQ" smtClean="0"/>
              <a:pPr/>
              <a:t>‹#›</a:t>
            </a:fld>
            <a:endParaRPr lang="ar-IQ"/>
          </a:p>
        </p:txBody>
      </p:sp>
    </p:spTree>
    <p:extLst>
      <p:ext uri="{BB962C8B-B14F-4D97-AF65-F5344CB8AC3E}">
        <p14:creationId xmlns:p14="http://schemas.microsoft.com/office/powerpoint/2010/main" val="1247825938"/>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IQ" dirty="0"/>
          </a:p>
        </p:txBody>
      </p:sp>
      <p:sp>
        <p:nvSpPr>
          <p:cNvPr id="4" name="عنصر نائب لرقم الشريحة 3"/>
          <p:cNvSpPr>
            <a:spLocks noGrp="1"/>
          </p:cNvSpPr>
          <p:nvPr>
            <p:ph type="sldNum" sz="quarter" idx="10"/>
          </p:nvPr>
        </p:nvSpPr>
        <p:spPr/>
        <p:txBody>
          <a:bodyPr/>
          <a:lstStyle/>
          <a:p>
            <a:fld id="{107C4667-30C0-4F01-AF7B-D5671EFF5B3A}" type="slidenum">
              <a:rPr lang="ar-IQ" smtClean="0"/>
              <a:pPr/>
              <a:t>25</a:t>
            </a:fld>
            <a:endParaRPr lang="ar-IQ"/>
          </a:p>
        </p:txBody>
      </p:sp>
    </p:spTree>
    <p:extLst>
      <p:ext uri="{BB962C8B-B14F-4D97-AF65-F5344CB8AC3E}">
        <p14:creationId xmlns:p14="http://schemas.microsoft.com/office/powerpoint/2010/main" val="33176162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ar-SA"/>
              <a:t>انقر لتحرير نمط العنوان الرئيسي</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77EE63BC-16AF-4D11-A1E0-37CA0766EC3F}" type="datetimeFigureOut">
              <a:rPr lang="ar-IQ" smtClean="0"/>
              <a:pPr/>
              <a:t>29/10/1443</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24E5792-DCB3-4560-BEDA-12C2D8A76948}" type="slidenum">
              <a:rPr lang="ar-IQ" smtClean="0"/>
              <a:pPr/>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Date Placeholder 3"/>
          <p:cNvSpPr>
            <a:spLocks noGrp="1"/>
          </p:cNvSpPr>
          <p:nvPr>
            <p:ph type="dt" sz="half" idx="10"/>
          </p:nvPr>
        </p:nvSpPr>
        <p:spPr/>
        <p:txBody>
          <a:bodyPr/>
          <a:lstStyle/>
          <a:p>
            <a:fld id="{77EE63BC-16AF-4D11-A1E0-37CA0766EC3F}" type="datetimeFigureOut">
              <a:rPr lang="ar-IQ" smtClean="0"/>
              <a:pPr/>
              <a:t>29/10/1443</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24E5792-DCB3-4560-BEDA-12C2D8A76948}" type="slidenum">
              <a:rPr lang="ar-IQ" smtClean="0"/>
              <a:pPr/>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77EE63BC-16AF-4D11-A1E0-37CA0766EC3F}" type="datetimeFigureOut">
              <a:rPr lang="ar-IQ" smtClean="0"/>
              <a:pPr/>
              <a:t>29/10/1443</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24E5792-DCB3-4560-BEDA-12C2D8A76948}" type="slidenum">
              <a:rPr lang="ar-IQ" smtClean="0"/>
              <a:pPr/>
              <a:t>‹#›</a:t>
            </a:fld>
            <a:endParaRPr lang="ar-IQ"/>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ar-SA"/>
              <a:t>انقر لتحرير نمط العنوان الرئيسي</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Date Placeholder 3"/>
          <p:cNvSpPr>
            <a:spLocks noGrp="1"/>
          </p:cNvSpPr>
          <p:nvPr>
            <p:ph type="dt" sz="half" idx="10"/>
          </p:nvPr>
        </p:nvSpPr>
        <p:spPr/>
        <p:txBody>
          <a:bodyPr/>
          <a:lstStyle/>
          <a:p>
            <a:fld id="{77EE63BC-16AF-4D11-A1E0-37CA0766EC3F}" type="datetimeFigureOut">
              <a:rPr lang="ar-IQ" smtClean="0"/>
              <a:pPr/>
              <a:t>29/10/1443</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24E5792-DCB3-4560-BEDA-12C2D8A76948}" type="slidenum">
              <a:rPr lang="ar-IQ" smtClean="0"/>
              <a:pPr/>
              <a:t>‹#›</a:t>
            </a:fld>
            <a:endParaRPr lang="ar-IQ"/>
          </a:p>
        </p:txBody>
      </p:sp>
      <p:sp>
        <p:nvSpPr>
          <p:cNvPr id="7" name="Title 6"/>
          <p:cNvSpPr>
            <a:spLocks noGrp="1"/>
          </p:cNvSpPr>
          <p:nvPr>
            <p:ph type="title"/>
          </p:nvPr>
        </p:nvSpPr>
        <p:spPr/>
        <p:txBody>
          <a:bodyPr/>
          <a:lstStyle/>
          <a:p>
            <a:r>
              <a:rPr lang="ar-SA"/>
              <a:t>انقر لتحرير نمط العنوان الرئيسي</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ar-SA"/>
              <a:t>انقر لتحرير نمط العنوان الرئيسي</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Date Placeholder 3"/>
          <p:cNvSpPr>
            <a:spLocks noGrp="1"/>
          </p:cNvSpPr>
          <p:nvPr>
            <p:ph type="dt" sz="half" idx="10"/>
          </p:nvPr>
        </p:nvSpPr>
        <p:spPr/>
        <p:txBody>
          <a:bodyPr/>
          <a:lstStyle/>
          <a:p>
            <a:fld id="{77EE63BC-16AF-4D11-A1E0-37CA0766EC3F}" type="datetimeFigureOut">
              <a:rPr lang="ar-IQ" smtClean="0"/>
              <a:pPr/>
              <a:t>29/10/1443</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124E5792-DCB3-4560-BEDA-12C2D8A76948}" type="slidenum">
              <a:rPr lang="ar-IQ" smtClean="0"/>
              <a:pPr/>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a:p>
        </p:txBody>
      </p:sp>
      <p:sp>
        <p:nvSpPr>
          <p:cNvPr id="5" name="Date Placeholder 4"/>
          <p:cNvSpPr>
            <a:spLocks noGrp="1"/>
          </p:cNvSpPr>
          <p:nvPr>
            <p:ph type="dt" sz="half" idx="10"/>
          </p:nvPr>
        </p:nvSpPr>
        <p:spPr/>
        <p:txBody>
          <a:bodyPr/>
          <a:lstStyle/>
          <a:p>
            <a:fld id="{77EE63BC-16AF-4D11-A1E0-37CA0766EC3F}" type="datetimeFigureOut">
              <a:rPr lang="ar-IQ" smtClean="0"/>
              <a:pPr/>
              <a:t>29/10/1443</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124E5792-DCB3-4560-BEDA-12C2D8A76948}" type="slidenum">
              <a:rPr lang="ar-IQ" smtClean="0"/>
              <a:pPr/>
              <a:t>‹#›</a:t>
            </a:fld>
            <a:endParaRPr lang="ar-IQ"/>
          </a:p>
        </p:txBody>
      </p:sp>
      <p:sp>
        <p:nvSpPr>
          <p:cNvPr id="9" name="Content Placeholder 8"/>
          <p:cNvSpPr>
            <a:spLocks noGrp="1"/>
          </p:cNvSpPr>
          <p:nvPr>
            <p:ph sz="quarter" idx="13"/>
          </p:nvPr>
        </p:nvSpPr>
        <p:spPr>
          <a:xfrm>
            <a:off x="676655" y="2679192"/>
            <a:ext cx="3822192" cy="3447288"/>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a:t>انقر لتحرير نمط العنوان الرئيسي</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77EE63BC-16AF-4D11-A1E0-37CA0766EC3F}" type="datetimeFigureOut">
              <a:rPr lang="ar-IQ" smtClean="0"/>
              <a:pPr/>
              <a:t>29/10/1443</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124E5792-DCB3-4560-BEDA-12C2D8A76948}" type="slidenum">
              <a:rPr lang="ar-IQ" smtClean="0"/>
              <a:pPr/>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a:p>
        </p:txBody>
      </p:sp>
      <p:sp>
        <p:nvSpPr>
          <p:cNvPr id="3" name="Date Placeholder 2"/>
          <p:cNvSpPr>
            <a:spLocks noGrp="1"/>
          </p:cNvSpPr>
          <p:nvPr>
            <p:ph type="dt" sz="half" idx="10"/>
          </p:nvPr>
        </p:nvSpPr>
        <p:spPr/>
        <p:txBody>
          <a:bodyPr/>
          <a:lstStyle/>
          <a:p>
            <a:fld id="{77EE63BC-16AF-4D11-A1E0-37CA0766EC3F}" type="datetimeFigureOut">
              <a:rPr lang="ar-IQ" smtClean="0"/>
              <a:pPr/>
              <a:t>29/10/1443</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124E5792-DCB3-4560-BEDA-12C2D8A76948}" type="slidenum">
              <a:rPr lang="ar-IQ" smtClean="0"/>
              <a:pPr/>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77EE63BC-16AF-4D11-A1E0-37CA0766EC3F}" type="datetimeFigureOut">
              <a:rPr lang="ar-IQ" smtClean="0"/>
              <a:pPr/>
              <a:t>29/10/1443</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124E5792-DCB3-4560-BEDA-12C2D8A76948}" type="slidenum">
              <a:rPr lang="ar-IQ" smtClean="0"/>
              <a:pPr/>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77EE63BC-16AF-4D11-A1E0-37CA0766EC3F}" type="datetimeFigureOut">
              <a:rPr lang="ar-IQ" smtClean="0"/>
              <a:pPr/>
              <a:t>29/10/1443</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124E5792-DCB3-4560-BEDA-12C2D8A76948}" type="slidenum">
              <a:rPr lang="ar-IQ" smtClean="0"/>
              <a:pPr/>
              <a:t>‹#›</a:t>
            </a:fld>
            <a:endParaRPr lang="ar-IQ"/>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ar-SA"/>
              <a:t>انقر لتحرير نمط العنوان الرئيسي</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ar-SA"/>
              <a:t>انقر لتحرير نمط العنوان الرئيسي</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Date Placeholder 4"/>
          <p:cNvSpPr>
            <a:spLocks noGrp="1"/>
          </p:cNvSpPr>
          <p:nvPr>
            <p:ph type="dt" sz="half" idx="10"/>
          </p:nvPr>
        </p:nvSpPr>
        <p:spPr/>
        <p:txBody>
          <a:bodyPr/>
          <a:lstStyle/>
          <a:p>
            <a:fld id="{77EE63BC-16AF-4D11-A1E0-37CA0766EC3F}" type="datetimeFigureOut">
              <a:rPr lang="ar-IQ" smtClean="0"/>
              <a:pPr/>
              <a:t>29/10/1443</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124E5792-DCB3-4560-BEDA-12C2D8A76948}" type="slidenum">
              <a:rPr lang="ar-IQ" smtClean="0"/>
              <a:pPr/>
              <a:t>‹#›</a:t>
            </a:fld>
            <a:endParaRPr lang="ar-IQ"/>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a:t>انقر فوق الأيقونة لإضافة صورة</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ar-SA"/>
              <a:t>انقر لتحرير نمط العنوان الرئيسي</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77EE63BC-16AF-4D11-A1E0-37CA0766EC3F}" type="datetimeFigureOut">
              <a:rPr lang="ar-IQ" smtClean="0"/>
              <a:pPr/>
              <a:t>29/10/1443</a:t>
            </a:fld>
            <a:endParaRPr lang="ar-IQ"/>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ar-IQ"/>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124E5792-DCB3-4560-BEDA-12C2D8A76948}" type="slidenum">
              <a:rPr lang="ar-IQ" smtClean="0"/>
              <a:pPr/>
              <a:t>‹#›</a:t>
            </a:fld>
            <a:endParaRPr lang="ar-IQ"/>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1" eaLnBrk="1" latinLnBrk="0" hangingPunct="1">
        <a:spcBef>
          <a:spcPct val="0"/>
        </a:spcBef>
        <a:buNone/>
        <a:defRPr sz="4400" kern="1200">
          <a:solidFill>
            <a:srgbClr val="FFFFFF"/>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74320" indent="-274320" algn="r" defTabSz="914400" rtl="1"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r" defTabSz="914400" rtl="1"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r" defTabSz="914400" rtl="1"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r" defTabSz="914400" rtl="1"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r" defTabSz="914400" rtl="1"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7.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1219200"/>
            <a:ext cx="7772400" cy="1447800"/>
          </a:xfrm>
        </p:spPr>
        <p:txBody>
          <a:bodyPr/>
          <a:lstStyle/>
          <a:p>
            <a:r>
              <a:rPr lang="ar-IQ" b="1" u="sng" dirty="0"/>
              <a:t>البني التحتية :</a:t>
            </a:r>
            <a:br>
              <a:rPr lang="en-US" dirty="0"/>
            </a:br>
            <a:endParaRPr lang="ar-IQ" dirty="0"/>
          </a:p>
        </p:txBody>
      </p:sp>
      <p:sp>
        <p:nvSpPr>
          <p:cNvPr id="3" name="عنوان فرعي 2"/>
          <p:cNvSpPr>
            <a:spLocks noGrp="1"/>
          </p:cNvSpPr>
          <p:nvPr>
            <p:ph type="subTitle" idx="1"/>
          </p:nvPr>
        </p:nvSpPr>
        <p:spPr>
          <a:xfrm>
            <a:off x="1371600" y="2209800"/>
            <a:ext cx="6400800" cy="3379439"/>
          </a:xfrm>
        </p:spPr>
        <p:txBody>
          <a:bodyPr>
            <a:noAutofit/>
          </a:bodyPr>
          <a:lstStyle/>
          <a:p>
            <a:r>
              <a:rPr lang="ar-IQ" sz="3200" dirty="0"/>
              <a:t>اعدا د </a:t>
            </a:r>
          </a:p>
          <a:p>
            <a:r>
              <a:rPr lang="ar-IQ" sz="3200" dirty="0"/>
              <a:t>الاستاذ الدكتور </a:t>
            </a:r>
          </a:p>
          <a:p>
            <a:r>
              <a:rPr lang="ar-IQ" sz="3200" dirty="0"/>
              <a:t>انتصار عويد علي</a:t>
            </a:r>
          </a:p>
          <a:p>
            <a:r>
              <a:rPr lang="ar-IQ" sz="3200" dirty="0"/>
              <a:t>المدرس الدكتور</a:t>
            </a:r>
          </a:p>
          <a:p>
            <a:r>
              <a:rPr lang="ar-IQ" sz="3200" dirty="0"/>
              <a:t>بيداء طارق عبد الواحد</a:t>
            </a:r>
          </a:p>
        </p:txBody>
      </p:sp>
    </p:spTree>
    <p:extLst>
      <p:ext uri="{BB962C8B-B14F-4D97-AF65-F5344CB8AC3E}">
        <p14:creationId xmlns:p14="http://schemas.microsoft.com/office/powerpoint/2010/main" val="8318310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07887" y="1484784"/>
            <a:ext cx="8064896" cy="4524315"/>
          </a:xfrm>
          <a:prstGeom prst="rect">
            <a:avLst/>
          </a:prstGeom>
        </p:spPr>
        <p:txBody>
          <a:bodyPr wrap="square">
            <a:spAutoFit/>
          </a:bodyPr>
          <a:lstStyle/>
          <a:p>
            <a:r>
              <a:rPr lang="ar-IQ" sz="2400" b="1" u="sng" dirty="0"/>
              <a:t>ثامنا- قطاع الطرق :  </a:t>
            </a:r>
            <a:endParaRPr lang="en-US" sz="2400" dirty="0"/>
          </a:p>
          <a:p>
            <a:r>
              <a:rPr lang="ar-IQ" sz="2400" dirty="0"/>
              <a:t>   يعاني هذا القطاع من قصور كبير من الامكانيات حيث ان هذه الطرق في حالة متهالكة تماما او متوسطة الامر الذي يهدد بحياة المواطنين اضافة للاختناقات المرورية على هذه الطرق التي تكلف الاقتصاد المحلي مبالغ من الدولارات سنويا في شكل وقود مهدورة لذا لابد من الاهتمام لهذا القطاع .</a:t>
            </a:r>
            <a:endParaRPr lang="en-US" sz="2400" dirty="0"/>
          </a:p>
          <a:p>
            <a:r>
              <a:rPr lang="ar-IQ" sz="2400" b="1" u="sng" dirty="0"/>
              <a:t>تاسعا- المنشأة التعليمية :</a:t>
            </a:r>
            <a:endParaRPr lang="en-US" sz="2400" dirty="0"/>
          </a:p>
          <a:p>
            <a:r>
              <a:rPr lang="ar-IQ" sz="2400" dirty="0"/>
              <a:t>   اما هذا القطاع الحيوي فيعاني من مشاكل خطيرة تتمثل بعدم تقديم او تقديم خدمات غير ملائم على الاطلاق بحيث تكون عاجزة عن مواجهة متطلبات العملية التربوية بالإضافة الى هذه القطاعات هنالك قطاعات اخرى ضمن البنى التحتية التي تعاني من مشكلات مشابه سواء في قدراتها على اداء المهام المناطة بها او تدهور حالتها الى الحد الذي يجب احلالها بأخرى جديدة .او بكيفية توفير استثمارات مثل منظومة القمامة وكيفية التخلص منها..</a:t>
            </a:r>
            <a:endParaRPr lang="en-US" sz="2400" dirty="0"/>
          </a:p>
        </p:txBody>
      </p:sp>
    </p:spTree>
    <p:extLst>
      <p:ext uri="{BB962C8B-B14F-4D97-AF65-F5344CB8AC3E}">
        <p14:creationId xmlns:p14="http://schemas.microsoft.com/office/powerpoint/2010/main" val="30265521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2060848"/>
            <a:ext cx="8280920" cy="4401205"/>
          </a:xfrm>
          <a:prstGeom prst="rect">
            <a:avLst/>
          </a:prstGeom>
        </p:spPr>
        <p:txBody>
          <a:bodyPr wrap="square">
            <a:spAutoFit/>
          </a:bodyPr>
          <a:lstStyle/>
          <a:p>
            <a:r>
              <a:rPr lang="ar-IQ" sz="3200" dirty="0"/>
              <a:t>ومن الطبيعي ان هذه الوضعية لمنشأة البنى التحتية الاثار السلبية في المجالات العديدة وبالتالي تسبب ضعف البلد داخليا وعربيا ودوليا وكذلك الى :</a:t>
            </a:r>
            <a:endParaRPr lang="en-US" sz="3200" dirty="0"/>
          </a:p>
          <a:p>
            <a:pPr lvl="0"/>
            <a:r>
              <a:rPr lang="ar-IQ" sz="3200" dirty="0"/>
              <a:t>ان هذه المشاكل لها التأثير على قوة اقتصاد البلد . حيث يكون لها   تأثير سلبي كبير على الوضع التنافسي الاقتصادي على المستوى الدولي .كما هنالك حقيقة هي ان وجود بنية تحتية قوية هي مؤشر هام على قدرة اقتصاد اي دولة وعلى النمو واستيعاب الطاقات والاستثمار الجديد.</a:t>
            </a:r>
            <a:endParaRPr lang="en-US" sz="3200" dirty="0"/>
          </a:p>
          <a:p>
            <a:pPr lvl="0"/>
            <a:endParaRPr lang="en-US" sz="2400" dirty="0"/>
          </a:p>
        </p:txBody>
      </p:sp>
    </p:spTree>
    <p:extLst>
      <p:ext uri="{BB962C8B-B14F-4D97-AF65-F5344CB8AC3E}">
        <p14:creationId xmlns:p14="http://schemas.microsoft.com/office/powerpoint/2010/main" val="41846627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67544" y="2204864"/>
            <a:ext cx="8064896" cy="3108543"/>
          </a:xfrm>
          <a:prstGeom prst="rect">
            <a:avLst/>
          </a:prstGeom>
        </p:spPr>
        <p:txBody>
          <a:bodyPr wrap="square">
            <a:spAutoFit/>
          </a:bodyPr>
          <a:lstStyle/>
          <a:p>
            <a:pPr lvl="0"/>
            <a:r>
              <a:rPr lang="ar-IQ" sz="2800" dirty="0"/>
              <a:t>وقد اجريت بعض لدراسات التي اثبتت لنا ان من اسباب تدهور البنية التحتية هي :</a:t>
            </a:r>
            <a:endParaRPr lang="en-US" sz="2800" dirty="0"/>
          </a:p>
          <a:p>
            <a:pPr lvl="0"/>
            <a:r>
              <a:rPr lang="ar-IQ" sz="2800" dirty="0"/>
              <a:t>1- حالة التسيس التي تصيغ بها القرارات المتعلقة بمشروعات البنية التحتية كون القرارات لا يتم اتخاذها في اطار الرشاد الاقتصادي وحسابات التكلفة والعائد واحتياجات المناطق والقطاعات المختلفة وانما لاعتبارات سياسية تتعلق بالانتخابات وضمان التأييد السياسي في اغلب الاحيان .</a:t>
            </a:r>
            <a:endParaRPr lang="en-US" dirty="0"/>
          </a:p>
        </p:txBody>
      </p:sp>
    </p:spTree>
    <p:extLst>
      <p:ext uri="{BB962C8B-B14F-4D97-AF65-F5344CB8AC3E}">
        <p14:creationId xmlns:p14="http://schemas.microsoft.com/office/powerpoint/2010/main" val="19597840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25557" y="1628800"/>
            <a:ext cx="8064896" cy="1815882"/>
          </a:xfrm>
          <a:prstGeom prst="rect">
            <a:avLst/>
          </a:prstGeom>
        </p:spPr>
        <p:txBody>
          <a:bodyPr wrap="square">
            <a:spAutoFit/>
          </a:bodyPr>
          <a:lstStyle/>
          <a:p>
            <a:r>
              <a:rPr lang="ar-IQ" sz="2800" dirty="0"/>
              <a:t>فرغبة السياسيين في اعادة انتخاباتهم مرة اخرى يجعلهم مندفعين نحو تخصيص بعض الاموال في مشاريع يسهل على المواطنين التعرف عليها والتأثر بنتاجها دون اعطاء اهمية كبيرة لمثل مشاريع البنى التحتية .</a:t>
            </a:r>
            <a:endParaRPr lang="en-US" sz="2800" dirty="0"/>
          </a:p>
        </p:txBody>
      </p:sp>
      <p:sp>
        <p:nvSpPr>
          <p:cNvPr id="3" name="مستطيل 2"/>
          <p:cNvSpPr/>
          <p:nvPr/>
        </p:nvSpPr>
        <p:spPr>
          <a:xfrm>
            <a:off x="425556" y="3444682"/>
            <a:ext cx="7962867" cy="2554545"/>
          </a:xfrm>
          <a:prstGeom prst="rect">
            <a:avLst/>
          </a:prstGeom>
        </p:spPr>
        <p:txBody>
          <a:bodyPr wrap="square">
            <a:spAutoFit/>
          </a:bodyPr>
          <a:lstStyle/>
          <a:p>
            <a:pPr lvl="0"/>
            <a:r>
              <a:rPr lang="ar-IQ" sz="3200" dirty="0"/>
              <a:t>2- ضعف حجم الاموال المستثمرة في هذا القطاع رغم اهميته للاقتصاد الامر الذي يجعل من الصعب صيانة المنشأة القائمة والقيام بالإصلاحات المطلوبة مما يؤدي الى تدهور حالتها وعدم القدرة على مواكبة الزيادة الكبيرة على استخدامها مما تنمي بحدوث كوارث كبيره .</a:t>
            </a:r>
            <a:endParaRPr lang="en-US" sz="3200" dirty="0"/>
          </a:p>
        </p:txBody>
      </p:sp>
    </p:spTree>
    <p:extLst>
      <p:ext uri="{BB962C8B-B14F-4D97-AF65-F5344CB8AC3E}">
        <p14:creationId xmlns:p14="http://schemas.microsoft.com/office/powerpoint/2010/main" val="8296108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23528" y="1772816"/>
            <a:ext cx="8496944" cy="1384995"/>
          </a:xfrm>
          <a:prstGeom prst="rect">
            <a:avLst/>
          </a:prstGeom>
        </p:spPr>
        <p:txBody>
          <a:bodyPr wrap="square">
            <a:spAutoFit/>
          </a:bodyPr>
          <a:lstStyle/>
          <a:p>
            <a:pPr lvl="0"/>
            <a:r>
              <a:rPr lang="ar-IQ" sz="2800" dirty="0"/>
              <a:t>3- الخلل الكبير الموجود في نظام وتوجيه الاعتمادات المالية لهذه القطاعات المهمة وقد اثبتت السنوات الماضية غياب المستوى الوطني في صرف الاموال او صرفها عشوائيا بشكل لا يخدم اهداف البنى التحتية .</a:t>
            </a:r>
            <a:endParaRPr lang="en-US" sz="2800" dirty="0"/>
          </a:p>
        </p:txBody>
      </p:sp>
      <p:sp>
        <p:nvSpPr>
          <p:cNvPr id="3" name="مستطيل 2"/>
          <p:cNvSpPr/>
          <p:nvPr/>
        </p:nvSpPr>
        <p:spPr>
          <a:xfrm>
            <a:off x="683568" y="3429000"/>
            <a:ext cx="7920880" cy="2554545"/>
          </a:xfrm>
          <a:prstGeom prst="rect">
            <a:avLst/>
          </a:prstGeom>
        </p:spPr>
        <p:txBody>
          <a:bodyPr wrap="square">
            <a:spAutoFit/>
          </a:bodyPr>
          <a:lstStyle/>
          <a:p>
            <a:r>
              <a:rPr lang="ar-IQ" sz="3200" dirty="0"/>
              <a:t>لذا من الضروري جدا مواجهة هذه المعضلة وذلك من خلال ايجاد شبكة للبنية التحتية تعني باحتياجات هذا البلد الجريح وذلك من خلال وضع خطة بمشاركة كافة القطاعات ومستويات السلطة والقطاعي العام والخاص والمنظمات الحكومية والاهلية مع زيادة الحوافز .</a:t>
            </a:r>
            <a:endParaRPr lang="en-US" dirty="0"/>
          </a:p>
        </p:txBody>
      </p:sp>
    </p:spTree>
    <p:extLst>
      <p:ext uri="{BB962C8B-B14F-4D97-AF65-F5344CB8AC3E}">
        <p14:creationId xmlns:p14="http://schemas.microsoft.com/office/powerpoint/2010/main" val="17644851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1916832"/>
            <a:ext cx="8496944" cy="4031873"/>
          </a:xfrm>
          <a:prstGeom prst="rect">
            <a:avLst/>
          </a:prstGeom>
        </p:spPr>
        <p:txBody>
          <a:bodyPr wrap="square">
            <a:spAutoFit/>
          </a:bodyPr>
          <a:lstStyle/>
          <a:p>
            <a:r>
              <a:rPr lang="ar-IQ" sz="3200" dirty="0"/>
              <a:t>وذلك من خلال اعطاء المسؤولين في الدولة واصحاب القرار الاولوية لمواجهة هذه الازمة فضلا عن اهميتها الاقتصادية والتنافس الدولي .فضلا عن انها تعمل على المساعدة في الخروج من ازمة البلد وذلك من خلال المساعدة في ايجاد الالاف الوظائف ولكن هذا لا يتم الا من خلال الدراسة الفعلية والفورية عن اسباب تدهور البنى التحتية في البلاد ثم تقدير التكلفة الكلية لإعادة تأهيل هذه المنشأة في اطار الرشاد الاقتصادي من خلال حسابات التكلفة والعائد .</a:t>
            </a:r>
            <a:endParaRPr lang="en-US" sz="3200" dirty="0"/>
          </a:p>
        </p:txBody>
      </p:sp>
    </p:spTree>
    <p:extLst>
      <p:ext uri="{BB962C8B-B14F-4D97-AF65-F5344CB8AC3E}">
        <p14:creationId xmlns:p14="http://schemas.microsoft.com/office/powerpoint/2010/main" val="8688667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79512" y="2492896"/>
            <a:ext cx="8496944" cy="2554545"/>
          </a:xfrm>
          <a:prstGeom prst="rect">
            <a:avLst/>
          </a:prstGeom>
        </p:spPr>
        <p:txBody>
          <a:bodyPr wrap="square">
            <a:spAutoFit/>
          </a:bodyPr>
          <a:lstStyle/>
          <a:p>
            <a:r>
              <a:rPr lang="ar-IQ" dirty="0"/>
              <a:t> </a:t>
            </a:r>
            <a:r>
              <a:rPr lang="ar-IQ" sz="3200" dirty="0"/>
              <a:t>واخيرا الاخذ بالحسبان مقدار الخسائر التي من الممكن ان يحدث من عدم الاسراع باتخاذ الاجراءات اللازمة وصيانة منشأة البنى التحتية .    </a:t>
            </a:r>
            <a:endParaRPr lang="en-US" sz="3200" dirty="0"/>
          </a:p>
          <a:p>
            <a:r>
              <a:rPr lang="ar-IQ" sz="3200" dirty="0"/>
              <a:t>  علما ان البنى التحتية هي بنى تحتية متاحة للاستخدام من قبل العامة . </a:t>
            </a:r>
          </a:p>
        </p:txBody>
      </p:sp>
    </p:spTree>
    <p:extLst>
      <p:ext uri="{BB962C8B-B14F-4D97-AF65-F5344CB8AC3E}">
        <p14:creationId xmlns:p14="http://schemas.microsoft.com/office/powerpoint/2010/main" val="11526125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r"/>
            <a:br>
              <a:rPr lang="ar-IQ" b="1" u="sng" dirty="0"/>
            </a:br>
            <a:r>
              <a:rPr lang="ar-IQ" b="1" u="sng" dirty="0"/>
              <a:t>البنية التحتية لجامعات القطر:</a:t>
            </a:r>
            <a:br>
              <a:rPr lang="en-US" dirty="0"/>
            </a:br>
            <a:endParaRPr lang="ar-IQ" dirty="0"/>
          </a:p>
        </p:txBody>
      </p:sp>
      <p:sp>
        <p:nvSpPr>
          <p:cNvPr id="3" name="مستطيل 2"/>
          <p:cNvSpPr/>
          <p:nvPr/>
        </p:nvSpPr>
        <p:spPr>
          <a:xfrm>
            <a:off x="179512" y="1844824"/>
            <a:ext cx="8712968" cy="4524315"/>
          </a:xfrm>
          <a:prstGeom prst="rect">
            <a:avLst/>
          </a:prstGeom>
        </p:spPr>
        <p:txBody>
          <a:bodyPr wrap="square">
            <a:spAutoFit/>
          </a:bodyPr>
          <a:lstStyle/>
          <a:p>
            <a:r>
              <a:rPr lang="ar-IQ" sz="3200" dirty="0"/>
              <a:t> لغرض تقوية البنى التحتية لجامعات القطر لابد من تطوير وتقوية ادارة المعرفة وبشكل خاص لأقسام ضمان الجودة  والاعتمادية الاكاديمية في الجامعات وذلك لغرض تحسين البرامج التعليمية وتعزيز كفاءات الاداء لكل من التدريسيين والطلبة وذلك من اجل تحسين المنتجات البشرية كي تكون مؤهلة للتخصصات المتنوعة للعمل. وكذلك تلافي فقدان الجهد والمال والوقت الناتج عن عدم التخطيط لتقوية وتعزيز البنى التحتية ورؤيتاها  ووسائلها المعتمدة لضمان جودة برامجها التعليمية لتحقيق اهدافها بين قريناتها من الجامعات المماثلة. </a:t>
            </a:r>
          </a:p>
        </p:txBody>
      </p:sp>
    </p:spTree>
    <p:extLst>
      <p:ext uri="{BB962C8B-B14F-4D97-AF65-F5344CB8AC3E}">
        <p14:creationId xmlns:p14="http://schemas.microsoft.com/office/powerpoint/2010/main" val="38497647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2276872"/>
            <a:ext cx="8568952" cy="3539430"/>
          </a:xfrm>
          <a:prstGeom prst="rect">
            <a:avLst/>
          </a:prstGeom>
        </p:spPr>
        <p:txBody>
          <a:bodyPr wrap="square">
            <a:spAutoFit/>
          </a:bodyPr>
          <a:lstStyle/>
          <a:p>
            <a:r>
              <a:rPr lang="ar-IQ" dirty="0"/>
              <a:t> </a:t>
            </a:r>
            <a:r>
              <a:rPr lang="ar-IQ" sz="3200" dirty="0"/>
              <a:t>في تحقيق هدفها وهو تخريج طلاب ذو مهارات تقنية وادارية ومهارات تواصل مذهلة لطلاب يمثلون قيم اخلاقية عالية تلبي احتياجات المجتمع.</a:t>
            </a:r>
            <a:endParaRPr lang="en-US" sz="3200" dirty="0"/>
          </a:p>
          <a:p>
            <a:r>
              <a:rPr lang="ar-IQ" sz="3200" dirty="0"/>
              <a:t>  وذلك من خلال تجهيز الكليات بمرافق اكاديمية واساتذة ومحاضرين مؤهلين ذو كفاءة عالية ويعملون في المجال الذي يدرسون فيه .</a:t>
            </a:r>
            <a:endParaRPr lang="en-US" sz="3200" dirty="0"/>
          </a:p>
          <a:p>
            <a:r>
              <a:rPr lang="ar-IQ" sz="3200" dirty="0"/>
              <a:t>      مع تهيئة المستلزمات من :</a:t>
            </a:r>
          </a:p>
        </p:txBody>
      </p:sp>
    </p:spTree>
    <p:extLst>
      <p:ext uri="{BB962C8B-B14F-4D97-AF65-F5344CB8AC3E}">
        <p14:creationId xmlns:p14="http://schemas.microsoft.com/office/powerpoint/2010/main" val="12519080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23528" y="1667091"/>
            <a:ext cx="8424936" cy="4801314"/>
          </a:xfrm>
          <a:prstGeom prst="rect">
            <a:avLst/>
          </a:prstGeom>
        </p:spPr>
        <p:txBody>
          <a:bodyPr wrap="square">
            <a:spAutoFit/>
          </a:bodyPr>
          <a:lstStyle/>
          <a:p>
            <a:pPr lvl="0"/>
            <a:r>
              <a:rPr lang="ar-IQ" sz="3600" dirty="0"/>
              <a:t>1- قاعات دراسية .</a:t>
            </a:r>
            <a:endParaRPr lang="en-US" sz="3600" dirty="0"/>
          </a:p>
          <a:p>
            <a:pPr lvl="0"/>
            <a:r>
              <a:rPr lang="ar-IQ" sz="3600" dirty="0"/>
              <a:t>2- ملاعب.</a:t>
            </a:r>
            <a:endParaRPr lang="en-US" sz="3600" dirty="0"/>
          </a:p>
          <a:p>
            <a:pPr lvl="0"/>
            <a:r>
              <a:rPr lang="ar-IQ" sz="3600" dirty="0"/>
              <a:t>3- كافتيريا.</a:t>
            </a:r>
            <a:endParaRPr lang="en-US" sz="3600" dirty="0"/>
          </a:p>
          <a:p>
            <a:pPr lvl="0"/>
            <a:r>
              <a:rPr lang="ar-IQ" sz="3600" dirty="0"/>
              <a:t>4- مختبرات .</a:t>
            </a:r>
            <a:endParaRPr lang="en-US" sz="3600" dirty="0"/>
          </a:p>
          <a:p>
            <a:pPr lvl="0"/>
            <a:r>
              <a:rPr lang="ar-IQ" sz="3600" dirty="0"/>
              <a:t>5- مكتبات .</a:t>
            </a:r>
            <a:endParaRPr lang="en-US" sz="3600" dirty="0"/>
          </a:p>
          <a:p>
            <a:pPr lvl="0"/>
            <a:r>
              <a:rPr lang="ar-IQ" sz="3600" dirty="0"/>
              <a:t>6- الاقسام الداخلية لطلاب المحافظات من موقع الجامعة .</a:t>
            </a:r>
            <a:endParaRPr lang="en-US" sz="3600" dirty="0"/>
          </a:p>
          <a:p>
            <a:pPr lvl="0"/>
            <a:r>
              <a:rPr lang="ar-IQ" sz="3600" dirty="0"/>
              <a:t>6- مع توفير حرس خدمة الامن .</a:t>
            </a:r>
            <a:endParaRPr lang="en-US" sz="3600" dirty="0"/>
          </a:p>
          <a:p>
            <a:r>
              <a:rPr lang="ar-IQ" dirty="0"/>
              <a:t> </a:t>
            </a:r>
            <a:endParaRPr lang="en-US" dirty="0"/>
          </a:p>
        </p:txBody>
      </p:sp>
    </p:spTree>
    <p:extLst>
      <p:ext uri="{BB962C8B-B14F-4D97-AF65-F5344CB8AC3E}">
        <p14:creationId xmlns:p14="http://schemas.microsoft.com/office/powerpoint/2010/main" val="26622921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1196752"/>
            <a:ext cx="8136904" cy="4401205"/>
          </a:xfrm>
          <a:prstGeom prst="rect">
            <a:avLst/>
          </a:prstGeom>
        </p:spPr>
        <p:txBody>
          <a:bodyPr wrap="square">
            <a:spAutoFit/>
          </a:bodyPr>
          <a:lstStyle/>
          <a:p>
            <a:r>
              <a:rPr lang="ar-IQ" sz="2800" b="1" u="sng" dirty="0"/>
              <a:t>ماهي البنية التحتية :</a:t>
            </a:r>
            <a:endParaRPr lang="en-US" sz="2800" dirty="0"/>
          </a:p>
          <a:p>
            <a:r>
              <a:rPr lang="ar-IQ" sz="2800" dirty="0"/>
              <a:t>     يطلق مصطلح البنية التحتية على كل ما يتعلق بأنظمة البلد اواي مؤسسه وما يطابقها  مثل المياه /الكهرباء / الاتصالات / الصرف الصحي و النقل . بحيث تشكل هذه الانظمة استثمارات عالية التكاليف ولكنها من الركائز الاساسية لتحقيق النمو والازدهار الاقتصادي لأي بلد او مؤسسه  ومن المعلوم ان الحكومات والمؤسسات الحكومية يجب ان تقوم بتقديم التمويل اللازم لتحسين البنى التحتية اما من قبل الشركات العامة او الخاصة او بالشراكة بينهما . </a:t>
            </a:r>
            <a:endParaRPr lang="en-US" sz="2800" dirty="0"/>
          </a:p>
          <a:p>
            <a:r>
              <a:rPr lang="ar-IQ" sz="2800" dirty="0"/>
              <a:t>ولكي تبقى البنى التحتية في حالة من التنوع الهيكلي النظامي  لابد من توفر المكونات المادية المطلوبة  .</a:t>
            </a:r>
          </a:p>
        </p:txBody>
      </p:sp>
    </p:spTree>
    <p:extLst>
      <p:ext uri="{BB962C8B-B14F-4D97-AF65-F5344CB8AC3E}">
        <p14:creationId xmlns:p14="http://schemas.microsoft.com/office/powerpoint/2010/main" val="19778476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r"/>
            <a:br>
              <a:rPr lang="ar-IQ" b="1" u="sng" dirty="0"/>
            </a:br>
            <a:r>
              <a:rPr lang="ar-IQ" b="1" u="sng" dirty="0"/>
              <a:t>اسباب ضعف البنى التحتية في الجامعات:</a:t>
            </a:r>
            <a:br>
              <a:rPr lang="en-US" dirty="0"/>
            </a:br>
            <a:endParaRPr lang="ar-IQ" dirty="0"/>
          </a:p>
        </p:txBody>
      </p:sp>
      <p:sp>
        <p:nvSpPr>
          <p:cNvPr id="3" name="مستطيل 2"/>
          <p:cNvSpPr/>
          <p:nvPr/>
        </p:nvSpPr>
        <p:spPr>
          <a:xfrm>
            <a:off x="323528" y="2348880"/>
            <a:ext cx="8280920" cy="3970318"/>
          </a:xfrm>
          <a:prstGeom prst="rect">
            <a:avLst/>
          </a:prstGeom>
        </p:spPr>
        <p:txBody>
          <a:bodyPr wrap="square">
            <a:spAutoFit/>
          </a:bodyPr>
          <a:lstStyle/>
          <a:p>
            <a:pPr lvl="0"/>
            <a:r>
              <a:rPr lang="ar-IQ" sz="3600" dirty="0"/>
              <a:t>1- التعليم الالكتروني : متمثل في ضعف الاجهزة والصيانة اللازمة لتلك الاجهزة والانقطاع  المتكرر للأنترنيت مع ضعف مستوى تأهيل المدرسيين لمنظومة التعليم التكنولوجي الالكتروني .</a:t>
            </a:r>
            <a:endParaRPr lang="en-US" sz="3600" dirty="0"/>
          </a:p>
          <a:p>
            <a:pPr lvl="0"/>
            <a:r>
              <a:rPr lang="ar-IQ" sz="3600" dirty="0"/>
              <a:t>2- عدم كفاية القاعات الدراسية الكافية وما تطلبه من تكييف .</a:t>
            </a:r>
            <a:endParaRPr lang="en-US" sz="3600" dirty="0"/>
          </a:p>
          <a:p>
            <a:pPr lvl="0"/>
            <a:r>
              <a:rPr lang="ar-IQ" sz="3600" dirty="0"/>
              <a:t>3- ضعف الميزانيات المخصصة للبحث العلمي .</a:t>
            </a:r>
            <a:endParaRPr lang="en-US" sz="3600" dirty="0"/>
          </a:p>
        </p:txBody>
      </p:sp>
    </p:spTree>
    <p:extLst>
      <p:ext uri="{BB962C8B-B14F-4D97-AF65-F5344CB8AC3E}">
        <p14:creationId xmlns:p14="http://schemas.microsoft.com/office/powerpoint/2010/main" val="32514000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79512" y="1268760"/>
            <a:ext cx="8712968" cy="4832092"/>
          </a:xfrm>
          <a:prstGeom prst="rect">
            <a:avLst/>
          </a:prstGeom>
        </p:spPr>
        <p:txBody>
          <a:bodyPr wrap="square">
            <a:spAutoFit/>
          </a:bodyPr>
          <a:lstStyle/>
          <a:p>
            <a:pPr lvl="0"/>
            <a:r>
              <a:rPr lang="ar-IQ" sz="2800" dirty="0"/>
              <a:t>4- ضعف الكفاءات العلمية نتيجتا لهجرة الادمغة وقلة الموارد البشرية . لذا لابد من التأكد على ادارة المعرفة في تقوية البنية التحتية ولضمان تحسين البرامج التعليمية ولتعزيز كفاءة ادائها من الموارد البشرية المؤهلة في التخصيصات التي يحتاجها البلد .</a:t>
            </a:r>
            <a:endParaRPr lang="en-US" sz="2800" dirty="0"/>
          </a:p>
          <a:p>
            <a:r>
              <a:rPr lang="ar-IQ" sz="2800" dirty="0"/>
              <a:t>  وعادة تعتبر ضعف البنية التحتية في الجامعات هو من ابرز تحديات البحث العلمي .</a:t>
            </a:r>
            <a:endParaRPr lang="en-US" sz="2800" dirty="0"/>
          </a:p>
          <a:p>
            <a:r>
              <a:rPr lang="ar-IQ" sz="2800" dirty="0"/>
              <a:t>فان ضعف البنية التحتية في الجامعات واقتصاد المهارات والكفايات والكفاءات الاساسية وغياب التوجيه يعتبر من ابرز التحديات التي تواجه تطور البحث العلمي والابتكار في الجامعات وهذا لا يتم الا برصد المبالغ المالية الكافية وكذلك من خلال الاستراتيجيات وبرامج لتعزيز قدرات الكوادر التعليمية والطلاب والبحث العلمي بما يتناسب مع واقع المجتمع.</a:t>
            </a:r>
            <a:endParaRPr lang="en-US" sz="2800" dirty="0"/>
          </a:p>
        </p:txBody>
      </p:sp>
    </p:spTree>
    <p:extLst>
      <p:ext uri="{BB962C8B-B14F-4D97-AF65-F5344CB8AC3E}">
        <p14:creationId xmlns:p14="http://schemas.microsoft.com/office/powerpoint/2010/main" val="12304452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1628800"/>
            <a:ext cx="8568952" cy="4524315"/>
          </a:xfrm>
          <a:prstGeom prst="rect">
            <a:avLst/>
          </a:prstGeom>
        </p:spPr>
        <p:txBody>
          <a:bodyPr wrap="square">
            <a:spAutoFit/>
          </a:bodyPr>
          <a:lstStyle/>
          <a:p>
            <a:r>
              <a:rPr lang="ar-IQ" dirty="0"/>
              <a:t> </a:t>
            </a:r>
            <a:r>
              <a:rPr lang="ar-IQ" sz="3200" dirty="0"/>
              <a:t>وكذلك من خلال ما تدرس من مواد علمية في الكليات واذا ما تم بناء بيئة داعمة للابتكارات لتسهم في تحقيق تنمية شاملة لجميع الجامعات اي حقل التعلم بشكل عام كونه حقل متواصل لا يمكن الفصل بينهما .</a:t>
            </a:r>
            <a:endParaRPr lang="en-US" sz="3200" dirty="0"/>
          </a:p>
          <a:p>
            <a:r>
              <a:rPr lang="ar-IQ" sz="3200" dirty="0"/>
              <a:t>  وكذلك من خلال ايجاد الجامعات الحكومية بالمواصفات العالمية بعد تزويدها بكوادر مؤهلة لتعليم الطلبة بالمهارات التعليمية التطويرية .</a:t>
            </a:r>
            <a:endParaRPr lang="en-US" sz="3200" dirty="0"/>
          </a:p>
          <a:p>
            <a:r>
              <a:rPr lang="ar-IQ" sz="3200" dirty="0"/>
              <a:t> وهنا يجب ان نذكر ان اي تطوير يواجه صعوبات كثيره في البداية .</a:t>
            </a:r>
            <a:endParaRPr lang="ar-IQ" dirty="0"/>
          </a:p>
        </p:txBody>
      </p:sp>
    </p:spTree>
    <p:extLst>
      <p:ext uri="{BB962C8B-B14F-4D97-AF65-F5344CB8AC3E}">
        <p14:creationId xmlns:p14="http://schemas.microsoft.com/office/powerpoint/2010/main" val="22962473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76041" y="2420888"/>
            <a:ext cx="8568952" cy="3108543"/>
          </a:xfrm>
          <a:prstGeom prst="rect">
            <a:avLst/>
          </a:prstGeom>
        </p:spPr>
        <p:txBody>
          <a:bodyPr wrap="square">
            <a:spAutoFit/>
          </a:bodyPr>
          <a:lstStyle/>
          <a:p>
            <a:r>
              <a:rPr lang="ar-IQ" dirty="0"/>
              <a:t> </a:t>
            </a:r>
            <a:r>
              <a:rPr lang="ar-IQ" sz="2800" dirty="0"/>
              <a:t>لذا يجب ان يستثمر التعليم في جميع المراحل وادراك اهميته في صناعة مستقبل الاجيال المقبلة وصولا لمرحلة الابتكار كون الابتكار يبنى على المعرفة والتعليم  .</a:t>
            </a:r>
            <a:endParaRPr lang="en-US" sz="2800" dirty="0"/>
          </a:p>
          <a:p>
            <a:r>
              <a:rPr lang="ar-IQ" sz="2800" dirty="0"/>
              <a:t>لان بالتعليم ترتقي الشعوب وتتطور الامم .</a:t>
            </a:r>
            <a:endParaRPr lang="en-US" sz="2800" dirty="0"/>
          </a:p>
          <a:p>
            <a:r>
              <a:rPr lang="ar-IQ" sz="2800" dirty="0"/>
              <a:t>وعلية يوجد امامنا الكثير من التحديات :</a:t>
            </a:r>
            <a:endParaRPr lang="en-US" sz="2800" dirty="0"/>
          </a:p>
          <a:p>
            <a:r>
              <a:rPr lang="ar-IQ" sz="2800" dirty="0"/>
              <a:t>اولا-  يجب  تحقيق التنمية البشرية المعاصرة .</a:t>
            </a:r>
            <a:endParaRPr lang="en-US" sz="2800" dirty="0"/>
          </a:p>
          <a:p>
            <a:r>
              <a:rPr lang="ar-IQ" sz="2800" dirty="0"/>
              <a:t>ثانيا- تضييق الفجوة بيننا وبين الانظمة التربوية في دول العالم .</a:t>
            </a:r>
            <a:endParaRPr lang="en-US" sz="2800" dirty="0"/>
          </a:p>
        </p:txBody>
      </p:sp>
    </p:spTree>
    <p:extLst>
      <p:ext uri="{BB962C8B-B14F-4D97-AF65-F5344CB8AC3E}">
        <p14:creationId xmlns:p14="http://schemas.microsoft.com/office/powerpoint/2010/main" val="14503163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1916832"/>
            <a:ext cx="8424936" cy="4247317"/>
          </a:xfrm>
          <a:prstGeom prst="rect">
            <a:avLst/>
          </a:prstGeom>
        </p:spPr>
        <p:txBody>
          <a:bodyPr wrap="square">
            <a:spAutoFit/>
          </a:bodyPr>
          <a:lstStyle/>
          <a:p>
            <a:r>
              <a:rPr lang="ar-IQ" dirty="0"/>
              <a:t> </a:t>
            </a:r>
            <a:r>
              <a:rPr lang="ar-IQ" sz="2800" dirty="0"/>
              <a:t>وهذا لا يتم الا من خلال وضع استراتيجية وطنية لتطوير الكوادر البشرية الوطنية في مجالات البحث العلمي وتحفيز الابتكار في عمليات التدريس مع تطوير البرامج الاكاديمية الهادفة الى الابتكار. فضلا على اكساب الطلبة المهارات العقلية العليا كالتفكير والتحليل والاستنباط والتركيب والقدرة على احداث التغيير والتطوير .</a:t>
            </a:r>
            <a:endParaRPr lang="en-US" sz="2800" dirty="0"/>
          </a:p>
          <a:p>
            <a:r>
              <a:rPr lang="ar-IQ" sz="2800" dirty="0"/>
              <a:t>  وهذا عادة يقع بالدرجة الاولى على الحكومة والجهات الخاصة لإيجاد بيئة لاحتضان الخرجين كي يساهموا في العمل ضمن الدولة من خلال توفير المناخ المناسب للتطوير التعليمي وذلك من خلال تطوير البنى التحتية للتعليم بفئتيه ( المدارس والجامعات )    </a:t>
            </a:r>
            <a:endParaRPr lang="en-US" sz="2800" dirty="0"/>
          </a:p>
          <a:p>
            <a:r>
              <a:rPr lang="ar-IQ" dirty="0"/>
              <a:t>   </a:t>
            </a:r>
          </a:p>
        </p:txBody>
      </p:sp>
    </p:spTree>
    <p:extLst>
      <p:ext uri="{BB962C8B-B14F-4D97-AF65-F5344CB8AC3E}">
        <p14:creationId xmlns:p14="http://schemas.microsoft.com/office/powerpoint/2010/main" val="11056363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403648" y="2420888"/>
            <a:ext cx="6048672" cy="707886"/>
          </a:xfrm>
          <a:prstGeom prst="rect">
            <a:avLst/>
          </a:prstGeom>
        </p:spPr>
        <p:txBody>
          <a:bodyPr wrap="square">
            <a:spAutoFit/>
          </a:bodyPr>
          <a:lstStyle/>
          <a:p>
            <a:pPr algn="ctr"/>
            <a:r>
              <a:rPr lang="ar-IQ" sz="4000" dirty="0"/>
              <a:t>شكرا لحسن استماعكن </a:t>
            </a:r>
          </a:p>
        </p:txBody>
      </p:sp>
    </p:spTree>
    <p:extLst>
      <p:ext uri="{BB962C8B-B14F-4D97-AF65-F5344CB8AC3E}">
        <p14:creationId xmlns:p14="http://schemas.microsoft.com/office/powerpoint/2010/main" val="31830508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338328"/>
            <a:ext cx="8229600" cy="1362480"/>
          </a:xfrm>
        </p:spPr>
        <p:txBody>
          <a:bodyPr>
            <a:normAutofit fontScale="90000"/>
          </a:bodyPr>
          <a:lstStyle/>
          <a:p>
            <a:pPr algn="r"/>
            <a:br>
              <a:rPr lang="ar-IQ" b="1" u="sng" dirty="0"/>
            </a:br>
            <a:r>
              <a:rPr lang="ar-IQ" b="1" u="sng" dirty="0"/>
              <a:t> اهمية البنى التحتية :</a:t>
            </a:r>
            <a:br>
              <a:rPr lang="en-US" dirty="0"/>
            </a:br>
            <a:endParaRPr lang="ar-IQ" dirty="0"/>
          </a:p>
        </p:txBody>
      </p:sp>
      <p:sp>
        <p:nvSpPr>
          <p:cNvPr id="3" name="مستطيل 2"/>
          <p:cNvSpPr/>
          <p:nvPr/>
        </p:nvSpPr>
        <p:spPr>
          <a:xfrm>
            <a:off x="539552" y="2348880"/>
            <a:ext cx="8208912" cy="3539430"/>
          </a:xfrm>
          <a:prstGeom prst="rect">
            <a:avLst/>
          </a:prstGeom>
        </p:spPr>
        <p:txBody>
          <a:bodyPr wrap="square">
            <a:spAutoFit/>
          </a:bodyPr>
          <a:lstStyle/>
          <a:p>
            <a:r>
              <a:rPr lang="ar-IQ" dirty="0"/>
              <a:t> </a:t>
            </a:r>
            <a:r>
              <a:rPr lang="ar-IQ" sz="3200" dirty="0"/>
              <a:t>تكمن اهمية البنى التحتية من حقيقة هي ان الانسان كفرد ومواطن في اي بلد ما يدفع ثمنها لاستخدام مشاركته مع غيره .</a:t>
            </a:r>
            <a:endParaRPr lang="en-US" sz="3200" dirty="0"/>
          </a:p>
          <a:p>
            <a:r>
              <a:rPr lang="ar-IQ" sz="3200" b="1" dirty="0"/>
              <a:t>ومثال عن ذلك المواصلات وانظمة النقل بشكل عام :</a:t>
            </a:r>
            <a:endParaRPr lang="en-US" sz="3200" dirty="0"/>
          </a:p>
          <a:p>
            <a:r>
              <a:rPr lang="ar-IQ" sz="3200" b="1" dirty="0"/>
              <a:t>  </a:t>
            </a:r>
            <a:r>
              <a:rPr lang="ar-IQ" sz="3200" dirty="0"/>
              <a:t>كونها ضرورة من ضرورات الحياة الاقتصادية وذلك من خلال الية دفع الضرائب التي تفرضها الحكومات والشركات على اي خدمة تقدم للمواطنين وذلك من اجل المساعدة لهم في دفع تكاليف البنية التحتية والحفاظ على ديمومتها.</a:t>
            </a:r>
          </a:p>
        </p:txBody>
      </p:sp>
    </p:spTree>
    <p:extLst>
      <p:ext uri="{BB962C8B-B14F-4D97-AF65-F5344CB8AC3E}">
        <p14:creationId xmlns:p14="http://schemas.microsoft.com/office/powerpoint/2010/main" val="32877167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r"/>
            <a:br>
              <a:rPr lang="ar-IQ" b="1" u="sng" dirty="0"/>
            </a:br>
            <a:r>
              <a:rPr lang="ar-IQ" b="1" u="sng" dirty="0"/>
              <a:t>انواع البنى التحتية :</a:t>
            </a:r>
            <a:br>
              <a:rPr lang="en-US" dirty="0"/>
            </a:br>
            <a:endParaRPr lang="ar-IQ" dirty="0"/>
          </a:p>
        </p:txBody>
      </p:sp>
      <p:sp>
        <p:nvSpPr>
          <p:cNvPr id="3" name="مستطيل 2"/>
          <p:cNvSpPr/>
          <p:nvPr/>
        </p:nvSpPr>
        <p:spPr>
          <a:xfrm>
            <a:off x="179512" y="2132856"/>
            <a:ext cx="8424936" cy="3539430"/>
          </a:xfrm>
          <a:prstGeom prst="rect">
            <a:avLst/>
          </a:prstGeom>
        </p:spPr>
        <p:txBody>
          <a:bodyPr wrap="square">
            <a:spAutoFit/>
          </a:bodyPr>
          <a:lstStyle/>
          <a:p>
            <a:r>
              <a:rPr lang="ar-IQ" sz="3200" dirty="0"/>
              <a:t>من ابرز انواع البنى التحتية هي :</a:t>
            </a:r>
            <a:endParaRPr lang="en-US" sz="3200" dirty="0"/>
          </a:p>
          <a:p>
            <a:r>
              <a:rPr lang="ar-IQ" sz="3200" b="1" dirty="0"/>
              <a:t>اولا- خدمات النقل بمختلف انواعه </a:t>
            </a:r>
            <a:r>
              <a:rPr lang="ar-IQ" sz="3200" dirty="0"/>
              <a:t>: كالنقل البري من طرق وممرات للمشاة او القطارات والطيران وغيرها من طرق النقل.</a:t>
            </a:r>
            <a:endParaRPr lang="en-US" sz="3200" dirty="0"/>
          </a:p>
          <a:p>
            <a:r>
              <a:rPr lang="ar-IQ" sz="3200" b="1" dirty="0"/>
              <a:t>ثانيا- خدمات المياه ومعالجة المياه.</a:t>
            </a:r>
            <a:endParaRPr lang="en-US" sz="3200" b="1" dirty="0"/>
          </a:p>
          <a:p>
            <a:r>
              <a:rPr lang="ar-IQ" sz="3200" b="1" dirty="0"/>
              <a:t>ثالثا- خدمات الطاقة:</a:t>
            </a:r>
            <a:r>
              <a:rPr lang="ar-IQ" sz="3200" dirty="0"/>
              <a:t> من طاقة كهربائية او غاز من انتاج وتوزيع.</a:t>
            </a:r>
            <a:endParaRPr lang="en-US" sz="3200" dirty="0"/>
          </a:p>
          <a:p>
            <a:r>
              <a:rPr lang="ar-IQ" sz="3200" b="1" dirty="0"/>
              <a:t>رابعا- خدمات الاتصالات</a:t>
            </a:r>
            <a:r>
              <a:rPr lang="ar-IQ" sz="3200" dirty="0"/>
              <a:t> : من انترنيت واتصالات هاتفية .</a:t>
            </a:r>
            <a:endParaRPr lang="en-US" dirty="0"/>
          </a:p>
        </p:txBody>
      </p:sp>
    </p:spTree>
    <p:extLst>
      <p:ext uri="{BB962C8B-B14F-4D97-AF65-F5344CB8AC3E}">
        <p14:creationId xmlns:p14="http://schemas.microsoft.com/office/powerpoint/2010/main" val="7917777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1484784"/>
            <a:ext cx="8496944" cy="4524315"/>
          </a:xfrm>
          <a:prstGeom prst="rect">
            <a:avLst/>
          </a:prstGeom>
        </p:spPr>
        <p:txBody>
          <a:bodyPr wrap="square">
            <a:spAutoFit/>
          </a:bodyPr>
          <a:lstStyle/>
          <a:p>
            <a:r>
              <a:rPr lang="ar-IQ" sz="3200" b="1" dirty="0"/>
              <a:t>خامسا- بنية تحتية اجتماعية :</a:t>
            </a:r>
            <a:r>
              <a:rPr lang="ar-IQ" sz="3200" dirty="0"/>
              <a:t> مثل المدارس والمكتبات والمستشفيات والمنتزهات والمنتجعات السياحية وغيرها من الخدمات . </a:t>
            </a:r>
            <a:endParaRPr lang="en-US" sz="3200" dirty="0"/>
          </a:p>
          <a:p>
            <a:r>
              <a:rPr lang="ar-IQ" sz="3200" dirty="0"/>
              <a:t>    وعلية ان امتلاك الشبكة القوية من البنية التحتية بالإضافة الى عوامل اخرى يجعل لأي دولة مكانه في النظام الدولي .</a:t>
            </a:r>
            <a:endParaRPr lang="en-US" sz="3200" dirty="0"/>
          </a:p>
          <a:p>
            <a:r>
              <a:rPr lang="ar-IQ" sz="3200" dirty="0"/>
              <a:t> لذا نجد ان بلدنا العراق الى حاجة جادة والى التعامل الجاد لمعالجة ظاهرة الشيخوخة في هذه المنظومة . الامر الذي يضع على الادارة الكثير من التحديات للتعامل مع هذه المعضلة والتي باتت لها الكثير من السلبيات المباشرة على اداء اقتصاد بلدنا .</a:t>
            </a:r>
            <a:endParaRPr lang="en-US" sz="3200" dirty="0"/>
          </a:p>
        </p:txBody>
      </p:sp>
    </p:spTree>
    <p:extLst>
      <p:ext uri="{BB962C8B-B14F-4D97-AF65-F5344CB8AC3E}">
        <p14:creationId xmlns:p14="http://schemas.microsoft.com/office/powerpoint/2010/main" val="21078077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23528" y="1988840"/>
            <a:ext cx="8208912" cy="3970318"/>
          </a:xfrm>
          <a:prstGeom prst="rect">
            <a:avLst/>
          </a:prstGeom>
        </p:spPr>
        <p:txBody>
          <a:bodyPr wrap="square">
            <a:spAutoFit/>
          </a:bodyPr>
          <a:lstStyle/>
          <a:p>
            <a:r>
              <a:rPr lang="ar-IQ" sz="2800" dirty="0"/>
              <a:t>وقد تم التعرف على التردي والتدهور التي وصلت اليه البنى التحية على النحو الاتي :</a:t>
            </a:r>
            <a:endParaRPr lang="en-US" sz="2800" dirty="0"/>
          </a:p>
          <a:p>
            <a:r>
              <a:rPr lang="ar-IQ" sz="2800" b="1" u="sng" dirty="0"/>
              <a:t>اولا- منشأة الطيران :</a:t>
            </a:r>
            <a:endParaRPr lang="en-US" sz="2800" dirty="0"/>
          </a:p>
          <a:p>
            <a:r>
              <a:rPr lang="ar-IQ" sz="2800" dirty="0"/>
              <a:t>    بالرغم من زيادة عدد المطارات في بلدنا لكن في الوقت نفسه ظهور ضعف الخدمة .</a:t>
            </a:r>
            <a:endParaRPr lang="en-US" sz="2800" dirty="0"/>
          </a:p>
          <a:p>
            <a:r>
              <a:rPr lang="ar-IQ" sz="2800" b="1" u="sng" dirty="0"/>
              <a:t>ثانيا- السدود :</a:t>
            </a:r>
            <a:endParaRPr lang="en-US" sz="2800" dirty="0"/>
          </a:p>
          <a:p>
            <a:r>
              <a:rPr lang="ar-IQ" sz="2800" dirty="0"/>
              <a:t> نتيجتا لمتابعة الاخبار نجد ان السدود غير امنه وبالتالي غير قادرة على اداء مهامها التي انشئت من اجلها وذلك بسبب ضعف الصيانة او زيادة قدراتها في مواجهة الكميات الكبيرة من المياه المحتملة في فصل الربيع .</a:t>
            </a:r>
            <a:endParaRPr lang="en-US" sz="2800" dirty="0"/>
          </a:p>
        </p:txBody>
      </p:sp>
    </p:spTree>
    <p:extLst>
      <p:ext uri="{BB962C8B-B14F-4D97-AF65-F5344CB8AC3E}">
        <p14:creationId xmlns:p14="http://schemas.microsoft.com/office/powerpoint/2010/main" val="2737748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1556792"/>
            <a:ext cx="8136904" cy="4832092"/>
          </a:xfrm>
          <a:prstGeom prst="rect">
            <a:avLst/>
          </a:prstGeom>
        </p:spPr>
        <p:txBody>
          <a:bodyPr wrap="square">
            <a:spAutoFit/>
          </a:bodyPr>
          <a:lstStyle/>
          <a:p>
            <a:r>
              <a:rPr lang="ar-IQ" sz="2800" b="1" u="sng" dirty="0"/>
              <a:t>ثالثا- مياه الشرب :</a:t>
            </a:r>
            <a:endParaRPr lang="en-US" sz="2800" dirty="0"/>
          </a:p>
          <a:p>
            <a:r>
              <a:rPr lang="ar-IQ" sz="2800" dirty="0"/>
              <a:t>   اصبحت محطات تنقية المياه في بلدنا في حالة غير مطمئنه على الاطلاق وهي بحاجة الى التجديد والصيانة .</a:t>
            </a:r>
            <a:endParaRPr lang="en-US" sz="2800" dirty="0"/>
          </a:p>
          <a:p>
            <a:r>
              <a:rPr lang="ar-IQ" sz="2800" b="1" u="sng" dirty="0"/>
              <a:t>رابعا- منشأة انتاج الطاقة :</a:t>
            </a:r>
            <a:endParaRPr lang="en-US" sz="2800" dirty="0"/>
          </a:p>
          <a:p>
            <a:r>
              <a:rPr lang="ar-IQ" sz="2800" dirty="0"/>
              <a:t>    خصوصا المستخدمة في توليد الكهرباء حيث لم نجد سواء المشاكل المتكررة في بلدنا بهذا الخصوص .</a:t>
            </a:r>
            <a:endParaRPr lang="en-US" sz="2800" dirty="0"/>
          </a:p>
          <a:p>
            <a:r>
              <a:rPr lang="ar-IQ" sz="2800" b="1" u="sng" dirty="0"/>
              <a:t>خامسا-الطرق:</a:t>
            </a:r>
            <a:endParaRPr lang="en-US" sz="2800" dirty="0"/>
          </a:p>
          <a:p>
            <a:r>
              <a:rPr lang="ar-IQ" sz="2800" dirty="0"/>
              <a:t> يعاني هذا القطاع من قصور كبير من الامكانيات على الرغم من زيادة حجم الاستيراد المتزايد وبشكل خاص للسيارات لكننا نعاني من قلة توسعة او صيانة الطرق القائمة . لذا لابد من اجراء دراسات جادة لرصد المبالغ لتحسين هذه الشبكة او عمليات احلال لها . </a:t>
            </a:r>
            <a:endParaRPr lang="en-US" sz="2800" dirty="0"/>
          </a:p>
        </p:txBody>
      </p:sp>
    </p:spTree>
    <p:extLst>
      <p:ext uri="{BB962C8B-B14F-4D97-AF65-F5344CB8AC3E}">
        <p14:creationId xmlns:p14="http://schemas.microsoft.com/office/powerpoint/2010/main" val="26122716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27112" y="1772816"/>
            <a:ext cx="7920880" cy="4154984"/>
          </a:xfrm>
          <a:prstGeom prst="rect">
            <a:avLst/>
          </a:prstGeom>
        </p:spPr>
        <p:txBody>
          <a:bodyPr wrap="square">
            <a:spAutoFit/>
          </a:bodyPr>
          <a:lstStyle/>
          <a:p>
            <a:r>
              <a:rPr lang="ar-IQ" sz="2400" b="1" u="sng" dirty="0"/>
              <a:t>سادسا-الحدائق العامة:</a:t>
            </a:r>
            <a:endParaRPr lang="en-US" sz="2400" dirty="0"/>
          </a:p>
          <a:p>
            <a:r>
              <a:rPr lang="ar-IQ" sz="2400" dirty="0"/>
              <a:t>         ان جميع هذه المنشأة في حاجة الى اعمال صيانه عاجلة او عمليات احلال شاملة .</a:t>
            </a:r>
            <a:endParaRPr lang="en-US" sz="2400" dirty="0"/>
          </a:p>
          <a:p>
            <a:r>
              <a:rPr lang="ar-IQ" sz="2400" dirty="0"/>
              <a:t> والمشكلة  تكمن هنا ان نسبة كبيرة من الحدائق العامة والمنتزهات تم تدميرها واجراء البناء عليها . </a:t>
            </a:r>
            <a:endParaRPr lang="en-US" sz="2400" dirty="0"/>
          </a:p>
          <a:p>
            <a:r>
              <a:rPr lang="ar-IQ" sz="2400" b="1" u="sng" dirty="0"/>
              <a:t>سابعا- قطاع السكك الحديدية :</a:t>
            </a:r>
            <a:endParaRPr lang="en-US" sz="2400" dirty="0"/>
          </a:p>
          <a:p>
            <a:r>
              <a:rPr lang="ar-IQ" sz="2400" dirty="0"/>
              <a:t>       يعاني هذا القطاع ايضا من مشكلات خطيرة بالرغم من انه احد الوسائل الهامة التي يعتمد عليها في النقل في بلدنا حيث يعاني هذا القطاع من قصور كبير في امكانياته من اجل صيانه منشأته او تطويرها او زيادة سعتها واستخدام التكنولوجيا الحديثة المستخدمة في هذا القطاع في دول العالم وعلى رأسها القطارات فائقة السرعة .</a:t>
            </a:r>
            <a:endParaRPr lang="en-US" sz="2400" dirty="0"/>
          </a:p>
        </p:txBody>
      </p:sp>
    </p:spTree>
    <p:extLst>
      <p:ext uri="{BB962C8B-B14F-4D97-AF65-F5344CB8AC3E}">
        <p14:creationId xmlns:p14="http://schemas.microsoft.com/office/powerpoint/2010/main" val="9166043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72705" y="1412776"/>
            <a:ext cx="8352928" cy="4524315"/>
          </a:xfrm>
          <a:prstGeom prst="rect">
            <a:avLst/>
          </a:prstGeom>
        </p:spPr>
        <p:txBody>
          <a:bodyPr wrap="square">
            <a:spAutoFit/>
          </a:bodyPr>
          <a:lstStyle/>
          <a:p>
            <a:r>
              <a:rPr lang="ar-IQ" sz="2400" b="1" u="sng" dirty="0"/>
              <a:t>ثامنا- قطاع الطرق :  </a:t>
            </a:r>
            <a:endParaRPr lang="en-US" sz="2400" dirty="0"/>
          </a:p>
          <a:p>
            <a:r>
              <a:rPr lang="ar-IQ" sz="2400" dirty="0"/>
              <a:t>   يعاني هذا القطاع ايضا  من قصور كبير من الامكانيات حيث ان هذه الطرق في حالة متهالكة تماما او متوسطة الامر الذي يهدد بحياة المواطنين اضافة للاختناقات المرورية على هذه الطرق التي تكلف الاقتصاد المحلي مبالغ من الدولارات سنويا في شكل وقود مهدورة لذا لابد من الاهتمام لهذا القطاع .</a:t>
            </a:r>
            <a:endParaRPr lang="en-US" sz="2400" dirty="0"/>
          </a:p>
          <a:p>
            <a:r>
              <a:rPr lang="ar-IQ" sz="2400" b="1" u="sng" dirty="0"/>
              <a:t>تاسعا- المنشأة التعليمية :</a:t>
            </a:r>
            <a:endParaRPr lang="en-US" sz="2400" dirty="0"/>
          </a:p>
          <a:p>
            <a:r>
              <a:rPr lang="ar-IQ" sz="2400" dirty="0"/>
              <a:t>   اما هذا القطاع الحيوي فيعاني من مشاكل خطيرة تتمثل بعدم تقديم او تقديم خدمات غير ملائم على الاطلاق بحيث تكون عاجزة عن مواجهة متطلبات العملية التربوية بالإضافة الى هذه القطاعات هنالك قطاعات اخرى ضمن البنى التحتية التي تعاني من مشكلات مشابه سواء في قدراتها على اداء المهام المناطة بها او تدهور حالتها الى الحد الذي يجب احلالها بأخرى جديدة .او بكيفية توفير استثمارات مثل منظومة القمامة وكيفية التخلص منها..</a:t>
            </a:r>
            <a:endParaRPr lang="en-US" sz="2400" dirty="0"/>
          </a:p>
        </p:txBody>
      </p:sp>
    </p:spTree>
    <p:extLst>
      <p:ext uri="{BB962C8B-B14F-4D97-AF65-F5344CB8AC3E}">
        <p14:creationId xmlns:p14="http://schemas.microsoft.com/office/powerpoint/2010/main" val="38612979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شكل موجة">
  <a:themeElements>
    <a:clrScheme name="شكل موجة">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شكل موجة">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شكل موجة">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65</TotalTime>
  <Words>1739</Words>
  <Application>Microsoft Office PowerPoint</Application>
  <PresentationFormat>عرض على الشاشة (4:3)</PresentationFormat>
  <Paragraphs>90</Paragraphs>
  <Slides>25</Slides>
  <Notes>1</Notes>
  <HiddenSlides>0</HiddenSlides>
  <MMClips>0</MMClips>
  <ScaleCrop>false</ScaleCrop>
  <HeadingPairs>
    <vt:vector size="4" baseType="variant">
      <vt:variant>
        <vt:lpstr>نسق</vt:lpstr>
      </vt:variant>
      <vt:variant>
        <vt:i4>1</vt:i4>
      </vt:variant>
      <vt:variant>
        <vt:lpstr>عناوين الشرائح</vt:lpstr>
      </vt:variant>
      <vt:variant>
        <vt:i4>25</vt:i4>
      </vt:variant>
    </vt:vector>
  </HeadingPairs>
  <TitlesOfParts>
    <vt:vector size="26" baseType="lpstr">
      <vt:lpstr>شكل موجة</vt:lpstr>
      <vt:lpstr>البني التحتية : </vt:lpstr>
      <vt:lpstr>عرض تقديمي في PowerPoint</vt:lpstr>
      <vt:lpstr>  اهمية البنى التحتية : </vt:lpstr>
      <vt:lpstr> انواع البنى التحتية :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 البنية التحتية لجامعات القطر: </vt:lpstr>
      <vt:lpstr>عرض تقديمي في PowerPoint</vt:lpstr>
      <vt:lpstr>عرض تقديمي في PowerPoint</vt:lpstr>
      <vt:lpstr> اسباب ضعف البنى التحتية في الجامعات: </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البنية التحتية والمحافظة عليها:</dc:title>
  <dc:creator>Dr.Intesar</dc:creator>
  <cp:lastModifiedBy>مستخدم غير معروف</cp:lastModifiedBy>
  <cp:revision>11</cp:revision>
  <dcterms:created xsi:type="dcterms:W3CDTF">2021-04-25T21:32:34Z</dcterms:created>
  <dcterms:modified xsi:type="dcterms:W3CDTF">2022-05-30T10:33:32Z</dcterms:modified>
</cp:coreProperties>
</file>