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6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1/29/2022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1/29/2022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381000"/>
            <a:ext cx="7772400" cy="707886"/>
          </a:xfrm>
          <a:prstGeom prst="rect">
            <a:avLst/>
          </a:prstGeom>
          <a:solidFill>
            <a:schemeClr val="accent3">
              <a:lumMod val="60000"/>
              <a:lumOff val="40000"/>
            </a:schemeClr>
          </a:solidFill>
        </p:spPr>
        <p:txBody>
          <a:bodyPr wrap="square">
            <a:spAutoFit/>
          </a:bodyPr>
          <a:lstStyle/>
          <a:p>
            <a:pPr algn="r"/>
            <a:r>
              <a:rPr lang="ar-IQ" sz="4000" b="1" dirty="0"/>
              <a:t> </a:t>
            </a:r>
            <a:endParaRPr lang="ar-IQ" dirty="0"/>
          </a:p>
        </p:txBody>
      </p:sp>
      <p:sp>
        <p:nvSpPr>
          <p:cNvPr id="3" name="Rectangle 2"/>
          <p:cNvSpPr/>
          <p:nvPr/>
        </p:nvSpPr>
        <p:spPr>
          <a:xfrm>
            <a:off x="609602" y="609600"/>
            <a:ext cx="7772400" cy="3785652"/>
          </a:xfrm>
          <a:prstGeom prst="rect">
            <a:avLst/>
          </a:prstGeom>
          <a:solidFill>
            <a:schemeClr val="accent4">
              <a:lumMod val="60000"/>
              <a:lumOff val="40000"/>
            </a:schemeClr>
          </a:solidFill>
        </p:spPr>
        <p:txBody>
          <a:bodyPr wrap="square">
            <a:spAutoFit/>
          </a:bodyPr>
          <a:lstStyle/>
          <a:p>
            <a:r>
              <a:rPr lang="ar-IQ" sz="4000" b="1" dirty="0">
                <a:solidFill>
                  <a:prstClr val="black"/>
                </a:solidFill>
              </a:rPr>
              <a:t>الوقاية من </a:t>
            </a:r>
            <a:r>
              <a:rPr lang="ar-IQ" sz="4000" b="1" dirty="0" smtClean="0">
                <a:solidFill>
                  <a:prstClr val="black"/>
                </a:solidFill>
              </a:rPr>
              <a:t>الفيروسات                </a:t>
            </a:r>
            <a:endParaRPr lang="ar-IQ" sz="4000" b="1" dirty="0">
              <a:solidFill>
                <a:prstClr val="black"/>
              </a:solidFill>
            </a:endParaRPr>
          </a:p>
          <a:p>
            <a:endParaRPr lang="ar-IQ" sz="4000" b="1" dirty="0" smtClean="0">
              <a:solidFill>
                <a:prstClr val="black"/>
              </a:solidFill>
            </a:endParaRPr>
          </a:p>
          <a:p>
            <a:endParaRPr lang="ar-IQ" sz="4000" b="1" dirty="0">
              <a:solidFill>
                <a:prstClr val="black"/>
              </a:solidFill>
            </a:endParaRPr>
          </a:p>
          <a:p>
            <a:endParaRPr lang="ar-IQ" sz="4000" b="1" dirty="0" smtClean="0">
              <a:solidFill>
                <a:prstClr val="black"/>
              </a:solidFill>
            </a:endParaRPr>
          </a:p>
          <a:p>
            <a:pPr algn="r"/>
            <a:r>
              <a:rPr lang="ar-IQ" sz="4000" b="1" dirty="0" smtClean="0">
                <a:solidFill>
                  <a:prstClr val="black"/>
                </a:solidFill>
              </a:rPr>
              <a:t>أعداد : م.م. رشا احمد هاشم </a:t>
            </a:r>
          </a:p>
          <a:p>
            <a:pPr algn="r"/>
            <a:r>
              <a:rPr lang="ar-IQ" sz="4000" b="1" dirty="0">
                <a:solidFill>
                  <a:prstClr val="black"/>
                </a:solidFill>
              </a:rPr>
              <a:t> </a:t>
            </a:r>
            <a:r>
              <a:rPr lang="ar-IQ" sz="4000" b="1" dirty="0" smtClean="0">
                <a:solidFill>
                  <a:prstClr val="black"/>
                </a:solidFill>
              </a:rPr>
              <a:t>         م.م.وداد جاسم فندي  </a:t>
            </a:r>
            <a:endParaRPr lang="ar-IQ" dirty="0"/>
          </a:p>
        </p:txBody>
      </p:sp>
    </p:spTree>
    <p:extLst>
      <p:ext uri="{BB962C8B-B14F-4D97-AF65-F5344CB8AC3E}">
        <p14:creationId xmlns:p14="http://schemas.microsoft.com/office/powerpoint/2010/main" val="405846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2308324"/>
          </a:xfrm>
          <a:prstGeom prst="rect">
            <a:avLst/>
          </a:prstGeom>
        </p:spPr>
        <p:txBody>
          <a:bodyPr wrap="square">
            <a:spAutoFit/>
          </a:bodyPr>
          <a:lstStyle/>
          <a:p>
            <a:pPr algn="r"/>
            <a:r>
              <a:rPr lang="ar-IQ" sz="3600" b="1" dirty="0"/>
              <a:t>عموما يجب أن يعتمد النظام الغذائي على الأطعمة</a:t>
            </a:r>
          </a:p>
          <a:p>
            <a:pPr algn="r"/>
            <a:r>
              <a:rPr lang="ar-IQ" sz="3600" b="1" dirty="0"/>
              <a:t>الطازجة، وتجنب الوجبات السريعة والأطعمة</a:t>
            </a:r>
          </a:p>
          <a:p>
            <a:pPr algn="r"/>
            <a:r>
              <a:rPr lang="ar-IQ" sz="3600" b="1" dirty="0"/>
              <a:t>الدسمة، وتجنب طرق الطبخ التي تُفقد المواد</a:t>
            </a:r>
          </a:p>
          <a:p>
            <a:pPr algn="r"/>
            <a:r>
              <a:rPr lang="ar-IQ" sz="3600" b="1" dirty="0"/>
              <a:t>الغذائية قيمتها</a:t>
            </a:r>
            <a:endParaRPr lang="ar-IQ" sz="3600" dirty="0"/>
          </a:p>
        </p:txBody>
      </p:sp>
    </p:spTree>
    <p:extLst>
      <p:ext uri="{BB962C8B-B14F-4D97-AF65-F5344CB8AC3E}">
        <p14:creationId xmlns:p14="http://schemas.microsoft.com/office/powerpoint/2010/main" val="26504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458200" cy="3970318"/>
          </a:xfrm>
          <a:prstGeom prst="rect">
            <a:avLst/>
          </a:prstGeom>
        </p:spPr>
        <p:txBody>
          <a:bodyPr wrap="square">
            <a:spAutoFit/>
          </a:bodyPr>
          <a:lstStyle/>
          <a:p>
            <a:pPr algn="r"/>
            <a:r>
              <a:rPr lang="ar-IQ" sz="3600" b="1" dirty="0"/>
              <a:t>إن الفواكه والخضراوات ينبغي أن تمثّل 50 % من</a:t>
            </a:r>
          </a:p>
          <a:p>
            <a:pPr algn="r"/>
            <a:r>
              <a:rPr lang="ar-IQ" sz="3600" b="1" dirty="0"/>
              <a:t>نظامنا الغذائي، لأنها تحتوي على معظم العناصر</a:t>
            </a:r>
          </a:p>
          <a:p>
            <a:pPr algn="r"/>
            <a:r>
              <a:rPr lang="ar-IQ" sz="3600" b="1" dirty="0"/>
              <a:t>الغذائية التي تحتاجها الخلايا المناعية، على</a:t>
            </a:r>
          </a:p>
          <a:p>
            <a:pPr algn="r"/>
            <a:r>
              <a:rPr lang="ar-IQ" sz="3600" b="1" dirty="0"/>
              <a:t>غرار الألياف ومضادات الأكسدة والفيتامين ""</a:t>
            </a:r>
          </a:p>
          <a:p>
            <a:pPr algn="r"/>
            <a:r>
              <a:rPr lang="en-US" sz="3600" b="1" dirty="0"/>
              <a:t>(</a:t>
            </a:r>
            <a:r>
              <a:rPr lang="en-US" sz="3600" b="1" dirty="0" smtClean="0"/>
              <a:t>A </a:t>
            </a:r>
            <a:r>
              <a:rPr lang="en-US" sz="3600" b="1" dirty="0"/>
              <a:t>) </a:t>
            </a:r>
            <a:r>
              <a:rPr lang="ar-IQ" sz="3600" b="1" dirty="0"/>
              <a:t>وفيتامين سي. كما تعد البقوليات الغنية</a:t>
            </a:r>
          </a:p>
          <a:p>
            <a:pPr algn="r"/>
            <a:r>
              <a:rPr lang="ar-IQ" sz="3600" b="1" dirty="0"/>
              <a:t>بمعادن، مثل الزنك وحمض الفوليك والنحاس</a:t>
            </a:r>
          </a:p>
          <a:p>
            <a:pPr algn="r"/>
            <a:r>
              <a:rPr lang="ar-IQ" sz="3600" b="1" dirty="0"/>
              <a:t>والسيلينيوم، مفيدة لجهاز المناعة</a:t>
            </a:r>
            <a:r>
              <a:rPr lang="ar-IQ" b="1" dirty="0"/>
              <a:t>.</a:t>
            </a:r>
            <a:endParaRPr lang="ar-IQ" dirty="0"/>
          </a:p>
        </p:txBody>
      </p:sp>
    </p:spTree>
    <p:extLst>
      <p:ext uri="{BB962C8B-B14F-4D97-AF65-F5344CB8AC3E}">
        <p14:creationId xmlns:p14="http://schemas.microsoft.com/office/powerpoint/2010/main" val="100058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3416320"/>
          </a:xfrm>
          <a:prstGeom prst="rect">
            <a:avLst/>
          </a:prstGeom>
        </p:spPr>
        <p:txBody>
          <a:bodyPr wrap="square">
            <a:spAutoFit/>
          </a:bodyPr>
          <a:lstStyle/>
          <a:p>
            <a:pPr algn="r"/>
            <a:r>
              <a:rPr lang="ar-IQ" sz="3600" b="1" dirty="0"/>
              <a:t>من الأغذية المفيدة لجهاز المناعة:</a:t>
            </a:r>
          </a:p>
          <a:p>
            <a:pPr algn="r"/>
            <a:r>
              <a:rPr lang="ar-IQ" sz="3600" b="1" dirty="0"/>
              <a:t>الزنجبيل</a:t>
            </a:r>
          </a:p>
          <a:p>
            <a:pPr algn="r"/>
            <a:r>
              <a:rPr lang="ar-IQ" sz="3600" b="1" dirty="0"/>
              <a:t>بذور الشيا</a:t>
            </a:r>
          </a:p>
          <a:p>
            <a:pPr algn="r"/>
            <a:r>
              <a:rPr lang="ar-IQ" sz="3600" b="1" dirty="0"/>
              <a:t>التوت</a:t>
            </a:r>
          </a:p>
          <a:p>
            <a:pPr algn="r"/>
            <a:r>
              <a:rPr lang="ar-IQ" sz="3600" b="1" dirty="0"/>
              <a:t>الكيوي</a:t>
            </a:r>
          </a:p>
          <a:p>
            <a:pPr algn="r"/>
            <a:r>
              <a:rPr lang="ar-IQ" sz="3600" b="1" dirty="0"/>
              <a:t>غذاء ملكات النحل</a:t>
            </a:r>
            <a:endParaRPr lang="ar-IQ" sz="3600" dirty="0"/>
          </a:p>
        </p:txBody>
      </p:sp>
    </p:spTree>
    <p:extLst>
      <p:ext uri="{BB962C8B-B14F-4D97-AF65-F5344CB8AC3E}">
        <p14:creationId xmlns:p14="http://schemas.microsoft.com/office/powerpoint/2010/main" val="8846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3970318"/>
          </a:xfrm>
          <a:prstGeom prst="rect">
            <a:avLst/>
          </a:prstGeom>
        </p:spPr>
        <p:txBody>
          <a:bodyPr wrap="square">
            <a:spAutoFit/>
          </a:bodyPr>
          <a:lstStyle/>
          <a:p>
            <a:pPr algn="r"/>
            <a:r>
              <a:rPr lang="ar-IQ" sz="3600" b="1" dirty="0"/>
              <a:t>خلاصة قولنا هناك ثمة أصنافا من الأطعمة</a:t>
            </a:r>
          </a:p>
          <a:p>
            <a:pPr algn="r"/>
            <a:r>
              <a:rPr lang="ar-IQ" sz="3600" b="1" dirty="0"/>
              <a:t>والمشروبات تساهم في تقوية جهاز</a:t>
            </a:r>
          </a:p>
          <a:p>
            <a:pPr algn="r"/>
            <a:r>
              <a:rPr lang="ar-IQ" sz="3600" b="1" dirty="0"/>
              <a:t>المناعة لما تحتويه من مضادات أكسدة</a:t>
            </a:r>
          </a:p>
          <a:p>
            <a:pPr algn="r"/>
            <a:r>
              <a:rPr lang="ar-IQ" sz="3600" b="1" dirty="0"/>
              <a:t>تحارب العوامل التي تلحق ضرراً بالخلايا،</a:t>
            </a:r>
          </a:p>
          <a:p>
            <a:pPr algn="r"/>
            <a:r>
              <a:rPr lang="ar-IQ" sz="3600" b="1" dirty="0"/>
              <a:t>كما تساعد هذه الأطعمة على تعزيز</a:t>
            </a:r>
          </a:p>
          <a:p>
            <a:pPr algn="r"/>
            <a:r>
              <a:rPr lang="ar-IQ" sz="3600" b="1" dirty="0"/>
              <a:t>البكتيريا الصحية في المعدة ضمن برنامج</a:t>
            </a:r>
          </a:p>
          <a:p>
            <a:pPr algn="r"/>
            <a:r>
              <a:rPr lang="ar-IQ" sz="3600" b="1" dirty="0"/>
              <a:t>صحي متكامل، ومنها</a:t>
            </a:r>
            <a:endParaRPr lang="ar-IQ" sz="3600" dirty="0"/>
          </a:p>
        </p:txBody>
      </p:sp>
    </p:spTree>
    <p:extLst>
      <p:ext uri="{BB962C8B-B14F-4D97-AF65-F5344CB8AC3E}">
        <p14:creationId xmlns:p14="http://schemas.microsoft.com/office/powerpoint/2010/main" val="76570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8001000" cy="3970318"/>
          </a:xfrm>
          <a:prstGeom prst="rect">
            <a:avLst/>
          </a:prstGeom>
        </p:spPr>
        <p:txBody>
          <a:bodyPr wrap="square">
            <a:spAutoFit/>
          </a:bodyPr>
          <a:lstStyle/>
          <a:p>
            <a:pPr algn="r"/>
            <a:r>
              <a:rPr lang="ar-IQ" sz="3600" b="1" dirty="0"/>
              <a:t>الشاي الأخضر الذي يعد من أغنى</a:t>
            </a:r>
          </a:p>
          <a:p>
            <a:pPr algn="r"/>
            <a:r>
              <a:rPr lang="ar-IQ" sz="3600" b="1" dirty="0"/>
              <a:t>المشروبات بمضادات الأكسدة التي</a:t>
            </a:r>
          </a:p>
          <a:p>
            <a:pPr algn="r"/>
            <a:r>
              <a:rPr lang="ar-IQ" sz="3600" b="1" dirty="0"/>
              <a:t>تحارب الجذور الحرة في الجسم</a:t>
            </a:r>
          </a:p>
          <a:p>
            <a:pPr algn="r"/>
            <a:r>
              <a:rPr lang="ar-IQ" sz="3600" b="1" dirty="0"/>
              <a:t>وتنقيه من السموم</a:t>
            </a:r>
          </a:p>
          <a:p>
            <a:pPr algn="r"/>
            <a:r>
              <a:rPr lang="ar-IQ" sz="3600" b="1" dirty="0"/>
              <a:t>الثوم الذي يعد غنيا بالكبريت ●</a:t>
            </a:r>
          </a:p>
          <a:p>
            <a:pPr algn="r"/>
            <a:r>
              <a:rPr lang="ar-IQ" sz="3600" b="1" dirty="0"/>
              <a:t>والسلينيوم ومضادات الأكسدة، ويعد</a:t>
            </a:r>
          </a:p>
          <a:p>
            <a:pPr algn="r"/>
            <a:r>
              <a:rPr lang="ar-IQ" sz="3600" b="1" dirty="0"/>
              <a:t>من المضادات الحيوية الطبيعية</a:t>
            </a:r>
            <a:endParaRPr lang="ar-IQ" sz="3600" dirty="0"/>
          </a:p>
        </p:txBody>
      </p:sp>
    </p:spTree>
    <p:extLst>
      <p:ext uri="{BB962C8B-B14F-4D97-AF65-F5344CB8AC3E}">
        <p14:creationId xmlns:p14="http://schemas.microsoft.com/office/powerpoint/2010/main" val="212777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124754"/>
          </a:xfrm>
          <a:prstGeom prst="rect">
            <a:avLst/>
          </a:prstGeom>
        </p:spPr>
        <p:txBody>
          <a:bodyPr wrap="square">
            <a:spAutoFit/>
          </a:bodyPr>
          <a:lstStyle/>
          <a:p>
            <a:pPr algn="r"/>
            <a:r>
              <a:rPr lang="ar-IQ" sz="2800" b="1" dirty="0"/>
              <a:t>اللبن</a:t>
            </a:r>
          </a:p>
          <a:p>
            <a:pPr algn="r"/>
            <a:r>
              <a:rPr lang="ar-IQ" sz="2800" b="1" dirty="0"/>
              <a:t>الذي يعد مصدراً للبكتيريا النافعة التي</a:t>
            </a:r>
          </a:p>
          <a:p>
            <a:pPr algn="r"/>
            <a:r>
              <a:rPr lang="ar-IQ" sz="2800" b="1" dirty="0"/>
              <a:t>تمنع تكاثر البكتيريا الضارة في المعدة</a:t>
            </a:r>
          </a:p>
          <a:p>
            <a:pPr algn="r"/>
            <a:r>
              <a:rPr lang="ar-IQ" sz="2800" b="1" dirty="0"/>
              <a:t>والأمعاء، ممَّا يحسن ويعزز عمل</a:t>
            </a:r>
          </a:p>
          <a:p>
            <a:pPr algn="r"/>
            <a:r>
              <a:rPr lang="ar-IQ" sz="2800" b="1" dirty="0"/>
              <a:t>الجهاز الهضمي، إذ تعد المعدة بيت</a:t>
            </a:r>
          </a:p>
          <a:p>
            <a:pPr algn="r"/>
            <a:r>
              <a:rPr lang="ar-IQ" sz="2800" b="1" dirty="0"/>
              <a:t>الداء وسلامتها تنعكس على الجسم</a:t>
            </a:r>
          </a:p>
          <a:p>
            <a:pPr algn="r"/>
            <a:r>
              <a:rPr lang="ar-IQ" sz="2800" b="1" dirty="0"/>
              <a:t>وصحته بشكل كامل.</a:t>
            </a:r>
          </a:p>
          <a:p>
            <a:pPr algn="r"/>
            <a:r>
              <a:rPr lang="ar-IQ" sz="2800" b="1" dirty="0"/>
              <a:t>السمك والمأكولات البحرية ●</a:t>
            </a:r>
          </a:p>
          <a:p>
            <a:pPr algn="r"/>
            <a:r>
              <a:rPr lang="ar-IQ" sz="2800" b="1" dirty="0"/>
              <a:t>التي تزود الجسم بالحمض الدهني أوميجا</a:t>
            </a:r>
          </a:p>
          <a:p>
            <a:pPr algn="r"/>
            <a:r>
              <a:rPr lang="ar-IQ" sz="2800" b="1" dirty="0"/>
              <a:t>3 الذي يعمل على تقوية كريات الدم</a:t>
            </a:r>
          </a:p>
          <a:p>
            <a:pPr algn="r"/>
            <a:r>
              <a:rPr lang="ar-IQ" sz="2800" b="1" dirty="0"/>
              <a:t>البيضاء، ومن أغنى المأكولات البحرية</a:t>
            </a:r>
          </a:p>
          <a:p>
            <a:pPr algn="r"/>
            <a:r>
              <a:rPr lang="ar-IQ" sz="2800" b="1" dirty="0"/>
              <a:t>بالأوميجا 3</a:t>
            </a:r>
          </a:p>
          <a:p>
            <a:pPr algn="r"/>
            <a:r>
              <a:rPr lang="ar-IQ" sz="2800" b="1" dirty="0"/>
              <a:t>السمك ا</a:t>
            </a:r>
          </a:p>
          <a:p>
            <a:pPr algn="r"/>
            <a:r>
              <a:rPr lang="ar-IQ" sz="2800" b="1" dirty="0"/>
              <a:t>السلمون والسردين</a:t>
            </a:r>
            <a:endParaRPr lang="ar-IQ" sz="2800" dirty="0"/>
          </a:p>
        </p:txBody>
      </p:sp>
    </p:spTree>
    <p:extLst>
      <p:ext uri="{BB962C8B-B14F-4D97-AF65-F5344CB8AC3E}">
        <p14:creationId xmlns:p14="http://schemas.microsoft.com/office/powerpoint/2010/main" val="219906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3970318"/>
          </a:xfrm>
          <a:prstGeom prst="rect">
            <a:avLst/>
          </a:prstGeom>
        </p:spPr>
        <p:txBody>
          <a:bodyPr wrap="square">
            <a:spAutoFit/>
          </a:bodyPr>
          <a:lstStyle/>
          <a:p>
            <a:pPr algn="r"/>
            <a:r>
              <a:rPr lang="ar-IQ" sz="3600" b="1" dirty="0"/>
              <a:t>الأغذية الغنية بالبيتاكاروتين الذي يساهم في تقوية الجهاز</a:t>
            </a:r>
          </a:p>
          <a:p>
            <a:pPr algn="r"/>
            <a:r>
              <a:rPr lang="ar-IQ" sz="3600" b="1" dirty="0"/>
              <a:t>المناعي وكريات الدم البيضاء</a:t>
            </a:r>
          </a:p>
          <a:p>
            <a:pPr algn="r"/>
            <a:r>
              <a:rPr lang="ar-IQ" sz="3600" b="1" dirty="0"/>
              <a:t>مثل الجزر والبطاطا الحلوة والمشمش</a:t>
            </a:r>
          </a:p>
          <a:p>
            <a:pPr algn="r"/>
            <a:r>
              <a:rPr lang="ar-IQ" sz="3600" b="1" dirty="0"/>
              <a:t>والبندورة</a:t>
            </a:r>
          </a:p>
          <a:p>
            <a:pPr algn="r"/>
            <a:r>
              <a:rPr lang="ar-IQ" sz="3600" b="1" dirty="0"/>
              <a:t>العسل الذي يعد غذاء مقويا للجسم ومصدراً للطاقة وبديلاً ●</a:t>
            </a:r>
          </a:p>
          <a:p>
            <a:pPr algn="r"/>
            <a:r>
              <a:rPr lang="ar-IQ" sz="3600" b="1" dirty="0"/>
              <a:t>هاما للسكر الأبيض المضر بالصحة</a:t>
            </a:r>
            <a:endParaRPr lang="ar-IQ" sz="3600" dirty="0"/>
          </a:p>
        </p:txBody>
      </p:sp>
    </p:spTree>
    <p:extLst>
      <p:ext uri="{BB962C8B-B14F-4D97-AF65-F5344CB8AC3E}">
        <p14:creationId xmlns:p14="http://schemas.microsoft.com/office/powerpoint/2010/main" val="172858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2862322"/>
          </a:xfrm>
          <a:prstGeom prst="rect">
            <a:avLst/>
          </a:prstGeom>
        </p:spPr>
        <p:txBody>
          <a:bodyPr wrap="square">
            <a:spAutoFit/>
          </a:bodyPr>
          <a:lstStyle/>
          <a:p>
            <a:pPr algn="r"/>
            <a:r>
              <a:rPr lang="ar-IQ" sz="3600" dirty="0"/>
              <a:t>وتعد الأغذية الغنية بفيتامين ) </a:t>
            </a:r>
            <a:r>
              <a:rPr lang="en-US" sz="3600" dirty="0"/>
              <a:t>c ( </a:t>
            </a:r>
            <a:r>
              <a:rPr lang="ar-IQ" sz="3600" dirty="0"/>
              <a:t>ومضادات الأكسدة</a:t>
            </a:r>
          </a:p>
          <a:p>
            <a:pPr algn="r"/>
            <a:r>
              <a:rPr lang="ar-IQ" sz="3600" dirty="0"/>
              <a:t>لتنشيط الدورة الدموية وتنشيط الجسم، إضافة</a:t>
            </a:r>
          </a:p>
          <a:p>
            <a:pPr algn="r"/>
            <a:r>
              <a:rPr lang="ar-IQ" sz="3600" dirty="0"/>
              <a:t>إلى دورها الكبير في تقوية الجهاز المناعي،</a:t>
            </a:r>
          </a:p>
          <a:p>
            <a:pPr algn="r"/>
            <a:r>
              <a:rPr lang="ar-IQ" sz="3600" dirty="0"/>
              <a:t>ومن أهم أمثلتها الحمضيات كالليمون والبرتقال</a:t>
            </a:r>
          </a:p>
          <a:p>
            <a:pPr algn="r"/>
            <a:r>
              <a:rPr lang="ar-IQ" sz="3600" dirty="0"/>
              <a:t>وأصناف أخرى مثل الكيوي والفراولة</a:t>
            </a:r>
            <a:r>
              <a:rPr lang="ar-IQ" dirty="0"/>
              <a:t>.</a:t>
            </a:r>
          </a:p>
        </p:txBody>
      </p:sp>
    </p:spTree>
    <p:extLst>
      <p:ext uri="{BB962C8B-B14F-4D97-AF65-F5344CB8AC3E}">
        <p14:creationId xmlns:p14="http://schemas.microsoft.com/office/powerpoint/2010/main" val="385446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382000" cy="5262979"/>
          </a:xfrm>
          <a:prstGeom prst="rect">
            <a:avLst/>
          </a:prstGeom>
        </p:spPr>
        <p:txBody>
          <a:bodyPr wrap="square">
            <a:spAutoFit/>
          </a:bodyPr>
          <a:lstStyle/>
          <a:p>
            <a:pPr algn="r"/>
            <a:r>
              <a:rPr lang="ar-IQ" sz="2800" b="1" dirty="0"/>
              <a:t>وينصح الاطباء بالإرشادات الغذائية عالميا لجميع الفئات العمرية للأشخاص</a:t>
            </a:r>
          </a:p>
          <a:p>
            <a:pPr algn="r"/>
            <a:r>
              <a:rPr lang="ar-IQ" sz="2800" b="1" dirty="0"/>
              <a:t>بتجنب الأطعمة التالية لحماية الجهاز المناعي:</a:t>
            </a:r>
          </a:p>
          <a:p>
            <a:pPr algn="r"/>
            <a:r>
              <a:rPr lang="ar-IQ" sz="2800" b="1" dirty="0"/>
              <a:t>-</a:t>
            </a:r>
          </a:p>
          <a:p>
            <a:pPr algn="r"/>
            <a:r>
              <a:rPr lang="ar-IQ" sz="2800" b="1" dirty="0"/>
              <a:t>الأطعمة الغنية بالدهون المشبعة</a:t>
            </a:r>
          </a:p>
          <a:p>
            <a:pPr algn="r"/>
            <a:r>
              <a:rPr lang="ar-IQ" sz="2800" b="1" dirty="0"/>
              <a:t>-</a:t>
            </a:r>
          </a:p>
          <a:p>
            <a:pPr algn="r"/>
            <a:r>
              <a:rPr lang="ar-IQ" sz="2800" b="1" dirty="0"/>
              <a:t>باستثناء الأسماك والدهون الاستوائية، مثل زيت جوز الهند والزبدة.</a:t>
            </a:r>
          </a:p>
          <a:p>
            <a:pPr algn="r"/>
            <a:r>
              <a:rPr lang="ar-IQ" sz="2800" b="1" dirty="0"/>
              <a:t>- الأطعمة الغنية بالدهون المتحولة مثل الدهون المهدرجة، والدهون</a:t>
            </a:r>
          </a:p>
          <a:p>
            <a:pPr algn="r"/>
            <a:r>
              <a:rPr lang="ar-IQ" sz="2800" b="1" dirty="0"/>
              <a:t>المهدرجة جزئيا، والزبدة.</a:t>
            </a:r>
          </a:p>
          <a:p>
            <a:pPr algn="r"/>
            <a:r>
              <a:rPr lang="ar-IQ" sz="2800" b="1" dirty="0"/>
              <a:t>- الابتعاد عن الكربوهيدرات المكررة مثل الخبز الأبيض والأرز الأبيض</a:t>
            </a:r>
          </a:p>
          <a:p>
            <a:pPr algn="r"/>
            <a:r>
              <a:rPr lang="ar-IQ" sz="2800" b="1" dirty="0"/>
              <a:t>والبطاطس المقلية والمشروبات المحتوية على السكر، والأطعمة</a:t>
            </a:r>
          </a:p>
          <a:p>
            <a:pPr algn="r"/>
            <a:r>
              <a:rPr lang="ar-IQ" sz="2800" b="1" dirty="0"/>
              <a:t>والدقيق الأبيض وجميع السكريات</a:t>
            </a:r>
            <a:endParaRPr lang="ar-IQ" sz="2800" dirty="0"/>
          </a:p>
        </p:txBody>
      </p:sp>
    </p:spTree>
    <p:extLst>
      <p:ext uri="{BB962C8B-B14F-4D97-AF65-F5344CB8AC3E}">
        <p14:creationId xmlns:p14="http://schemas.microsoft.com/office/powerpoint/2010/main" val="203113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1"/>
            <a:ext cx="8686800" cy="4524315"/>
          </a:xfrm>
          <a:prstGeom prst="rect">
            <a:avLst/>
          </a:prstGeom>
        </p:spPr>
        <p:txBody>
          <a:bodyPr wrap="square">
            <a:spAutoFit/>
          </a:bodyPr>
          <a:lstStyle/>
          <a:p>
            <a:pPr algn="r"/>
            <a:r>
              <a:rPr lang="ar-IQ" sz="3200" b="1" dirty="0">
                <a:solidFill>
                  <a:srgbClr val="FF0000"/>
                </a:solidFill>
              </a:rPr>
              <a:t>هناك عدويين يهاجمان جهاز المناعة</a:t>
            </a:r>
          </a:p>
          <a:p>
            <a:pPr algn="r"/>
            <a:r>
              <a:rPr lang="ar-IQ" sz="3200" b="1" dirty="0"/>
              <a:t>ه 1 - السكر المضاف العدو الأكبر لجهاز المناعة</a:t>
            </a:r>
          </a:p>
          <a:p>
            <a:pPr algn="r"/>
            <a:r>
              <a:rPr lang="ar-IQ" sz="3200" b="1" dirty="0"/>
              <a:t>نقلا عن خبراء التغذية بإن السكر )الأبيض والأسمر</a:t>
            </a:r>
          </a:p>
          <a:p>
            <a:pPr algn="r"/>
            <a:r>
              <a:rPr lang="ar-IQ" sz="3200" b="1" dirty="0"/>
              <a:t>والمصنع بكافة أشكاله( أكبر عدو للمناعة دون أدنى شك.</a:t>
            </a:r>
          </a:p>
          <a:p>
            <a:pPr algn="r"/>
            <a:r>
              <a:rPr lang="ar-IQ" sz="3200" b="1" dirty="0"/>
              <a:t>ومن الصعب معرفة جميع المنتجات التي تحتوي على</a:t>
            </a:r>
          </a:p>
          <a:p>
            <a:pPr algn="r"/>
            <a:r>
              <a:rPr lang="ar-IQ" sz="3200" b="1" dirty="0"/>
              <a:t>السكر, فلا يقتصر على مكعبات السكر التي نضعها في</a:t>
            </a:r>
          </a:p>
          <a:p>
            <a:pPr algn="r"/>
            <a:r>
              <a:rPr lang="ar-IQ" sz="3200" b="1" dirty="0"/>
              <a:t>القهوة او الشاء فقط، وإنما هو موجود أيضًا في</a:t>
            </a:r>
          </a:p>
          <a:p>
            <a:pPr algn="r"/>
            <a:r>
              <a:rPr lang="ar-IQ" sz="3200" b="1" dirty="0"/>
              <a:t>المشروبات الغازية والمعجنات والصلصات والوجبات</a:t>
            </a:r>
          </a:p>
          <a:p>
            <a:pPr algn="r"/>
            <a:r>
              <a:rPr lang="ar-IQ" sz="3200" b="1" dirty="0"/>
              <a:t>الخفيفة.</a:t>
            </a:r>
            <a:endParaRPr lang="ar-IQ" sz="3200" dirty="0"/>
          </a:p>
        </p:txBody>
      </p:sp>
    </p:spTree>
    <p:extLst>
      <p:ext uri="{BB962C8B-B14F-4D97-AF65-F5344CB8AC3E}">
        <p14:creationId xmlns:p14="http://schemas.microsoft.com/office/powerpoint/2010/main" val="126649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1" y="381000"/>
            <a:ext cx="7467600" cy="707886"/>
          </a:xfrm>
          <a:prstGeom prst="rect">
            <a:avLst/>
          </a:prstGeom>
        </p:spPr>
        <p:txBody>
          <a:bodyPr wrap="square">
            <a:spAutoFit/>
          </a:bodyPr>
          <a:lstStyle/>
          <a:p>
            <a:pPr algn="r"/>
            <a:r>
              <a:rPr lang="ar-IQ" sz="4000" b="1" dirty="0" smtClean="0">
                <a:solidFill>
                  <a:srgbClr val="FF0000"/>
                </a:solidFill>
              </a:rPr>
              <a:t>التغذية </a:t>
            </a:r>
            <a:r>
              <a:rPr lang="ar-IQ" sz="4000" b="1" dirty="0">
                <a:solidFill>
                  <a:srgbClr val="FF0000"/>
                </a:solidFill>
              </a:rPr>
              <a:t>الصحية في مقاومة جائحة كورونا</a:t>
            </a:r>
          </a:p>
        </p:txBody>
      </p:sp>
      <p:sp>
        <p:nvSpPr>
          <p:cNvPr id="3" name="Rectangle 2"/>
          <p:cNvSpPr/>
          <p:nvPr/>
        </p:nvSpPr>
        <p:spPr>
          <a:xfrm>
            <a:off x="304800" y="914400"/>
            <a:ext cx="8458200" cy="4401205"/>
          </a:xfrm>
          <a:prstGeom prst="rect">
            <a:avLst/>
          </a:prstGeom>
        </p:spPr>
        <p:txBody>
          <a:bodyPr wrap="square">
            <a:spAutoFit/>
          </a:bodyPr>
          <a:lstStyle/>
          <a:p>
            <a:pPr algn="r"/>
            <a:r>
              <a:rPr lang="ar-IQ" sz="4000" b="1" dirty="0"/>
              <a:t>لتقوية المناعة.. عليك</a:t>
            </a:r>
          </a:p>
          <a:p>
            <a:pPr algn="r"/>
            <a:r>
              <a:rPr lang="ar-IQ" sz="4000" b="1" dirty="0"/>
              <a:t>بالغذاء الصحي والرياضة والصوم وابتعد</a:t>
            </a:r>
          </a:p>
          <a:p>
            <a:pPr algn="r"/>
            <a:r>
              <a:rPr lang="ar-IQ" sz="4000" b="1" dirty="0"/>
              <a:t>عن السكر</a:t>
            </a:r>
          </a:p>
          <a:p>
            <a:pPr algn="r"/>
            <a:r>
              <a:rPr lang="ar-IQ" sz="4000" b="1" dirty="0"/>
              <a:t>في مواجهة فيروس كورونا المستجد "كوفيد-</a:t>
            </a:r>
          </a:p>
          <a:p>
            <a:pPr algn="r"/>
            <a:r>
              <a:rPr lang="ar-IQ" sz="4000" b="1" dirty="0"/>
              <a:t>19 " وغيره من الأمراض، تلعب المناعة دورا</a:t>
            </a:r>
          </a:p>
          <a:p>
            <a:pPr algn="r"/>
            <a:r>
              <a:rPr lang="ar-IQ" sz="4000" b="1" dirty="0"/>
              <a:t>أساسيا في حماية الجسم، موفرة الحماية التي</a:t>
            </a:r>
          </a:p>
          <a:p>
            <a:pPr algn="r"/>
            <a:r>
              <a:rPr lang="ar-IQ" sz="4000" b="1" dirty="0"/>
              <a:t>يحتاجها لمقاومة الأمراض والأوبئة</a:t>
            </a:r>
            <a:endParaRPr lang="ar-IQ" sz="4000" dirty="0"/>
          </a:p>
        </p:txBody>
      </p:sp>
    </p:spTree>
    <p:extLst>
      <p:ext uri="{BB962C8B-B14F-4D97-AF65-F5344CB8AC3E}">
        <p14:creationId xmlns:p14="http://schemas.microsoft.com/office/powerpoint/2010/main" val="84617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686800" cy="3970318"/>
          </a:xfrm>
          <a:prstGeom prst="rect">
            <a:avLst/>
          </a:prstGeom>
        </p:spPr>
        <p:txBody>
          <a:bodyPr wrap="square">
            <a:spAutoFit/>
          </a:bodyPr>
          <a:lstStyle/>
          <a:p>
            <a:pPr algn="r"/>
            <a:r>
              <a:rPr lang="ar-IQ" sz="3600" b="1" dirty="0"/>
              <a:t>ونقلا عن التقارير الطبية تقول إن الفرق بين السكر</a:t>
            </a:r>
          </a:p>
          <a:p>
            <a:pPr algn="r"/>
            <a:r>
              <a:rPr lang="ar-IQ" sz="3600" b="1" dirty="0"/>
              <a:t>المضاف والطبيعي الموجود في الفاكهة يكمن في أن</a:t>
            </a:r>
          </a:p>
          <a:p>
            <a:pPr algn="r"/>
            <a:r>
              <a:rPr lang="ar-IQ" sz="3600" b="1" dirty="0"/>
              <a:t>الفاكهة غنية بالألياف التي تسهل عملية امتصاص</a:t>
            </a:r>
          </a:p>
          <a:p>
            <a:pPr algn="r"/>
            <a:r>
              <a:rPr lang="ar-IQ" sz="3600" b="1" dirty="0"/>
              <a:t>الجسم للسكريات.</a:t>
            </a:r>
          </a:p>
          <a:p>
            <a:pPr algn="r"/>
            <a:r>
              <a:rPr lang="ar-IQ" sz="3600" b="1" dirty="0"/>
              <a:t>ولا شك أن أدمغتنا تحتاج السكريات لأداء وظائفها، ولكن</a:t>
            </a:r>
          </a:p>
          <a:p>
            <a:pPr algn="r"/>
            <a:r>
              <a:rPr lang="ar-IQ" sz="3600" b="1" dirty="0"/>
              <a:t>ليس المقصود من ذلك السكر المكرر، وإنما السكريات</a:t>
            </a:r>
          </a:p>
          <a:p>
            <a:pPr algn="r"/>
            <a:r>
              <a:rPr lang="ar-IQ" sz="3600" b="1" dirty="0"/>
              <a:t>الطبيعية الموجود بالفاكهة والبقوليات والحبوب</a:t>
            </a:r>
            <a:endParaRPr lang="ar-IQ" sz="3600" dirty="0"/>
          </a:p>
        </p:txBody>
      </p:sp>
    </p:spTree>
    <p:extLst>
      <p:ext uri="{BB962C8B-B14F-4D97-AF65-F5344CB8AC3E}">
        <p14:creationId xmlns:p14="http://schemas.microsoft.com/office/powerpoint/2010/main" val="183504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534400" cy="3970318"/>
          </a:xfrm>
          <a:prstGeom prst="rect">
            <a:avLst/>
          </a:prstGeom>
        </p:spPr>
        <p:txBody>
          <a:bodyPr wrap="square">
            <a:spAutoFit/>
          </a:bodyPr>
          <a:lstStyle/>
          <a:p>
            <a:pPr algn="r"/>
            <a:r>
              <a:rPr lang="ar-IQ" sz="3600" b="1" dirty="0"/>
              <a:t>الطعام المقلي</a:t>
            </a:r>
          </a:p>
          <a:p>
            <a:pPr algn="r"/>
            <a:r>
              <a:rPr lang="ar-IQ" sz="3600" b="1" dirty="0"/>
              <a:t>تناول الطعام المقلي بشكل دائم يرفع من</a:t>
            </a:r>
          </a:p>
          <a:p>
            <a:pPr algn="r"/>
            <a:r>
              <a:rPr lang="ar-IQ" sz="3600" b="1" dirty="0"/>
              <a:t>خطورة الإصابة بأمراض القلب</a:t>
            </a:r>
          </a:p>
          <a:p>
            <a:pPr algn="r"/>
            <a:r>
              <a:rPr lang="ar-IQ" sz="3600" b="1" dirty="0"/>
              <a:t>والأوعية الدموية. كما أنه يزيد خطر</a:t>
            </a:r>
          </a:p>
          <a:p>
            <a:pPr algn="r"/>
            <a:r>
              <a:rPr lang="ar-IQ" sz="3600" b="1" dirty="0"/>
              <a:t>السمنة، التي تعد من عوامل الإصابة</a:t>
            </a:r>
          </a:p>
          <a:p>
            <a:pPr algn="r"/>
            <a:r>
              <a:rPr lang="ar-IQ" sz="3600" b="1" dirty="0"/>
              <a:t>بمرض السكري، وتؤثر سلبيا في</a:t>
            </a:r>
          </a:p>
          <a:p>
            <a:pPr algn="r"/>
            <a:r>
              <a:rPr lang="ar-IQ" sz="3600" b="1" dirty="0"/>
              <a:t>النهاية على المناعة.</a:t>
            </a:r>
            <a:endParaRPr lang="ar-IQ" sz="3600" dirty="0"/>
          </a:p>
        </p:txBody>
      </p:sp>
    </p:spTree>
    <p:extLst>
      <p:ext uri="{BB962C8B-B14F-4D97-AF65-F5344CB8AC3E}">
        <p14:creationId xmlns:p14="http://schemas.microsoft.com/office/powerpoint/2010/main" val="279440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382000" cy="4801314"/>
          </a:xfrm>
          <a:prstGeom prst="rect">
            <a:avLst/>
          </a:prstGeom>
        </p:spPr>
        <p:txBody>
          <a:bodyPr wrap="square">
            <a:spAutoFit/>
          </a:bodyPr>
          <a:lstStyle/>
          <a:p>
            <a:pPr algn="r"/>
            <a:r>
              <a:rPr lang="ar-IQ" sz="3600" b="1" dirty="0"/>
              <a:t>وقد قام فريق من الباحثين بتحليل بيانات أكثر من نصف</a:t>
            </a:r>
          </a:p>
          <a:p>
            <a:pPr algn="r"/>
            <a:r>
              <a:rPr lang="ar-IQ" sz="3600" b="1" dirty="0"/>
              <a:t>مليون مشارك في 17 بحثا أجري السنوات الأخيرة،</a:t>
            </a:r>
          </a:p>
          <a:p>
            <a:pPr algn="r"/>
            <a:r>
              <a:rPr lang="ar-IQ" sz="3600" b="1" dirty="0"/>
              <a:t>ووجد الباحثون</a:t>
            </a:r>
          </a:p>
          <a:p>
            <a:pPr algn="r"/>
            <a:r>
              <a:rPr lang="ar-IQ" sz="3600" b="1" dirty="0"/>
              <a:t>أن ما يصل لحوالي 37 ألف شخص من المشاركين</a:t>
            </a:r>
          </a:p>
          <a:p>
            <a:pPr algn="r"/>
            <a:r>
              <a:rPr lang="ar-IQ" sz="3600" b="1" dirty="0"/>
              <a:t>بالدراسات يعانون من مشاكل خطيرة في القلب</a:t>
            </a:r>
          </a:p>
          <a:p>
            <a:pPr algn="r"/>
            <a:r>
              <a:rPr lang="ar-IQ" sz="3600" b="1" dirty="0"/>
              <a:t>والأوعية الدموية، وأن تناول الطعام المقلي يرتبط</a:t>
            </a:r>
          </a:p>
          <a:p>
            <a:pPr algn="r"/>
            <a:r>
              <a:rPr lang="ar-IQ" sz="3600" b="1" dirty="0"/>
              <a:t>بزيادة خطر الإصابة بأمراض القلب والسكتات</a:t>
            </a:r>
          </a:p>
          <a:p>
            <a:pPr algn="r"/>
            <a:r>
              <a:rPr lang="ar-IQ" sz="3600" b="1" dirty="0"/>
              <a:t>الدماغية.</a:t>
            </a:r>
          </a:p>
          <a:p>
            <a:pPr algn="r"/>
            <a:r>
              <a:rPr lang="ar-IQ" b="1" dirty="0"/>
              <a:t>-</a:t>
            </a:r>
            <a:endParaRPr lang="ar-IQ" dirty="0"/>
          </a:p>
        </p:txBody>
      </p:sp>
    </p:spTree>
    <p:extLst>
      <p:ext uri="{BB962C8B-B14F-4D97-AF65-F5344CB8AC3E}">
        <p14:creationId xmlns:p14="http://schemas.microsoft.com/office/powerpoint/2010/main" val="350499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1"/>
            <a:ext cx="8305800" cy="5632311"/>
          </a:xfrm>
          <a:prstGeom prst="rect">
            <a:avLst/>
          </a:prstGeom>
        </p:spPr>
        <p:txBody>
          <a:bodyPr wrap="square">
            <a:spAutoFit/>
          </a:bodyPr>
          <a:lstStyle/>
          <a:p>
            <a:pPr algn="r"/>
            <a:r>
              <a:rPr lang="ar-IQ" b="1" dirty="0"/>
              <a:t>أ</a:t>
            </a:r>
            <a:r>
              <a:rPr lang="ar-IQ" sz="3600" b="1" dirty="0"/>
              <a:t>كثر من 70 بالمئة من خلايا الجسم المناعية</a:t>
            </a:r>
          </a:p>
          <a:p>
            <a:pPr algn="r"/>
            <a:r>
              <a:rPr lang="ar-IQ" sz="3600" b="1" dirty="0"/>
              <a:t>تتواجد في الجهاز الهضمي</a:t>
            </a:r>
          </a:p>
          <a:p>
            <a:pPr algn="r"/>
            <a:r>
              <a:rPr lang="ar-IQ" sz="3600" b="1" dirty="0"/>
              <a:t>تكون أعراض الزكام مزعجة في الشتاء، بيد أن تكرارها</a:t>
            </a:r>
          </a:p>
          <a:p>
            <a:pPr algn="r"/>
            <a:r>
              <a:rPr lang="ar-IQ" sz="3600" b="1" dirty="0"/>
              <a:t>بين كل حين وأخرى، قد تكون علامة صحية أخرى</a:t>
            </a:r>
          </a:p>
          <a:p>
            <a:pPr algn="r"/>
            <a:r>
              <a:rPr lang="ar-IQ" sz="3600" b="1" dirty="0"/>
              <a:t>وسواء في أشهر الصيف أو خلال المواسم الباردة،</a:t>
            </a:r>
          </a:p>
          <a:p>
            <a:pPr algn="r"/>
            <a:r>
              <a:rPr lang="ar-IQ" sz="3600" b="1" dirty="0"/>
              <a:t>فإن جهاز المناعة لدينا معرض باستمرار لمسببات</a:t>
            </a:r>
          </a:p>
          <a:p>
            <a:pPr algn="r"/>
            <a:r>
              <a:rPr lang="ar-IQ" sz="3600" b="1" dirty="0"/>
              <a:t>الأمراض. وإذا تم إضعاف الجهاز المناعي، فلن يكون</a:t>
            </a:r>
          </a:p>
          <a:p>
            <a:pPr algn="r"/>
            <a:r>
              <a:rPr lang="ar-IQ" sz="3600" b="1" dirty="0"/>
              <a:t>قادرًا على حمايتنا بشكل فعال من الأمراض أو نزلات</a:t>
            </a:r>
          </a:p>
          <a:p>
            <a:pPr algn="r"/>
            <a:r>
              <a:rPr lang="ar-IQ" sz="3600" b="1" dirty="0"/>
              <a:t>البرد</a:t>
            </a:r>
            <a:r>
              <a:rPr lang="ar-IQ" b="1" dirty="0"/>
              <a:t>.</a:t>
            </a:r>
            <a:endParaRPr lang="ar-IQ" dirty="0"/>
          </a:p>
        </p:txBody>
      </p:sp>
    </p:spTree>
    <p:extLst>
      <p:ext uri="{BB962C8B-B14F-4D97-AF65-F5344CB8AC3E}">
        <p14:creationId xmlns:p14="http://schemas.microsoft.com/office/powerpoint/2010/main" val="427241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686800" cy="5078313"/>
          </a:xfrm>
          <a:prstGeom prst="rect">
            <a:avLst/>
          </a:prstGeom>
        </p:spPr>
        <p:txBody>
          <a:bodyPr wrap="square">
            <a:spAutoFit/>
          </a:bodyPr>
          <a:lstStyle/>
          <a:p>
            <a:pPr algn="r"/>
            <a:r>
              <a:rPr lang="ar-IQ" sz="3600" b="1" dirty="0"/>
              <a:t>تؤثر حالة الأمعاء الصحية على جهاز المناعة، فكما</a:t>
            </a:r>
          </a:p>
          <a:p>
            <a:pPr algn="r"/>
            <a:r>
              <a:rPr lang="ar-IQ" sz="3600" b="1" dirty="0"/>
              <a:t>يوجد رابط وطيد بين تناول الطعام ومروره بالجهاز</a:t>
            </a:r>
          </a:p>
          <a:p>
            <a:pPr algn="r"/>
            <a:r>
              <a:rPr lang="ar-IQ" sz="3600" b="1" dirty="0"/>
              <a:t>الهضمي والحالة النفسية لدى الشخص، للأمعاء</a:t>
            </a:r>
          </a:p>
          <a:p>
            <a:pPr algn="r"/>
            <a:r>
              <a:rPr lang="ar-IQ" sz="3600" b="1" dirty="0"/>
              <a:t>علاقة وطيدة مع الرئتين والجهاز التنفسي. وهو ما</a:t>
            </a:r>
          </a:p>
          <a:p>
            <a:pPr algn="r"/>
            <a:r>
              <a:rPr lang="ar-IQ" sz="3600" b="1" dirty="0"/>
              <a:t>يعرف</a:t>
            </a:r>
          </a:p>
          <a:p>
            <a:pPr algn="r"/>
            <a:r>
              <a:rPr lang="ar-IQ" sz="3600" b="1" dirty="0"/>
              <a:t>بمحور الأمعاء الرئة، حيث يمكن تبادل بعض –</a:t>
            </a:r>
          </a:p>
          <a:p>
            <a:pPr algn="r"/>
            <a:r>
              <a:rPr lang="ar-IQ" sz="3600" b="1" dirty="0"/>
              <a:t>العناصر الأيضية عن طريق الدم، والتي يمكن أن</a:t>
            </a:r>
          </a:p>
          <a:p>
            <a:pPr algn="r"/>
            <a:r>
              <a:rPr lang="ar-IQ" sz="3600" b="1" dirty="0"/>
              <a:t>تتطور بعد ذلك إلى تأثير مضاد للالتهابات في</a:t>
            </a:r>
          </a:p>
          <a:p>
            <a:pPr algn="r"/>
            <a:r>
              <a:rPr lang="ar-IQ" sz="3600" b="1" dirty="0"/>
              <a:t>الرئتين</a:t>
            </a:r>
            <a:endParaRPr lang="ar-IQ" sz="3600" dirty="0"/>
          </a:p>
        </p:txBody>
      </p:sp>
    </p:spTree>
    <p:extLst>
      <p:ext uri="{BB962C8B-B14F-4D97-AF65-F5344CB8AC3E}">
        <p14:creationId xmlns:p14="http://schemas.microsoft.com/office/powerpoint/2010/main" val="20921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8382000" cy="5078313"/>
          </a:xfrm>
          <a:prstGeom prst="rect">
            <a:avLst/>
          </a:prstGeom>
        </p:spPr>
        <p:txBody>
          <a:bodyPr wrap="square">
            <a:spAutoFit/>
          </a:bodyPr>
          <a:lstStyle/>
          <a:p>
            <a:pPr algn="r"/>
            <a:r>
              <a:rPr lang="ar-IQ" sz="3600" b="1" dirty="0"/>
              <a:t>حتى مع وجود أعراض موجودة بالفعل، يمكن تحقيق</a:t>
            </a:r>
          </a:p>
          <a:p>
            <a:pPr algn="r"/>
            <a:r>
              <a:rPr lang="ar-IQ" sz="3600" b="1" dirty="0"/>
              <a:t>تأثيرات إيجابية عبر توازن الفلورا المعوية في الجسم،</a:t>
            </a:r>
          </a:p>
          <a:p>
            <a:pPr algn="r"/>
            <a:r>
              <a:rPr lang="ar-IQ" sz="3600" b="1" dirty="0"/>
              <a:t>حيث تحتوي الفلورا المعوية )الميكروبات المعوية( على</a:t>
            </a:r>
          </a:p>
          <a:p>
            <a:pPr algn="r"/>
            <a:r>
              <a:rPr lang="ar-IQ" sz="3600" b="1" dirty="0"/>
              <a:t>العديد من أنواع الميكروبات، الجيدة منها والضارة. يجب</a:t>
            </a:r>
          </a:p>
          <a:p>
            <a:pPr algn="r"/>
            <a:r>
              <a:rPr lang="ar-IQ" sz="3600" b="1" dirty="0"/>
              <a:t>المحافظة على توازن هذه البكتيريا في الأمعاء والمعدة</a:t>
            </a:r>
          </a:p>
          <a:p>
            <a:pPr algn="r"/>
            <a:r>
              <a:rPr lang="ar-IQ" sz="3600" b="1" dirty="0"/>
              <a:t>وذلك للحفاظ على الصحة. يمكن لازدياد أعداد البكتيريا</a:t>
            </a:r>
          </a:p>
          <a:p>
            <a:pPr algn="r"/>
            <a:r>
              <a:rPr lang="ar-IQ" sz="3600" b="1" dirty="0"/>
              <a:t>الضارة عن أعداد البكتيريا الجيدة التسبب بالعديد من</a:t>
            </a:r>
          </a:p>
          <a:p>
            <a:pPr algn="r"/>
            <a:r>
              <a:rPr lang="ar-IQ" sz="3600" b="1" dirty="0"/>
              <a:t>الأمراض</a:t>
            </a:r>
            <a:endParaRPr lang="ar-IQ" sz="3600" dirty="0"/>
          </a:p>
        </p:txBody>
      </p:sp>
    </p:spTree>
    <p:extLst>
      <p:ext uri="{BB962C8B-B14F-4D97-AF65-F5344CB8AC3E}">
        <p14:creationId xmlns:p14="http://schemas.microsoft.com/office/powerpoint/2010/main" val="164138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5078313"/>
          </a:xfrm>
          <a:prstGeom prst="rect">
            <a:avLst/>
          </a:prstGeom>
        </p:spPr>
        <p:txBody>
          <a:bodyPr wrap="square">
            <a:spAutoFit/>
          </a:bodyPr>
          <a:lstStyle/>
          <a:p>
            <a:pPr algn="r"/>
            <a:r>
              <a:rPr lang="ar-IQ" sz="3600" b="1" dirty="0"/>
              <a:t>لذلك فإن العكس صحيح أيضا فحين تكون الفلورا</a:t>
            </a:r>
          </a:p>
          <a:p>
            <a:pPr algn="r"/>
            <a:r>
              <a:rPr lang="ar-IQ" sz="3600" b="1" dirty="0"/>
              <a:t>المعوية غير متوازنة وليست على ما يرام يمكن</a:t>
            </a:r>
          </a:p>
          <a:p>
            <a:pPr algn="r"/>
            <a:r>
              <a:rPr lang="ar-IQ" sz="3600" b="1" dirty="0"/>
              <a:t>لمسببات الأمراض البقاء على قيد الحياة بسهولة في</a:t>
            </a:r>
          </a:p>
          <a:p>
            <a:pPr algn="r"/>
            <a:r>
              <a:rPr lang="ar-IQ" sz="3600" b="1" dirty="0"/>
              <a:t>جسمك وتسبب المرض. خاصة مع اثبات العلم الحديث</a:t>
            </a:r>
          </a:p>
          <a:p>
            <a:pPr algn="r"/>
            <a:r>
              <a:rPr lang="ar-IQ" sz="3600" b="1" dirty="0"/>
              <a:t>أن الأمعاء تحوي أكثر من 70 ٪ من الخلايا المناعية.</a:t>
            </a:r>
          </a:p>
          <a:p>
            <a:pPr algn="r"/>
            <a:r>
              <a:rPr lang="ar-IQ" sz="3600" b="1" dirty="0"/>
              <a:t>وهذا هو السبب في أن الجهاز الهضمي ضروري</a:t>
            </a:r>
          </a:p>
          <a:p>
            <a:pPr algn="r"/>
            <a:r>
              <a:rPr lang="ar-IQ" sz="3600" b="1" dirty="0"/>
              <a:t>للدفاع ضد العدوى ومسببات ر الأمراض. لذلك إذا</a:t>
            </a:r>
          </a:p>
          <a:p>
            <a:pPr algn="r"/>
            <a:r>
              <a:rPr lang="ar-IQ" sz="3600" b="1" dirty="0"/>
              <a:t>كنت أكثر عرضة للسعال أو سيلان الأنف أو أعراض</a:t>
            </a:r>
          </a:p>
          <a:p>
            <a:pPr algn="r"/>
            <a:r>
              <a:rPr lang="ar-IQ" sz="3600" b="1" dirty="0"/>
              <a:t>البرد الأخرى، فمن المستحسن أن تعتني بأمعائك</a:t>
            </a:r>
            <a:r>
              <a:rPr lang="ar-IQ" b="1" dirty="0"/>
              <a:t>.</a:t>
            </a:r>
            <a:endParaRPr lang="ar-IQ" dirty="0"/>
          </a:p>
        </p:txBody>
      </p:sp>
    </p:spTree>
    <p:extLst>
      <p:ext uri="{BB962C8B-B14F-4D97-AF65-F5344CB8AC3E}">
        <p14:creationId xmlns:p14="http://schemas.microsoft.com/office/powerpoint/2010/main" val="35096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3416320"/>
          </a:xfrm>
          <a:prstGeom prst="rect">
            <a:avLst/>
          </a:prstGeom>
        </p:spPr>
        <p:txBody>
          <a:bodyPr wrap="square">
            <a:spAutoFit/>
          </a:bodyPr>
          <a:lstStyle/>
          <a:p>
            <a:pPr algn="r"/>
            <a:r>
              <a:rPr lang="ar-IQ" sz="3600" dirty="0"/>
              <a:t>شرب الماء</a:t>
            </a:r>
          </a:p>
          <a:p>
            <a:pPr algn="r"/>
            <a:r>
              <a:rPr lang="ar-IQ" sz="3600" b="1" dirty="0"/>
              <a:t>يوصي العديد من الباحثين شرب الكثير من الماء عند</a:t>
            </a:r>
          </a:p>
          <a:p>
            <a:pPr algn="r"/>
            <a:r>
              <a:rPr lang="ar-IQ" sz="3600" b="1" dirty="0"/>
              <a:t>الإصابة بنزلة برد، لأنه يعمل على تنقية الجسم من</a:t>
            </a:r>
          </a:p>
          <a:p>
            <a:pPr algn="r"/>
            <a:r>
              <a:rPr lang="ar-IQ" sz="3600" b="1" dirty="0"/>
              <a:t>العوامل الممرضة عبر الادرار. عموما، من الضروري</a:t>
            </a:r>
          </a:p>
          <a:p>
            <a:pPr algn="r"/>
            <a:r>
              <a:rPr lang="ar-IQ" sz="3600" b="1" dirty="0"/>
              <a:t>شرب كميات كافية )لترين في اليوم( لكون الماء</a:t>
            </a:r>
          </a:p>
          <a:p>
            <a:pPr algn="r"/>
            <a:r>
              <a:rPr lang="ar-IQ" sz="3600" b="1" dirty="0"/>
              <a:t>عنصرا أساسيا لجميع الوظائف الحيوية في الجسم</a:t>
            </a:r>
            <a:endParaRPr lang="ar-IQ" sz="3600" dirty="0"/>
          </a:p>
        </p:txBody>
      </p:sp>
    </p:spTree>
    <p:extLst>
      <p:ext uri="{BB962C8B-B14F-4D97-AF65-F5344CB8AC3E}">
        <p14:creationId xmlns:p14="http://schemas.microsoft.com/office/powerpoint/2010/main" val="125371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6186309"/>
          </a:xfrm>
          <a:prstGeom prst="rect">
            <a:avLst/>
          </a:prstGeom>
        </p:spPr>
        <p:txBody>
          <a:bodyPr wrap="square">
            <a:spAutoFit/>
          </a:bodyPr>
          <a:lstStyle/>
          <a:p>
            <a:pPr algn="r"/>
            <a:r>
              <a:rPr lang="ar-IQ" sz="3600" b="1" dirty="0"/>
              <a:t>لصحة الإنسان يشكل الماء ما</a:t>
            </a:r>
          </a:p>
          <a:p>
            <a:pPr algn="r"/>
            <a:r>
              <a:rPr lang="ar-IQ" sz="3600" b="1" dirty="0"/>
              <a:t>يقارب ثلثي وزن الإنسان، وهذا</a:t>
            </a:r>
          </a:p>
          <a:p>
            <a:pPr algn="r"/>
            <a:r>
              <a:rPr lang="ar-IQ" sz="3600" b="1" dirty="0"/>
              <a:t>ما يُوضّح الأهمية الحيوية للماء</a:t>
            </a:r>
          </a:p>
          <a:p>
            <a:pPr algn="r"/>
            <a:r>
              <a:rPr lang="ar-IQ" sz="3600" b="1" dirty="0"/>
              <a:t>بالنسبة للحياة البشرية، إذ</a:t>
            </a:r>
          </a:p>
          <a:p>
            <a:pPr algn="r"/>
            <a:r>
              <a:rPr lang="ar-IQ" sz="3600" b="1" dirty="0"/>
              <a:t>تتراوح نسبة الماء في جسم</a:t>
            </a:r>
          </a:p>
          <a:p>
            <a:pPr algn="r"/>
            <a:r>
              <a:rPr lang="ar-IQ" sz="3600" b="1" dirty="0"/>
              <a:t>الإنسان بين 55 % إلى 78 %</a:t>
            </a:r>
          </a:p>
          <a:p>
            <a:pPr algn="r"/>
            <a:r>
              <a:rPr lang="ar-IQ" sz="3600" b="1" dirty="0"/>
              <a:t>اعتماد اً على حجم الإنسان</a:t>
            </a:r>
          </a:p>
          <a:p>
            <a:pPr algn="r"/>
            <a:r>
              <a:rPr lang="ar-IQ" sz="3600" b="1" dirty="0"/>
              <a:t>وعمره، وترتفعُ هذه النسبة إلى</a:t>
            </a:r>
          </a:p>
          <a:p>
            <a:pPr algn="r"/>
            <a:r>
              <a:rPr lang="ar-IQ" sz="3600" b="1" dirty="0"/>
              <a:t>97 % في أجسام الأطفال الرُّضع.</a:t>
            </a:r>
          </a:p>
          <a:p>
            <a:pPr algn="r"/>
            <a:r>
              <a:rPr lang="ar-IQ" sz="3600" b="1" dirty="0"/>
              <a:t>ومن الملاحظ أنّه عند نقصان</a:t>
            </a:r>
          </a:p>
          <a:p>
            <a:pPr algn="r"/>
            <a:r>
              <a:rPr lang="ar-IQ" sz="3600" b="1" dirty="0"/>
              <a:t>كمية الماء في جسم الإنسان</a:t>
            </a:r>
            <a:endParaRPr lang="ar-IQ" sz="3600" dirty="0"/>
          </a:p>
        </p:txBody>
      </p:sp>
    </p:spTree>
    <p:extLst>
      <p:ext uri="{BB962C8B-B14F-4D97-AF65-F5344CB8AC3E}">
        <p14:creationId xmlns:p14="http://schemas.microsoft.com/office/powerpoint/2010/main" val="3060751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1"/>
            <a:ext cx="8382000" cy="5078313"/>
          </a:xfrm>
          <a:prstGeom prst="rect">
            <a:avLst/>
          </a:prstGeom>
        </p:spPr>
        <p:txBody>
          <a:bodyPr wrap="square">
            <a:spAutoFit/>
          </a:bodyPr>
          <a:lstStyle/>
          <a:p>
            <a:pPr algn="r"/>
            <a:r>
              <a:rPr lang="ar-IQ" sz="3600" b="1" dirty="0"/>
              <a:t>يمكن للإنسان أنْ يحيا دون أن يشرب</a:t>
            </a:r>
          </a:p>
          <a:p>
            <a:pPr algn="r"/>
            <a:r>
              <a:rPr lang="ar-IQ" sz="3600" b="1" dirty="0"/>
              <a:t>الماء لمدة طويلة، ومن المخاطر</a:t>
            </a:r>
          </a:p>
          <a:p>
            <a:pPr algn="r"/>
            <a:r>
              <a:rPr lang="ar-IQ" sz="3600" b="1" dirty="0"/>
              <a:t>التي تترتب على نقصان كمية الماء</a:t>
            </a:r>
          </a:p>
          <a:p>
            <a:pPr algn="r"/>
            <a:r>
              <a:rPr lang="ar-IQ" sz="3600" b="1" dirty="0"/>
              <a:t>داخل جسم الإنسان حدوث الجفاف،</a:t>
            </a:r>
          </a:p>
          <a:p>
            <a:pPr algn="r"/>
            <a:r>
              <a:rPr lang="ar-IQ" sz="3600" b="1" dirty="0"/>
              <a:t>والدوار، والغثيان، وتشنّجات</a:t>
            </a:r>
          </a:p>
          <a:p>
            <a:pPr algn="r"/>
            <a:r>
              <a:rPr lang="ar-IQ" sz="3600" b="1" dirty="0"/>
              <a:t>عضليّة، واضطرابات في التروية</a:t>
            </a:r>
          </a:p>
          <a:p>
            <a:pPr algn="r"/>
            <a:r>
              <a:rPr lang="ar-IQ" sz="3600" b="1" dirty="0"/>
              <a:t>الدموية، إذ يسبب الجفاف توقّف</a:t>
            </a:r>
          </a:p>
          <a:p>
            <a:pPr algn="r"/>
            <a:r>
              <a:rPr lang="ar-IQ" sz="3600" b="1" dirty="0"/>
              <a:t>بعض وظائف الجسم التي تحتاج</a:t>
            </a:r>
          </a:p>
          <a:p>
            <a:pPr algn="r"/>
            <a:r>
              <a:rPr lang="ar-IQ" sz="3600" b="1" dirty="0"/>
              <a:t>للماء عن العمل</a:t>
            </a:r>
            <a:endParaRPr lang="ar-IQ" sz="3600" dirty="0"/>
          </a:p>
        </p:txBody>
      </p:sp>
    </p:spTree>
    <p:extLst>
      <p:ext uri="{BB962C8B-B14F-4D97-AF65-F5344CB8AC3E}">
        <p14:creationId xmlns:p14="http://schemas.microsoft.com/office/powerpoint/2010/main" val="50214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534400" cy="5078313"/>
          </a:xfrm>
          <a:prstGeom prst="rect">
            <a:avLst/>
          </a:prstGeom>
        </p:spPr>
        <p:txBody>
          <a:bodyPr wrap="square">
            <a:spAutoFit/>
          </a:bodyPr>
          <a:lstStyle/>
          <a:p>
            <a:pPr algn="r"/>
            <a:r>
              <a:rPr lang="ar-IQ" sz="3600" b="1" dirty="0">
                <a:solidFill>
                  <a:schemeClr val="accent3"/>
                </a:solidFill>
              </a:rPr>
              <a:t>ونقدم في محاضرتنا نصائح لتقوية</a:t>
            </a:r>
          </a:p>
          <a:p>
            <a:pPr algn="r"/>
            <a:r>
              <a:rPr lang="ar-IQ" sz="3600" b="1" dirty="0"/>
              <a:t>المناعة، وأيضا الاشارة الى ألاغذية</a:t>
            </a:r>
          </a:p>
          <a:p>
            <a:pPr algn="r"/>
            <a:r>
              <a:rPr lang="ar-IQ" sz="3600" b="1" dirty="0"/>
              <a:t>التي تؤدي لإضعافها، مع الإشارة</a:t>
            </a:r>
          </a:p>
          <a:p>
            <a:pPr algn="r"/>
            <a:r>
              <a:rPr lang="ar-IQ" sz="3600" b="1" dirty="0"/>
              <a:t>إلى أنها ليست بديلا عن وسائل</a:t>
            </a:r>
          </a:p>
          <a:p>
            <a:pPr algn="r"/>
            <a:r>
              <a:rPr lang="ar-IQ" sz="3600" b="1" dirty="0"/>
              <a:t>الحماية الشخصية،</a:t>
            </a:r>
          </a:p>
          <a:p>
            <a:pPr algn="r"/>
            <a:r>
              <a:rPr lang="ar-IQ" sz="3600" b="1" dirty="0"/>
              <a:t>وكذلك بالنسبة لكورونا</a:t>
            </a:r>
          </a:p>
          <a:p>
            <a:pPr algn="r"/>
            <a:r>
              <a:rPr lang="ar-IQ" sz="3600" b="1" dirty="0"/>
              <a:t>حيث يلزم ارتداء الكمامة</a:t>
            </a:r>
          </a:p>
          <a:p>
            <a:pPr algn="r"/>
            <a:r>
              <a:rPr lang="ar-IQ" sz="3600" b="1" dirty="0"/>
              <a:t>وبالتباعد الاجتماعي</a:t>
            </a:r>
          </a:p>
          <a:p>
            <a:pPr algn="r"/>
            <a:r>
              <a:rPr lang="ar-IQ" sz="3600" b="1" dirty="0"/>
              <a:t>وتلقي التطعيم</a:t>
            </a:r>
            <a:endParaRPr lang="ar-IQ" sz="3600" dirty="0"/>
          </a:p>
        </p:txBody>
      </p:sp>
    </p:spTree>
    <p:extLst>
      <p:ext uri="{BB962C8B-B14F-4D97-AF65-F5344CB8AC3E}">
        <p14:creationId xmlns:p14="http://schemas.microsoft.com/office/powerpoint/2010/main" val="2314544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5632311"/>
          </a:xfrm>
          <a:prstGeom prst="rect">
            <a:avLst/>
          </a:prstGeom>
        </p:spPr>
        <p:txBody>
          <a:bodyPr wrap="square">
            <a:spAutoFit/>
          </a:bodyPr>
          <a:lstStyle/>
          <a:p>
            <a:pPr algn="r"/>
            <a:r>
              <a:rPr lang="ar-IQ" sz="3600" b="1" dirty="0"/>
              <a:t>الماء القاعدي لصحة الانسان . وهناك</a:t>
            </a:r>
          </a:p>
          <a:p>
            <a:pPr algn="r"/>
            <a:r>
              <a:rPr lang="ar-IQ" sz="3600" b="1" dirty="0"/>
              <a:t>انواع من المياه ذات اهمية علاجية</a:t>
            </a:r>
          </a:p>
          <a:p>
            <a:pPr algn="r"/>
            <a:r>
              <a:rPr lang="ar-IQ" sz="3600" b="1" dirty="0"/>
              <a:t>كالمياه القلوية : هو نوع من أنواع</a:t>
            </a:r>
          </a:p>
          <a:p>
            <a:pPr algn="r"/>
            <a:r>
              <a:rPr lang="ar-IQ" sz="3600" b="1" dirty="0"/>
              <a:t>المياه. تكون درجة الحموضة فيه عالية.</a:t>
            </a:r>
          </a:p>
          <a:p>
            <a:pPr algn="r"/>
            <a:r>
              <a:rPr lang="ar-IQ" sz="3600" b="1" dirty="0"/>
              <a:t>يحتوي على نسبة عالية من المعادن</a:t>
            </a:r>
          </a:p>
          <a:p>
            <a:pPr algn="r"/>
            <a:r>
              <a:rPr lang="ar-IQ" sz="3600" b="1" dirty="0"/>
              <a:t>المتأينة مثل الكالسيوم والبوتاسيوم</a:t>
            </a:r>
          </a:p>
          <a:p>
            <a:pPr algn="r"/>
            <a:r>
              <a:rPr lang="ar-IQ" sz="3600" b="1" dirty="0"/>
              <a:t>والصوديوم والمغنيسيوم والحديد...</a:t>
            </a:r>
          </a:p>
          <a:p>
            <a:pPr algn="r"/>
            <a:r>
              <a:rPr lang="ar-IQ" sz="3600" b="1" dirty="0"/>
              <a:t>وفائدة هذه المعادن أنها تعادل الفضلات</a:t>
            </a:r>
          </a:p>
          <a:p>
            <a:pPr algn="r"/>
            <a:r>
              <a:rPr lang="ar-IQ" sz="3600" b="1" dirty="0"/>
              <a:t>الحمضية السامة كيميائي ا وًبالتالي قذفها</a:t>
            </a:r>
          </a:p>
          <a:p>
            <a:pPr algn="r"/>
            <a:r>
              <a:rPr lang="ar-IQ" sz="3600" b="1" dirty="0"/>
              <a:t>إلى خارج</a:t>
            </a:r>
            <a:endParaRPr lang="ar-IQ" sz="3600" dirty="0"/>
          </a:p>
        </p:txBody>
      </p:sp>
    </p:spTree>
    <p:extLst>
      <p:ext uri="{BB962C8B-B14F-4D97-AF65-F5344CB8AC3E}">
        <p14:creationId xmlns:p14="http://schemas.microsoft.com/office/powerpoint/2010/main" val="370179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6001643"/>
          </a:xfrm>
          <a:prstGeom prst="rect">
            <a:avLst/>
          </a:prstGeom>
        </p:spPr>
        <p:txBody>
          <a:bodyPr wrap="square">
            <a:spAutoFit/>
          </a:bodyPr>
          <a:lstStyle/>
          <a:p>
            <a:pPr algn="r"/>
            <a:r>
              <a:rPr lang="ar-IQ" sz="3200" b="1" dirty="0"/>
              <a:t>كما ان نسبة الأوكسجين في الماء</a:t>
            </a:r>
          </a:p>
          <a:p>
            <a:pPr algn="r"/>
            <a:r>
              <a:rPr lang="ar-IQ" sz="3200" b="1" dirty="0"/>
              <a:t>القلوي، عالية، فهي تتراوح بين</a:t>
            </a:r>
          </a:p>
          <a:p>
            <a:pPr algn="r"/>
            <a:r>
              <a:rPr lang="ar-IQ" sz="3200" b="1" dirty="0"/>
              <a:t>160 و 200 ، اي ضعف</a:t>
            </a:r>
          </a:p>
          <a:p>
            <a:pPr algn="r"/>
            <a:r>
              <a:rPr lang="ar-IQ" sz="3200" b="1" dirty="0"/>
              <a:t>الأوكسجين في الماء العادي.</a:t>
            </a:r>
          </a:p>
          <a:p>
            <a:pPr algn="r"/>
            <a:r>
              <a:rPr lang="ar-IQ" sz="3200" b="1" dirty="0"/>
              <a:t>وفائدة هذه النسبة العالية من</a:t>
            </a:r>
          </a:p>
          <a:p>
            <a:pPr algn="r"/>
            <a:r>
              <a:rPr lang="ar-IQ" sz="3200" b="1" dirty="0"/>
              <a:t>الأوكسجين، تمكين أعضاء الجسم</a:t>
            </a:r>
          </a:p>
          <a:p>
            <a:pPr algn="r"/>
            <a:r>
              <a:rPr lang="ar-IQ" sz="3200" b="1" dirty="0"/>
              <a:t>من القيام بجميع وظائفها الحيوية</a:t>
            </a:r>
          </a:p>
          <a:p>
            <a:pPr algn="r"/>
            <a:r>
              <a:rPr lang="ar-IQ" sz="3200" b="1" dirty="0"/>
              <a:t>بكفاءة عالية، وكذلك تخفيف العمل</a:t>
            </a:r>
          </a:p>
          <a:p>
            <a:pPr algn="r"/>
            <a:r>
              <a:rPr lang="ar-IQ" sz="3200" b="1" dirty="0"/>
              <a:t>الشاق للقلب والرئتين، وجعل النوم</a:t>
            </a:r>
          </a:p>
          <a:p>
            <a:pPr algn="r"/>
            <a:r>
              <a:rPr lang="ar-IQ" sz="3200" b="1" dirty="0"/>
              <a:t>عميقا وبالتالي سهولة الاستيقاظ،</a:t>
            </a:r>
          </a:p>
          <a:p>
            <a:pPr algn="r"/>
            <a:r>
              <a:rPr lang="ar-IQ" sz="3200" b="1" dirty="0"/>
              <a:t>وايضا قتل الخلايا السرطانية ومنع</a:t>
            </a:r>
          </a:p>
          <a:p>
            <a:pPr algn="r"/>
            <a:r>
              <a:rPr lang="ar-IQ" sz="3200" b="1" dirty="0"/>
              <a:t>انتشارها</a:t>
            </a:r>
            <a:endParaRPr lang="ar-IQ" sz="3200" dirty="0"/>
          </a:p>
        </p:txBody>
      </p:sp>
    </p:spTree>
    <p:extLst>
      <p:ext uri="{BB962C8B-B14F-4D97-AF65-F5344CB8AC3E}">
        <p14:creationId xmlns:p14="http://schemas.microsoft.com/office/powerpoint/2010/main" val="2692951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01000" cy="2862322"/>
          </a:xfrm>
          <a:prstGeom prst="rect">
            <a:avLst/>
          </a:prstGeom>
        </p:spPr>
        <p:txBody>
          <a:bodyPr wrap="square">
            <a:spAutoFit/>
          </a:bodyPr>
          <a:lstStyle/>
          <a:p>
            <a:pPr algn="r"/>
            <a:r>
              <a:rPr lang="ar-IQ" sz="3600" b="1" dirty="0"/>
              <a:t>الماء القلوي المتأين هو ثمرة أبحاث العلماء</a:t>
            </a:r>
          </a:p>
          <a:p>
            <a:pPr algn="r"/>
            <a:r>
              <a:rPr lang="ar-IQ" sz="3600" b="1" dirty="0"/>
              <a:t>اليابانيون الذين ركزوا بحوثهم ) 13 عام ا(ً</a:t>
            </a:r>
          </a:p>
          <a:p>
            <a:pPr algn="r"/>
            <a:r>
              <a:rPr lang="ar-IQ" sz="3600" b="1" dirty="0"/>
              <a:t>على إزالة أسباب أعراض هذه الأمراض.</a:t>
            </a:r>
          </a:p>
          <a:p>
            <a:pPr algn="r"/>
            <a:r>
              <a:rPr lang="ar-IQ" sz="3600" b="1" dirty="0"/>
              <a:t>كيف يمكن التخلص من هذه الفضلات</a:t>
            </a:r>
          </a:p>
          <a:p>
            <a:pPr algn="r"/>
            <a:r>
              <a:rPr lang="ar-IQ" sz="3600" b="1" dirty="0"/>
              <a:t>الحمضية السامة والجزيئات الحرة</a:t>
            </a:r>
            <a:endParaRPr lang="ar-IQ" sz="3600" dirty="0"/>
          </a:p>
        </p:txBody>
      </p:sp>
    </p:spTree>
    <p:extLst>
      <p:ext uri="{BB962C8B-B14F-4D97-AF65-F5344CB8AC3E}">
        <p14:creationId xmlns:p14="http://schemas.microsoft.com/office/powerpoint/2010/main" val="202976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848769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684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4524315"/>
          </a:xfrm>
          <a:prstGeom prst="rect">
            <a:avLst/>
          </a:prstGeom>
        </p:spPr>
        <p:txBody>
          <a:bodyPr wrap="square">
            <a:spAutoFit/>
          </a:bodyPr>
          <a:lstStyle/>
          <a:p>
            <a:pPr algn="r"/>
            <a:r>
              <a:rPr lang="ar-IQ" sz="3600" b="1" dirty="0"/>
              <a:t>التامل</a:t>
            </a:r>
          </a:p>
          <a:p>
            <a:pPr algn="r"/>
            <a:r>
              <a:rPr lang="ar-IQ" sz="3600" b="1" dirty="0"/>
              <a:t>أثبتت تمارين التأمل فعاليتها في مقاومة الالتهابات بشكل عام.</a:t>
            </a:r>
          </a:p>
          <a:p>
            <a:pPr algn="r"/>
            <a:r>
              <a:rPr lang="ar-IQ" sz="3600" b="1" dirty="0"/>
              <a:t>ويوصي بممارسة تمرين بسيط للغاية "عندما تشعر بالإرهاق</a:t>
            </a:r>
          </a:p>
          <a:p>
            <a:pPr algn="r"/>
            <a:r>
              <a:rPr lang="ar-IQ" sz="3600" b="1" dirty="0"/>
              <a:t>بسبب التفكير السلبي، توقف عن ذلك فورا وخذ نفسا عميقا</a:t>
            </a:r>
          </a:p>
          <a:p>
            <a:pPr algn="r"/>
            <a:r>
              <a:rPr lang="ar-IQ" sz="3600" b="1" dirty="0"/>
              <a:t>وراقب ما سيحدث بعد ذلك</a:t>
            </a:r>
            <a:r>
              <a:rPr lang="ar-IQ" b="1" dirty="0"/>
              <a:t>"</a:t>
            </a:r>
            <a:endParaRPr lang="ar-IQ" dirty="0"/>
          </a:p>
        </p:txBody>
      </p:sp>
    </p:spTree>
    <p:extLst>
      <p:ext uri="{BB962C8B-B14F-4D97-AF65-F5344CB8AC3E}">
        <p14:creationId xmlns:p14="http://schemas.microsoft.com/office/powerpoint/2010/main" val="165500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1"/>
            <a:ext cx="8686800" cy="5693866"/>
          </a:xfrm>
          <a:prstGeom prst="rect">
            <a:avLst/>
          </a:prstGeom>
        </p:spPr>
        <p:txBody>
          <a:bodyPr wrap="square">
            <a:spAutoFit/>
          </a:bodyPr>
          <a:lstStyle/>
          <a:p>
            <a:pPr algn="r"/>
            <a:r>
              <a:rPr lang="ar-IQ" sz="2800" b="1" dirty="0"/>
              <a:t>الضحك</a:t>
            </a:r>
          </a:p>
          <a:p>
            <a:pPr algn="r"/>
            <a:r>
              <a:rPr lang="ar-IQ" sz="2800" b="1" dirty="0"/>
              <a:t>يُعتبر الضحك مضادا طبيعيا للقلق والتوتر،</a:t>
            </a:r>
          </a:p>
          <a:p>
            <a:pPr algn="r"/>
            <a:r>
              <a:rPr lang="ar-IQ" sz="2800" b="1" dirty="0"/>
              <a:t>حيث يفرز الجسم عندها هرمون</a:t>
            </a:r>
          </a:p>
          <a:p>
            <a:pPr algn="r"/>
            <a:r>
              <a:rPr lang="ar-IQ" sz="2800" b="1" dirty="0"/>
              <a:t>الدوبامين الذي يعزز الشعور بالسعادة.</a:t>
            </a:r>
          </a:p>
          <a:p>
            <a:pPr algn="r"/>
            <a:r>
              <a:rPr lang="ar-IQ" sz="2800" b="1" dirty="0"/>
              <a:t>- الذهاب إلى الفراش في أوقات محددة</a:t>
            </a:r>
          </a:p>
          <a:p>
            <a:pPr algn="r"/>
            <a:r>
              <a:rPr lang="ar-IQ" sz="2800" b="1" dirty="0"/>
              <a:t>ضرورة الخلود إلى الفراش في أوقات</a:t>
            </a:r>
          </a:p>
          <a:p>
            <a:pPr algn="r"/>
            <a:r>
              <a:rPr lang="ar-IQ" sz="2800" b="1" dirty="0"/>
              <a:t>محددة وتجنب استخدام الأجهزة</a:t>
            </a:r>
          </a:p>
          <a:p>
            <a:pPr algn="r"/>
            <a:r>
              <a:rPr lang="ar-IQ" sz="2800" b="1" dirty="0"/>
              <a:t>الإلكترونية ليلا، وعدم تناول الوجبات</a:t>
            </a:r>
          </a:p>
          <a:p>
            <a:pPr algn="r"/>
            <a:r>
              <a:rPr lang="ar-IQ" sz="2800" b="1" dirty="0"/>
              <a:t>الثقيلة قبل ساعتين من وقت النوم. أيضا</a:t>
            </a:r>
          </a:p>
          <a:p>
            <a:pPr algn="r"/>
            <a:r>
              <a:rPr lang="ar-IQ" sz="2800" b="1" dirty="0"/>
              <a:t>من المهم الحصول على قسط كاف من</a:t>
            </a:r>
          </a:p>
          <a:p>
            <a:pPr algn="r"/>
            <a:r>
              <a:rPr lang="ar-IQ" sz="2800" b="1" dirty="0"/>
              <a:t>النوم، إذ أظهرت العديد من الدراسات</a:t>
            </a:r>
          </a:p>
          <a:p>
            <a:pPr algn="r"/>
            <a:r>
              <a:rPr lang="ar-IQ" sz="2800" b="1" dirty="0"/>
              <a:t>العلمية أن الهرمونات التي يفرزها</a:t>
            </a:r>
          </a:p>
          <a:p>
            <a:pPr algn="r"/>
            <a:r>
              <a:rPr lang="ar-IQ" sz="2800" b="1" dirty="0"/>
              <a:t>الدماغ أثناء النوم تدعم جهاز المناعة</a:t>
            </a:r>
            <a:endParaRPr lang="ar-IQ" sz="2800" dirty="0"/>
          </a:p>
        </p:txBody>
      </p:sp>
    </p:spTree>
    <p:extLst>
      <p:ext uri="{BB962C8B-B14F-4D97-AF65-F5344CB8AC3E}">
        <p14:creationId xmlns:p14="http://schemas.microsoft.com/office/powerpoint/2010/main" val="2158035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839200" cy="5632311"/>
          </a:xfrm>
          <a:prstGeom prst="rect">
            <a:avLst/>
          </a:prstGeom>
        </p:spPr>
        <p:txBody>
          <a:bodyPr wrap="square">
            <a:spAutoFit/>
          </a:bodyPr>
          <a:lstStyle/>
          <a:p>
            <a:pPr algn="r"/>
            <a:r>
              <a:rPr lang="ar-IQ" sz="3600" b="1" dirty="0"/>
              <a:t>الضغط النفسي</a:t>
            </a:r>
          </a:p>
          <a:p>
            <a:pPr algn="r"/>
            <a:r>
              <a:rPr lang="ar-IQ" sz="3600" b="1" dirty="0"/>
              <a:t>أثبتت أبحاث عديدة التأثير السلبي للضغط</a:t>
            </a:r>
          </a:p>
          <a:p>
            <a:pPr algn="r"/>
            <a:r>
              <a:rPr lang="ar-IQ" sz="3600" b="1" dirty="0"/>
              <a:t>العصبي على صحة الإنسان إذ يؤدي الى</a:t>
            </a:r>
          </a:p>
          <a:p>
            <a:pPr algn="r"/>
            <a:r>
              <a:rPr lang="ar-IQ" sz="3600" b="1" dirty="0"/>
              <a:t>إفراز الجسم لهرمون الكورتيزول الذي</a:t>
            </a:r>
          </a:p>
          <a:p>
            <a:pPr algn="r"/>
            <a:r>
              <a:rPr lang="ar-IQ" sz="3600" b="1" dirty="0"/>
              <a:t>يجعله )الجسم( يتأهب لمحاربة الضغط</a:t>
            </a:r>
          </a:p>
          <a:p>
            <a:pPr algn="r"/>
            <a:r>
              <a:rPr lang="ar-IQ" sz="3600" b="1" dirty="0"/>
              <a:t>ويهمل الجهاز المناعي، وهو ما يتسبب في</a:t>
            </a:r>
          </a:p>
          <a:p>
            <a:pPr algn="r"/>
            <a:r>
              <a:rPr lang="ar-IQ" sz="3600" b="1" dirty="0"/>
              <a:t>إضعاف المناعة على المدى الطويل في</a:t>
            </a:r>
          </a:p>
          <a:p>
            <a:pPr algn="r"/>
            <a:r>
              <a:rPr lang="ar-IQ" sz="3600" b="1" dirty="0"/>
              <a:t>حال تعرض الشخص للضغط بشكل مستمر.</a:t>
            </a:r>
          </a:p>
          <a:p>
            <a:pPr algn="r"/>
            <a:r>
              <a:rPr lang="ar-IQ" sz="3600" b="1" dirty="0"/>
              <a:t>بالحرص على ممارسة الرياضة والهوايات</a:t>
            </a:r>
          </a:p>
          <a:p>
            <a:pPr algn="r"/>
            <a:r>
              <a:rPr lang="ar-IQ" sz="3600" b="1" dirty="0"/>
              <a:t>أو لقاء الأصدقاء</a:t>
            </a:r>
            <a:endParaRPr lang="ar-IQ" sz="3600" dirty="0"/>
          </a:p>
        </p:txBody>
      </p:sp>
    </p:spTree>
    <p:extLst>
      <p:ext uri="{BB962C8B-B14F-4D97-AF65-F5344CB8AC3E}">
        <p14:creationId xmlns:p14="http://schemas.microsoft.com/office/powerpoint/2010/main" val="970191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2862322"/>
          </a:xfrm>
          <a:prstGeom prst="rect">
            <a:avLst/>
          </a:prstGeom>
        </p:spPr>
        <p:txBody>
          <a:bodyPr wrap="square">
            <a:spAutoFit/>
          </a:bodyPr>
          <a:lstStyle/>
          <a:p>
            <a:pPr algn="r"/>
            <a:r>
              <a:rPr lang="ar-IQ" sz="3600" b="1" dirty="0"/>
              <a:t>الصوم</a:t>
            </a:r>
          </a:p>
          <a:p>
            <a:pPr algn="r"/>
            <a:r>
              <a:rPr lang="ar-IQ" sz="3600" b="1" dirty="0"/>
              <a:t>يساعد على تعزيز جهاز المناعة والتخلص من</a:t>
            </a:r>
          </a:p>
          <a:p>
            <a:pPr algn="r"/>
            <a:r>
              <a:rPr lang="ar-IQ" sz="3600" b="1" dirty="0"/>
              <a:t>السموم، فالصيام عن الطعام فترة تتراوح بين 14</a:t>
            </a:r>
          </a:p>
          <a:p>
            <a:pPr algn="r"/>
            <a:r>
              <a:rPr lang="ar-IQ" sz="3600" b="1" dirty="0"/>
              <a:t>و 16 ساعة، والاكتفاء بشرب السوائل، يقضي على</a:t>
            </a:r>
          </a:p>
          <a:p>
            <a:pPr algn="r"/>
            <a:r>
              <a:rPr lang="ar-IQ" sz="3600" b="1" dirty="0"/>
              <a:t>الخلايا الميتة والسموم في الجسم</a:t>
            </a:r>
            <a:endParaRPr lang="ar-IQ" sz="3600" dirty="0"/>
          </a:p>
        </p:txBody>
      </p:sp>
    </p:spTree>
    <p:extLst>
      <p:ext uri="{BB962C8B-B14F-4D97-AF65-F5344CB8AC3E}">
        <p14:creationId xmlns:p14="http://schemas.microsoft.com/office/powerpoint/2010/main" val="2158178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1754326"/>
          </a:xfrm>
          <a:prstGeom prst="rect">
            <a:avLst/>
          </a:prstGeom>
        </p:spPr>
        <p:txBody>
          <a:bodyPr wrap="square">
            <a:spAutoFit/>
          </a:bodyPr>
          <a:lstStyle/>
          <a:p>
            <a:pPr algn="r"/>
            <a:r>
              <a:rPr lang="ar-IQ" sz="3600" b="1" dirty="0"/>
              <a:t>ممارسة الرياضة</a:t>
            </a:r>
          </a:p>
          <a:p>
            <a:pPr algn="r"/>
            <a:r>
              <a:rPr lang="ar-IQ" sz="3600" b="1" dirty="0"/>
              <a:t>إن ممارسة الرياضة لمدة 30 دقيقة يوميا</a:t>
            </a:r>
          </a:p>
          <a:p>
            <a:pPr algn="r"/>
            <a:r>
              <a:rPr lang="ar-IQ" sz="3600" b="1" dirty="0"/>
              <a:t>تساعد على تقوية مناعة الجسم</a:t>
            </a:r>
            <a:endParaRPr lang="ar-IQ" sz="3600" dirty="0"/>
          </a:p>
        </p:txBody>
      </p:sp>
    </p:spTree>
    <p:extLst>
      <p:ext uri="{BB962C8B-B14F-4D97-AF65-F5344CB8AC3E}">
        <p14:creationId xmlns:p14="http://schemas.microsoft.com/office/powerpoint/2010/main" val="23273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4401205"/>
          </a:xfrm>
          <a:prstGeom prst="rect">
            <a:avLst/>
          </a:prstGeom>
        </p:spPr>
        <p:txBody>
          <a:bodyPr wrap="square">
            <a:spAutoFit/>
          </a:bodyPr>
          <a:lstStyle/>
          <a:p>
            <a:pPr algn="r"/>
            <a:r>
              <a:rPr lang="ar-IQ" sz="4000" b="1" dirty="0"/>
              <a:t>اخيرا ان الحفاظ على التغذية الصحية</a:t>
            </a:r>
          </a:p>
          <a:p>
            <a:pPr algn="r"/>
            <a:r>
              <a:rPr lang="ar-IQ" sz="4000" b="1" dirty="0"/>
              <a:t>وتوعية افراد عائلته بذلك والالتزام بنمط</a:t>
            </a:r>
          </a:p>
          <a:p>
            <a:pPr algn="r"/>
            <a:r>
              <a:rPr lang="ar-IQ" sz="4000" b="1" dirty="0"/>
              <a:t>حياة يهدف للحفاظ على مناعة الجسم</a:t>
            </a:r>
          </a:p>
          <a:p>
            <a:pPr algn="r"/>
            <a:r>
              <a:rPr lang="ar-IQ" sz="4000" b="1" dirty="0"/>
              <a:t>بأفضل كفاءة ممكنة، ولتكن جائحة كورونا</a:t>
            </a:r>
          </a:p>
          <a:p>
            <a:pPr algn="r"/>
            <a:r>
              <a:rPr lang="ar-IQ" sz="4000" b="1" dirty="0"/>
              <a:t>حافزاً للأشخاص والمجتمعات للتحول إلى</a:t>
            </a:r>
          </a:p>
          <a:p>
            <a:pPr algn="r"/>
            <a:r>
              <a:rPr lang="ar-IQ" sz="4000" b="1" dirty="0"/>
              <a:t>نمط الحياة الصحي الذي يجب اتباعه في</a:t>
            </a:r>
          </a:p>
          <a:p>
            <a:pPr algn="r"/>
            <a:r>
              <a:rPr lang="ar-IQ" sz="4000" b="1" dirty="0"/>
              <a:t>كافة المراحل العمرية</a:t>
            </a:r>
            <a:endParaRPr lang="ar-IQ" sz="4000" dirty="0"/>
          </a:p>
        </p:txBody>
      </p:sp>
    </p:spTree>
    <p:extLst>
      <p:ext uri="{BB962C8B-B14F-4D97-AF65-F5344CB8AC3E}">
        <p14:creationId xmlns:p14="http://schemas.microsoft.com/office/powerpoint/2010/main" val="24616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2554545"/>
          </a:xfrm>
          <a:prstGeom prst="rect">
            <a:avLst/>
          </a:prstGeom>
        </p:spPr>
        <p:txBody>
          <a:bodyPr wrap="square">
            <a:spAutoFit/>
          </a:bodyPr>
          <a:lstStyle/>
          <a:p>
            <a:pPr algn="r"/>
            <a:r>
              <a:rPr lang="ar-IQ" sz="3200" b="1" dirty="0"/>
              <a:t>وتتمثل أسباب سوء التغذية في مجتمعاتنا في الاستهلاك العالي</a:t>
            </a:r>
          </a:p>
          <a:p>
            <a:pPr algn="r"/>
            <a:r>
              <a:rPr lang="ar-IQ" sz="3200" b="1" dirty="0"/>
              <a:t>من الدهنيات والسكريات على حساب المجموعات الغذائية</a:t>
            </a:r>
          </a:p>
          <a:p>
            <a:pPr algn="r"/>
            <a:r>
              <a:rPr lang="ar-IQ" sz="3200" b="1" dirty="0"/>
              <a:t>الأخرى كالخضراوات والفاكهة والبروتين الخالي من الدهون</a:t>
            </a:r>
          </a:p>
          <a:p>
            <a:pPr algn="r"/>
            <a:r>
              <a:rPr lang="ar-IQ" sz="3200" b="1" dirty="0"/>
              <a:t>مما يؤدي الى نقص متعدد في مخازن الفيتامينات والمعادن</a:t>
            </a:r>
          </a:p>
          <a:p>
            <a:pPr algn="r"/>
            <a:r>
              <a:rPr lang="ar-IQ" sz="3200" b="1" dirty="0"/>
              <a:t>في الجسم</a:t>
            </a:r>
            <a:endParaRPr lang="ar-IQ" sz="3200" dirty="0"/>
          </a:p>
        </p:txBody>
      </p:sp>
    </p:spTree>
    <p:extLst>
      <p:ext uri="{BB962C8B-B14F-4D97-AF65-F5344CB8AC3E}">
        <p14:creationId xmlns:p14="http://schemas.microsoft.com/office/powerpoint/2010/main" val="705253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4821859"/>
          </a:xfrm>
          <a:prstGeom prst="rect">
            <a:avLst/>
          </a:prstGeom>
          <a:noFill/>
          <a:ln>
            <a:noFill/>
          </a:ln>
        </p:spPr>
      </p:pic>
      <p:sp>
        <p:nvSpPr>
          <p:cNvPr id="4" name="Rectangle 3"/>
          <p:cNvSpPr/>
          <p:nvPr/>
        </p:nvSpPr>
        <p:spPr>
          <a:xfrm>
            <a:off x="2286000" y="990600"/>
            <a:ext cx="6477000" cy="4893647"/>
          </a:xfrm>
          <a:prstGeom prst="rect">
            <a:avLst/>
          </a:prstGeom>
        </p:spPr>
        <p:txBody>
          <a:bodyPr wrap="square">
            <a:spAutoFit/>
          </a:bodyPr>
          <a:lstStyle/>
          <a:p>
            <a:pPr algn="r" rtl="1"/>
            <a:r>
              <a:rPr lang="ar-IQ" sz="2400" b="1" dirty="0"/>
              <a:t>سلالات كورونا واللقاحات المضادة</a:t>
            </a:r>
            <a:endParaRPr lang="en-US" sz="2400" dirty="0"/>
          </a:p>
          <a:p>
            <a:pPr algn="r" rtl="1"/>
            <a:r>
              <a:rPr lang="ar-IQ" sz="2400" b="1" dirty="0"/>
              <a:t>فيروس كورونا 2 المرتبط بالمتلازمة التنفسية الحادة الشديدة </a:t>
            </a:r>
            <a:r>
              <a:rPr lang="en-US" sz="2400" b="1" dirty="0"/>
              <a:t>Severe acute respiratory syndrome coronavirus </a:t>
            </a:r>
            <a:r>
              <a:rPr lang="ar-IQ" sz="2400" b="1" dirty="0"/>
              <a:t> ويعرف اختصارا سارس كوف 2 ويشار له ب </a:t>
            </a:r>
            <a:r>
              <a:rPr lang="en-US" sz="2400" b="1" dirty="0"/>
              <a:t>CoV-19</a:t>
            </a:r>
            <a:r>
              <a:rPr lang="ar-IQ" sz="2400" b="1" dirty="0"/>
              <a:t> وهو فايروس ذو حامض نووي ريبوزي مفرد الخيط ايجابي الاتجاه الفيروس معد للبشر وهو مسبب لمرض كورونا 2019 (كوفيد 2019) .وتم تعيين المجموع المورثي للفيروس بعد اجراء اختبار الحمض النووي على عينة ايجابية لمرضى مصابين بذات الرئة خلال تفشيه في ووهان 2019 – 2020.</a:t>
            </a:r>
            <a:endParaRPr lang="en-US" sz="2400" b="1" dirty="0"/>
          </a:p>
          <a:p>
            <a:pPr algn="r" rtl="1"/>
            <a:r>
              <a:rPr lang="ar-IQ" sz="2400" b="1" dirty="0"/>
              <a:t>واظهرت مقانات التسلسل الجيني لهذا الفيروس وعينات الفيروسات الاخرى اوجه تشابه مع فيروس سارس بنسبة 79.5 % وفيروس الخفافيش التاجية بنسبة 96 % مما يعطي اشارة قوية ان اصل الفيروس هو الخفافيش .</a:t>
            </a:r>
            <a:endParaRPr lang="en-US" sz="2400" b="1" dirty="0"/>
          </a:p>
        </p:txBody>
      </p:sp>
    </p:spTree>
    <p:extLst>
      <p:ext uri="{BB962C8B-B14F-4D97-AF65-F5344CB8AC3E}">
        <p14:creationId xmlns:p14="http://schemas.microsoft.com/office/powerpoint/2010/main" val="342153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458199" cy="4417695"/>
          </a:xfrm>
          <a:prstGeom prst="rect">
            <a:avLst/>
          </a:prstGeom>
          <a:noFill/>
          <a:ln>
            <a:noFill/>
          </a:ln>
        </p:spPr>
      </p:pic>
      <p:sp>
        <p:nvSpPr>
          <p:cNvPr id="4" name="Rectangle 3"/>
          <p:cNvSpPr/>
          <p:nvPr/>
        </p:nvSpPr>
        <p:spPr>
          <a:xfrm>
            <a:off x="2285999" y="762000"/>
            <a:ext cx="6476999" cy="3046988"/>
          </a:xfrm>
          <a:prstGeom prst="rect">
            <a:avLst/>
          </a:prstGeom>
        </p:spPr>
        <p:txBody>
          <a:bodyPr wrap="square">
            <a:spAutoFit/>
          </a:bodyPr>
          <a:lstStyle/>
          <a:p>
            <a:pPr algn="r" rtl="1"/>
            <a:r>
              <a:rPr lang="ar-IQ" sz="3200" b="1" dirty="0"/>
              <a:t>الاعراض السريرية :</a:t>
            </a:r>
            <a:endParaRPr lang="en-US" sz="3200" b="1" dirty="0"/>
          </a:p>
          <a:p>
            <a:pPr algn="r" rtl="1"/>
            <a:r>
              <a:rPr lang="ar-IQ" sz="3200" b="1" dirty="0"/>
              <a:t>تضمنت الاعراض حدوث حمى في 90% من الحالات وضعف عام وسعال جاف بنسبة 80% وتظهر الاشعة السينية علامات الاصابة في كلا الرئتين ويظهر احتبارات الدم انخفاض في عدد خلايا الدم البيضاء .</a:t>
            </a:r>
            <a:endParaRPr lang="en-US" sz="3200" b="1" dirty="0"/>
          </a:p>
        </p:txBody>
      </p:sp>
    </p:spTree>
    <p:extLst>
      <p:ext uri="{BB962C8B-B14F-4D97-AF65-F5344CB8AC3E}">
        <p14:creationId xmlns:p14="http://schemas.microsoft.com/office/powerpoint/2010/main" val="3029655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229600" cy="3970318"/>
          </a:xfrm>
          <a:prstGeom prst="rect">
            <a:avLst/>
          </a:prstGeom>
        </p:spPr>
        <p:txBody>
          <a:bodyPr wrap="square">
            <a:spAutoFit/>
          </a:bodyPr>
          <a:lstStyle/>
          <a:p>
            <a:pPr algn="r" rtl="1"/>
            <a:r>
              <a:rPr lang="ar-IQ" sz="2800" b="1" dirty="0"/>
              <a:t>ما السلالات المتحورة من كورونا</a:t>
            </a:r>
            <a:r>
              <a:rPr lang="ar-IQ" sz="2800" dirty="0"/>
              <a:t> :</a:t>
            </a:r>
            <a:endParaRPr lang="en-US" sz="2800" dirty="0"/>
          </a:p>
          <a:p>
            <a:pPr algn="r" rtl="1"/>
            <a:r>
              <a:rPr lang="ar-IQ" sz="2800" dirty="0"/>
              <a:t>هي نسخة من الفايروس تضم مجموعة من الطفرات اي تغيرات في المادة الوراثية , وظهور نسخ متحورة من الفيروس ليس امرا مفاجئا بل عملية طبيعية لأن  الفيروس يتحور بمرور الوقت لضمان بقائه </a:t>
            </a:r>
            <a:br>
              <a:rPr lang="ar-IQ" sz="2800" dirty="0"/>
            </a:br>
            <a:r>
              <a:rPr lang="ar-IQ" sz="2800" dirty="0"/>
              <a:t>وتسمح له بعض الطفرات العشوائية بمزيد الانتشار ومقاومة اجهزة المناعة المكتسبة واللقاحات ويشير الباحثين انه كلما زادت كثافة انتشار الفيروس , استمر ظهور المزيد من الطفرات , والخطر الكبير الأتكون اللقاحات فعالة في التصدي للطفرات العشوائية الجديدة ,مما يعني استمرار الوباء . </a:t>
            </a:r>
            <a:endParaRPr lang="en-US" sz="2800" dirty="0"/>
          </a:p>
        </p:txBody>
      </p:sp>
    </p:spTree>
    <p:extLst>
      <p:ext uri="{BB962C8B-B14F-4D97-AF65-F5344CB8AC3E}">
        <p14:creationId xmlns:p14="http://schemas.microsoft.com/office/powerpoint/2010/main" val="1493974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915400" cy="4401205"/>
          </a:xfrm>
          <a:prstGeom prst="rect">
            <a:avLst/>
          </a:prstGeom>
        </p:spPr>
        <p:txBody>
          <a:bodyPr wrap="square">
            <a:spAutoFit/>
          </a:bodyPr>
          <a:lstStyle/>
          <a:p>
            <a:pPr algn="r" rtl="1"/>
            <a:r>
              <a:rPr lang="ar-IQ" sz="2800" dirty="0"/>
              <a:t>وتجدر الاشارة الى ان هناك مجموعتان من السلالات :</a:t>
            </a:r>
            <a:endParaRPr lang="en-US" sz="2800" dirty="0"/>
          </a:p>
          <a:p>
            <a:pPr algn="r" rtl="1"/>
            <a:r>
              <a:rPr lang="ar-IQ" sz="2800" dirty="0"/>
              <a:t>المجموعة الاولى : المتحورات المثيرة للقلق لفيروس كورونا وهذه السلالات من فيروس كورونا تتميز بصفة واحدة ترتبط بتغير واحد او اكثر من الصفات التالية </a:t>
            </a:r>
            <a:endParaRPr lang="en-US" sz="2800" dirty="0"/>
          </a:p>
          <a:p>
            <a:pPr algn="r" rtl="1"/>
            <a:r>
              <a:rPr lang="ar-IQ" sz="2800" dirty="0"/>
              <a:t>زيادة قدرة الفيروس على الانتقال او تغيير مضر في وبائيات كوفيد 19</a:t>
            </a:r>
            <a:endParaRPr lang="en-US" sz="2800" dirty="0"/>
          </a:p>
          <a:p>
            <a:pPr algn="r" rtl="1"/>
            <a:r>
              <a:rPr lang="ar-IQ" sz="2800" dirty="0"/>
              <a:t>زياد\ة في فعالية الفيروس او تغير في المظاهر السريرية للمرض .</a:t>
            </a:r>
            <a:endParaRPr lang="en-US" sz="2800" dirty="0"/>
          </a:p>
          <a:p>
            <a:pPr algn="r" rtl="1"/>
            <a:r>
              <a:rPr lang="ar-IQ" sz="2800" dirty="0"/>
              <a:t>انخفاض فعالية تدابير الصحة العامة والتدابير الاجتماعية او وسائل التشخيص واللقاحات والعلاجات المتاحة .</a:t>
            </a:r>
            <a:endParaRPr lang="en-US" sz="2800" dirty="0"/>
          </a:p>
          <a:p>
            <a:pPr algn="r" rtl="1"/>
            <a:r>
              <a:rPr lang="ar-IQ" sz="2800" dirty="0"/>
              <a:t>وتشمل اربعة سلالات :</a:t>
            </a:r>
            <a:endParaRPr lang="en-US" sz="2800" dirty="0"/>
          </a:p>
          <a:p>
            <a:pPr algn="r"/>
            <a:r>
              <a:rPr lang="ar-IQ" sz="2800" dirty="0"/>
              <a:t>سلالة الفا </a:t>
            </a:r>
            <a:r>
              <a:rPr lang="en-US" sz="2800" dirty="0"/>
              <a:t>Alpha </a:t>
            </a:r>
            <a:endParaRPr lang="ar-IQ" sz="2800" dirty="0"/>
          </a:p>
        </p:txBody>
      </p:sp>
    </p:spTree>
    <p:extLst>
      <p:ext uri="{BB962C8B-B14F-4D97-AF65-F5344CB8AC3E}">
        <p14:creationId xmlns:p14="http://schemas.microsoft.com/office/powerpoint/2010/main" val="1426186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534400" cy="5262979"/>
          </a:xfrm>
          <a:prstGeom prst="rect">
            <a:avLst/>
          </a:prstGeom>
        </p:spPr>
        <p:txBody>
          <a:bodyPr wrap="square">
            <a:spAutoFit/>
          </a:bodyPr>
          <a:lstStyle/>
          <a:p>
            <a:pPr algn="r" rtl="1"/>
            <a:r>
              <a:rPr lang="ar-IQ" sz="2400" dirty="0"/>
              <a:t>تعرف سابقا بالسلالة البرطانية , ومن اسمائها بي 117 (</a:t>
            </a:r>
            <a:r>
              <a:rPr lang="en-US" sz="2400" dirty="0"/>
              <a:t>B.1.1.7</a:t>
            </a:r>
            <a:r>
              <a:rPr lang="ar-IQ" sz="2400" dirty="0"/>
              <a:t>)و (</a:t>
            </a:r>
            <a:r>
              <a:rPr lang="en-US" sz="2400" dirty="0"/>
              <a:t>GRY</a:t>
            </a:r>
            <a:r>
              <a:rPr lang="ar-IQ" sz="2400" dirty="0"/>
              <a:t>) وترجع اولى العيات الموثوقة الى المملكة المتحدة في سبتمبر 2020.</a:t>
            </a:r>
            <a:endParaRPr lang="en-US" sz="2400" dirty="0"/>
          </a:p>
          <a:p>
            <a:pPr algn="r" rtl="1"/>
            <a:r>
              <a:rPr lang="ar-IQ" sz="2400" dirty="0"/>
              <a:t>سلالة بيتا </a:t>
            </a:r>
            <a:r>
              <a:rPr lang="en-US" sz="2400" dirty="0"/>
              <a:t>Beta  </a:t>
            </a:r>
          </a:p>
          <a:p>
            <a:pPr algn="r" rtl="1"/>
            <a:r>
              <a:rPr lang="ar-IQ" sz="2400" dirty="0"/>
              <a:t>تعرف سابقا باسم السلالة الجنوب افريقية , ومن اسمائها "بي 1351 و جي </a:t>
            </a:r>
            <a:r>
              <a:rPr lang="en-US" sz="2400" dirty="0"/>
              <a:t>H</a:t>
            </a:r>
            <a:r>
              <a:rPr lang="ar-IQ" sz="2400" dirty="0"/>
              <a:t> / 501 واي في 2.</a:t>
            </a:r>
            <a:endParaRPr lang="en-US" sz="2400" dirty="0"/>
          </a:p>
          <a:p>
            <a:pPr algn="r" rtl="1"/>
            <a:r>
              <a:rPr lang="ar-IQ" sz="2400" dirty="0"/>
              <a:t>سلالة غاما </a:t>
            </a:r>
            <a:r>
              <a:rPr lang="en-US" sz="2400" dirty="0"/>
              <a:t>Gamma</a:t>
            </a:r>
          </a:p>
          <a:p>
            <a:pPr algn="r" rtl="1"/>
            <a:r>
              <a:rPr lang="ar-IQ" sz="2400" dirty="0"/>
              <a:t>تعرف سابقا بالسلالة البرازيلية ومن اسمائها بي 1 و( جي آر 501 واي </a:t>
            </a:r>
            <a:r>
              <a:rPr lang="en-US" sz="2400" dirty="0"/>
              <a:t>V </a:t>
            </a:r>
            <a:r>
              <a:rPr lang="ar-IQ" sz="2400" dirty="0"/>
              <a:t> 3) وترجع اولى العينات الموثوقة الى البرازيل , نوفمبر 2020 .</a:t>
            </a:r>
            <a:endParaRPr lang="en-US" sz="2400" dirty="0"/>
          </a:p>
          <a:p>
            <a:pPr algn="r" rtl="1"/>
            <a:r>
              <a:rPr lang="ar-IQ" sz="2400" dirty="0"/>
              <a:t>سلالة دلتا </a:t>
            </a:r>
            <a:r>
              <a:rPr lang="en-US" sz="2400" dirty="0"/>
              <a:t>Delta  </a:t>
            </a:r>
          </a:p>
          <a:p>
            <a:pPr algn="r" rtl="1"/>
            <a:r>
              <a:rPr lang="ar-IQ" sz="2400" dirty="0"/>
              <a:t>تعرف سابقا بالسلالة الهندية ومن اسمائها بي 16172 و جي 452 آر </a:t>
            </a:r>
            <a:r>
              <a:rPr lang="en-US" sz="2400" dirty="0"/>
              <a:t>V</a:t>
            </a:r>
            <a:r>
              <a:rPr lang="ar-IQ" sz="2400" dirty="0"/>
              <a:t> 3 </a:t>
            </a:r>
            <a:endParaRPr lang="en-US" sz="2400" dirty="0"/>
          </a:p>
          <a:p>
            <a:pPr algn="r" rtl="1"/>
            <a:r>
              <a:rPr lang="ar-IQ" sz="2400" dirty="0"/>
              <a:t>المجموعة الثانية : المتحورات المثيرة للاهتمام </a:t>
            </a:r>
            <a:endParaRPr lang="en-US" sz="2400" dirty="0"/>
          </a:p>
          <a:p>
            <a:pPr algn="r" rtl="1"/>
            <a:r>
              <a:rPr lang="ar-IQ" sz="2400" dirty="0"/>
              <a:t>فقد اتضح انها تسبب الانتقال المجتمعي للعدوى , وتم اكتشافها في بلدان متعددة  وتشمل السلالات التالية .</a:t>
            </a:r>
            <a:endParaRPr lang="en-US" sz="2400" dirty="0"/>
          </a:p>
          <a:p>
            <a:pPr algn="r" rtl="1"/>
            <a:r>
              <a:rPr lang="ar-IQ" sz="2400" dirty="0"/>
              <a:t>سلالة ابسيلون </a:t>
            </a:r>
            <a:r>
              <a:rPr lang="en-US" sz="2400" dirty="0" smtClean="0"/>
              <a:t>Epsilon</a:t>
            </a:r>
            <a:endParaRPr lang="en-US" sz="2400" dirty="0"/>
          </a:p>
        </p:txBody>
      </p:sp>
    </p:spTree>
    <p:extLst>
      <p:ext uri="{BB962C8B-B14F-4D97-AF65-F5344CB8AC3E}">
        <p14:creationId xmlns:p14="http://schemas.microsoft.com/office/powerpoint/2010/main" val="3858070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534400" cy="4893647"/>
          </a:xfrm>
          <a:prstGeom prst="rect">
            <a:avLst/>
          </a:prstGeom>
        </p:spPr>
        <p:txBody>
          <a:bodyPr wrap="square">
            <a:spAutoFit/>
          </a:bodyPr>
          <a:lstStyle/>
          <a:p>
            <a:pPr algn="r" rtl="1"/>
            <a:r>
              <a:rPr lang="ar-IQ" sz="2400" dirty="0"/>
              <a:t>من اسمائها (بي 1427/بي 1429)و ( </a:t>
            </a:r>
            <a:r>
              <a:rPr lang="en-US" sz="2400" dirty="0"/>
              <a:t>B.1.429 </a:t>
            </a:r>
            <a:r>
              <a:rPr lang="ar-IQ" sz="2400" dirty="0"/>
              <a:t>/ </a:t>
            </a:r>
            <a:r>
              <a:rPr lang="en-US" sz="2400" dirty="0"/>
              <a:t>B.1.427</a:t>
            </a:r>
            <a:r>
              <a:rPr lang="ar-IQ" sz="2400" dirty="0"/>
              <a:t>) وترجع اولى العينات الموثوقة الى الولايات المتحدة الامريكية الى مارس 2020.</a:t>
            </a:r>
            <a:endParaRPr lang="en-US" sz="2400" dirty="0"/>
          </a:p>
          <a:p>
            <a:pPr algn="r" rtl="1"/>
            <a:r>
              <a:rPr lang="ar-IQ" sz="2400" dirty="0"/>
              <a:t>سلالة زيتا </a:t>
            </a:r>
            <a:r>
              <a:rPr lang="en-US" sz="2400" dirty="0"/>
              <a:t>Zeta</a:t>
            </a:r>
          </a:p>
          <a:p>
            <a:pPr algn="r" rtl="1"/>
            <a:r>
              <a:rPr lang="ar-IQ" sz="2400" dirty="0"/>
              <a:t>من اسمائها (بي 2) (</a:t>
            </a:r>
            <a:r>
              <a:rPr lang="en-US" sz="2400" dirty="0"/>
              <a:t>P.2</a:t>
            </a:r>
            <a:r>
              <a:rPr lang="ar-IQ" sz="2400" dirty="0"/>
              <a:t>) , وترجع اولى العينات لبموثوقة الى البرازيل في ابريل 2020 </a:t>
            </a:r>
            <a:endParaRPr lang="en-US" sz="2400" dirty="0"/>
          </a:p>
          <a:p>
            <a:pPr algn="r" rtl="1"/>
            <a:r>
              <a:rPr lang="ar-IQ" sz="2400" dirty="0"/>
              <a:t>سلالة ايتا </a:t>
            </a:r>
            <a:r>
              <a:rPr lang="en-US" sz="2400" dirty="0"/>
              <a:t>Eta</a:t>
            </a:r>
          </a:p>
          <a:p>
            <a:pPr algn="r" rtl="1"/>
            <a:r>
              <a:rPr lang="ar-IQ" sz="2400" dirty="0"/>
              <a:t>من اسمائها (</a:t>
            </a:r>
            <a:r>
              <a:rPr lang="en-US" sz="2400" dirty="0"/>
              <a:t>B.1.525</a:t>
            </a:r>
            <a:r>
              <a:rPr lang="ar-IQ" sz="2400" dirty="0"/>
              <a:t>) واكتشفت في بلدان متعددة بين ديسمبر 2020 و 17 مارس 2021</a:t>
            </a:r>
            <a:endParaRPr lang="en-US" sz="2400" dirty="0"/>
          </a:p>
          <a:p>
            <a:pPr algn="r" rtl="1"/>
            <a:r>
              <a:rPr lang="ar-IQ" sz="2400" dirty="0"/>
              <a:t>سلالة ثيتا </a:t>
            </a:r>
            <a:r>
              <a:rPr lang="en-US" sz="2400" dirty="0"/>
              <a:t>Theta</a:t>
            </a:r>
          </a:p>
          <a:p>
            <a:pPr algn="r" rtl="1"/>
            <a:r>
              <a:rPr lang="ar-IQ" sz="2400" dirty="0"/>
              <a:t>من اسمائها (</a:t>
            </a:r>
            <a:r>
              <a:rPr lang="en-US" sz="2400" dirty="0"/>
              <a:t>P.3</a:t>
            </a:r>
            <a:r>
              <a:rPr lang="ar-IQ" sz="2400" dirty="0"/>
              <a:t>) وترجع اولى العينات الموثوقة الى الفلبين في يناير 2021</a:t>
            </a:r>
            <a:endParaRPr lang="en-US" sz="2400" dirty="0"/>
          </a:p>
          <a:p>
            <a:pPr algn="r" rtl="1"/>
            <a:r>
              <a:rPr lang="ar-IQ" sz="2400" dirty="0"/>
              <a:t>سلالة ايوتا </a:t>
            </a:r>
            <a:r>
              <a:rPr lang="en-US" sz="2400" dirty="0"/>
              <a:t>Iota </a:t>
            </a:r>
          </a:p>
          <a:p>
            <a:pPr algn="r" rtl="1"/>
            <a:r>
              <a:rPr lang="ar-IQ" sz="2400" dirty="0"/>
              <a:t>من اسمائها (</a:t>
            </a:r>
            <a:r>
              <a:rPr lang="en-US" sz="2400" dirty="0"/>
              <a:t>B.1.526</a:t>
            </a:r>
            <a:r>
              <a:rPr lang="ar-IQ" sz="2400" dirty="0"/>
              <a:t>) وترجع اولى العينات الموثوقة الى الولايات المتحدة الامريكية في نوفمبر 2020  </a:t>
            </a:r>
            <a:endParaRPr lang="en-US" sz="2400" dirty="0"/>
          </a:p>
        </p:txBody>
      </p:sp>
    </p:spTree>
    <p:extLst>
      <p:ext uri="{BB962C8B-B14F-4D97-AF65-F5344CB8AC3E}">
        <p14:creationId xmlns:p14="http://schemas.microsoft.com/office/powerpoint/2010/main" val="2455791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1"/>
            <a:ext cx="8763000" cy="4832092"/>
          </a:xfrm>
          <a:prstGeom prst="rect">
            <a:avLst/>
          </a:prstGeom>
        </p:spPr>
        <p:txBody>
          <a:bodyPr wrap="square">
            <a:spAutoFit/>
          </a:bodyPr>
          <a:lstStyle/>
          <a:p>
            <a:pPr algn="r" rtl="1"/>
            <a:r>
              <a:rPr lang="ar-IQ" sz="2800" dirty="0"/>
              <a:t>سلالة كابا </a:t>
            </a:r>
            <a:r>
              <a:rPr lang="en-US" sz="2800" dirty="0"/>
              <a:t>Kappa </a:t>
            </a:r>
            <a:r>
              <a:rPr lang="ar-IQ" sz="2800" dirty="0"/>
              <a:t> من اسمائها (</a:t>
            </a:r>
            <a:r>
              <a:rPr lang="en-US" sz="2800" dirty="0"/>
              <a:t>B.1.617.1</a:t>
            </a:r>
            <a:r>
              <a:rPr lang="ar-IQ" sz="2800" dirty="0"/>
              <a:t>) وترجع اولى العينات الموثوقة الى الهند اكتوبر 2020 .</a:t>
            </a:r>
            <a:endParaRPr lang="en-US" sz="2800" dirty="0"/>
          </a:p>
          <a:p>
            <a:pPr algn="r" rtl="1"/>
            <a:r>
              <a:rPr lang="ar-IQ" sz="2800" dirty="0"/>
              <a:t>لقاحات كورونا : </a:t>
            </a:r>
            <a:endParaRPr lang="en-US" sz="2800" dirty="0"/>
          </a:p>
          <a:p>
            <a:pPr algn="r" rtl="1"/>
            <a:r>
              <a:rPr lang="ar-IQ" sz="2800" dirty="0"/>
              <a:t>تعمل لقاحات كورونا عبر محاكات عامل معد – فيروسات او بكتريا او كائنات دقيقة اخرى يمكنها التسبب بالامراض وتؤدي هذه اللقاحات الى تعليم نظام المناعة لدينا ان تستجيب بسرعة وفعالية ضد العامل المعدي .</a:t>
            </a:r>
            <a:endParaRPr lang="en-US" sz="2800" dirty="0"/>
          </a:p>
          <a:p>
            <a:pPr algn="r" rtl="1"/>
            <a:r>
              <a:rPr lang="ar-IQ" sz="2800" dirty="0"/>
              <a:t>ومن ناحية كون اللقاحات فعالة ضد النسخ المتحورة الجديدة فقد يظهر ان احد اللقاحات قليلة الفعالية ضد واحد اوكثر من النسخ المتحورة فسيكون من الممكن تعديل تركبي اللقاح لتوفير حماية ضد النسخ المتحورة وفي المستقبل قد يكون من الضروري اجراء تغييرات على اللقاحات من قبيل استخدام جرعات معززة او تحديثات اخرى على اللقاح .</a:t>
            </a:r>
            <a:endParaRPr lang="en-US" sz="2800" dirty="0"/>
          </a:p>
        </p:txBody>
      </p:sp>
    </p:spTree>
    <p:extLst>
      <p:ext uri="{BB962C8B-B14F-4D97-AF65-F5344CB8AC3E}">
        <p14:creationId xmlns:p14="http://schemas.microsoft.com/office/powerpoint/2010/main" val="1756375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0022"/>
            <a:ext cx="8390021" cy="5783178"/>
          </a:xfrm>
          <a:prstGeom prst="rect">
            <a:avLst/>
          </a:prstGeom>
          <a:noFill/>
          <a:ln>
            <a:noFill/>
          </a:ln>
        </p:spPr>
      </p:pic>
      <p:sp>
        <p:nvSpPr>
          <p:cNvPr id="3" name="Rectangle 2"/>
          <p:cNvSpPr/>
          <p:nvPr/>
        </p:nvSpPr>
        <p:spPr>
          <a:xfrm>
            <a:off x="304801" y="770023"/>
            <a:ext cx="8390020" cy="5078313"/>
          </a:xfrm>
          <a:prstGeom prst="rect">
            <a:avLst/>
          </a:prstGeom>
        </p:spPr>
        <p:txBody>
          <a:bodyPr wrap="square">
            <a:spAutoFit/>
          </a:bodyPr>
          <a:lstStyle/>
          <a:p>
            <a:pPr algn="r" rtl="1"/>
            <a:r>
              <a:rPr lang="ar-IQ" sz="3600" b="1" dirty="0">
                <a:effectLst>
                  <a:outerShdw blurRad="38100" dist="38100" dir="2700000" algn="tl">
                    <a:srgbClr val="000000">
                      <a:alpha val="43137"/>
                    </a:srgbClr>
                  </a:outerShdw>
                </a:effectLst>
              </a:rPr>
              <a:t>اليكم نبذة مختصرة عن اللقاحات التي ورد ذكرها :</a:t>
            </a:r>
            <a:endParaRPr lang="en-US" sz="3600" b="1" dirty="0">
              <a:effectLst>
                <a:outerShdw blurRad="38100" dist="38100" dir="2700000" algn="tl">
                  <a:srgbClr val="000000">
                    <a:alpha val="43137"/>
                  </a:srgbClr>
                </a:outerShdw>
              </a:effectLst>
            </a:endParaRPr>
          </a:p>
          <a:p>
            <a:pPr algn="r" rtl="1"/>
            <a:r>
              <a:rPr lang="ar-IQ" sz="3600" b="1" dirty="0">
                <a:effectLst>
                  <a:outerShdw blurRad="38100" dist="38100" dir="2700000" algn="tl">
                    <a:srgbClr val="000000">
                      <a:alpha val="43137"/>
                    </a:srgbClr>
                  </a:outerShdw>
                </a:effectLst>
              </a:rPr>
              <a:t>سبوتنيك- في : </a:t>
            </a:r>
            <a:endParaRPr lang="en-US" sz="3600" b="1" dirty="0">
              <a:effectLst>
                <a:outerShdw blurRad="38100" dist="38100" dir="2700000" algn="tl">
                  <a:srgbClr val="000000">
                    <a:alpha val="43137"/>
                  </a:srgbClr>
                </a:outerShdw>
              </a:effectLst>
            </a:endParaRPr>
          </a:p>
          <a:p>
            <a:pPr algn="r" rtl="1"/>
            <a:r>
              <a:rPr lang="ar-IQ" sz="3600" b="1" dirty="0">
                <a:effectLst>
                  <a:outerShdw blurRad="38100" dist="38100" dir="2700000" algn="tl">
                    <a:srgbClr val="000000">
                      <a:alpha val="43137"/>
                    </a:srgbClr>
                  </a:outerShdw>
                </a:effectLst>
              </a:rPr>
              <a:t>ان اللقاح الروسي  قائم على نواقل من الفيروس الغدي ( </a:t>
            </a:r>
            <a:r>
              <a:rPr lang="en-US" sz="3600" b="1" dirty="0">
                <a:effectLst>
                  <a:outerShdw blurRad="38100" dist="38100" dir="2700000" algn="tl">
                    <a:srgbClr val="000000">
                      <a:alpha val="43137"/>
                    </a:srgbClr>
                  </a:outerShdw>
                </a:effectLst>
              </a:rPr>
              <a:t>Adenoviral vectors</a:t>
            </a:r>
            <a:r>
              <a:rPr lang="ar-IQ" sz="3600" b="1" dirty="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a:p>
            <a:pPr algn="r" rtl="1"/>
            <a:r>
              <a:rPr lang="ar-IQ" sz="3600" b="1" dirty="0">
                <a:effectLst>
                  <a:outerShdw blurRad="38100" dist="38100" dir="2700000" algn="tl">
                    <a:srgbClr val="000000">
                      <a:alpha val="43137"/>
                    </a:srgbClr>
                  </a:outerShdw>
                </a:effectLst>
              </a:rPr>
              <a:t>لقاح استرازينيكا – اكسفورد </a:t>
            </a:r>
            <a:endParaRPr lang="en-US" sz="3600" b="1" dirty="0">
              <a:effectLst>
                <a:outerShdw blurRad="38100" dist="38100" dir="2700000" algn="tl">
                  <a:srgbClr val="000000">
                    <a:alpha val="43137"/>
                  </a:srgbClr>
                </a:outerShdw>
              </a:effectLst>
            </a:endParaRPr>
          </a:p>
          <a:p>
            <a:pPr algn="r" rtl="1"/>
            <a:r>
              <a:rPr lang="ar-IQ" sz="3600" b="1" dirty="0">
                <a:effectLst>
                  <a:outerShdw blurRad="38100" dist="38100" dir="2700000" algn="tl">
                    <a:srgbClr val="000000">
                      <a:alpha val="43137"/>
                    </a:srgbClr>
                  </a:outerShdw>
                </a:effectLst>
              </a:rPr>
              <a:t>هذا القاح طور من قبل المختبر البرطاني استرازينكا وجامعة اكسفورد والتقينة التي يستخدمها هي نواقل الفيروس (</a:t>
            </a:r>
            <a:r>
              <a:rPr lang="en-US" sz="3600" b="1" dirty="0">
                <a:effectLst>
                  <a:outerShdw blurRad="38100" dist="38100" dir="2700000" algn="tl">
                    <a:srgbClr val="000000">
                      <a:alpha val="43137"/>
                    </a:srgbClr>
                  </a:outerShdw>
                </a:effectLst>
              </a:rPr>
              <a:t>Viral vector</a:t>
            </a:r>
            <a:r>
              <a:rPr lang="ar-IQ" sz="3600" b="1" dirty="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a:p>
            <a:pPr algn="r"/>
            <a:r>
              <a:rPr lang="ar-IQ" sz="3600" b="1" dirty="0">
                <a:effectLst>
                  <a:outerShdw blurRad="38100" dist="38100" dir="2700000" algn="tl">
                    <a:srgbClr val="000000">
                      <a:alpha val="43137"/>
                    </a:srgbClr>
                  </a:outerShdw>
                </a:effectLst>
              </a:rPr>
              <a:t>وهو يعمل بتقنية مشابهة للفيروس الروسي .</a:t>
            </a:r>
            <a:endParaRPr lang="ar-IQ"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5593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693866"/>
          </a:xfrm>
          <a:prstGeom prst="rect">
            <a:avLst/>
          </a:prstGeom>
        </p:spPr>
        <p:txBody>
          <a:bodyPr wrap="square">
            <a:spAutoFit/>
          </a:bodyPr>
          <a:lstStyle/>
          <a:p>
            <a:pPr algn="r" rtl="1"/>
            <a:r>
              <a:rPr lang="ar-IQ" sz="2800" dirty="0"/>
              <a:t>لقاح فايزر بيوتنك : </a:t>
            </a:r>
            <a:endParaRPr lang="en-US" sz="2800" dirty="0"/>
          </a:p>
          <a:p>
            <a:pPr algn="r" rtl="1"/>
            <a:r>
              <a:rPr lang="ar-IQ" sz="2800" dirty="0"/>
              <a:t>طورته شركة فايزر الامريكية وشريكتها بيوتنك الالمانية ويعمل على تقنية الحمض النووي الريبوزي المرسل (</a:t>
            </a:r>
            <a:r>
              <a:rPr lang="en-US" sz="2800" dirty="0"/>
              <a:t>Messenger RNA</a:t>
            </a:r>
            <a:r>
              <a:rPr lang="ar-IQ" sz="2800" dirty="0"/>
              <a:t> ). وهو جزيء يخبر خلايانا بما يجب ان تصنعه .</a:t>
            </a:r>
            <a:endParaRPr lang="en-US" sz="2800" dirty="0"/>
          </a:p>
          <a:p>
            <a:pPr algn="r" rtl="1"/>
            <a:r>
              <a:rPr lang="ar-IQ" sz="2800" dirty="0"/>
              <a:t>لقاح مودرنا </a:t>
            </a:r>
            <a:endParaRPr lang="en-US" sz="2800" dirty="0"/>
          </a:p>
          <a:p>
            <a:pPr algn="r" rtl="1"/>
            <a:r>
              <a:rPr lang="ar-IQ" sz="2800" dirty="0"/>
              <a:t>هذا اللقاح طورته شركة </a:t>
            </a:r>
            <a:r>
              <a:rPr lang="en-US" sz="2800" dirty="0" err="1"/>
              <a:t>moderna</a:t>
            </a:r>
            <a:r>
              <a:rPr lang="ar-IQ" sz="2800" dirty="0"/>
              <a:t> الامريكية ويستخدم لقاح مودرنا تقنية الحمض النووي الريبوسي المرسل نفسها التي يستخدمها لقاح فايزر –بيوتنك .</a:t>
            </a:r>
            <a:endParaRPr lang="en-US" sz="2800" dirty="0"/>
          </a:p>
          <a:p>
            <a:pPr algn="r" rtl="1"/>
            <a:r>
              <a:rPr lang="ar-IQ" sz="2800" dirty="0"/>
              <a:t>لقاح شركة جونسون آند جونسون </a:t>
            </a:r>
            <a:endParaRPr lang="en-US" sz="2800" dirty="0"/>
          </a:p>
          <a:p>
            <a:pPr algn="r" rtl="1"/>
            <a:r>
              <a:rPr lang="ar-IQ" sz="2800" dirty="0"/>
              <a:t>طور هذا اللقاح من قبل شركة جونسون اند جونسون الامريكية , ويعتمد على فيروس غدي معدل ( </a:t>
            </a:r>
            <a:r>
              <a:rPr lang="en-US" sz="2800" dirty="0"/>
              <a:t>modified adenovirus</a:t>
            </a:r>
            <a:r>
              <a:rPr lang="ar-IQ" sz="2800" dirty="0"/>
              <a:t>) وهو  فيروس شائع بسبب اعراضشبيهة بالزكام – تم تصميمه لنقل اجزاء من المادة الوراثية من بروتين (</a:t>
            </a:r>
            <a:r>
              <a:rPr lang="en-US" sz="2800" dirty="0"/>
              <a:t>spike</a:t>
            </a:r>
            <a:r>
              <a:rPr lang="ar-IQ" sz="2800" dirty="0"/>
              <a:t>) الموجود في فايروس كورونا .</a:t>
            </a:r>
            <a:endParaRPr lang="en-US" sz="2800" dirty="0"/>
          </a:p>
        </p:txBody>
      </p:sp>
    </p:spTree>
    <p:extLst>
      <p:ext uri="{BB962C8B-B14F-4D97-AF65-F5344CB8AC3E}">
        <p14:creationId xmlns:p14="http://schemas.microsoft.com/office/powerpoint/2010/main" val="1538627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51344"/>
            <a:ext cx="8686800" cy="5262979"/>
          </a:xfrm>
          <a:prstGeom prst="rect">
            <a:avLst/>
          </a:prstGeom>
        </p:spPr>
        <p:txBody>
          <a:bodyPr wrap="square">
            <a:spAutoFit/>
          </a:bodyPr>
          <a:lstStyle/>
          <a:p>
            <a:pPr algn="r" rtl="1"/>
            <a:r>
              <a:rPr lang="ar-IQ" sz="2400" dirty="0"/>
              <a:t>لقاح شركة سينوفارم :</a:t>
            </a:r>
            <a:endParaRPr lang="en-US" sz="2400" dirty="0"/>
          </a:p>
          <a:p>
            <a:pPr algn="r" rtl="1"/>
            <a:r>
              <a:rPr lang="ar-IQ" sz="2400" dirty="0"/>
              <a:t>تم تطوير هذا اللقاح من قبل شركة </a:t>
            </a:r>
            <a:r>
              <a:rPr lang="en-US" sz="2400" dirty="0" err="1"/>
              <a:t>Sinopharm</a:t>
            </a:r>
            <a:r>
              <a:rPr lang="en-US" sz="2400" dirty="0"/>
              <a:t> </a:t>
            </a:r>
            <a:r>
              <a:rPr lang="ar-IQ" sz="2400" dirty="0"/>
              <a:t> الصينية ويعتمد على فيروس معطل خامل وان تكنلوجيا اللقاح الخامل (</a:t>
            </a:r>
            <a:r>
              <a:rPr lang="en-US" sz="2400" dirty="0"/>
              <a:t>inactivated vaccine </a:t>
            </a:r>
            <a:r>
              <a:rPr lang="ar-IQ" sz="2400" dirty="0"/>
              <a:t>) تتم معلجة العوامل المعدية من الفيروس كورونا المستجد – كيميائيا او عبر الحرارة – لأفقادها خطورتها لكن مع الحفاظ على قدرتها في انتاج  رد مناعي , وهذا مثل  اشكال التلقيح التقليدية .</a:t>
            </a:r>
            <a:endParaRPr lang="en-US" sz="2400" dirty="0"/>
          </a:p>
          <a:p>
            <a:pPr algn="r" rtl="1"/>
            <a:r>
              <a:rPr lang="ar-IQ" sz="2400" dirty="0"/>
              <a:t>لقلح كوفيشيلد :</a:t>
            </a:r>
            <a:endParaRPr lang="en-US" sz="2400" dirty="0"/>
          </a:p>
          <a:p>
            <a:pPr algn="r" rtl="1"/>
            <a:r>
              <a:rPr lang="ar-IQ" sz="2400" dirty="0"/>
              <a:t>هو لقاح استرازينيكا – اكسفورد يصنع محليا في الهند بواسطة معهد سيرم ,واللقاح مصنوع من نسخة ضعيفة من فيروس البرد الشائع (الفيروس الغدي ) من الشمبانزي , وتم تعديله ليبدو اقرب اقرب الى فيروس كورونا رغم انه لا يمكن ان يسبب المرض .</a:t>
            </a:r>
            <a:endParaRPr lang="en-US" sz="2400" dirty="0"/>
          </a:p>
          <a:p>
            <a:pPr algn="r" rtl="1"/>
            <a:r>
              <a:rPr lang="ar-IQ" sz="2400" dirty="0"/>
              <a:t>لقاح سينوفاك :</a:t>
            </a:r>
            <a:endParaRPr lang="en-US" sz="2400" dirty="0"/>
          </a:p>
          <a:p>
            <a:pPr algn="r"/>
            <a:r>
              <a:rPr lang="ar-IQ" sz="2400" dirty="0"/>
              <a:t>هو لقاح منتج من شركة سينوفاك الصينية واسمه (كورونافاك ) ويحتوي على فيروس كورونا معطل بواسطة عمليات كيميائية مختلفة في المختبر ,ويظل غلاف الفيروس كما هو ومن خلال الحقن يتعلم الجهاز المناعي كيفية التعرف اليه والدفاع عن نفسه ضد الفيروس .</a:t>
            </a:r>
            <a:endParaRPr lang="ar-IQ" sz="2400" dirty="0"/>
          </a:p>
        </p:txBody>
      </p:sp>
    </p:spTree>
    <p:extLst>
      <p:ext uri="{BB962C8B-B14F-4D97-AF65-F5344CB8AC3E}">
        <p14:creationId xmlns:p14="http://schemas.microsoft.com/office/powerpoint/2010/main" val="265865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458200" cy="2862322"/>
          </a:xfrm>
          <a:prstGeom prst="rect">
            <a:avLst/>
          </a:prstGeom>
        </p:spPr>
        <p:txBody>
          <a:bodyPr wrap="square">
            <a:spAutoFit/>
          </a:bodyPr>
          <a:lstStyle/>
          <a:p>
            <a:pPr algn="r"/>
            <a:r>
              <a:rPr lang="ar-IQ" sz="3600" b="1" dirty="0">
                <a:effectLst>
                  <a:outerShdw blurRad="38100" dist="38100" dir="2700000" algn="tl">
                    <a:srgbClr val="000000">
                      <a:alpha val="43137"/>
                    </a:srgbClr>
                  </a:outerShdw>
                </a:effectLst>
              </a:rPr>
              <a:t>إضافة إلى الاستهلاك الكبير للمواد الحافظة والملونات</a:t>
            </a:r>
          </a:p>
          <a:p>
            <a:pPr algn="r"/>
            <a:r>
              <a:rPr lang="ar-IQ" sz="3600" b="1" dirty="0">
                <a:effectLst>
                  <a:outerShdw blurRad="38100" dist="38100" dir="2700000" algn="tl">
                    <a:srgbClr val="000000">
                      <a:alpha val="43137"/>
                    </a:srgbClr>
                  </a:outerShdw>
                </a:effectLst>
              </a:rPr>
              <a:t>الصناعية والمنكهات التي تعتبر مؤثراً سلبيا على</a:t>
            </a:r>
          </a:p>
          <a:p>
            <a:pPr algn="r"/>
            <a:r>
              <a:rPr lang="ar-IQ" sz="3600" b="1" dirty="0">
                <a:effectLst>
                  <a:outerShdw blurRad="38100" dist="38100" dir="2700000" algn="tl">
                    <a:srgbClr val="000000">
                      <a:alpha val="43137"/>
                    </a:srgbClr>
                  </a:outerShdw>
                </a:effectLst>
              </a:rPr>
              <a:t>صحة الجسم ومناعته ويؤدي الى أمراض الجهاز</a:t>
            </a:r>
          </a:p>
          <a:p>
            <a:pPr algn="r"/>
            <a:r>
              <a:rPr lang="ar-IQ" sz="3600" b="1" dirty="0">
                <a:effectLst>
                  <a:outerShdw blurRad="38100" dist="38100" dir="2700000" algn="tl">
                    <a:srgbClr val="000000">
                      <a:alpha val="43137"/>
                    </a:srgbClr>
                  </a:outerShdw>
                </a:effectLst>
              </a:rPr>
              <a:t>الهضمي، ومن أمثلتها القرحة المعدية وقرحة الاثني</a:t>
            </a:r>
          </a:p>
          <a:p>
            <a:pPr algn="r"/>
            <a:r>
              <a:rPr lang="ar-IQ" sz="3600" b="1" dirty="0">
                <a:effectLst>
                  <a:outerShdw blurRad="38100" dist="38100" dir="2700000" algn="tl">
                    <a:srgbClr val="000000">
                      <a:alpha val="43137"/>
                    </a:srgbClr>
                  </a:outerShdw>
                </a:effectLst>
              </a:rPr>
              <a:t>عشر والقولون العصبي</a:t>
            </a:r>
            <a:endParaRPr lang="ar-IQ"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9679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5262979"/>
          </a:xfrm>
          <a:prstGeom prst="rect">
            <a:avLst/>
          </a:prstGeom>
        </p:spPr>
        <p:txBody>
          <a:bodyPr wrap="square">
            <a:spAutoFit/>
          </a:bodyPr>
          <a:lstStyle/>
          <a:p>
            <a:pPr algn="r" rtl="1"/>
            <a:r>
              <a:rPr lang="ar-IQ" sz="2800" dirty="0"/>
              <a:t>لقاح بهارات بيوتك :</a:t>
            </a:r>
            <a:endParaRPr lang="en-US" sz="2800" dirty="0"/>
          </a:p>
          <a:p>
            <a:pPr algn="r" rtl="1"/>
            <a:r>
              <a:rPr lang="ar-IQ" sz="2800" dirty="0"/>
              <a:t>تنتيجة شركة  بهارات بيوتيك الهندية ويعتمد لقاحها على تكنلوجيا اللقاح الخامل .</a:t>
            </a:r>
            <a:endParaRPr lang="en-US" sz="2800" dirty="0"/>
          </a:p>
          <a:p>
            <a:pPr algn="r" rtl="1"/>
            <a:r>
              <a:rPr lang="ar-IQ" sz="2800" dirty="0"/>
              <a:t>لقاح كانسينو :</a:t>
            </a:r>
            <a:endParaRPr lang="en-US" sz="2800" dirty="0"/>
          </a:p>
          <a:p>
            <a:pPr algn="r" rtl="1"/>
            <a:r>
              <a:rPr lang="ar-IQ" sz="2800" dirty="0"/>
              <a:t>طور من قبل شركة كانسينوبايولوجيكس الصينية وهو لقاح يستند الى غدي بالاعتماد على تقنية النواقل الفيروسية .</a:t>
            </a:r>
            <a:endParaRPr lang="en-US" sz="2800" dirty="0"/>
          </a:p>
          <a:p>
            <a:pPr algn="r" rtl="1"/>
            <a:r>
              <a:rPr lang="ar-IQ" sz="2800" dirty="0"/>
              <a:t>لقاح انهوي زيفي لونغكوم :</a:t>
            </a:r>
            <a:endParaRPr lang="en-US" sz="2800" dirty="0"/>
          </a:p>
          <a:p>
            <a:pPr algn="r" rtl="1"/>
            <a:r>
              <a:rPr lang="ar-IQ" sz="2800" dirty="0"/>
              <a:t>من تطوير شكرة مينهاي بيوتكنلوجي الصينية ويعتمد اللقاح على تكنلوجيا وحدات البروتين الفرعية (</a:t>
            </a:r>
            <a:r>
              <a:rPr lang="en-US" sz="2800" dirty="0"/>
              <a:t>protein subunit </a:t>
            </a:r>
            <a:r>
              <a:rPr lang="ar-IQ" sz="2800" dirty="0"/>
              <a:t>) وتشمل لقاحات الوحدات الفرعية فقط اجزاء الفيروس التي تحفز الجهاز المناعي على افضل وجه اذ يحتوي على بروينات </a:t>
            </a:r>
            <a:r>
              <a:rPr lang="en-US" sz="2800" dirty="0"/>
              <a:t>spike </a:t>
            </a:r>
            <a:r>
              <a:rPr lang="ar-IQ" sz="2800" dirty="0"/>
              <a:t> عديمة الضرر وبمجرد تعرف الجهاز المناعي عليها فانه يصنع الاجسام المضادة وخلايا الدم البيضاء الدفاعية .</a:t>
            </a:r>
            <a:endParaRPr lang="en-US" sz="2800" dirty="0"/>
          </a:p>
        </p:txBody>
      </p:sp>
    </p:spTree>
    <p:extLst>
      <p:ext uri="{BB962C8B-B14F-4D97-AF65-F5344CB8AC3E}">
        <p14:creationId xmlns:p14="http://schemas.microsoft.com/office/powerpoint/2010/main" val="591277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686800" cy="5016758"/>
          </a:xfrm>
          <a:prstGeom prst="rect">
            <a:avLst/>
          </a:prstGeom>
        </p:spPr>
        <p:txBody>
          <a:bodyPr wrap="square">
            <a:spAutoFit/>
          </a:bodyPr>
          <a:lstStyle/>
          <a:p>
            <a:pPr algn="r" rtl="1"/>
            <a:r>
              <a:rPr lang="ar-IQ" sz="3200" dirty="0"/>
              <a:t>لقاح ايبي فاك كورونا :</a:t>
            </a:r>
            <a:endParaRPr lang="en-US" sz="3200" dirty="0"/>
          </a:p>
          <a:p>
            <a:pPr algn="r" rtl="1"/>
            <a:r>
              <a:rPr lang="ar-IQ" sz="3200" dirty="0"/>
              <a:t>من تطوير شركة فيكتور لعلم الفيروسات في روسيا ويعتمد على تكنلوجيا وحدات البروتين الفرعية .</a:t>
            </a:r>
            <a:endParaRPr lang="en-US" sz="3200" dirty="0"/>
          </a:p>
          <a:p>
            <a:pPr algn="r" rtl="1"/>
            <a:r>
              <a:rPr lang="ar-IQ" sz="3200" dirty="0"/>
              <a:t>لقاح كوفي فاك :</a:t>
            </a:r>
            <a:endParaRPr lang="en-US" sz="3200" dirty="0"/>
          </a:p>
          <a:p>
            <a:pPr algn="r" rtl="1"/>
            <a:r>
              <a:rPr lang="ar-IQ" sz="3200" dirty="0"/>
              <a:t>من تطوير مركز تشوماكوف  في ورسيا ويعتمد على تكنلوجيا اللقاح الخامل .</a:t>
            </a:r>
            <a:endParaRPr lang="en-US" sz="3200" dirty="0"/>
          </a:p>
          <a:p>
            <a:pPr algn="r" rtl="1"/>
            <a:r>
              <a:rPr lang="ar-IQ" sz="3200" dirty="0"/>
              <a:t>لقاح  تاكيدا :</a:t>
            </a:r>
            <a:endParaRPr lang="en-US" sz="3200" dirty="0"/>
          </a:p>
          <a:p>
            <a:pPr algn="r" rtl="1"/>
            <a:r>
              <a:rPr lang="ar-IQ" sz="3200" dirty="0"/>
              <a:t>من تطوير شركة تاكيدا اليابانية مع شركة مودرنا ويعتمد على تقنية الحمض النووي الريبوزي المرسل .</a:t>
            </a:r>
            <a:endParaRPr lang="en-US" sz="3200" dirty="0"/>
          </a:p>
          <a:p>
            <a:pPr algn="r" rtl="1"/>
            <a:r>
              <a:rPr lang="ar-IQ" sz="3200" dirty="0"/>
              <a:t> </a:t>
            </a:r>
            <a:endParaRPr lang="en-US" sz="3200" dirty="0"/>
          </a:p>
        </p:txBody>
      </p:sp>
    </p:spTree>
    <p:extLst>
      <p:ext uri="{BB962C8B-B14F-4D97-AF65-F5344CB8AC3E}">
        <p14:creationId xmlns:p14="http://schemas.microsoft.com/office/powerpoint/2010/main" val="2962464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305799" cy="4493895"/>
          </a:xfrm>
          <a:prstGeom prst="rect">
            <a:avLst/>
          </a:prstGeom>
          <a:noFill/>
          <a:ln>
            <a:noFill/>
          </a:ln>
        </p:spPr>
      </p:pic>
    </p:spTree>
    <p:extLst>
      <p:ext uri="{BB962C8B-B14F-4D97-AF65-F5344CB8AC3E}">
        <p14:creationId xmlns:p14="http://schemas.microsoft.com/office/powerpoint/2010/main" val="1760686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799"/>
            <a:ext cx="8534399" cy="4658043"/>
          </a:xfrm>
          <a:prstGeom prst="rect">
            <a:avLst/>
          </a:prstGeom>
          <a:noFill/>
          <a:ln>
            <a:noFill/>
          </a:ln>
        </p:spPr>
      </p:pic>
    </p:spTree>
    <p:extLst>
      <p:ext uri="{BB962C8B-B14F-4D97-AF65-F5344CB8AC3E}">
        <p14:creationId xmlns:p14="http://schemas.microsoft.com/office/powerpoint/2010/main" val="1451199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153400" cy="1107996"/>
          </a:xfrm>
          <a:prstGeom prst="rect">
            <a:avLst/>
          </a:prstGeom>
          <a:blipFill>
            <a:blip r:embed="rId2"/>
            <a:tile tx="0" ty="0" sx="100000" sy="100000" flip="none" algn="tl"/>
          </a:blipFill>
          <a:ln>
            <a:solidFill>
              <a:schemeClr val="accent1"/>
            </a:solidFill>
          </a:ln>
        </p:spPr>
        <p:txBody>
          <a:bodyPr wrap="square">
            <a:spAutoFit/>
          </a:bodyPr>
          <a:lstStyle/>
          <a:p>
            <a:pPr algn="ctr"/>
            <a:r>
              <a:rPr lang="ar-IQ" sz="6600" dirty="0" smtClean="0">
                <a:solidFill>
                  <a:schemeClr val="accent3">
                    <a:lumMod val="75000"/>
                  </a:schemeClr>
                </a:solidFill>
              </a:rPr>
              <a:t>شكراً لحسن اصغائكم</a:t>
            </a:r>
            <a:endParaRPr lang="ar-IQ" sz="6600" dirty="0">
              <a:solidFill>
                <a:schemeClr val="accent3">
                  <a:lumMod val="75000"/>
                </a:schemeClr>
              </a:solidFill>
            </a:endParaRPr>
          </a:p>
        </p:txBody>
      </p:sp>
    </p:spTree>
    <p:extLst>
      <p:ext uri="{BB962C8B-B14F-4D97-AF65-F5344CB8AC3E}">
        <p14:creationId xmlns:p14="http://schemas.microsoft.com/office/powerpoint/2010/main" val="386879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401205"/>
          </a:xfrm>
          <a:prstGeom prst="rect">
            <a:avLst/>
          </a:prstGeom>
        </p:spPr>
        <p:txBody>
          <a:bodyPr wrap="square">
            <a:spAutoFit/>
          </a:bodyPr>
          <a:lstStyle/>
          <a:p>
            <a:pPr algn="r"/>
            <a:r>
              <a:rPr lang="ar-IQ" sz="4000" b="1" dirty="0"/>
              <a:t>لذا يجب الحرص على التغذية</a:t>
            </a:r>
          </a:p>
          <a:p>
            <a:pPr algn="r"/>
            <a:r>
              <a:rPr lang="ar-IQ" sz="4000" b="1" dirty="0"/>
              <a:t>الصحية والسليمة يكون باتباع</a:t>
            </a:r>
          </a:p>
          <a:p>
            <a:pPr algn="r"/>
            <a:r>
              <a:rPr lang="ar-IQ" sz="4000" b="1" dirty="0"/>
              <a:t>نمط حياة صحي، بحيث تحرص</a:t>
            </a:r>
          </a:p>
          <a:p>
            <a:pPr algn="r"/>
            <a:r>
              <a:rPr lang="ar-IQ" sz="4000" b="1" dirty="0"/>
              <a:t>فيه على تناول غذاء متنوع</a:t>
            </a:r>
          </a:p>
          <a:p>
            <a:pPr algn="r"/>
            <a:r>
              <a:rPr lang="ar-IQ" sz="4000" b="1" dirty="0"/>
              <a:t>ومتوازن يضمن استهلاك أصناف</a:t>
            </a:r>
          </a:p>
          <a:p>
            <a:pPr algn="r"/>
            <a:r>
              <a:rPr lang="ar-IQ" sz="4000" b="1" dirty="0"/>
              <a:t>متنوعة من المجموعات الغذائية</a:t>
            </a:r>
          </a:p>
          <a:p>
            <a:pPr algn="r"/>
            <a:r>
              <a:rPr lang="ar-IQ" sz="4000" b="1" dirty="0"/>
              <a:t>الأساسية</a:t>
            </a:r>
            <a:endParaRPr lang="ar-IQ" sz="4000" dirty="0"/>
          </a:p>
        </p:txBody>
      </p:sp>
    </p:spTree>
    <p:extLst>
      <p:ext uri="{BB962C8B-B14F-4D97-AF65-F5344CB8AC3E}">
        <p14:creationId xmlns:p14="http://schemas.microsoft.com/office/powerpoint/2010/main" val="136264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3477875"/>
          </a:xfrm>
          <a:prstGeom prst="rect">
            <a:avLst/>
          </a:prstGeom>
        </p:spPr>
        <p:txBody>
          <a:bodyPr wrap="square">
            <a:spAutoFit/>
          </a:bodyPr>
          <a:lstStyle/>
          <a:p>
            <a:pPr algn="r"/>
            <a:r>
              <a:rPr lang="ar-IQ" sz="4000" b="1" dirty="0">
                <a:solidFill>
                  <a:schemeClr val="tx2"/>
                </a:solidFill>
                <a:effectLst>
                  <a:outerShdw blurRad="38100" dist="38100" dir="2700000" algn="tl">
                    <a:srgbClr val="000000">
                      <a:alpha val="43137"/>
                    </a:srgbClr>
                  </a:outerShdw>
                </a:effectLst>
              </a:rPr>
              <a:t>النظام الغذائي الصحي</a:t>
            </a:r>
          </a:p>
          <a:p>
            <a:pPr algn="r"/>
            <a:r>
              <a:rPr lang="ar-IQ" sz="3600" b="1" dirty="0"/>
              <a:t>اتباع نظام غذائي صحي يحتوي على </a:t>
            </a:r>
            <a:r>
              <a:rPr lang="ar-IQ" sz="3600" b="1" dirty="0" smtClean="0"/>
              <a:t>فيتامين  </a:t>
            </a:r>
            <a:r>
              <a:rPr lang="ar-IQ" sz="3600" b="1" dirty="0"/>
              <a:t>) </a:t>
            </a:r>
            <a:r>
              <a:rPr lang="en-US" sz="3600" b="1" dirty="0" smtClean="0"/>
              <a:t>C)</a:t>
            </a:r>
            <a:endParaRPr lang="en-US" sz="3600" b="1" dirty="0"/>
          </a:p>
          <a:p>
            <a:pPr algn="r"/>
            <a:r>
              <a:rPr lang="ar-IQ" sz="3600" b="1" dirty="0"/>
              <a:t>الموجود في الحمضيات والتوت والكيوي والبروكلي</a:t>
            </a:r>
          </a:p>
          <a:p>
            <a:pPr algn="r"/>
            <a:r>
              <a:rPr lang="ar-IQ" sz="3600" b="1" dirty="0"/>
              <a:t>والسبانخ، وفيتامين ) </a:t>
            </a:r>
            <a:r>
              <a:rPr lang="en-US" sz="3600" b="1" dirty="0"/>
              <a:t>E ( </a:t>
            </a:r>
            <a:r>
              <a:rPr lang="ar-IQ" sz="3600" b="1" dirty="0"/>
              <a:t>الموجود في البذور واللوز</a:t>
            </a:r>
          </a:p>
          <a:p>
            <a:pPr algn="r"/>
            <a:r>
              <a:rPr lang="ar-IQ" sz="3600" b="1" dirty="0"/>
              <a:t>والجوز، تزود الجسم بمضادات الأكسدة التي تقاوم</a:t>
            </a:r>
          </a:p>
          <a:p>
            <a:pPr algn="r"/>
            <a:r>
              <a:rPr lang="ar-IQ" sz="3600" b="1" dirty="0"/>
              <a:t>التلف الذي تخلفه الجذور الحرة الحرة في الخلايا</a:t>
            </a:r>
            <a:endParaRPr lang="ar-IQ" sz="3600" dirty="0"/>
          </a:p>
        </p:txBody>
      </p:sp>
    </p:spTree>
    <p:extLst>
      <p:ext uri="{BB962C8B-B14F-4D97-AF65-F5344CB8AC3E}">
        <p14:creationId xmlns:p14="http://schemas.microsoft.com/office/powerpoint/2010/main" val="170353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5509200"/>
          </a:xfrm>
          <a:prstGeom prst="rect">
            <a:avLst/>
          </a:prstGeom>
        </p:spPr>
        <p:txBody>
          <a:bodyPr wrap="square">
            <a:spAutoFit/>
          </a:bodyPr>
          <a:lstStyle/>
          <a:p>
            <a:pPr algn="r"/>
            <a:r>
              <a:rPr lang="ar-IQ" sz="3200" b="1" dirty="0"/>
              <a:t>أكد ت ألدراسات ان فيتامين "دي" من</a:t>
            </a:r>
          </a:p>
          <a:p>
            <a:pPr algn="r"/>
            <a:r>
              <a:rPr lang="ar-IQ" sz="3200" b="1" dirty="0"/>
              <a:t>أهم الفيتامينات على الإطلاق بالنسبة</a:t>
            </a:r>
          </a:p>
          <a:p>
            <a:pPr algn="r"/>
            <a:r>
              <a:rPr lang="ar-IQ" sz="3200" b="1" dirty="0"/>
              <a:t>لجهاز المناعة، لكنه الأقل استهلاكا</a:t>
            </a:r>
          </a:p>
          <a:p>
            <a:pPr algn="r"/>
            <a:r>
              <a:rPr lang="ar-IQ" sz="3200" b="1" dirty="0"/>
              <a:t>في جميع أنحاء العالم.</a:t>
            </a:r>
          </a:p>
          <a:p>
            <a:pPr algn="r"/>
            <a:r>
              <a:rPr lang="ar-IQ" sz="3200" b="1" dirty="0"/>
              <a:t>وبشكل عام، يعد التعرض للشمس لمدة</a:t>
            </a:r>
          </a:p>
          <a:p>
            <a:pPr algn="r"/>
            <a:r>
              <a:rPr lang="ar-IQ" sz="3200" b="1" dirty="0"/>
              <a:t>15 دقيقة يوميًا أفضل مصدر لهذا</a:t>
            </a:r>
          </a:p>
          <a:p>
            <a:pPr algn="r"/>
            <a:r>
              <a:rPr lang="ar-IQ" sz="3200" b="1" dirty="0"/>
              <a:t>الفيتامين، لكن بالنظر إلى نمط حياتنا</a:t>
            </a:r>
          </a:p>
          <a:p>
            <a:pPr algn="r"/>
            <a:r>
              <a:rPr lang="ar-IQ" sz="3200" b="1" dirty="0"/>
              <a:t>الحالي فإن أغلب الأشخاص لا</a:t>
            </a:r>
          </a:p>
          <a:p>
            <a:pPr algn="r"/>
            <a:r>
              <a:rPr lang="ar-IQ" sz="3200" b="1" dirty="0"/>
              <a:t>يتعرضون بما يكفي لأشعة الشمس.</a:t>
            </a:r>
          </a:p>
          <a:p>
            <a:pPr algn="r"/>
            <a:r>
              <a:rPr lang="ar-IQ" sz="3200" b="1" dirty="0"/>
              <a:t>في هذه الحالة، قد تكون المكملات</a:t>
            </a:r>
          </a:p>
          <a:p>
            <a:pPr algn="r"/>
            <a:r>
              <a:rPr lang="ar-IQ" sz="3200" b="1" dirty="0"/>
              <a:t>الغذائية مفيدة</a:t>
            </a:r>
            <a:endParaRPr lang="ar-IQ" sz="3200" dirty="0"/>
          </a:p>
        </p:txBody>
      </p:sp>
    </p:spTree>
    <p:extLst>
      <p:ext uri="{BB962C8B-B14F-4D97-AF65-F5344CB8AC3E}">
        <p14:creationId xmlns:p14="http://schemas.microsoft.com/office/powerpoint/2010/main" val="20054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4591"/>
            <a:ext cx="8686800" cy="5078313"/>
          </a:xfrm>
          <a:prstGeom prst="rect">
            <a:avLst/>
          </a:prstGeom>
        </p:spPr>
        <p:txBody>
          <a:bodyPr wrap="square">
            <a:spAutoFit/>
          </a:bodyPr>
          <a:lstStyle/>
          <a:p>
            <a:pPr algn="r"/>
            <a:r>
              <a:rPr lang="ar-IQ" sz="3600" b="1" dirty="0"/>
              <a:t>اكدت الدراسات إلى أنه من الصعب جدا الحصول</a:t>
            </a:r>
          </a:p>
          <a:p>
            <a:pPr algn="r"/>
            <a:r>
              <a:rPr lang="ar-IQ" sz="3600" b="1" dirty="0"/>
              <a:t>على الجرعة الموصى بها من فيتامين "دي"</a:t>
            </a:r>
          </a:p>
          <a:p>
            <a:pPr algn="r"/>
            <a:r>
              <a:rPr lang="ar-IQ" sz="3600" b="1" dirty="0"/>
              <a:t>من خلال الطعام فقط. وهو يوجد في منتجات</a:t>
            </a:r>
          </a:p>
          <a:p>
            <a:pPr algn="r"/>
            <a:r>
              <a:rPr lang="ar-IQ" sz="3600" b="1" dirty="0"/>
              <a:t>الألبان ولكن ليس بنسب كبيرة. لذلك ينصح</a:t>
            </a:r>
          </a:p>
          <a:p>
            <a:pPr algn="r"/>
            <a:r>
              <a:rPr lang="ar-IQ" sz="3600" b="1" dirty="0"/>
              <a:t>باللجوء إلى المكملات الغذائية أو الأطعمة</a:t>
            </a:r>
          </a:p>
          <a:p>
            <a:pPr algn="r"/>
            <a:r>
              <a:rPr lang="ar-IQ" sz="3600" b="1" dirty="0"/>
              <a:t>المدعّمة. وقبل تناول مكملات فيتامين "دي"</a:t>
            </a:r>
          </a:p>
          <a:p>
            <a:pPr algn="r"/>
            <a:r>
              <a:rPr lang="ar-IQ" sz="3600" b="1" dirty="0"/>
              <a:t>يوصى بمراجعة الطبيب وإجراء تحليل لمعرفة</a:t>
            </a:r>
          </a:p>
          <a:p>
            <a:pPr algn="r"/>
            <a:r>
              <a:rPr lang="ar-IQ" sz="3600" b="1" dirty="0"/>
              <a:t>ما إذا كان جسمك يفتقر لهذا الفيتامين، لمعرفة</a:t>
            </a:r>
          </a:p>
          <a:p>
            <a:pPr algn="r"/>
            <a:r>
              <a:rPr lang="ar-IQ" sz="3600" b="1" dirty="0"/>
              <a:t>الجرعة الملائمة</a:t>
            </a:r>
            <a:endParaRPr lang="ar-IQ" sz="3600" dirty="0"/>
          </a:p>
        </p:txBody>
      </p:sp>
    </p:spTree>
    <p:extLst>
      <p:ext uri="{BB962C8B-B14F-4D97-AF65-F5344CB8AC3E}">
        <p14:creationId xmlns:p14="http://schemas.microsoft.com/office/powerpoint/2010/main" val="1096872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TotalTime>
  <Words>2832</Words>
  <Application>Microsoft Office PowerPoint</Application>
  <PresentationFormat>On-screen Show (4:3)</PresentationFormat>
  <Paragraphs>366</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2006-08-16T00:00:00Z</dcterms:created>
  <dcterms:modified xsi:type="dcterms:W3CDTF">2022-01-29T17:19:55Z</dcterms:modified>
</cp:coreProperties>
</file>