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72" r:id="rId8"/>
    <p:sldId id="262" r:id="rId9"/>
    <p:sldId id="264" r:id="rId10"/>
    <p:sldId id="265" r:id="rId11"/>
    <p:sldId id="266" r:id="rId12"/>
    <p:sldId id="267" r:id="rId13"/>
    <p:sldId id="268" r:id="rId14"/>
    <p:sldId id="269" r:id="rId15"/>
    <p:sldId id="270" r:id="rId16"/>
    <p:sldId id="271" r:id="rId17"/>
    <p:sldId id="273" r:id="rId18"/>
    <p:sldId id="274" r:id="rId19"/>
    <p:sldId id="281" r:id="rId20"/>
    <p:sldId id="282" r:id="rId21"/>
    <p:sldId id="283" r:id="rId22"/>
    <p:sldId id="284" r:id="rId23"/>
    <p:sldId id="289" r:id="rId24"/>
    <p:sldId id="290" r:id="rId25"/>
    <p:sldId id="286" r:id="rId26"/>
    <p:sldId id="287" r:id="rId27"/>
    <p:sldId id="291" r:id="rId28"/>
    <p:sldId id="292"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17" name="عنصر نائب للتذييل 16"/>
          <p:cNvSpPr>
            <a:spLocks noGrp="1"/>
          </p:cNvSpPr>
          <p:nvPr>
            <p:ph type="ftr" sz="quarter" idx="11"/>
          </p:nvPr>
        </p:nvSpPr>
        <p:spPr/>
        <p:txBody>
          <a:bodyPr/>
          <a:lstStyle>
            <a:extLst/>
          </a:lstStyle>
          <a:p>
            <a:endParaRPr lang="en-US"/>
          </a:p>
        </p:txBody>
      </p:sp>
      <p:sp>
        <p:nvSpPr>
          <p:cNvPr id="29" name="عنصر نائب لرقم الشريحة 28"/>
          <p:cNvSpPr>
            <a:spLocks noGrp="1"/>
          </p:cNvSpPr>
          <p:nvPr>
            <p:ph type="sldNum" sz="quarter" idx="12"/>
          </p:nvPr>
        </p:nvSpPr>
        <p:spPr/>
        <p:txBody>
          <a:bodyPr/>
          <a:lstStyle>
            <a:extLst/>
          </a:lstStyle>
          <a:p>
            <a:fld id="{B17F0CBD-5EC6-4796-82B7-37B0B85F5334}" type="slidenum">
              <a:rPr lang="en-US" smtClean="0"/>
              <a:t>‹#›</a:t>
            </a:fld>
            <a:endParaRPr lang="en-US"/>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B17F0CBD-5EC6-4796-82B7-37B0B85F53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B17F0CBD-5EC6-4796-82B7-37B0B85F53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B17F0CBD-5EC6-4796-82B7-37B0B85F53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B17F0CBD-5EC6-4796-82B7-37B0B85F5334}" type="slidenum">
              <a:rPr lang="en-US" smtClean="0"/>
              <a:t>‹#›</a:t>
            </a:fld>
            <a:endParaRPr lang="en-US"/>
          </a:p>
        </p:txBody>
      </p:sp>
      <p:sp>
        <p:nvSpPr>
          <p:cNvPr id="7" name="مستطيل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B17F0CBD-5EC6-4796-82B7-37B0B85F53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B17F0CBD-5EC6-4796-82B7-37B0B85F5334}" type="slidenum">
              <a:rPr lang="en-US" smtClean="0"/>
              <a:t>‹#›</a:t>
            </a:fld>
            <a:endParaRPr lang="en-US"/>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B17F0CBD-5EC6-4796-82B7-37B0B85F53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3" name="عنصر نائب للتذييل 2"/>
          <p:cNvSpPr>
            <a:spLocks noGrp="1"/>
          </p:cNvSpPr>
          <p:nvPr>
            <p:ph type="ftr" sz="quarter" idx="11"/>
          </p:nvPr>
        </p:nvSpPr>
        <p:spPr/>
        <p:txBody>
          <a:bodyPr/>
          <a:lstStyle>
            <a:extLst/>
          </a:lstStyle>
          <a:p>
            <a:endParaRPr lang="en-US"/>
          </a:p>
        </p:txBody>
      </p:sp>
      <p:sp>
        <p:nvSpPr>
          <p:cNvPr id="4" name="عنصر نائب لرقم الشريحة 3"/>
          <p:cNvSpPr>
            <a:spLocks noGrp="1"/>
          </p:cNvSpPr>
          <p:nvPr>
            <p:ph type="sldNum" sz="quarter" idx="12"/>
          </p:nvPr>
        </p:nvSpPr>
        <p:spPr/>
        <p:txBody>
          <a:bodyPr/>
          <a:lstStyle>
            <a:extLst/>
          </a:lstStyle>
          <a:p>
            <a:fld id="{B17F0CBD-5EC6-4796-82B7-37B0B85F53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74D84318-79D8-44D0-90CF-A5E98B55C19A}" type="datetimeFigureOut">
              <a:rPr lang="en-US" smtClean="0"/>
              <a:t>1/31/2022</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B17F0CBD-5EC6-4796-82B7-37B0B85F533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1"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1"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8"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74D84318-79D8-44D0-90CF-A5E98B55C19A}" type="datetimeFigureOut">
              <a:rPr lang="en-US" smtClean="0"/>
              <a:t>1/31/2022</a:t>
            </a:fld>
            <a:endParaRPr lang="en-US"/>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en-US"/>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B17F0CBD-5EC6-4796-82B7-37B0B85F533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4D84318-79D8-44D0-90CF-A5E98B55C19A}" type="datetimeFigureOut">
              <a:rPr lang="en-US" smtClean="0"/>
              <a:t>1/31/2022</a:t>
            </a:fld>
            <a:endParaRPr lang="en-US"/>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7F0CBD-5EC6-4796-82B7-37B0B85F533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332656"/>
            <a:ext cx="7772400" cy="3195786"/>
          </a:xfrm>
        </p:spPr>
        <p:txBody>
          <a:bodyPr/>
          <a:lstStyle/>
          <a:p>
            <a:pPr algn="ctr" rtl="1"/>
            <a:r>
              <a:rPr lang="ar-SA" dirty="0" smtClean="0"/>
              <a:t/>
            </a:r>
            <a:br>
              <a:rPr lang="ar-SA" dirty="0" smtClean="0"/>
            </a:br>
            <a:r>
              <a:rPr lang="ar-SA" sz="4800" dirty="0"/>
              <a:t/>
            </a:r>
            <a:br>
              <a:rPr lang="ar-SA" sz="4800" dirty="0"/>
            </a:br>
            <a:r>
              <a:rPr lang="ar-SA" sz="4800" dirty="0" smtClean="0"/>
              <a:t>الطيف اللوني في  الاغذية </a:t>
            </a:r>
            <a:endParaRPr lang="en-US" sz="4800" dirty="0"/>
          </a:p>
        </p:txBody>
      </p:sp>
      <p:sp>
        <p:nvSpPr>
          <p:cNvPr id="3" name="عنوان فرعي 2"/>
          <p:cNvSpPr>
            <a:spLocks noGrp="1"/>
          </p:cNvSpPr>
          <p:nvPr>
            <p:ph type="subTitle" idx="1"/>
          </p:nvPr>
        </p:nvSpPr>
        <p:spPr/>
        <p:txBody>
          <a:bodyPr>
            <a:normAutofit fontScale="85000" lnSpcReduction="20000"/>
          </a:bodyPr>
          <a:lstStyle/>
          <a:p>
            <a:r>
              <a:rPr lang="ar-SA" dirty="0" smtClean="0"/>
              <a:t>اعداد </a:t>
            </a:r>
            <a:endParaRPr lang="ar-SA" sz="2800" dirty="0" smtClean="0"/>
          </a:p>
          <a:p>
            <a:r>
              <a:rPr lang="ar-SA" sz="2800" dirty="0" smtClean="0"/>
              <a:t>أ.م . ايمان  علي هادي </a:t>
            </a:r>
            <a:endParaRPr lang="en-US" sz="2800" dirty="0" smtClean="0"/>
          </a:p>
          <a:p>
            <a:r>
              <a:rPr lang="ar-SA" sz="2800" dirty="0" smtClean="0"/>
              <a:t>بالتعاون مع وحدة </a:t>
            </a:r>
          </a:p>
          <a:p>
            <a:r>
              <a:rPr lang="ar-SA" sz="2800" dirty="0" smtClean="0"/>
              <a:t>التعليم المستمر </a:t>
            </a:r>
          </a:p>
          <a:p>
            <a:r>
              <a:rPr lang="ar-SA" sz="2800" dirty="0" smtClean="0"/>
              <a:t>2022/2/9</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924944"/>
            <a:ext cx="417646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43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6480720"/>
          </a:xfrm>
        </p:spPr>
        <p:txBody>
          <a:bodyPr>
            <a:normAutofit fontScale="92500" lnSpcReduction="10000"/>
          </a:bodyPr>
          <a:lstStyle/>
          <a:p>
            <a:pPr algn="r" rtl="1"/>
            <a:r>
              <a:rPr lang="ar-SA" dirty="0" smtClean="0"/>
              <a:t>اللون الأصفر: أول ما يخطر لنا هو الليمون، وعندما نذكر الليمون يخطر لنا فيتامين </a:t>
            </a:r>
            <a:r>
              <a:rPr lang="en-US" dirty="0" smtClean="0"/>
              <a:t>C. </a:t>
            </a:r>
            <a:r>
              <a:rPr lang="ar-SA" dirty="0" smtClean="0"/>
              <a:t>حسنًا.. في الحقيقة يحمل الفيتامين </a:t>
            </a:r>
            <a:r>
              <a:rPr lang="en-US" dirty="0" smtClean="0"/>
              <a:t>C (</a:t>
            </a:r>
            <a:r>
              <a:rPr lang="ar-SA" dirty="0" smtClean="0"/>
              <a:t>حمض </a:t>
            </a:r>
            <a:r>
              <a:rPr lang="ar-SA" dirty="0" err="1" smtClean="0"/>
              <a:t>الأسكوربيك</a:t>
            </a:r>
            <a:r>
              <a:rPr lang="ar-SA" dirty="0" smtClean="0"/>
              <a:t>) لونًا أصفر باهتًا، لكنه ليس ما يعطي الليمون لونه، وإنما مادة </a:t>
            </a:r>
            <a:r>
              <a:rPr lang="ar-SA" dirty="0" err="1" smtClean="0"/>
              <a:t>الفلافونيد</a:t>
            </a:r>
            <a:r>
              <a:rPr lang="ar-SA" dirty="0" smtClean="0"/>
              <a:t>، التي تعتبر من مضادات الأكسدة أيضًا (هذا لمحبي تناول قشرة الليمون!) أما إن كنتم من عشاق الليموناضة مثلي فستحظون بجلد أنضر ولثة ومفاصل أقوى، هذا لأن الفيتامين </a:t>
            </a:r>
            <a:r>
              <a:rPr lang="en-US" dirty="0" smtClean="0"/>
              <a:t>C </a:t>
            </a:r>
            <a:r>
              <a:rPr lang="ar-SA" dirty="0" smtClean="0"/>
              <a:t>يتواجد بكميات كبيرة في الحمضيات بأنواعها، وهو يساهم في تركيب الكولاجين في الجسم، كما وأن تناوله مع الأطعمة الأخرى -كالسبانخ مثلاً- يساعد في امتصاص الحديد في الأمعاء، بحكم طبيعته الحامضية. جداتنا -دون أن يعرفن- كن يضفن الليمون للملوخية والعدس والكبدة (حيث يكمن الحديد)، وكأنهن كن خبيرات تغذية بالفطرة. على الهامش نذكر بأن نقص الفيتامين </a:t>
            </a:r>
            <a:r>
              <a:rPr lang="en-US" dirty="0" smtClean="0"/>
              <a:t>C </a:t>
            </a:r>
            <a:r>
              <a:rPr lang="ar-SA" dirty="0" smtClean="0"/>
              <a:t>يقود لمرض الاسقربوط...</a:t>
            </a:r>
            <a:endParaRPr lang="ar-SA" dirty="0"/>
          </a:p>
        </p:txBody>
      </p:sp>
    </p:spTree>
    <p:extLst>
      <p:ext uri="{BB962C8B-B14F-4D97-AF65-F5344CB8AC3E}">
        <p14:creationId xmlns:p14="http://schemas.microsoft.com/office/powerpoint/2010/main" val="337453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0486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4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404664"/>
            <a:ext cx="4464496" cy="173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83568" y="2420888"/>
            <a:ext cx="8208912" cy="2862322"/>
          </a:xfrm>
          <a:prstGeom prst="rect">
            <a:avLst/>
          </a:prstGeom>
        </p:spPr>
        <p:txBody>
          <a:bodyPr wrap="square">
            <a:spAutoFit/>
          </a:bodyPr>
          <a:lstStyle/>
          <a:p>
            <a:pPr algn="r" rtl="1"/>
            <a:r>
              <a:rPr lang="ar-SA" sz="2000" dirty="0" smtClean="0"/>
              <a:t>اللون الأخضر: يتمثل هذا اللون في الكثير من العناصر، لكن دعوني أتحدث عن أهمها؛ الفيتامين </a:t>
            </a:r>
            <a:r>
              <a:rPr lang="en-US" sz="2000" dirty="0" smtClean="0"/>
              <a:t>K </a:t>
            </a:r>
            <a:r>
              <a:rPr lang="ar-SA" sz="2000" dirty="0" smtClean="0"/>
              <a:t>الذي يلعب دورًا رئيسًا في عملية تخثر الدم وتكوين العظام ومتانة الألياف الرئوية. يتواجد فيتامين </a:t>
            </a:r>
            <a:r>
              <a:rPr lang="en-US" sz="2000" dirty="0" smtClean="0"/>
              <a:t>K </a:t>
            </a:r>
            <a:r>
              <a:rPr lang="ar-SA" sz="2000" dirty="0" smtClean="0"/>
              <a:t>بكثرة في </a:t>
            </a:r>
            <a:r>
              <a:rPr lang="ar-SA" sz="2000" dirty="0" err="1" smtClean="0"/>
              <a:t>البروكولي</a:t>
            </a:r>
            <a:r>
              <a:rPr lang="ar-SA" sz="2000" dirty="0" smtClean="0"/>
              <a:t> والسبانخ والكرنب والبقدونس وكل </a:t>
            </a:r>
            <a:r>
              <a:rPr lang="ar-SA" sz="2000" dirty="0" err="1" smtClean="0"/>
              <a:t>الورقيات</a:t>
            </a:r>
            <a:r>
              <a:rPr lang="ar-SA" sz="2000" dirty="0" smtClean="0"/>
              <a:t> الخضراء الأخرى تقريبًا. لاحظت إحدى الدراسات مؤخرًا تزامن نقص فيتامين </a:t>
            </a:r>
            <a:r>
              <a:rPr lang="en-US" sz="2000" dirty="0" smtClean="0"/>
              <a:t>K </a:t>
            </a:r>
            <a:r>
              <a:rPr lang="ar-SA" sz="2000" dirty="0" smtClean="0"/>
              <a:t>مع زيادة خطر تدهور حالة المصاب بفيروس </a:t>
            </a:r>
            <a:r>
              <a:rPr lang="ar-SA" sz="2000" dirty="0" err="1" smtClean="0"/>
              <a:t>كوفيد</a:t>
            </a:r>
            <a:r>
              <a:rPr lang="ar-SA" sz="2000" dirty="0" smtClean="0"/>
              <a:t> 19. وكإضافة للفضولين، فإن اسم الفيتامين </a:t>
            </a:r>
            <a:r>
              <a:rPr lang="en-US" sz="2000" dirty="0" smtClean="0"/>
              <a:t>K </a:t>
            </a:r>
            <a:r>
              <a:rPr lang="ar-SA" sz="2000" dirty="0" smtClean="0"/>
              <a:t>جاء من كلمة </a:t>
            </a:r>
            <a:r>
              <a:rPr lang="en-US" sz="2000" dirty="0" err="1" smtClean="0"/>
              <a:t>Koagulation</a:t>
            </a:r>
            <a:r>
              <a:rPr lang="en-US" sz="2000" dirty="0" smtClean="0"/>
              <a:t> </a:t>
            </a:r>
            <a:r>
              <a:rPr lang="ar-SA" sz="2000" dirty="0" smtClean="0"/>
              <a:t>والتي تعني التخثر بالألمانية ⚠️ انتبهوا! على من يتناول مميعات الدم تفادي الإكثار من الخضار الخضراء لما تحتوي من فيتامين </a:t>
            </a:r>
            <a:r>
              <a:rPr lang="en-US" sz="2000" dirty="0" smtClean="0"/>
              <a:t>K </a:t>
            </a:r>
            <a:r>
              <a:rPr lang="ar-SA" sz="2000" dirty="0" smtClean="0"/>
              <a:t>الذي يعزز عملية التخثر ويعاكس الفعل الدوائي المطلوب.</a:t>
            </a:r>
            <a:endParaRPr lang="ar-SA" sz="2000" dirty="0"/>
          </a:p>
        </p:txBody>
      </p:sp>
    </p:spTree>
    <p:extLst>
      <p:ext uri="{BB962C8B-B14F-4D97-AF65-F5344CB8AC3E}">
        <p14:creationId xmlns:p14="http://schemas.microsoft.com/office/powerpoint/2010/main" val="283526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pPr algn="r" rtl="1"/>
            <a:r>
              <a:rPr lang="ar-SA" dirty="0" smtClean="0"/>
              <a:t>اللون البنفسجي: يعود اللون البنفسجي الموجود في التوت البري </a:t>
            </a:r>
            <a:r>
              <a:rPr lang="ar-SA" dirty="0" err="1" smtClean="0"/>
              <a:t>والباذنحان</a:t>
            </a:r>
            <a:r>
              <a:rPr lang="ar-SA" dirty="0" smtClean="0"/>
              <a:t> والملفوف البنفسجي إلى مادة </a:t>
            </a:r>
            <a:r>
              <a:rPr lang="ar-SA" dirty="0" err="1" smtClean="0"/>
              <a:t>الأنثوسيان</a:t>
            </a:r>
            <a:r>
              <a:rPr lang="ar-SA" dirty="0" smtClean="0"/>
              <a:t>، وهي تتمتع بخواص مضادة للأكسدة أقوى من مثيلاتها في فيتامين </a:t>
            </a:r>
            <a:r>
              <a:rPr lang="en-US" dirty="0" smtClean="0"/>
              <a:t>C </a:t>
            </a:r>
            <a:r>
              <a:rPr lang="ar-SA" dirty="0" smtClean="0"/>
              <a:t>و </a:t>
            </a:r>
            <a:r>
              <a:rPr lang="en-US" dirty="0" smtClean="0"/>
              <a:t>E، </a:t>
            </a:r>
            <a:r>
              <a:rPr lang="ar-SA" dirty="0" smtClean="0"/>
              <a:t>أظهرت الدراسات في المختبر </a:t>
            </a:r>
            <a:r>
              <a:rPr lang="en-US" dirty="0" smtClean="0"/>
              <a:t>in vitro </a:t>
            </a:r>
            <a:r>
              <a:rPr lang="ar-SA" dirty="0" smtClean="0"/>
              <a:t>ذلك بوضوح، لكن تلك القدرة العالية المضادة للأكسدة داخل جسم الإنسان </a:t>
            </a:r>
            <a:r>
              <a:rPr lang="en-US" dirty="0" smtClean="0"/>
              <a:t>in vivo </a:t>
            </a:r>
            <a:r>
              <a:rPr lang="ar-SA" dirty="0" smtClean="0"/>
              <a:t>ما زالت محط الدراسة. رغم ذلك فهي تظل مفيدة على مستوى الأوعية الدموية وتخفيف الالتهاب.</a:t>
            </a:r>
          </a:p>
          <a:p>
            <a:pPr algn="r" rtl="1"/>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624" y="4653136"/>
            <a:ext cx="5734050"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4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lnSpcReduction="10000"/>
          </a:bodyPr>
          <a:lstStyle/>
          <a:p>
            <a:pPr algn="r" rtl="1"/>
            <a:r>
              <a:rPr lang="ar-SA" dirty="0" smtClean="0"/>
              <a:t>اللون الأبيض: يبدو أن معظم الخيارات البيضاء التي أفكر فيها ليست صحية.. السكر، الملح، الطحين الأبيض، الزبدة.. الأبيض لون جميل، لكن لا تكثروا منه! بالطبع كلنا نعرف أن الحليب ومشتقاته من الجبنة واللبنة واللبن غنية بالكالسيوم. لكن تذكروا أن الكالسيوم بحاجة دومًا إلى صديقه الفيتامين </a:t>
            </a:r>
            <a:r>
              <a:rPr lang="en-US" dirty="0" smtClean="0"/>
              <a:t>D </a:t>
            </a:r>
            <a:r>
              <a:rPr lang="ar-SA" dirty="0" smtClean="0"/>
              <a:t>الذي يساعده بالتثبت على العظم، ويزيد امتصاصه في الأمعاء، ويقلل طرحه في الكلية. لذا لا تتركوا الكالسيوم وحيدًا، وإن لم تأخذوا كفايتكم من فيتامين </a:t>
            </a:r>
            <a:r>
              <a:rPr lang="en-US" dirty="0" smtClean="0"/>
              <a:t>D </a:t>
            </a:r>
            <a:r>
              <a:rPr lang="ar-SA" dirty="0" smtClean="0"/>
              <a:t>من الشمس، فلا مانع من تناول </a:t>
            </a:r>
            <a:r>
              <a:rPr lang="ar-SA" dirty="0" err="1" smtClean="0"/>
              <a:t>معوضاته</a:t>
            </a:r>
            <a:r>
              <a:rPr lang="ar-SA" dirty="0" smtClean="0"/>
              <a:t>، إذ يساهم نقصه في تعكر المزاج والاكتئاب. الشمس الشموسة مفيدة يا جماعة</a:t>
            </a:r>
            <a:r>
              <a:rPr lang="en-US" dirty="0" smtClean="0"/>
              <a:t>🌞.. </a:t>
            </a:r>
            <a:r>
              <a:rPr lang="ar-SA" dirty="0" smtClean="0"/>
              <a:t>ولكن باعتدال طبعًا.</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229200"/>
            <a:ext cx="3960440" cy="145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47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230425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275856" y="1412776"/>
            <a:ext cx="5256584" cy="3785652"/>
          </a:xfrm>
          <a:prstGeom prst="rect">
            <a:avLst/>
          </a:prstGeom>
        </p:spPr>
        <p:txBody>
          <a:bodyPr wrap="square">
            <a:spAutoFit/>
          </a:bodyPr>
          <a:lstStyle/>
          <a:p>
            <a:pPr algn="r" rtl="1"/>
            <a:r>
              <a:rPr lang="ar-SA" sz="2400" dirty="0" smtClean="0"/>
              <a:t>الثوم والبصل: ربما هي لا تمتلك مادة تعطيها لونًا مميزًا، وإنما مادة أخرى تعطيهما الرائحة المميزة: </a:t>
            </a:r>
            <a:r>
              <a:rPr lang="ar-SA" sz="2400" dirty="0" err="1" smtClean="0"/>
              <a:t>الكبريتات</a:t>
            </a:r>
            <a:r>
              <a:rPr lang="ar-SA" sz="2400" dirty="0" smtClean="0"/>
              <a:t>، التي تشكل مركبات مضادة للجراثيم والفطور والفيروسات حتى [1]. هل تساءلتم لماذا يتحول الثوم في البراد في اليوم التالي إلى اللون الأزرق؟ لأن </a:t>
            </a:r>
            <a:r>
              <a:rPr lang="ar-SA" sz="2400" dirty="0" err="1" smtClean="0"/>
              <a:t>الكبريتات</a:t>
            </a:r>
            <a:r>
              <a:rPr lang="ar-SA" sz="2400" dirty="0" smtClean="0"/>
              <a:t> التي بداخله ترتبط بالنحاس فتعطي مركب كبريتات النحاس أزرق اللون، وهو غير ضار بالمناسبة، ولا مانع من تناول</a:t>
            </a:r>
            <a:endParaRPr lang="en-US" sz="2400" dirty="0"/>
          </a:p>
        </p:txBody>
      </p:sp>
    </p:spTree>
    <p:extLst>
      <p:ext uri="{BB962C8B-B14F-4D97-AF65-F5344CB8AC3E}">
        <p14:creationId xmlns:p14="http://schemas.microsoft.com/office/powerpoint/2010/main" val="267714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r" rtl="1"/>
            <a:r>
              <a:rPr lang="ar-SA" dirty="0" smtClean="0"/>
              <a:t>يرتبط اللون بصفات الجودة الأخرى، ويمثل مؤشرًا عليها؛ كما في ذبول الخضروات</a:t>
            </a:r>
          </a:p>
          <a:p>
            <a:pPr algn="r" rtl="1"/>
            <a:r>
              <a:rPr lang="ar-SA" dirty="0" smtClean="0"/>
              <a:t>وفقدانها للونها ومظهرها الأخضر المميز، وشحوب لون اللحم وفقدانها </a:t>
            </a:r>
            <a:r>
              <a:rPr lang="ar-SA" dirty="0" err="1" smtClean="0"/>
              <a:t>للعصيرية</a:t>
            </a:r>
            <a:r>
              <a:rPr lang="ar-SA" dirty="0" smtClean="0"/>
              <a:t>.</a:t>
            </a:r>
            <a:endParaRPr lang="en-US" dirty="0"/>
          </a:p>
        </p:txBody>
      </p:sp>
    </p:spTree>
    <p:extLst>
      <p:ext uri="{BB962C8B-B14F-4D97-AF65-F5344CB8AC3E}">
        <p14:creationId xmlns:p14="http://schemas.microsoft.com/office/powerpoint/2010/main" val="291996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t>تعريف اللون</a:t>
            </a:r>
            <a:endParaRPr lang="en-US" dirty="0"/>
          </a:p>
        </p:txBody>
      </p:sp>
      <p:sp>
        <p:nvSpPr>
          <p:cNvPr id="3" name="عنصر نائب للمحتوى 2"/>
          <p:cNvSpPr>
            <a:spLocks noGrp="1"/>
          </p:cNvSpPr>
          <p:nvPr>
            <p:ph idx="1"/>
          </p:nvPr>
        </p:nvSpPr>
        <p:spPr/>
        <p:txBody>
          <a:bodyPr/>
          <a:lstStyle/>
          <a:p>
            <a:pPr algn="r" rtl="1"/>
            <a:r>
              <a:rPr lang="ar-SA" dirty="0" smtClean="0"/>
              <a:t>اللون علميًّا هو ظاهرة مرئية تتضمنها عناصر تكوين</a:t>
            </a:r>
          </a:p>
          <a:p>
            <a:pPr algn="r" rtl="1"/>
            <a:r>
              <a:rPr lang="ar-SA" dirty="0" smtClean="0"/>
              <a:t>الأشياء. ويمكن بواسطته تعريف الأشياء والتمييز بين</a:t>
            </a:r>
          </a:p>
          <a:p>
            <a:pPr algn="r" rtl="1"/>
            <a:r>
              <a:rPr lang="ar-SA" dirty="0" smtClean="0"/>
              <a:t>المشتبهات، والتعبير عن المفاهيم، وتفسير للظواهر والتقويم</a:t>
            </a:r>
          </a:p>
          <a:p>
            <a:pPr algn="r" rtl="1"/>
            <a:r>
              <a:rPr lang="ar-SA" dirty="0" smtClean="0"/>
              <a:t>والتحديد والتخطيط والتأكيد وغير ذلك، لذا فهو قوة فعلية</a:t>
            </a:r>
          </a:p>
          <a:p>
            <a:pPr algn="r" rtl="1"/>
            <a:r>
              <a:rPr lang="ar-SA" dirty="0" smtClean="0"/>
              <a:t>مؤثرة.</a:t>
            </a:r>
            <a:endParaRPr lang="en-US" dirty="0"/>
          </a:p>
        </p:txBody>
      </p:sp>
    </p:spTree>
    <p:extLst>
      <p:ext uri="{BB962C8B-B14F-4D97-AF65-F5344CB8AC3E}">
        <p14:creationId xmlns:p14="http://schemas.microsoft.com/office/powerpoint/2010/main" val="387141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fontScale="62500" lnSpcReduction="20000"/>
          </a:bodyPr>
          <a:lstStyle/>
          <a:p>
            <a:pPr algn="r" rtl="1"/>
            <a:r>
              <a:rPr lang="ar-SA" dirty="0" smtClean="0"/>
              <a:t>واللون فسيولوجيًّا: هو ذلك التأثير الفسيولوجي الناتج عن شبكية العين؛ سواء</a:t>
            </a:r>
          </a:p>
          <a:p>
            <a:pPr algn="r" rtl="1"/>
            <a:r>
              <a:rPr lang="ar-SA" dirty="0" smtClean="0"/>
              <a:t>كان ناتجًا عن المادة </a:t>
            </a:r>
            <a:r>
              <a:rPr lang="ar-SA" dirty="0" err="1" smtClean="0"/>
              <a:t>الصباغية</a:t>
            </a:r>
            <a:r>
              <a:rPr lang="ar-SA" dirty="0" smtClean="0"/>
              <a:t> الملونة أو عن الضوء الملون، فهو إذًا إحساس، وليس</a:t>
            </a:r>
          </a:p>
          <a:p>
            <a:pPr algn="r" rtl="1"/>
            <a:r>
              <a:rPr lang="ar-SA" dirty="0" smtClean="0"/>
              <a:t>له أي وجود خارج الجهاز العصبي للكائنات الحية.</a:t>
            </a:r>
          </a:p>
          <a:p>
            <a:pPr marL="0" indent="0" algn="r" rtl="1">
              <a:buNone/>
            </a:pPr>
            <a:endParaRPr lang="ar-SA" dirty="0" smtClean="0"/>
          </a:p>
          <a:p>
            <a:pPr algn="r" rtl="1"/>
            <a:r>
              <a:rPr lang="ar-SA" dirty="0" smtClean="0"/>
              <a:t>وهو إحساس ناشئ من الضوء الساقط على الجسم المرئي، ولا تتعلق بالجسم؛ ففي</a:t>
            </a:r>
          </a:p>
          <a:p>
            <a:pPr algn="r" rtl="1"/>
            <a:r>
              <a:rPr lang="ar-SA" dirty="0" smtClean="0"/>
              <a:t>غياب الضوء الساقط على الجسم لا يمكن رؤيته، فل يمكن الإحساس باللون.</a:t>
            </a:r>
          </a:p>
          <a:p>
            <a:pPr marL="0" indent="0" algn="r" rtl="1">
              <a:buNone/>
            </a:pPr>
            <a:endParaRPr lang="ar-SA" dirty="0" smtClean="0"/>
          </a:p>
          <a:p>
            <a:pPr algn="r" rtl="1"/>
            <a:r>
              <a:rPr lang="ar-SA" dirty="0" smtClean="0"/>
              <a:t>والإحساس باللون يتم بواسطة العين وبالذات منطقة الشبكية، وفي غياب العين لا</a:t>
            </a:r>
          </a:p>
          <a:p>
            <a:pPr algn="r" rtl="1"/>
            <a:r>
              <a:rPr lang="ar-SA" dirty="0" smtClean="0"/>
              <a:t>يمكن الإحساس باللون. ويحدث الإحساس باللون في منطقة الطيف الضوئي</a:t>
            </a:r>
          </a:p>
          <a:p>
            <a:pPr algn="r" rtl="1"/>
            <a:r>
              <a:rPr lang="ar-SA" dirty="0" smtClean="0"/>
              <a:t>المنظور.</a:t>
            </a:r>
          </a:p>
          <a:p>
            <a:pPr algn="r" rtl="1"/>
            <a:r>
              <a:rPr lang="ar-SA" dirty="0" smtClean="0"/>
              <a:t>ويعرف اللون – كذلك بأنه ما ينشأ من لون المادة نتيجة امتصاصها لبعض</a:t>
            </a:r>
          </a:p>
          <a:p>
            <a:pPr algn="r" rtl="1"/>
            <a:r>
              <a:rPr lang="ar-SA" dirty="0" smtClean="0"/>
              <a:t>الأطوال الموجية الذي يتكون منه الضوء الأبيض؛ أي الجزء المرئي من الطيف.</a:t>
            </a:r>
            <a:endParaRPr lang="en-US" dirty="0"/>
          </a:p>
        </p:txBody>
      </p:sp>
    </p:spTree>
    <p:extLst>
      <p:ext uri="{BB962C8B-B14F-4D97-AF65-F5344CB8AC3E}">
        <p14:creationId xmlns:p14="http://schemas.microsoft.com/office/powerpoint/2010/main" val="110025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لون الطعام وزيادة الشهية</a:t>
            </a:r>
            <a:endParaRPr lang="en-US" dirty="0"/>
          </a:p>
        </p:txBody>
      </p:sp>
      <p:sp>
        <p:nvSpPr>
          <p:cNvPr id="3" name="عنصر نائب للمحتوى 2"/>
          <p:cNvSpPr>
            <a:spLocks noGrp="1"/>
          </p:cNvSpPr>
          <p:nvPr>
            <p:ph idx="1"/>
          </p:nvPr>
        </p:nvSpPr>
        <p:spPr/>
        <p:txBody>
          <a:bodyPr>
            <a:normAutofit fontScale="85000" lnSpcReduction="20000"/>
          </a:bodyPr>
          <a:lstStyle/>
          <a:p>
            <a:pPr algn="r" rtl="1"/>
            <a:r>
              <a:rPr lang="ar-SA" dirty="0"/>
              <a:t>يؤثر لون الغذاء على شهية الفرد ورغبته في تناول الطعام وكميته؛ وهي حالة نفسية يستغلها القائمون على صناعة الغذاء؛ حيث يشعر الفرد أثناء تناوله للطعام ذو اللون المُحبب له بالراحة والتلذذ والمتعة والإشباع في ذات الوقت.</a:t>
            </a:r>
          </a:p>
          <a:p>
            <a:pPr algn="r" rtl="1"/>
            <a:r>
              <a:rPr lang="ar-SA" dirty="0"/>
              <a:t>تسهم ألوان الأغذية في زيادة الوزن لدى بعض الأفراد الذين يفتقرون القدرة على التحكم في أنفسهم، فكثيرا ما تُثير الألوان الجذابة للأغذية شهية الفرد مما يجعله يتناول أضعاف احتياجاته.</a:t>
            </a:r>
          </a:p>
          <a:p>
            <a:pPr algn="r" rtl="1"/>
            <a:r>
              <a:rPr lang="ar-SA" dirty="0"/>
              <a:t> كما أن لِلَون الغذاء أثراً عاطفياً نفسياً فسيولوجياً يؤثر بالطبع على مدى كفاءة عملية الهضم. كذلك حالة الفرد النفسية والمزاجية تؤثر على تَقَبُّل أو رفض ألوان محددة في الأغذية.</a:t>
            </a:r>
            <a:endParaRPr lang="en-US" dirty="0"/>
          </a:p>
        </p:txBody>
      </p:sp>
    </p:spTree>
    <p:extLst>
      <p:ext uri="{BB962C8B-B14F-4D97-AF65-F5344CB8AC3E}">
        <p14:creationId xmlns:p14="http://schemas.microsoft.com/office/powerpoint/2010/main" val="143744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أهمية دراسة اللون في الأغذية</a:t>
            </a:r>
            <a:endParaRPr lang="en-US" dirty="0"/>
          </a:p>
        </p:txBody>
      </p:sp>
      <p:sp>
        <p:nvSpPr>
          <p:cNvPr id="3" name="عنصر نائب للمحتوى 2"/>
          <p:cNvSpPr>
            <a:spLocks noGrp="1"/>
          </p:cNvSpPr>
          <p:nvPr>
            <p:ph idx="1"/>
          </p:nvPr>
        </p:nvSpPr>
        <p:spPr/>
        <p:txBody>
          <a:bodyPr/>
          <a:lstStyle/>
          <a:p>
            <a:pPr algn="r" rtl="1"/>
            <a:r>
              <a:rPr lang="ar-SA" dirty="0" smtClean="0"/>
              <a:t>هل سمعت بالطيف اللوني للأغذية؟ هل يمكنك معرفة فوائد الطعام الذي تتناوله من نظرة؟ دون أن تسأل العم جوجل طبعًا</a:t>
            </a:r>
          </a:p>
          <a:p>
            <a:pPr marL="0" indent="0" algn="r" rtl="1">
              <a:buNone/>
            </a:pPr>
            <a:r>
              <a:rPr lang="ar-SA" dirty="0" smtClean="0"/>
              <a:t>يمثل اللون أحد أهم صفات الجودة ومحدداتها في الغذاء، وعليه تتحدد درجة تقبُّل المستهلك لغذاءٍ ما.</a:t>
            </a:r>
          </a:p>
          <a:p>
            <a:pPr algn="r" rt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26193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792960"/>
            <a:ext cx="25050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855693"/>
            <a:ext cx="26193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058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908720"/>
            <a:ext cx="7772400" cy="5446840"/>
          </a:xfrm>
        </p:spPr>
        <p:txBody>
          <a:bodyPr>
            <a:normAutofit lnSpcReduction="10000"/>
          </a:bodyPr>
          <a:lstStyle/>
          <a:p>
            <a:pPr algn="r" rtl="1"/>
            <a:r>
              <a:rPr lang="ar-SA" dirty="0"/>
              <a:t>وتشير نتائج الدراسة التي قام بها مجلس الألبان الدنماركي إلى أن اللون ومدى تنوعه بالإضافة الى نكهة الغذاء له دور أساسي في الشهية والكميات المتناولة من الغذاء وبالتالي يؤثر على سمنة الأفراد؛ نتيجة لتعطيل القدرة الإدراكية للإحساس بالشبع جزئياَ أو بصفة مؤقتة.</a:t>
            </a:r>
          </a:p>
          <a:p>
            <a:pPr algn="r" rtl="1"/>
            <a:r>
              <a:rPr lang="ar-SA" dirty="0"/>
              <a:t>ولعل غياب الأغذية المحمرة في الأنظمة الغذائية ""</a:t>
            </a:r>
            <a:r>
              <a:rPr lang="en-US" dirty="0"/>
              <a:t>Diet </a:t>
            </a:r>
            <a:r>
              <a:rPr lang="ar-SA" dirty="0"/>
              <a:t>وسيادة الأغذية المسلوقة ليس فقط لزيادة سعرات المُحمرة الحرارية بل للحد من الرغبة في تناول الزيادة من الطعام والحد من الشهية.</a:t>
            </a:r>
            <a:endParaRPr lang="en-US" dirty="0"/>
          </a:p>
        </p:txBody>
      </p:sp>
    </p:spTree>
    <p:extLst>
      <p:ext uri="{BB962C8B-B14F-4D97-AF65-F5344CB8AC3E}">
        <p14:creationId xmlns:p14="http://schemas.microsoft.com/office/powerpoint/2010/main" val="293960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188640"/>
            <a:ext cx="7772400" cy="1224136"/>
          </a:xfrm>
        </p:spPr>
        <p:txBody>
          <a:bodyPr/>
          <a:lstStyle/>
          <a:p>
            <a:pPr algn="r" rtl="1"/>
            <a:r>
              <a:rPr lang="ar-SA" dirty="0"/>
              <a:t>تأثير الألوان المختلفة علي زيادة الشهية</a:t>
            </a:r>
            <a:endParaRPr lang="en-US" dirty="0"/>
          </a:p>
        </p:txBody>
      </p:sp>
      <p:sp>
        <p:nvSpPr>
          <p:cNvPr id="3" name="عنصر نائب للمحتوى 2"/>
          <p:cNvSpPr>
            <a:spLocks noGrp="1"/>
          </p:cNvSpPr>
          <p:nvPr>
            <p:ph idx="1"/>
          </p:nvPr>
        </p:nvSpPr>
        <p:spPr/>
        <p:txBody>
          <a:bodyPr>
            <a:normAutofit fontScale="85000" lnSpcReduction="20000"/>
          </a:bodyPr>
          <a:lstStyle/>
          <a:p>
            <a:pPr algn="r" rtl="1"/>
            <a:r>
              <a:rPr lang="ar-SA" dirty="0"/>
              <a:t>الألوان الدافئة مُحَفّزة ومثيرة للشهية. فالأحمر في الأغذية محفز للشهية بشدة وله تأثير رافع لضغط الدم ومعدل ضربات القلب. وغالبا ما يُنتج مشاعر الألفة، والطاقة، والعاطفة، فلذا مناسب لصالات الطعام في الفنادق والمطاعم وكذلك لغرف الطعام في المنزل.</a:t>
            </a:r>
          </a:p>
          <a:p>
            <a:pPr algn="r" rtl="1"/>
            <a:r>
              <a:rPr lang="ar-SA" dirty="0"/>
              <a:t>الأصفر يُشبه الأحمر فهو يرتبط مع الطاقة والسعادة. (الجمع بين الأحمر والأصفر يضاعف التحفيز للشهية وربما يظهر أثر ذلك جلياً في انتشار العلامة التجارية على31000 موقع ماكدونالدز في جميع أنحاء العالم) وليس لأنها تُثير الشهية وفقط، بل ثبت أنها تزيد سرعة تناول الطعام.  أما البرتقالي وهو ابن عم الأحمر فهو الأقرب منه اثارةً للشهية ويجعل الطعام أكثر جاذبية.</a:t>
            </a:r>
            <a:endParaRPr lang="en-US" dirty="0"/>
          </a:p>
        </p:txBody>
      </p:sp>
    </p:spTree>
    <p:extLst>
      <p:ext uri="{BB962C8B-B14F-4D97-AF65-F5344CB8AC3E}">
        <p14:creationId xmlns:p14="http://schemas.microsoft.com/office/powerpoint/2010/main" val="192123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r" rtl="1"/>
            <a:r>
              <a:rPr lang="ar-SA" dirty="0"/>
              <a:t>يستهلك الإنسان اللون الأبيض بكثرة، كالسكّر والملح والخبز الأبيض والكوكيز والشوكولا وكلّ المصادر التي تدخل في تركيبتها هذه المواد البيضاء غنيّة بالوحدات الحرارية، ويتمّ تناولها بلا وعي لأنّ الدماغ يعتبر تلقائياً أنّ كلّ ما هو أبيض هو لذيذ. أمّا في حال استعمال الأطباق البيضاء، فإنّ النتيجة تختلف كلّياً بما أنها تعمل على تقليص الشهيّة لانعدام الجاذبيّة لكنه قد يظهر جاذبية الطعام فيه مما يثير الشهية.</a:t>
            </a:r>
            <a:endParaRPr lang="en-US" dirty="0"/>
          </a:p>
        </p:txBody>
      </p:sp>
    </p:spTree>
    <p:extLst>
      <p:ext uri="{BB962C8B-B14F-4D97-AF65-F5344CB8AC3E}">
        <p14:creationId xmlns:p14="http://schemas.microsoft.com/office/powerpoint/2010/main" val="113389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188640"/>
            <a:ext cx="7772400" cy="1224136"/>
          </a:xfrm>
        </p:spPr>
        <p:txBody>
          <a:bodyPr/>
          <a:lstStyle/>
          <a:p>
            <a:pPr algn="r" rtl="1"/>
            <a:r>
              <a:rPr lang="ar-SA" dirty="0"/>
              <a:t>تأثير الألوان المختلفة علي زيادة الشهية</a:t>
            </a:r>
            <a:endParaRPr lang="en-US" dirty="0"/>
          </a:p>
        </p:txBody>
      </p:sp>
      <p:sp>
        <p:nvSpPr>
          <p:cNvPr id="3" name="عنصر نائب للمحتوى 2"/>
          <p:cNvSpPr>
            <a:spLocks noGrp="1"/>
          </p:cNvSpPr>
          <p:nvPr>
            <p:ph idx="1"/>
          </p:nvPr>
        </p:nvSpPr>
        <p:spPr/>
        <p:txBody>
          <a:bodyPr>
            <a:normAutofit fontScale="85000" lnSpcReduction="20000"/>
          </a:bodyPr>
          <a:lstStyle/>
          <a:p>
            <a:pPr algn="r" rtl="1"/>
            <a:r>
              <a:rPr lang="ar-SA" dirty="0"/>
              <a:t>الألوان الدافئة مُحَفّزة ومثيرة للشهية. فالأحمر في الأغذية محفز للشهية بشدة وله تأثير رافع لضغط الدم ومعدل ضربات القلب. وغالبا ما يُنتج مشاعر الألفة، والطاقة، والعاطفة، فلذا مناسب لصالات الطعام في الفنادق والمطاعم وكذلك لغرف الطعام في المنزل.</a:t>
            </a:r>
          </a:p>
          <a:p>
            <a:pPr algn="r" rtl="1"/>
            <a:r>
              <a:rPr lang="ar-SA" dirty="0"/>
              <a:t>الأصفر يُشبه الأحمر فهو يرتبط مع الطاقة والسعادة. (الجمع بين الأحمر والأصفر يضاعف التحفيز للشهية وربما يظهر أثر ذلك جلياً في انتشار العلامة التجارية على31000 موقع ماكدونالدز في جميع أنحاء العالم) وليس لأنها تُثير الشهية وفقط، بل ثبت أنها تزيد سرعة تناول الطعام.  أما البرتقالي وهو ابن عم الأحمر فهو الأقرب منه اثارةً للشهية ويجعل الطعام أكثر جاذبية.</a:t>
            </a:r>
            <a:endParaRPr lang="en-US" dirty="0"/>
          </a:p>
        </p:txBody>
      </p:sp>
    </p:spTree>
    <p:extLst>
      <p:ext uri="{BB962C8B-B14F-4D97-AF65-F5344CB8AC3E}">
        <p14:creationId xmlns:p14="http://schemas.microsoft.com/office/powerpoint/2010/main" val="459529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ألوان تكبح الشهية</a:t>
            </a:r>
            <a:endParaRPr lang="en-US" dirty="0"/>
          </a:p>
        </p:txBody>
      </p:sp>
      <p:sp>
        <p:nvSpPr>
          <p:cNvPr id="3" name="عنصر نائب للمحتوى 2"/>
          <p:cNvSpPr>
            <a:spLocks noGrp="1"/>
          </p:cNvSpPr>
          <p:nvPr>
            <p:ph idx="1"/>
          </p:nvPr>
        </p:nvSpPr>
        <p:spPr/>
        <p:txBody>
          <a:bodyPr>
            <a:normAutofit fontScale="85000" lnSpcReduction="10000"/>
          </a:bodyPr>
          <a:lstStyle/>
          <a:p>
            <a:pPr algn="r" rtl="1"/>
            <a:r>
              <a:rPr lang="ar-SA" dirty="0"/>
              <a:t>كما أن هناك ألوان تثير الشهية فهناك أيضاً ألوان تكبح الشهية وتلجمها؛ فاللون الأزرق يُعد من أوائل الألوان الأقل فتحاً للشهية والمثبط لها؛ فهو مهدئ بصفة عامة ويبطئ تناول الطعام ويزيد الارتخاء ويُثير الرغبة في النوم. ففي دراسة أجريت على 3 مجموعات قُدمت لهم نفس الوجبات في غرفة زرقاء وحمراء وصفراء، تناولت المجموعة بالغرفة الزرقاء %33 أقل مما تناوله المتواجدين في الغرفتين الآخرتين.</a:t>
            </a:r>
          </a:p>
          <a:p>
            <a:pPr algn="r" rtl="1"/>
            <a:r>
              <a:rPr lang="ar-SA" dirty="0"/>
              <a:t>كذلك اللون الرمادي المعروف بحيادتيه وتأثيره السلبي على جميع الألوان الأخرى يرتبط عادةً بفقد الأغذية نضارتها؛ لذا فهو يقتل الشهية للطعام والإثارة لالتهامه.</a:t>
            </a:r>
            <a:endParaRPr lang="en-US" dirty="0"/>
          </a:p>
        </p:txBody>
      </p:sp>
    </p:spTree>
    <p:extLst>
      <p:ext uri="{BB962C8B-B14F-4D97-AF65-F5344CB8AC3E}">
        <p14:creationId xmlns:p14="http://schemas.microsoft.com/office/powerpoint/2010/main" val="24909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476672"/>
            <a:ext cx="7772400" cy="5878888"/>
          </a:xfrm>
        </p:spPr>
        <p:txBody>
          <a:bodyPr>
            <a:normAutofit fontScale="92500" lnSpcReduction="20000"/>
          </a:bodyPr>
          <a:lstStyle/>
          <a:p>
            <a:pPr algn="r" rtl="1"/>
            <a:r>
              <a:rPr lang="ar-SA" dirty="0" err="1"/>
              <a:t>رتبط</a:t>
            </a:r>
            <a:r>
              <a:rPr lang="ar-SA" dirty="0"/>
              <a:t> اللون الأسود عادة بالتعفن والتحلل </a:t>
            </a:r>
            <a:r>
              <a:rPr lang="ar-SA" dirty="0" err="1"/>
              <a:t>وبالتالى</a:t>
            </a:r>
            <a:r>
              <a:rPr lang="ar-SA" dirty="0"/>
              <a:t> فهو لا يثير الشهية والعاطفة نحو التهام الطعام حيث أنه يمتص كل الطاقات المتواجدة حوله لذا فهو مثبط للرغبة في إثارة الطعام للشهية كما يميل للرسمية وتناول الطعام بحذر.</a:t>
            </a:r>
          </a:p>
          <a:p>
            <a:pPr algn="r" rtl="1"/>
            <a:r>
              <a:rPr lang="ar-SA" dirty="0"/>
              <a:t>قد تستغرب أن اللون البنى (وهو لون شرائح اللحم والشكولاتة والخبز الطازج..) أنه مثبط للشهية، لكن علمياً عند استخدام هذا اللون كخلفية للطعام يسبب نقص الطاقة مما يسبب وتيرة تناول الطعام حيث يزيد الإحساس بالشبع ويقلل الافراط في تناول الطعام.</a:t>
            </a:r>
          </a:p>
          <a:p>
            <a:pPr algn="r" rtl="1"/>
            <a:r>
              <a:rPr lang="ar-SA" dirty="0"/>
              <a:t>اللون الأرجواني لون قوى يغذي الخيال ويثير التفكير لكن نادراً ما يتواجد في الاغذية باستثناء الباذنجان والملفوف (الكرنب) الأرجواني وبعض أصناف العنب لذا لا يرتبط في عقلنا الباطن بالطعم الحلو فلذا فهو لا يثير الشهية بدرجة عالية.</a:t>
            </a:r>
            <a:endParaRPr lang="en-US" dirty="0"/>
          </a:p>
        </p:txBody>
      </p:sp>
    </p:spTree>
    <p:extLst>
      <p:ext uri="{BB962C8B-B14F-4D97-AF65-F5344CB8AC3E}">
        <p14:creationId xmlns:p14="http://schemas.microsoft.com/office/powerpoint/2010/main" val="72126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r" rtl="1"/>
            <a:r>
              <a:rPr lang="ar-SA" dirty="0"/>
              <a:t>اللون الوردي غير مرغوب عادةً فكل الأغذية التي تتحلّى به، كالمارتديلا واللحوم المعلّبة أو المثلّجة، تكون ورديّة جداً، فتوحي على تشبعها بالملوّنات الصناعية والحافظة، مما ينبه المستهلكين بالابتعاد عن هذه المنتجات المشكوك في طبيعتيها.</a:t>
            </a:r>
            <a:endParaRPr lang="en-US" dirty="0"/>
          </a:p>
        </p:txBody>
      </p:sp>
    </p:spTree>
    <p:extLst>
      <p:ext uri="{BB962C8B-B14F-4D97-AF65-F5344CB8AC3E}">
        <p14:creationId xmlns:p14="http://schemas.microsoft.com/office/powerpoint/2010/main" val="39592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الألوان والحِمْيَةٌ (الريجيم أو الدايت)</a:t>
            </a:r>
            <a:endParaRPr lang="en-US" dirty="0"/>
          </a:p>
        </p:txBody>
      </p:sp>
      <p:sp>
        <p:nvSpPr>
          <p:cNvPr id="3" name="عنصر نائب للمحتوى 2"/>
          <p:cNvSpPr>
            <a:spLocks noGrp="1"/>
          </p:cNvSpPr>
          <p:nvPr>
            <p:ph idx="1"/>
          </p:nvPr>
        </p:nvSpPr>
        <p:spPr/>
        <p:txBody>
          <a:bodyPr>
            <a:normAutofit fontScale="85000" lnSpcReduction="20000"/>
          </a:bodyPr>
          <a:lstStyle/>
          <a:p>
            <a:pPr algn="r" rtl="1"/>
            <a:r>
              <a:rPr lang="ar-SA" dirty="0"/>
              <a:t>هل سمعت عن العلاج بالألوان؟ العلاج بالألوان يؤكد تأثيرها القوى على </a:t>
            </a:r>
            <a:r>
              <a:rPr lang="ar-SA" dirty="0" err="1"/>
              <a:t>اللاوعى</a:t>
            </a:r>
            <a:r>
              <a:rPr lang="ar-SA" dirty="0"/>
              <a:t> </a:t>
            </a:r>
            <a:r>
              <a:rPr lang="ar-SA" dirty="0" err="1"/>
              <a:t>فى</a:t>
            </a:r>
            <a:r>
              <a:rPr lang="ar-SA" dirty="0"/>
              <a:t> عواطفنا ومشاعرنا. وكذلك تأثيرها على رغبتنا في الغذاء فقد تحفز الشهية أو تثبطها كما سبق وأشرنا.</a:t>
            </a:r>
          </a:p>
          <a:p>
            <a:pPr algn="r" rtl="1"/>
            <a:r>
              <a:rPr lang="ar-SA" dirty="0"/>
              <a:t>هناك حيل يمكن اتباعها عند اتباع نظام غذائي بغرض إنقاص الوزن والتي تعتمد على علم نفس–الألوان؛ يمكن استخدام اللون الأزرق في أدوات المائدة وغرفة الطعام وفرش الأرضيات وضوء الثلاجة. والابتعاد عن الأحمر والأصفر والبرتقالي قدر الإمكان سواء في الأطعمة أو مكان وأدوات المائدة، أما اللون الأخضر في الأغذية فهو يوحي بالراحة والسكينة فلا هو يميل لإثارة الشهية ولا كابح لها بشدة، ويتجلى ذلك في الخضروات الطازجة والسلطات الخضراء </a:t>
            </a:r>
          </a:p>
          <a:p>
            <a:pPr algn="r" rtl="1"/>
            <a:endParaRPr lang="en-US" dirty="0"/>
          </a:p>
        </p:txBody>
      </p:sp>
    </p:spTree>
    <p:extLst>
      <p:ext uri="{BB962C8B-B14F-4D97-AF65-F5344CB8AC3E}">
        <p14:creationId xmlns:p14="http://schemas.microsoft.com/office/powerpoint/2010/main" val="2766355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a:t>شجعى طفلك على تناول الطعام</a:t>
            </a:r>
            <a:endParaRPr lang="en-US" dirty="0"/>
          </a:p>
        </p:txBody>
      </p:sp>
      <p:sp>
        <p:nvSpPr>
          <p:cNvPr id="3" name="عنصر نائب للمحتوى 2"/>
          <p:cNvSpPr>
            <a:spLocks noGrp="1"/>
          </p:cNvSpPr>
          <p:nvPr>
            <p:ph idx="1"/>
          </p:nvPr>
        </p:nvSpPr>
        <p:spPr/>
        <p:txBody>
          <a:bodyPr>
            <a:normAutofit fontScale="70000" lnSpcReduction="20000"/>
          </a:bodyPr>
          <a:lstStyle/>
          <a:p>
            <a:pPr algn="r" rtl="1"/>
            <a:r>
              <a:rPr lang="ar-SA" dirty="0"/>
              <a:t>أما لتشجيع المزيد من تناول الطعام فيفضل استخدام الأحمر والأصفر، لونى له الطعام بألوان طبيعية حمراء مثل عصير بنجر المائدة (الشمندر) أو عصير الجزر </a:t>
            </a:r>
            <a:r>
              <a:rPr lang="ar-SA" dirty="0" err="1"/>
              <a:t>الفرنساوي</a:t>
            </a:r>
            <a:r>
              <a:rPr lang="ar-SA" dirty="0"/>
              <a:t> برتقالي اللون، أو عصير البرتقال، زيني له الأطعمة بالكركم الأصفر، </a:t>
            </a:r>
            <a:r>
              <a:rPr lang="ar-SA" dirty="0" err="1"/>
              <a:t>استعملى</a:t>
            </a:r>
            <a:r>
              <a:rPr lang="ar-SA" dirty="0"/>
              <a:t> الكركم الأصفر في طهي الأرز (يجعله أصفر مشرق)، </a:t>
            </a:r>
            <a:r>
              <a:rPr lang="ar-SA" dirty="0" err="1"/>
              <a:t>زينى</a:t>
            </a:r>
            <a:r>
              <a:rPr lang="ar-SA" dirty="0"/>
              <a:t> منتجات الألبان بالفراولة أو الكرز أو المشمش والبرقوق. </a:t>
            </a:r>
            <a:r>
              <a:rPr lang="ar-SA" dirty="0" err="1"/>
              <a:t>استعملى</a:t>
            </a:r>
            <a:r>
              <a:rPr lang="ar-SA" dirty="0"/>
              <a:t> أدوات المائدة الحمراء البرتقالية أو الصفراء أو مزيج بينهم، وكذلك مكان تناول الطعام.</a:t>
            </a:r>
          </a:p>
          <a:p>
            <a:pPr algn="r" rtl="1"/>
            <a:r>
              <a:rPr lang="ar-SA" dirty="0"/>
              <a:t>ختاماً، يؤثر لون الطعام تأثيراَ مباشراً على شهيتنا إما تحفيزا أو اعراضاً، فالأصفر والأحمر والبرتقالي من أشد الألوان إثارةً للشهية يليها الأبيض لكن يقف الأخضر محايداً، ثم يأتي البني والأرجواني مثبطان للشهية، لكن يظل الأزرق الأكثر تثبيطاً للشهية، وهذه الثلاثة الأخيرة الأكثر ملائمة لراغبي الريجيم، لترغيب الأطفال في الغذاء يجب أن نلون لهم أطعمتهم بالأحمر والأصفر والبرتقالي، وقد تٌستخدم هذه الألوان في مكان الطعام وأدوات مائدتهم.</a:t>
            </a:r>
            <a:endParaRPr lang="en-US" dirty="0"/>
          </a:p>
        </p:txBody>
      </p:sp>
    </p:spTree>
    <p:extLst>
      <p:ext uri="{BB962C8B-B14F-4D97-AF65-F5344CB8AC3E}">
        <p14:creationId xmlns:p14="http://schemas.microsoft.com/office/powerpoint/2010/main" val="425572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1484784"/>
            <a:ext cx="662473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89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pPr algn="r" rtl="1"/>
            <a:r>
              <a:rPr lang="ar-SA" dirty="0" smtClean="0"/>
              <a:t>يعطي اللون مؤشرًا على درجة جودة بعض الأغذية، وخصوصًا الفواكه.</a:t>
            </a:r>
          </a:p>
          <a:p>
            <a:pPr algn="r" rtl="1"/>
            <a:r>
              <a:rPr lang="ar-SA" dirty="0" smtClean="0"/>
              <a:t>مثال: اللون البرتقالي الدال على جودة البرتقال.</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324" y="2060848"/>
            <a:ext cx="22002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189435"/>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99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lstStyle/>
          <a:p>
            <a:pPr algn="r" rtl="1"/>
            <a:r>
              <a:rPr lang="ar-SA" dirty="0" smtClean="0"/>
              <a:t>يعدُّ وجود ألوان معيَّنة مؤشرًا على فساد بعض الأغذية؛ كاللون الأخضر في </a:t>
            </a:r>
            <a:r>
              <a:rPr lang="ar-SA" dirty="0" err="1" smtClean="0"/>
              <a:t>اللحوم،وبعض</a:t>
            </a:r>
            <a:r>
              <a:rPr lang="ar-SA" dirty="0" smtClean="0"/>
              <a:t> الألوان في الفواكه الناضجة.</a:t>
            </a:r>
          </a:p>
          <a:p>
            <a:pPr algn="r" rt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060848"/>
            <a:ext cx="24669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78587"/>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78587"/>
            <a:ext cx="28860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27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lstStyle/>
          <a:p>
            <a:pPr algn="r" rtl="1"/>
            <a:r>
              <a:rPr lang="ar-SA" dirty="0" smtClean="0"/>
              <a:t>يمثل اللون مؤشرًا على شدة النكهة في بعض الأغذية؛ كالأغذية </a:t>
            </a:r>
            <a:r>
              <a:rPr lang="ar-SA" dirty="0" err="1" smtClean="0"/>
              <a:t>المنكهة</a:t>
            </a:r>
            <a:r>
              <a:rPr lang="ar-SA" dirty="0" smtClean="0"/>
              <a:t> </a:t>
            </a:r>
            <a:r>
              <a:rPr lang="ar-SA" dirty="0" err="1" smtClean="0"/>
              <a:t>بالشيكولاتة</a:t>
            </a:r>
            <a:r>
              <a:rPr lang="ar-SA" dirty="0" smtClean="0"/>
              <a:t>. فكلما زاد </a:t>
            </a:r>
            <a:r>
              <a:rPr lang="ar-SA" dirty="0" err="1" smtClean="0"/>
              <a:t>اغمقاق</a:t>
            </a:r>
            <a:r>
              <a:rPr lang="ar-SA" dirty="0" smtClean="0"/>
              <a:t> اللون</a:t>
            </a:r>
          </a:p>
          <a:p>
            <a:pPr algn="r" rtl="1"/>
            <a:r>
              <a:rPr lang="ar-SA" dirty="0" smtClean="0"/>
              <a:t>البني دلَّ على وجود نسبة عالية من </a:t>
            </a:r>
            <a:r>
              <a:rPr lang="ar-SA" dirty="0" err="1" smtClean="0"/>
              <a:t>الشيكولاتة</a:t>
            </a:r>
            <a:r>
              <a:rPr lang="ar-SA" dirty="0" smtClean="0"/>
              <a:t> بالمنتج.</a:t>
            </a:r>
          </a:p>
          <a:p>
            <a:pPr algn="r" rt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881946"/>
            <a:ext cx="2780531" cy="205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881946"/>
            <a:ext cx="24669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096" y="4941168"/>
            <a:ext cx="25431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26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lstStyle/>
          <a:p>
            <a:pPr algn="r" rtl="1"/>
            <a:r>
              <a:rPr lang="ar-SA" dirty="0" smtClean="0"/>
              <a:t>يعدُّ اللون والمظهر بصفة عامة( مؤشرًا على انتهاء العمليات التصنيعيَّة؛ كما في </a:t>
            </a:r>
            <a:r>
              <a:rPr lang="ar-SA" dirty="0" err="1" smtClean="0"/>
              <a:t>المخبوازات</a:t>
            </a:r>
            <a:r>
              <a:rPr lang="ar-SA" dirty="0" smtClean="0"/>
              <a:t>. وعلى زيادة العمليات التصنيعية عن الحد المرغوب كما في البطاطس المقلية</a:t>
            </a:r>
          </a:p>
          <a:p>
            <a:pPr algn="r" rtl="1"/>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356992"/>
            <a:ext cx="3356790" cy="256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356992"/>
            <a:ext cx="307863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75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pPr algn="r" rtl="1"/>
            <a:r>
              <a:rPr lang="ar-SA" dirty="0" smtClean="0"/>
              <a:t>يُعدُّ لون الأغذية دلالة على القيمة الغذائية من زاويتين:</a:t>
            </a:r>
          </a:p>
          <a:p>
            <a:pPr algn="r" rtl="1"/>
            <a:r>
              <a:rPr lang="ar-SA" dirty="0" smtClean="0"/>
              <a:t>الأولى: أنَّ اللون الزاهي الطبيعي يكون ناتجًا من مركبات ذات قيمة </a:t>
            </a:r>
            <a:r>
              <a:rPr lang="ar-SA" dirty="0" err="1" smtClean="0"/>
              <a:t>تغذوية</a:t>
            </a:r>
            <a:r>
              <a:rPr lang="ar-SA" dirty="0" smtClean="0"/>
              <a:t> وحيوية مرتفعة؛</a:t>
            </a:r>
          </a:p>
          <a:p>
            <a:pPr algn="r" rtl="1"/>
            <a:r>
              <a:rPr lang="ar-SA" dirty="0" smtClean="0"/>
              <a:t>مثل </a:t>
            </a:r>
            <a:r>
              <a:rPr lang="ar-SA" dirty="0" err="1" smtClean="0"/>
              <a:t>البيتاكاروتينات</a:t>
            </a:r>
            <a:r>
              <a:rPr lang="ar-SA" dirty="0" smtClean="0"/>
              <a:t> </a:t>
            </a:r>
            <a:r>
              <a:rPr lang="ar-SA" dirty="0" err="1" smtClean="0"/>
              <a:t>والأنثوسيانينات</a:t>
            </a:r>
            <a:r>
              <a:rPr lang="ar-SA" dirty="0" smtClean="0"/>
              <a:t>.</a:t>
            </a:r>
          </a:p>
          <a:p>
            <a:pPr algn="r" rtl="1"/>
            <a:r>
              <a:rPr lang="ar-SA" dirty="0" smtClean="0"/>
              <a:t>الثانية: أنَّ تركُّز الألوان الصناعية يمثل خطورة صحية وخصوصًا على الأطفال.</a:t>
            </a:r>
          </a:p>
          <a:p>
            <a:pPr algn="r" rtl="1"/>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029508"/>
            <a:ext cx="1944216" cy="22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29508"/>
            <a:ext cx="1628775" cy="220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029508"/>
            <a:ext cx="1666875" cy="213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48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47500" lnSpcReduction="20000"/>
          </a:bodyPr>
          <a:lstStyle/>
          <a:p>
            <a:pPr algn="r" rtl="1"/>
            <a:r>
              <a:rPr lang="ar-SA" sz="3600" dirty="0" smtClean="0"/>
              <a:t>ما سر معجون الطماطم؟</a:t>
            </a:r>
          </a:p>
          <a:p>
            <a:pPr algn="r" rtl="1"/>
            <a:endParaRPr lang="ar-SA" sz="3600" dirty="0" smtClean="0"/>
          </a:p>
          <a:p>
            <a:pPr algn="r" rtl="1"/>
            <a:r>
              <a:rPr lang="ar-SA" sz="3600" dirty="0" smtClean="0"/>
              <a:t>أي ظلم كيميائي وقعنا فيه؟</a:t>
            </a:r>
          </a:p>
          <a:p>
            <a:pPr algn="r" rtl="1"/>
            <a:endParaRPr lang="ar-SA" sz="3600" dirty="0" smtClean="0"/>
          </a:p>
          <a:p>
            <a:pPr algn="r" rtl="1"/>
            <a:r>
              <a:rPr lang="ar-SA" sz="3600" dirty="0" smtClean="0"/>
              <a:t>كيف كانت جداتنا خبيرات تغذية بالفطرة؟</a:t>
            </a:r>
          </a:p>
          <a:p>
            <a:pPr algn="r" rtl="1"/>
            <a:endParaRPr lang="ar-SA" sz="3600" dirty="0" smtClean="0"/>
          </a:p>
          <a:p>
            <a:pPr algn="r" rtl="1"/>
            <a:r>
              <a:rPr lang="ar-SA" sz="3600" dirty="0" smtClean="0"/>
              <a:t>وما هو سر لون الثوم الأزرق؟</a:t>
            </a:r>
          </a:p>
          <a:p>
            <a:pPr algn="r" rtl="1"/>
            <a:endParaRPr lang="ar-SA" sz="3600" dirty="0" smtClean="0"/>
          </a:p>
          <a:p>
            <a:pPr algn="r" rtl="1"/>
            <a:r>
              <a:rPr lang="ar-SA" sz="3600" dirty="0" smtClean="0"/>
              <a:t>كل هذه وأسئلة أخرى سنعرفها في خضم حديثنا عن مفاتيح الأغذية اللونية:</a:t>
            </a:r>
          </a:p>
          <a:p>
            <a:pPr algn="r" rtl="1"/>
            <a:endParaRPr lang="ar-SA" sz="3600" dirty="0" smtClean="0"/>
          </a:p>
          <a:p>
            <a:pPr algn="r" rtl="1"/>
            <a:r>
              <a:rPr lang="ar-SA" sz="3600" dirty="0" smtClean="0"/>
              <a:t>اللون الأحمر: كالموجود في الطماطم والبطيخ والفلفل الأحمر والجريب فروت (ليس في التفاح أو الكرز لأن قشرتها فحسب هي الحمراء وليس لبها أيضًا). ما يعطي الأغذية لونها الأحمر هي مادة </a:t>
            </a:r>
            <a:r>
              <a:rPr lang="ar-SA" sz="3600" dirty="0" err="1" smtClean="0"/>
              <a:t>الليكوبين</a:t>
            </a:r>
            <a:r>
              <a:rPr lang="ar-SA" sz="3600" dirty="0" smtClean="0"/>
              <a:t> </a:t>
            </a:r>
            <a:r>
              <a:rPr lang="en-US" sz="3600" dirty="0" smtClean="0"/>
              <a:t>Lycopene ، </a:t>
            </a:r>
            <a:r>
              <a:rPr lang="ar-SA" sz="3600" dirty="0" smtClean="0"/>
              <a:t>قد لا تتخيلون قدر الفوائد الكامنة في هذه المادة الرائعة؛ إنها إحدى أقوى المواد المضادة للأكسدة (أي تعاكس أثر الجذور الحرة المسببة المؤذية للخلايا، وبالتالي هي عامل وقاية من السرطان، ومن تصلب الشرايين والجلطات القلبية) كما أنها مفيدة للجلد فتقيه من الأشعة فوق البنفسجية وتحافظ على نضارة البشرة عبر تقوية الكولاجين. يجدر أن أشير بأن معجون الطماطم يحتوي على تركيز عالٍ من </a:t>
            </a:r>
            <a:r>
              <a:rPr lang="ar-SA" sz="3600" dirty="0" err="1" smtClean="0"/>
              <a:t>الليكوبين</a:t>
            </a:r>
            <a:r>
              <a:rPr lang="ar-SA" sz="3600" dirty="0" smtClean="0"/>
              <a:t> ولا مانع من تناول ملعقة منه خلال الطبخ. (أنا شخصيًا أجده لذيذًا</a:t>
            </a:r>
            <a:r>
              <a:rPr lang="ar-SA" dirty="0" smtClean="0">
                <a:cs typeface="+mj-cs"/>
              </a:rPr>
              <a:t>)</a:t>
            </a:r>
            <a:endParaRPr lang="en-US" dirty="0">
              <a:cs typeface="+mj-c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1"/>
            <a:ext cx="2592287" cy="273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4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a:bodyPr>
          <a:lstStyle/>
          <a:p>
            <a:pPr algn="r" rtl="1"/>
            <a:r>
              <a:rPr lang="ar-SA" sz="2400" dirty="0" smtClean="0"/>
              <a:t>للون البرتقالي: الذي استمد اسمه من البرتقال نفسه، إلا أن هذا كان ظلمًا كيميائيًا! فالمادة التي تعطي الأغذية لونها البرتقالي تدعى البيتا-جزرين </a:t>
            </a:r>
            <a:r>
              <a:rPr lang="en-US" sz="2400" dirty="0" smtClean="0"/>
              <a:t>beta-Carotene، </a:t>
            </a:r>
            <a:r>
              <a:rPr lang="ar-SA" sz="2400" dirty="0" smtClean="0"/>
              <a:t>أي أنها اشتقت اسمها من الجزر. يتواجد الجزرين في البرتقال، لكن بنسبة ضئيلة، بالمقابل فهو يتركز في الجزر واليقطين (القرع) والشمام بنسبة أعلى، بطريقة تجاري تركيز اللون البرتقالي فيها. يصنف البيتا-جزرين من العوامل المضادة للأكسدة أيضًا، كما يعد الطليعة التي يتكون منها الفيتامين </a:t>
            </a:r>
            <a:r>
              <a:rPr lang="en-US" sz="2400" dirty="0" smtClean="0"/>
              <a:t>A، </a:t>
            </a:r>
            <a:r>
              <a:rPr lang="ar-SA" sz="2400" dirty="0" smtClean="0"/>
              <a:t>المهم لتمييز الألوان وحدة البصر، ومن هنا جاءت المقولة الشهيرة "الجزر يقوي النظر". ولكن انتبهوا! على الحوامل تفادي تناول كميات كبيرة من الجزر، فزيادة فيتامين </a:t>
            </a:r>
            <a:r>
              <a:rPr lang="en-US" sz="2400" dirty="0" smtClean="0"/>
              <a:t>A </a:t>
            </a:r>
            <a:r>
              <a:rPr lang="ar-SA" sz="2400" dirty="0" smtClean="0"/>
              <a:t>في الدم يؤذي الجنين.</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25144"/>
            <a:ext cx="3096344" cy="142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565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185</TotalTime>
  <Words>2157</Words>
  <Application>Microsoft Office PowerPoint</Application>
  <PresentationFormat>عرض على الشاشة (3:4)‏</PresentationFormat>
  <Paragraphs>82</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حركة</vt:lpstr>
      <vt:lpstr>  الطيف اللوني في  الاغذية </vt:lpstr>
      <vt:lpstr>أهمية دراسة اللون في الأغذية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تعريف اللون</vt:lpstr>
      <vt:lpstr>عرض تقديمي في PowerPoint</vt:lpstr>
      <vt:lpstr>لون الطعام وزيادة الشهية</vt:lpstr>
      <vt:lpstr>عرض تقديمي في PowerPoint</vt:lpstr>
      <vt:lpstr>تأثير الألوان المختلفة علي زيادة الشهية</vt:lpstr>
      <vt:lpstr>عرض تقديمي في PowerPoint</vt:lpstr>
      <vt:lpstr>تأثير الألوان المختلفة علي زيادة الشهية</vt:lpstr>
      <vt:lpstr>ألوان تكبح الشهية</vt:lpstr>
      <vt:lpstr>عرض تقديمي في PowerPoint</vt:lpstr>
      <vt:lpstr>عرض تقديمي في PowerPoint</vt:lpstr>
      <vt:lpstr>الألوان والحِمْيَةٌ (الريجيم أو الدايت)</vt:lpstr>
      <vt:lpstr>شجعى طفلك على تناول الطعام</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الطيف اللوني في  الاغذية</dc:title>
  <dc:creator>Maher</dc:creator>
  <cp:lastModifiedBy>Maher</cp:lastModifiedBy>
  <cp:revision>12</cp:revision>
  <dcterms:created xsi:type="dcterms:W3CDTF">2022-01-22T15:16:11Z</dcterms:created>
  <dcterms:modified xsi:type="dcterms:W3CDTF">2022-01-31T14:42:35Z</dcterms:modified>
</cp:coreProperties>
</file>