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4" r:id="rId7"/>
    <p:sldId id="269" r:id="rId8"/>
    <p:sldId id="271" r:id="rId9"/>
    <p:sldId id="266" r:id="rId10"/>
    <p:sldId id="267" r:id="rId11"/>
    <p:sldId id="268" r:id="rId12"/>
    <p:sldId id="270" r:id="rId13"/>
    <p:sldId id="272" r:id="rId14"/>
    <p:sldId id="273" r:id="rId15"/>
    <p:sldId id="274" r:id="rId16"/>
    <p:sldId id="275" r:id="rId17"/>
    <p:sldId id="276" r:id="rId18"/>
    <p:sldId id="277" r:id="rId19"/>
    <p:sldId id="278" r:id="rId20"/>
    <p:sldId id="279" r:id="rId21"/>
    <p:sldId id="281" r:id="rId22"/>
    <p:sldId id="28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6" autoAdjust="0"/>
    <p:restoredTop sz="94660"/>
  </p:normalViewPr>
  <p:slideViewPr>
    <p:cSldViewPr snapToGrid="0">
      <p:cViewPr varScale="1">
        <p:scale>
          <a:sx n="69" d="100"/>
          <a:sy n="69" d="100"/>
        </p:scale>
        <p:origin x="67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23AD8-EE0C-60ED-411B-9DDED9EE45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2ADB2B-B31C-48B4-14C6-610800E7E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F9B60-267F-DD33-71D5-379D8A210A05}"/>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5" name="Footer Placeholder 4">
            <a:extLst>
              <a:ext uri="{FF2B5EF4-FFF2-40B4-BE49-F238E27FC236}">
                <a16:creationId xmlns:a16="http://schemas.microsoft.com/office/drawing/2014/main" id="{D5197765-BA1F-3C86-7EE0-BD69FF314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D4EB3A-C18A-0046-A74D-BA169268498E}"/>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402398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E8F34-2732-E914-40A1-C453FFCE97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130DA2-0B4B-7986-2E7B-20E3CF2078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6F3A71-63B5-E709-E97F-D2F2103F35B5}"/>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5" name="Footer Placeholder 4">
            <a:extLst>
              <a:ext uri="{FF2B5EF4-FFF2-40B4-BE49-F238E27FC236}">
                <a16:creationId xmlns:a16="http://schemas.microsoft.com/office/drawing/2014/main" id="{4470FBF6-89C9-8AB7-FD5A-7BD87DE36C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D5316-9D63-AD96-CB40-08877D0BA640}"/>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762670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E1CFA3-26F1-BCFB-4806-7F8AB840C5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D29563-3166-0B87-98FE-FCCEA65168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BCD3BE-6F85-31C6-6CCA-9C80471C0819}"/>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5" name="Footer Placeholder 4">
            <a:extLst>
              <a:ext uri="{FF2B5EF4-FFF2-40B4-BE49-F238E27FC236}">
                <a16:creationId xmlns:a16="http://schemas.microsoft.com/office/drawing/2014/main" id="{33F4C3D3-8AF3-125F-3D26-50B7E93E1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733423-056F-055B-06DB-7F464FFF77DA}"/>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377006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6490C-A5D5-7154-6740-4C061EC3C3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21DC19-E8A8-BC8F-87D4-FD26FD92D2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3F666E-A5B2-E762-EC42-99731AD5979C}"/>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5" name="Footer Placeholder 4">
            <a:extLst>
              <a:ext uri="{FF2B5EF4-FFF2-40B4-BE49-F238E27FC236}">
                <a16:creationId xmlns:a16="http://schemas.microsoft.com/office/drawing/2014/main" id="{6CD2B351-F071-A729-B335-058932FFC8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C405E7-1148-8FB2-9506-7114EB02FB1B}"/>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168932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E6F9C-6355-AF49-BE3B-D63EEC9853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BB1A41-1DFC-3B02-5E65-01C69DB0F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56C49A-6CC6-19B0-C68A-508E8E37793C}"/>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5" name="Footer Placeholder 4">
            <a:extLst>
              <a:ext uri="{FF2B5EF4-FFF2-40B4-BE49-F238E27FC236}">
                <a16:creationId xmlns:a16="http://schemas.microsoft.com/office/drawing/2014/main" id="{8B1408D0-714E-0595-5D6C-F9780329F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7A9E1-C141-3EF9-FE86-3EBDE57A8FC2}"/>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759693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E28E-2CDB-5330-C908-BB629F8D03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D94601-95E3-101D-0E17-16B9DAA61E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99AB71-4312-01F5-BAFA-24793C9055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98ED88-E935-8E90-09E3-B368511B0AD7}"/>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6" name="Footer Placeholder 5">
            <a:extLst>
              <a:ext uri="{FF2B5EF4-FFF2-40B4-BE49-F238E27FC236}">
                <a16:creationId xmlns:a16="http://schemas.microsoft.com/office/drawing/2014/main" id="{66165074-5C78-11C1-6146-561E342D85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E93B43-E32B-65A3-06CA-4753E7C11B39}"/>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423046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6BE91-3982-7795-8753-3BFC9A7081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E8E82E-3E8E-C677-7310-59132B10F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A95F7D-9006-1C95-A4AA-2B5A7149DA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9B9ED5-28FF-19D6-522D-64C75BBA6C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C0E91F-2949-1908-E270-F2AC78E775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8E3EBB-F1A0-5B46-B08B-C5FF90A32247}"/>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8" name="Footer Placeholder 7">
            <a:extLst>
              <a:ext uri="{FF2B5EF4-FFF2-40B4-BE49-F238E27FC236}">
                <a16:creationId xmlns:a16="http://schemas.microsoft.com/office/drawing/2014/main" id="{018A6346-4502-2222-73EA-A837E1EC11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F7799F-D14D-0737-65B7-0EF70645E0C5}"/>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2603228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A62F5-FCDF-9C09-93A7-4A602C5D21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D6F815-3043-8382-1D15-4BE5B3E36256}"/>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4" name="Footer Placeholder 3">
            <a:extLst>
              <a:ext uri="{FF2B5EF4-FFF2-40B4-BE49-F238E27FC236}">
                <a16:creationId xmlns:a16="http://schemas.microsoft.com/office/drawing/2014/main" id="{2EB761D9-06E9-E7FC-AE64-490EECE14D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62B7F8-3928-D35A-80C1-6719EEE5C699}"/>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235536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3ADD98-356F-B496-354B-919B49B450A6}"/>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3" name="Footer Placeholder 2">
            <a:extLst>
              <a:ext uri="{FF2B5EF4-FFF2-40B4-BE49-F238E27FC236}">
                <a16:creationId xmlns:a16="http://schemas.microsoft.com/office/drawing/2014/main" id="{E2C46215-9409-993A-447E-E75D7012F9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573D9E-6847-FE64-0CEB-7C2233292E61}"/>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300402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32480-7F35-97EF-8ED5-1DB7BD5038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5EC317-059C-D28F-E53E-C991469279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3A02F8-6CD5-3AF1-F84D-AEEB482E0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621D8-DDD8-E498-CBD0-79E900E18D54}"/>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6" name="Footer Placeholder 5">
            <a:extLst>
              <a:ext uri="{FF2B5EF4-FFF2-40B4-BE49-F238E27FC236}">
                <a16:creationId xmlns:a16="http://schemas.microsoft.com/office/drawing/2014/main" id="{72CAF440-E681-0176-EAE8-A466E6A684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52C13A-525B-4B57-E264-0998583E0C5B}"/>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125429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2A5B-30B4-B24D-D272-473EDEF548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DE8E68-F8D5-0DCA-80A9-65968C2620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8813A0-74E7-E271-5FA0-6D5E02B41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636C9B-63A7-57CD-3DE5-DC22E14405B5}"/>
              </a:ext>
            </a:extLst>
          </p:cNvPr>
          <p:cNvSpPr>
            <a:spLocks noGrp="1"/>
          </p:cNvSpPr>
          <p:nvPr>
            <p:ph type="dt" sz="half" idx="10"/>
          </p:nvPr>
        </p:nvSpPr>
        <p:spPr/>
        <p:txBody>
          <a:bodyPr/>
          <a:lstStyle/>
          <a:p>
            <a:fld id="{CD783F59-1113-41B4-8A05-CAAA6C1348BB}" type="datetimeFigureOut">
              <a:rPr lang="en-US" smtClean="0"/>
              <a:t>10/7/2022</a:t>
            </a:fld>
            <a:endParaRPr lang="en-US"/>
          </a:p>
        </p:txBody>
      </p:sp>
      <p:sp>
        <p:nvSpPr>
          <p:cNvPr id="6" name="Footer Placeholder 5">
            <a:extLst>
              <a:ext uri="{FF2B5EF4-FFF2-40B4-BE49-F238E27FC236}">
                <a16:creationId xmlns:a16="http://schemas.microsoft.com/office/drawing/2014/main" id="{B9EEFEF3-21E9-A944-2EDC-2C010E5E3F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B9FE9-4D23-6A38-5A75-B22EB1E30F24}"/>
              </a:ext>
            </a:extLst>
          </p:cNvPr>
          <p:cNvSpPr>
            <a:spLocks noGrp="1"/>
          </p:cNvSpPr>
          <p:nvPr>
            <p:ph type="sldNum" sz="quarter" idx="12"/>
          </p:nvPr>
        </p:nvSpPr>
        <p:spPr/>
        <p:txBody>
          <a:bodyPr/>
          <a:lstStyle/>
          <a:p>
            <a:fld id="{F11F6E7D-1DE6-4F83-8392-F7E63841E21D}" type="slidenum">
              <a:rPr lang="en-US" smtClean="0"/>
              <a:t>‹#›</a:t>
            </a:fld>
            <a:endParaRPr lang="en-US"/>
          </a:p>
        </p:txBody>
      </p:sp>
    </p:spTree>
    <p:extLst>
      <p:ext uri="{BB962C8B-B14F-4D97-AF65-F5344CB8AC3E}">
        <p14:creationId xmlns:p14="http://schemas.microsoft.com/office/powerpoint/2010/main" val="415008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D52DE9-BC72-0F77-4EFA-A5A5835DC8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A49AEB-8240-EEC6-F5E8-1B0C1DD11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1698C-8304-0804-C22D-1053FDD39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83F59-1113-41B4-8A05-CAAA6C1348BB}" type="datetimeFigureOut">
              <a:rPr lang="en-US" smtClean="0"/>
              <a:t>10/7/2022</a:t>
            </a:fld>
            <a:endParaRPr lang="en-US"/>
          </a:p>
        </p:txBody>
      </p:sp>
      <p:sp>
        <p:nvSpPr>
          <p:cNvPr id="5" name="Footer Placeholder 4">
            <a:extLst>
              <a:ext uri="{FF2B5EF4-FFF2-40B4-BE49-F238E27FC236}">
                <a16:creationId xmlns:a16="http://schemas.microsoft.com/office/drawing/2014/main" id="{B4254DF0-B284-2DDA-5763-27551FB21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C13079-E12F-6AA1-0494-4D15C65D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F6E7D-1DE6-4F83-8392-F7E63841E21D}" type="slidenum">
              <a:rPr lang="en-US" smtClean="0"/>
              <a:t>‹#›</a:t>
            </a:fld>
            <a:endParaRPr lang="en-US"/>
          </a:p>
        </p:txBody>
      </p:sp>
    </p:spTree>
    <p:extLst>
      <p:ext uri="{BB962C8B-B14F-4D97-AF65-F5344CB8AC3E}">
        <p14:creationId xmlns:p14="http://schemas.microsoft.com/office/powerpoint/2010/main" val="1974784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C7A5-D4BE-0B4D-879F-5F6761785042}"/>
              </a:ext>
            </a:extLst>
          </p:cNvPr>
          <p:cNvSpPr>
            <a:spLocks noGrp="1"/>
          </p:cNvSpPr>
          <p:nvPr>
            <p:ph type="title"/>
          </p:nvPr>
        </p:nvSpPr>
        <p:spPr/>
        <p:txBody>
          <a:bodyPr>
            <a:normAutofit fontScale="90000"/>
          </a:bodyPr>
          <a:lstStyle/>
          <a:p>
            <a:pPr algn="ctr"/>
            <a:r>
              <a:rPr lang="ar-IQ" sz="6600" b="1" dirty="0"/>
              <a:t>الفرق بين رياضة الجودو والكراتيه</a:t>
            </a:r>
            <a:br>
              <a:rPr lang="ar-IQ" sz="6600" b="1" dirty="0"/>
            </a:br>
            <a:r>
              <a:rPr lang="ar-IQ" sz="4900" dirty="0"/>
              <a:t>ا م د ليزا رستم يعقوب</a:t>
            </a:r>
            <a:endParaRPr lang="en-US" sz="6600" dirty="0"/>
          </a:p>
        </p:txBody>
      </p:sp>
      <p:pic>
        <p:nvPicPr>
          <p:cNvPr id="6" name="Content Placeholder 5">
            <a:extLst>
              <a:ext uri="{FF2B5EF4-FFF2-40B4-BE49-F238E27FC236}">
                <a16:creationId xmlns:a16="http://schemas.microsoft.com/office/drawing/2014/main" id="{305CEA2D-7230-A334-A643-3B65C30AB26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4800" y="1925782"/>
            <a:ext cx="5715000" cy="4752109"/>
          </a:xfrm>
        </p:spPr>
      </p:pic>
      <p:pic>
        <p:nvPicPr>
          <p:cNvPr id="8" name="Content Placeholder 7">
            <a:extLst>
              <a:ext uri="{FF2B5EF4-FFF2-40B4-BE49-F238E27FC236}">
                <a16:creationId xmlns:a16="http://schemas.microsoft.com/office/drawing/2014/main" id="{C45F2FE4-4D99-5BFB-5A3D-A8A802DD6DB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2" y="1925783"/>
            <a:ext cx="5853543" cy="4567092"/>
          </a:xfrm>
        </p:spPr>
      </p:pic>
    </p:spTree>
    <p:extLst>
      <p:ext uri="{BB962C8B-B14F-4D97-AF65-F5344CB8AC3E}">
        <p14:creationId xmlns:p14="http://schemas.microsoft.com/office/powerpoint/2010/main" val="51789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DD431-0429-B10D-0848-D55B00278B7D}"/>
              </a:ext>
            </a:extLst>
          </p:cNvPr>
          <p:cNvSpPr>
            <a:spLocks noGrp="1"/>
          </p:cNvSpPr>
          <p:nvPr>
            <p:ph type="title"/>
          </p:nvPr>
        </p:nvSpPr>
        <p:spPr>
          <a:xfrm>
            <a:off x="839788" y="180110"/>
            <a:ext cx="10340830" cy="704418"/>
          </a:xfrm>
        </p:spPr>
        <p:txBody>
          <a:bodyPr>
            <a:normAutofit/>
          </a:bodyPr>
          <a:lstStyle/>
          <a:p>
            <a:pPr algn="r"/>
            <a:r>
              <a:rPr lang="ar-IQ" sz="4000" b="1" dirty="0"/>
              <a:t>بعض قوانين الجودو</a:t>
            </a:r>
            <a:endParaRPr lang="en-US" sz="4000" b="1" dirty="0"/>
          </a:p>
        </p:txBody>
      </p:sp>
      <p:pic>
        <p:nvPicPr>
          <p:cNvPr id="6" name="Content Placeholder 5">
            <a:extLst>
              <a:ext uri="{FF2B5EF4-FFF2-40B4-BE49-F238E27FC236}">
                <a16:creationId xmlns:a16="http://schemas.microsoft.com/office/drawing/2014/main" id="{A89DAE21-F323-1758-CC53-9B1983E7E7F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62800" y="1177635"/>
            <a:ext cx="4405745" cy="5361709"/>
          </a:xfrm>
        </p:spPr>
      </p:pic>
      <p:sp>
        <p:nvSpPr>
          <p:cNvPr id="4" name="Text Placeholder 3">
            <a:extLst>
              <a:ext uri="{FF2B5EF4-FFF2-40B4-BE49-F238E27FC236}">
                <a16:creationId xmlns:a16="http://schemas.microsoft.com/office/drawing/2014/main" id="{396EC877-3299-88BF-58DE-8A3214271CEB}"/>
              </a:ext>
            </a:extLst>
          </p:cNvPr>
          <p:cNvSpPr>
            <a:spLocks noGrp="1"/>
          </p:cNvSpPr>
          <p:nvPr>
            <p:ph type="body" sz="half" idx="2"/>
          </p:nvPr>
        </p:nvSpPr>
        <p:spPr>
          <a:xfrm>
            <a:off x="465715" y="884527"/>
            <a:ext cx="6364576" cy="5654818"/>
          </a:xfrm>
        </p:spPr>
        <p:txBody>
          <a:bodyPr>
            <a:normAutofit lnSpcReduction="10000"/>
          </a:bodyPr>
          <a:lstStyle/>
          <a:p>
            <a:pPr marL="0" marR="0" algn="justLow" rtl="1">
              <a:lnSpc>
                <a:spcPct val="150000"/>
              </a:lnSpc>
              <a:spcBef>
                <a:spcPts val="0"/>
              </a:spcBef>
              <a:spcAft>
                <a:spcPts val="800"/>
              </a:spcAft>
            </a:pPr>
            <a:r>
              <a:rPr lang="ar-IQ" sz="2400" b="1" dirty="0">
                <a:effectLst/>
                <a:latin typeface="Calibri" panose="020F0502020204030204" pitchFamily="34" charset="0"/>
                <a:ea typeface="Calibri" panose="020F0502020204030204" pitchFamily="34" charset="0"/>
                <a:cs typeface="Arial" panose="020B0604020202020204" pitchFamily="34" charset="0"/>
              </a:rPr>
              <a:t>مساحة اللعب :</a:t>
            </a:r>
            <a:r>
              <a:rPr lang="ar-IQ" sz="2400" dirty="0">
                <a:effectLst/>
                <a:latin typeface="Calibri" panose="020F0502020204030204" pitchFamily="34" charset="0"/>
                <a:ea typeface="Calibri" panose="020F0502020204030204" pitchFamily="34" charset="0"/>
                <a:cs typeface="Arial" panose="020B0604020202020204" pitchFamily="34" charset="0"/>
              </a:rPr>
              <a:t> تكون مساحة الملعب 10</a:t>
            </a:r>
            <a:r>
              <a:rPr lang="en-US" sz="2400" dirty="0">
                <a:effectLst/>
                <a:latin typeface="Calibri" panose="020F0502020204030204" pitchFamily="34" charset="0"/>
                <a:ea typeface="Calibri" panose="020F0502020204030204" pitchFamily="34" charset="0"/>
                <a:cs typeface="Arial" panose="020B0604020202020204" pitchFamily="34" charset="0"/>
              </a:rPr>
              <a:t>x</a:t>
            </a:r>
            <a:r>
              <a:rPr lang="ar-SA" sz="2400" dirty="0">
                <a:effectLst/>
                <a:latin typeface="Calibri" panose="020F0502020204030204" pitchFamily="34" charset="0"/>
                <a:ea typeface="Calibri" panose="020F0502020204030204" pitchFamily="34" charset="0"/>
                <a:cs typeface="Arial" panose="020B0604020202020204" pitchFamily="34" charset="0"/>
              </a:rPr>
              <a:t>10 </a:t>
            </a:r>
            <a:r>
              <a:rPr lang="ar-IQ" sz="2400" dirty="0">
                <a:effectLst/>
                <a:latin typeface="Calibri" panose="020F0502020204030204" pitchFamily="34" charset="0"/>
                <a:ea typeface="Calibri" panose="020F0502020204030204" pitchFamily="34" charset="0"/>
                <a:cs typeface="Arial" panose="020B0604020202020204" pitchFamily="34" charset="0"/>
              </a:rPr>
              <a:t> وتغطى بقطع من التتامي او أي مادة مشابه، ومنطقة اللعب تكون دائما 8م </a:t>
            </a:r>
            <a:r>
              <a:rPr lang="en-US" sz="2400" dirty="0">
                <a:effectLst/>
                <a:latin typeface="Calibri" panose="020F0502020204030204" pitchFamily="34" charset="0"/>
                <a:ea typeface="Calibri" panose="020F0502020204030204" pitchFamily="34" charset="0"/>
                <a:cs typeface="Arial" panose="020B0604020202020204" pitchFamily="34" charset="0"/>
              </a:rPr>
              <a:t>x</a:t>
            </a:r>
            <a:r>
              <a:rPr lang="ar-IQ" sz="2400" dirty="0">
                <a:effectLst/>
                <a:latin typeface="Calibri" panose="020F0502020204030204" pitchFamily="34" charset="0"/>
                <a:ea typeface="Calibri" panose="020F0502020204030204" pitchFamily="34" charset="0"/>
                <a:cs typeface="Arial" panose="020B0604020202020204" pitchFamily="34" charset="0"/>
              </a:rPr>
              <a:t> 8م  اما المنطقة التي تقع خارج المنطقة الخطرة فتسمى منطقة الأمان ويكون عرضها 2 م تقريبا.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50000"/>
              </a:lnSpc>
              <a:spcBef>
                <a:spcPts val="0"/>
              </a:spcBef>
              <a:spcAft>
                <a:spcPts val="800"/>
              </a:spcAft>
            </a:pPr>
            <a:r>
              <a:rPr lang="ar-IQ" sz="2400" dirty="0">
                <a:effectLst/>
                <a:latin typeface="Calibri" panose="020F0502020204030204" pitchFamily="34" charset="0"/>
                <a:ea typeface="Calibri" panose="020F0502020204030204" pitchFamily="34" charset="0"/>
                <a:cs typeface="Arial" panose="020B0604020202020204" pitchFamily="34" charset="0"/>
              </a:rPr>
              <a:t>- </a:t>
            </a:r>
            <a:r>
              <a:rPr lang="ar-IQ" sz="2400" b="1" dirty="0">
                <a:effectLst/>
                <a:latin typeface="Calibri" panose="020F0502020204030204" pitchFamily="34" charset="0"/>
                <a:ea typeface="Calibri" panose="020F0502020204030204" pitchFamily="34" charset="0"/>
                <a:cs typeface="Arial" panose="020B0604020202020204" pitchFamily="34" charset="0"/>
              </a:rPr>
              <a:t>زمن المباراة </a:t>
            </a:r>
            <a:r>
              <a:rPr lang="ar-IQ" sz="2400" dirty="0">
                <a:effectLst/>
                <a:latin typeface="Calibri" panose="020F0502020204030204" pitchFamily="34" charset="0"/>
                <a:ea typeface="Calibri" panose="020F0502020204030204" pitchFamily="34" charset="0"/>
                <a:cs typeface="Arial" panose="020B0604020202020204" pitchFamily="34" charset="0"/>
              </a:rPr>
              <a:t>: في البطولات الدولية والألعاب الاولمبية يكون زمن المباراة كالأتي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16510" marR="0" algn="r">
              <a:lnSpc>
                <a:spcPct val="150000"/>
              </a:lnSpc>
              <a:spcBef>
                <a:spcPts val="0"/>
              </a:spcBef>
              <a:spcAft>
                <a:spcPts val="800"/>
              </a:spcAft>
              <a:tabLst>
                <a:tab pos="165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فئة المتقدمين ( الكبار ) : اربع دقائق فعلية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16510" marR="0" algn="r">
              <a:lnSpc>
                <a:spcPct val="150000"/>
              </a:lnSpc>
              <a:spcBef>
                <a:spcPts val="0"/>
              </a:spcBef>
              <a:spcAft>
                <a:spcPts val="800"/>
              </a:spcAft>
              <a:tabLst>
                <a:tab pos="165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فئة الشباب ( دون سن 21 سنة ) : خمس دقائق فعلية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16510" marR="0" algn="r">
              <a:lnSpc>
                <a:spcPct val="150000"/>
              </a:lnSpc>
              <a:spcBef>
                <a:spcPts val="0"/>
              </a:spcBef>
              <a:spcAft>
                <a:spcPts val="800"/>
              </a:spcAft>
              <a:tabLst>
                <a:tab pos="165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فئة النساء: أربع دقائق فعلية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a:r>
              <a:rPr lang="ar-IQ" sz="2400" dirty="0">
                <a:latin typeface="Calibri" panose="020F0502020204030204" pitchFamily="34" charset="0"/>
                <a:cs typeface="Arial" panose="020B0604020202020204" pitchFamily="34" charset="0"/>
              </a:rPr>
              <a:t>الاشبال والناشئين : 3 دقائق</a:t>
            </a:r>
            <a:endParaRPr lang="en-US" sz="24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207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147774CC-1A3F-18E1-42C5-ECA11FC677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10945" y="775855"/>
            <a:ext cx="3990109" cy="5070763"/>
          </a:xfrm>
        </p:spPr>
      </p:pic>
      <p:sp>
        <p:nvSpPr>
          <p:cNvPr id="4" name="Text Placeholder 3">
            <a:extLst>
              <a:ext uri="{FF2B5EF4-FFF2-40B4-BE49-F238E27FC236}">
                <a16:creationId xmlns:a16="http://schemas.microsoft.com/office/drawing/2014/main" id="{37D412D3-EB73-956B-1E1E-696DEE16EB51}"/>
              </a:ext>
            </a:extLst>
          </p:cNvPr>
          <p:cNvSpPr>
            <a:spLocks noGrp="1"/>
          </p:cNvSpPr>
          <p:nvPr>
            <p:ph type="body" sz="half" idx="2"/>
          </p:nvPr>
        </p:nvSpPr>
        <p:spPr>
          <a:xfrm>
            <a:off x="290946" y="0"/>
            <a:ext cx="7370619" cy="6442364"/>
          </a:xfrm>
        </p:spPr>
        <p:txBody>
          <a:bodyPr>
            <a:normAutofit fontScale="70000" lnSpcReduction="20000"/>
          </a:bodyPr>
          <a:lstStyle/>
          <a:p>
            <a:pPr marL="16510" marR="0" algn="r">
              <a:lnSpc>
                <a:spcPct val="150000"/>
              </a:lnSpc>
              <a:spcBef>
                <a:spcPts val="0"/>
              </a:spcBef>
              <a:spcAft>
                <a:spcPts val="800"/>
              </a:spcAft>
              <a:tabLst>
                <a:tab pos="16510" algn="l"/>
              </a:tabLst>
            </a:pPr>
            <a:r>
              <a:rPr lang="ar-IQ" sz="1800" dirty="0">
                <a:effectLst/>
                <a:latin typeface="Calibri" panose="020F0502020204030204" pitchFamily="34" charset="0"/>
                <a:ea typeface="Calibri" panose="020F0502020204030204" pitchFamily="34" charset="0"/>
                <a:cs typeface="Arial" panose="020B0604020202020204" pitchFamily="34" charset="0"/>
              </a:rPr>
              <a:t> </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16510" marR="0" algn="r">
              <a:lnSpc>
                <a:spcPct val="150000"/>
              </a:lnSpc>
              <a:spcBef>
                <a:spcPts val="0"/>
              </a:spcBef>
              <a:spcAft>
                <a:spcPts val="800"/>
              </a:spcAft>
              <a:tabLst>
                <a:tab pos="16510" algn="l"/>
              </a:tabLst>
            </a:pPr>
            <a:r>
              <a:rPr lang="ar-IQ" sz="3300" dirty="0">
                <a:effectLst/>
                <a:latin typeface="Calibri" panose="020F0502020204030204" pitchFamily="34" charset="0"/>
                <a:ea typeface="Calibri" panose="020F0502020204030204" pitchFamily="34" charset="0"/>
                <a:cs typeface="Arial" panose="020B0604020202020204" pitchFamily="34" charset="0"/>
              </a:rPr>
              <a:t>- </a:t>
            </a:r>
            <a:r>
              <a:rPr lang="ar-IQ" sz="3300" b="1" dirty="0">
                <a:effectLst/>
                <a:latin typeface="Calibri" panose="020F0502020204030204" pitchFamily="34" charset="0"/>
                <a:ea typeface="Calibri" panose="020F0502020204030204" pitchFamily="34" charset="0"/>
                <a:cs typeface="Arial" panose="020B0604020202020204" pitchFamily="34" charset="0"/>
              </a:rPr>
              <a:t>الحكام </a:t>
            </a:r>
            <a:r>
              <a:rPr lang="ar-IQ" sz="3300" dirty="0">
                <a:effectLst/>
                <a:latin typeface="Calibri" panose="020F0502020204030204" pitchFamily="34" charset="0"/>
                <a:ea typeface="Calibri" panose="020F0502020204030204" pitchFamily="34" charset="0"/>
                <a:cs typeface="Arial" panose="020B0604020202020204" pitchFamily="34" charset="0"/>
              </a:rPr>
              <a:t>: يقوم بتنظيم وتسجيل النزالات : حكم وسط واحد  وقاضيان اثنان خارج البساط  </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16510" marR="0" algn="r">
              <a:lnSpc>
                <a:spcPct val="150000"/>
              </a:lnSpc>
              <a:spcBef>
                <a:spcPts val="0"/>
              </a:spcBef>
              <a:spcAft>
                <a:spcPts val="800"/>
              </a:spcAft>
              <a:tabLst>
                <a:tab pos="16510" algn="l"/>
              </a:tabLst>
            </a:pPr>
            <a:r>
              <a:rPr lang="ar-IQ" sz="3300" dirty="0">
                <a:effectLst/>
                <a:latin typeface="Calibri" panose="020F0502020204030204" pitchFamily="34" charset="0"/>
                <a:ea typeface="Calibri" panose="020F0502020204030204" pitchFamily="34" charset="0"/>
                <a:cs typeface="Arial" panose="020B0604020202020204" pitchFamily="34" charset="0"/>
              </a:rPr>
              <a:t> واللجنة الفنية مسوولة عن  وقت المباراة الكلي والأخر لضبط وقت حالات التثبيت على الارض ،   </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16510" marR="0" algn="r">
              <a:lnSpc>
                <a:spcPct val="150000"/>
              </a:lnSpc>
              <a:spcBef>
                <a:spcPts val="0"/>
              </a:spcBef>
              <a:spcAft>
                <a:spcPts val="800"/>
              </a:spcAft>
              <a:tabLst>
                <a:tab pos="16510" algn="l"/>
              </a:tabLst>
            </a:pPr>
            <a:r>
              <a:rPr lang="ar-IQ" sz="3300" dirty="0">
                <a:effectLst/>
                <a:latin typeface="Calibri" panose="020F0502020204030204" pitchFamily="34" charset="0"/>
                <a:ea typeface="Calibri" panose="020F0502020204030204" pitchFamily="34" charset="0"/>
                <a:cs typeface="Arial" panose="020B0604020202020204" pitchFamily="34" charset="0"/>
              </a:rPr>
              <a:t>  وكاتب قائمة يسجل سير المباراة.</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50000"/>
              </a:lnSpc>
              <a:spcBef>
                <a:spcPts val="0"/>
              </a:spcBef>
              <a:spcAft>
                <a:spcPts val="800"/>
              </a:spcAft>
              <a:tabLst>
                <a:tab pos="16510" algn="l"/>
              </a:tabLst>
            </a:pPr>
            <a:r>
              <a:rPr lang="ar-IQ" sz="3300" dirty="0">
                <a:effectLst/>
                <a:latin typeface="Calibri" panose="020F0502020204030204" pitchFamily="34" charset="0"/>
                <a:ea typeface="Calibri" panose="020F0502020204030204" pitchFamily="34" charset="0"/>
                <a:cs typeface="Arial" panose="020B0604020202020204" pitchFamily="34" charset="0"/>
              </a:rPr>
              <a:t>-</a:t>
            </a:r>
            <a:r>
              <a:rPr lang="ar-IQ" sz="3300" b="1" dirty="0">
                <a:effectLst/>
                <a:latin typeface="Calibri" panose="020F0502020204030204" pitchFamily="34" charset="0"/>
                <a:ea typeface="Calibri" panose="020F0502020204030204" pitchFamily="34" charset="0"/>
                <a:cs typeface="Arial" panose="020B0604020202020204" pitchFamily="34" charset="0"/>
              </a:rPr>
              <a:t> ملابس الجودو:</a:t>
            </a:r>
            <a:r>
              <a:rPr lang="ar-IQ" sz="3300" dirty="0">
                <a:effectLst/>
                <a:latin typeface="Calibri" panose="020F0502020204030204" pitchFamily="34" charset="0"/>
                <a:ea typeface="Calibri" panose="020F0502020204030204" pitchFamily="34" charset="0"/>
                <a:cs typeface="Arial" panose="020B0604020202020204" pitchFamily="34" charset="0"/>
              </a:rPr>
              <a:t> يرتدي المتسابقون بدلة جودو تنطبق عليها المواصفات الآتية:</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16510" marR="0" algn="r">
              <a:lnSpc>
                <a:spcPct val="150000"/>
              </a:lnSpc>
              <a:spcBef>
                <a:spcPts val="0"/>
              </a:spcBef>
              <a:spcAft>
                <a:spcPts val="800"/>
              </a:spcAft>
              <a:tabLst>
                <a:tab pos="16510" algn="l"/>
              </a:tabLst>
            </a:pPr>
            <a:r>
              <a:rPr lang="ar-IQ" sz="3300" dirty="0">
                <a:effectLst/>
                <a:latin typeface="Calibri" panose="020F0502020204030204" pitchFamily="34" charset="0"/>
                <a:ea typeface="Calibri" panose="020F0502020204030204" pitchFamily="34" charset="0"/>
                <a:cs typeface="Arial" panose="020B0604020202020204" pitchFamily="34" charset="0"/>
              </a:rPr>
              <a:t>1- تكون مصنوعة من القطن المتين اواي مادة مشابهة وفي حالة جيدة ليس بها تمزق او فتق ، لونها ابيض</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algn="r"/>
            <a:r>
              <a:rPr lang="ar-IQ" sz="3300" dirty="0">
                <a:effectLst/>
                <a:latin typeface="Calibri" panose="020F0502020204030204" pitchFamily="34" charset="0"/>
                <a:ea typeface="Calibri" panose="020F0502020204030204" pitchFamily="34" charset="0"/>
                <a:cs typeface="Arial" panose="020B0604020202020204" pitchFamily="34" charset="0"/>
              </a:rPr>
              <a:t> 2- يجب على اللاعبات الإناث ان يرتدين تحت السترة بلوزة متينة نوعا ما بيضاء او مائلة للبياض وان تكون طويلة بما يكفي لوضع جزئها الاسفل داخل البنطلون </a:t>
            </a:r>
            <a:r>
              <a:rPr lang="ar-IQ" sz="1800" dirty="0">
                <a:effectLst/>
                <a:latin typeface="Calibri" panose="020F0502020204030204" pitchFamily="34" charset="0"/>
                <a:ea typeface="Calibri" panose="020F050202020403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1157652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2447D-1D85-7733-866D-84E855B21B24}"/>
              </a:ext>
            </a:extLst>
          </p:cNvPr>
          <p:cNvSpPr>
            <a:spLocks noGrp="1"/>
          </p:cNvSpPr>
          <p:nvPr>
            <p:ph type="body" sz="half" idx="2"/>
          </p:nvPr>
        </p:nvSpPr>
        <p:spPr>
          <a:xfrm>
            <a:off x="471056" y="471055"/>
            <a:ext cx="5791199" cy="6192981"/>
          </a:xfrm>
        </p:spPr>
        <p:txBody>
          <a:bodyPr>
            <a:normAutofit lnSpcReduction="10000"/>
          </a:bodyPr>
          <a:lstStyle/>
          <a:p>
            <a:pPr algn="r"/>
            <a:r>
              <a:rPr lang="ar-IQ" sz="2800" dirty="0">
                <a:effectLst/>
                <a:latin typeface="Calibri" panose="020F0502020204030204" pitchFamily="34" charset="0"/>
                <a:ea typeface="Calibri" panose="020F0502020204030204" pitchFamily="34" charset="0"/>
                <a:cs typeface="Arial" panose="020B0604020202020204" pitchFamily="34" charset="0"/>
              </a:rPr>
              <a:t>- </a:t>
            </a:r>
            <a:r>
              <a:rPr lang="ar-IQ" sz="2800" b="1" dirty="0">
                <a:effectLst/>
                <a:latin typeface="Calibri" panose="020F0502020204030204" pitchFamily="34" charset="0"/>
                <a:ea typeface="Calibri" panose="020F0502020204030204" pitchFamily="34" charset="0"/>
                <a:cs typeface="Arial" panose="020B0604020202020204" pitchFamily="34" charset="0"/>
              </a:rPr>
              <a:t>طريقة حساب النقاط : </a:t>
            </a:r>
            <a:r>
              <a:rPr lang="ar-IQ" sz="2800" dirty="0">
                <a:effectLst/>
                <a:latin typeface="Calibri" panose="020F0502020204030204" pitchFamily="34" charset="0"/>
                <a:ea typeface="Calibri" panose="020F0502020204030204" pitchFamily="34" charset="0"/>
                <a:cs typeface="Arial" panose="020B0604020202020204" pitchFamily="34" charset="0"/>
              </a:rPr>
              <a:t>تحسب النقاط لمصلحة مصارع الجودو اثر تمكنه من منافسه وطرحه أرضا او في حالة الضغط على مفاصله للإخلال بتوازنه ومن ثم طرحه ارضا وتثبيت كتفيه الاثنين او احدهما، وتنتهي المباراة عند حصول احد المصارعين على نقطة كاملة ( ايبون ) من خلال رمي المنافس على البساط بقوة وسرعة ومهارة عالية او تثبيت المنافس على الأرض مدة 20 ثانية ، او في حالة استسلام المنافس جراء الضغط على مفاصله ، ويحصل المصارع على نصف نقطة ( الوازاري )عند نجاحه في تثبيت منافسه 20 ثانية ، او يقوم </a:t>
            </a:r>
            <a:r>
              <a:rPr lang="ar-SA" sz="2800" dirty="0">
                <a:effectLst/>
                <a:latin typeface="Calibri" panose="020F0502020204030204" pitchFamily="34" charset="0"/>
                <a:ea typeface="Calibri" panose="020F0502020204030204" pitchFamily="34" charset="0"/>
                <a:cs typeface="Arial" panose="020B0604020202020204" pitchFamily="34" charset="0"/>
              </a:rPr>
              <a:t>بحركة قذف غير كاملة ، ويعلن الحكم فوز المصارع في حالة جمعه الوازاري ( نصف نقطة ) مرتين في المباراة الواحدة اذا هما تعادلا معا الايبون أي نقطة كاملة ، وفي حالة نجاح المصارع في تثبيت منافسه 10 ثانية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b="1" dirty="0"/>
          </a:p>
        </p:txBody>
      </p:sp>
      <p:pic>
        <p:nvPicPr>
          <p:cNvPr id="10" name="Content Placeholder 9">
            <a:extLst>
              <a:ext uri="{FF2B5EF4-FFF2-40B4-BE49-F238E27FC236}">
                <a16:creationId xmlns:a16="http://schemas.microsoft.com/office/drawing/2014/main" id="{CDC9C17D-2A0F-E750-A5E9-A00A3DE715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19455" y="623456"/>
            <a:ext cx="5264727" cy="5791200"/>
          </a:xfrm>
        </p:spPr>
      </p:pic>
    </p:spTree>
    <p:extLst>
      <p:ext uri="{BB962C8B-B14F-4D97-AF65-F5344CB8AC3E}">
        <p14:creationId xmlns:p14="http://schemas.microsoft.com/office/powerpoint/2010/main" val="2324589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0C6CA-635F-AAAB-67DF-023A924847F1}"/>
              </a:ext>
            </a:extLst>
          </p:cNvPr>
          <p:cNvSpPr>
            <a:spLocks noGrp="1"/>
          </p:cNvSpPr>
          <p:nvPr>
            <p:ph type="title"/>
          </p:nvPr>
        </p:nvSpPr>
        <p:spPr/>
        <p:txBody>
          <a:bodyPr>
            <a:normAutofit/>
          </a:bodyPr>
          <a:lstStyle/>
          <a:p>
            <a:pPr algn="r"/>
            <a:r>
              <a:rPr lang="ar-IQ" b="1" dirty="0"/>
              <a:t>الكراتيه</a:t>
            </a:r>
            <a:endParaRPr lang="en-US" b="1" dirty="0"/>
          </a:p>
        </p:txBody>
      </p:sp>
      <p:pic>
        <p:nvPicPr>
          <p:cNvPr id="5" name="Content Placeholder 4">
            <a:extLst>
              <a:ext uri="{FF2B5EF4-FFF2-40B4-BE49-F238E27FC236}">
                <a16:creationId xmlns:a16="http://schemas.microsoft.com/office/drawing/2014/main" id="{9BC3FCDF-35C6-CB30-6B91-AFD134CF5A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801091"/>
            <a:ext cx="6842523" cy="4405745"/>
          </a:xfrm>
        </p:spPr>
      </p:pic>
      <p:sp>
        <p:nvSpPr>
          <p:cNvPr id="11" name="TextBox 10">
            <a:extLst>
              <a:ext uri="{FF2B5EF4-FFF2-40B4-BE49-F238E27FC236}">
                <a16:creationId xmlns:a16="http://schemas.microsoft.com/office/drawing/2014/main" id="{D6909C59-BBE0-A7E8-250D-00261E6545D5}"/>
              </a:ext>
            </a:extLst>
          </p:cNvPr>
          <p:cNvSpPr txBox="1"/>
          <p:nvPr/>
        </p:nvSpPr>
        <p:spPr>
          <a:xfrm>
            <a:off x="7675419" y="1801091"/>
            <a:ext cx="4239490" cy="5009833"/>
          </a:xfrm>
          <a:prstGeom prst="rect">
            <a:avLst/>
          </a:prstGeom>
          <a:noFill/>
        </p:spPr>
        <p:txBody>
          <a:bodyPr wrap="square">
            <a:spAutoFit/>
          </a:bodyPr>
          <a:lstStyle/>
          <a:p>
            <a:pPr marL="0" marR="0" algn="justLow" rtl="1">
              <a:lnSpc>
                <a:spcPct val="150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كلمة كاراتيه كلمة يابانية تتكون من مقطعين (كارا بمعنى فارغ) و(تيه بمعنى اليد أو القبضة) بذلك تصبح اليد الخالية وسبب التسمية هو منع قوات الساموراي سكان جزيرة أوكيناوا من امتلاك الأسلحة مما أدى إلى استعمال أهل الجزيرة أعضاء أجسامهم كأطراف الأصابع وقبضة اليد والركلات مع بعض أدوات الزراعة كأسلحة للدفاع</a:t>
            </a:r>
            <a:r>
              <a:rPr lang="en-US" sz="14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6287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5470E-CCC2-5AEC-7CA1-4E2962B5F423}"/>
              </a:ext>
            </a:extLst>
          </p:cNvPr>
          <p:cNvSpPr>
            <a:spLocks noGrp="1"/>
          </p:cNvSpPr>
          <p:nvPr>
            <p:ph type="title"/>
          </p:nvPr>
        </p:nvSpPr>
        <p:spPr>
          <a:xfrm>
            <a:off x="839788" y="110837"/>
            <a:ext cx="7957848" cy="1219200"/>
          </a:xfrm>
        </p:spPr>
        <p:txBody>
          <a:bodyPr>
            <a:normAutofit/>
          </a:bodyPr>
          <a:lstStyle/>
          <a:p>
            <a:pPr algn="r"/>
            <a:r>
              <a:rPr lang="ar-SA" sz="3200" b="1" dirty="0">
                <a:effectLst/>
                <a:latin typeface="Calibri" panose="020F0502020204030204" pitchFamily="34" charset="0"/>
                <a:ea typeface="Calibri" panose="020F0502020204030204" pitchFamily="34" charset="0"/>
                <a:cs typeface="Arial" panose="020B0604020202020204" pitchFamily="34" charset="0"/>
              </a:rPr>
              <a:t>الكاتات المعتمدة في تسلسل الاحزمة</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6" name="Content Placeholder 5">
            <a:extLst>
              <a:ext uri="{FF2B5EF4-FFF2-40B4-BE49-F238E27FC236}">
                <a16:creationId xmlns:a16="http://schemas.microsoft.com/office/drawing/2014/main" id="{77D3B398-1398-2058-DB19-A0E697D53B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76109" y="1219199"/>
            <a:ext cx="5555673" cy="5056911"/>
          </a:xfrm>
        </p:spPr>
      </p:pic>
      <p:sp>
        <p:nvSpPr>
          <p:cNvPr id="4" name="Text Placeholder 3">
            <a:extLst>
              <a:ext uri="{FF2B5EF4-FFF2-40B4-BE49-F238E27FC236}">
                <a16:creationId xmlns:a16="http://schemas.microsoft.com/office/drawing/2014/main" id="{5E87131B-042C-3CB6-19ED-D84D99A4AA77}"/>
              </a:ext>
            </a:extLst>
          </p:cNvPr>
          <p:cNvSpPr>
            <a:spLocks noGrp="1"/>
          </p:cNvSpPr>
          <p:nvPr>
            <p:ph type="body" sz="half" idx="2"/>
          </p:nvPr>
        </p:nvSpPr>
        <p:spPr>
          <a:xfrm>
            <a:off x="839788" y="1219199"/>
            <a:ext cx="5256212" cy="5375565"/>
          </a:xfrm>
        </p:spPr>
        <p:txBody>
          <a:bodyPr>
            <a:normAutofit/>
          </a:bodyPr>
          <a:lstStyle/>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الحزام الأصفر “هيان شودان</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الحزام البرتقالي “هيان نيدان</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الحزام الأخضر “هيان صندان</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الحزام الأزرق “هيان كودان</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الحزام البني “تكي شودان باساي داي</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الحزام الاسود “باساي داي – كانكوداي جيون</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ar-IQ" sz="2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Arial" panose="020B0604020202020204" pitchFamily="34" charset="0"/>
              </a:rPr>
              <a:t>تنقسم منافسات الكاراتيه إلى الكوميته والكاتا، حيثُ لا يجوز استبدال منافس بآخر خلال المباراة الفردية</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3080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B200-110F-86C1-FC0E-C9B02309B785}"/>
              </a:ext>
            </a:extLst>
          </p:cNvPr>
          <p:cNvSpPr>
            <a:spLocks noGrp="1"/>
          </p:cNvSpPr>
          <p:nvPr>
            <p:ph type="title"/>
          </p:nvPr>
        </p:nvSpPr>
        <p:spPr>
          <a:xfrm>
            <a:off x="839788" y="457200"/>
            <a:ext cx="9010794" cy="942109"/>
          </a:xfrm>
        </p:spPr>
        <p:txBody>
          <a:bodyPr>
            <a:normAutofit fontScale="90000"/>
          </a:bodyPr>
          <a:lstStyle/>
          <a:p>
            <a:pPr marL="0" marR="0" algn="r" rtl="1" fontAlgn="base">
              <a:lnSpc>
                <a:spcPct val="107000"/>
              </a:lnSpc>
              <a:spcBef>
                <a:spcPts val="0"/>
              </a:spcBef>
              <a:spcAft>
                <a:spcPts val="1450"/>
              </a:spcAft>
            </a:pPr>
            <a:r>
              <a:rPr lang="ar-SA" sz="27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ومن أهم المهارات الأساسية في الكاراتيه</a:t>
            </a:r>
            <a:r>
              <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6" name="Content Placeholder 5">
            <a:extLst>
              <a:ext uri="{FF2B5EF4-FFF2-40B4-BE49-F238E27FC236}">
                <a16:creationId xmlns:a16="http://schemas.microsoft.com/office/drawing/2014/main" id="{7F23804D-EE58-5F3E-990A-55233A583C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88037" y="1662545"/>
            <a:ext cx="5722071" cy="4516582"/>
          </a:xfrm>
        </p:spPr>
      </p:pic>
      <p:sp>
        <p:nvSpPr>
          <p:cNvPr id="4" name="Text Placeholder 3">
            <a:extLst>
              <a:ext uri="{FF2B5EF4-FFF2-40B4-BE49-F238E27FC236}">
                <a16:creationId xmlns:a16="http://schemas.microsoft.com/office/drawing/2014/main" id="{C3AC5633-8D13-512E-48A7-5CA1B9D82173}"/>
              </a:ext>
            </a:extLst>
          </p:cNvPr>
          <p:cNvSpPr>
            <a:spLocks noGrp="1"/>
          </p:cNvSpPr>
          <p:nvPr>
            <p:ph type="body" sz="half" idx="2"/>
          </p:nvPr>
        </p:nvSpPr>
        <p:spPr>
          <a:xfrm>
            <a:off x="839788" y="2057400"/>
            <a:ext cx="4757448" cy="3811588"/>
          </a:xfrm>
        </p:spPr>
        <p:txBody>
          <a:bodyPr/>
          <a:lstStyle/>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الوقوف الطبيعى وضع راكب الحصان (كي با داتشي)</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الوضع الجانبي (يوب سي)</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الوضع الخلفي (هو غول سي)</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421949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19AA-2AF5-A2D8-E031-9A12ED103D88}"/>
              </a:ext>
            </a:extLst>
          </p:cNvPr>
          <p:cNvSpPr>
            <a:spLocks noGrp="1"/>
          </p:cNvSpPr>
          <p:nvPr>
            <p:ph type="title"/>
          </p:nvPr>
        </p:nvSpPr>
        <p:spPr>
          <a:xfrm>
            <a:off x="839788" y="457200"/>
            <a:ext cx="8595157" cy="886691"/>
          </a:xfrm>
        </p:spPr>
        <p:txBody>
          <a:bodyPr>
            <a:normAutofit/>
          </a:bodyPr>
          <a:lstStyle/>
          <a:p>
            <a:pPr algn="r"/>
            <a:r>
              <a:rPr lang="ar-SA" sz="4000" dirty="0">
                <a:effectLst/>
                <a:latin typeface="Calibri" panose="020F0502020204030204" pitchFamily="34" charset="0"/>
                <a:ea typeface="Calibri" panose="020F0502020204030204" pitchFamily="34" charset="0"/>
                <a:cs typeface="Arial" panose="020B0604020202020204" pitchFamily="34" charset="0"/>
              </a:rPr>
              <a:t>أساليب السد (ماكجي)</a:t>
            </a:r>
            <a:r>
              <a:rPr lang="en-US" sz="4000" dirty="0">
                <a:effectLst/>
                <a:latin typeface="Calibri" panose="020F0502020204030204" pitchFamily="34" charset="0"/>
                <a:ea typeface="Calibri" panose="020F0502020204030204" pitchFamily="34" charset="0"/>
                <a:cs typeface="Arial" panose="020B0604020202020204" pitchFamily="34" charset="0"/>
              </a:rPr>
              <a:t>:</a:t>
            </a:r>
            <a:endParaRPr lang="en-US" sz="6000" dirty="0"/>
          </a:p>
        </p:txBody>
      </p:sp>
      <p:sp>
        <p:nvSpPr>
          <p:cNvPr id="4" name="Text Placeholder 3">
            <a:extLst>
              <a:ext uri="{FF2B5EF4-FFF2-40B4-BE49-F238E27FC236}">
                <a16:creationId xmlns:a16="http://schemas.microsoft.com/office/drawing/2014/main" id="{6CDE2BA5-CC00-37A2-F273-7836293F3B44}"/>
              </a:ext>
            </a:extLst>
          </p:cNvPr>
          <p:cNvSpPr>
            <a:spLocks noGrp="1"/>
          </p:cNvSpPr>
          <p:nvPr>
            <p:ph type="body" sz="half" idx="2"/>
          </p:nvPr>
        </p:nvSpPr>
        <p:spPr>
          <a:xfrm>
            <a:off x="839788" y="2057399"/>
            <a:ext cx="3932237" cy="4509655"/>
          </a:xfrm>
        </p:spPr>
        <p:txBody>
          <a:bodyPr/>
          <a:lstStyle/>
          <a:p>
            <a:pPr marL="0" marR="0" algn="r" rtl="1" fontAlgn="base">
              <a:lnSpc>
                <a:spcPct val="107000"/>
              </a:lnSpc>
              <a:spcBef>
                <a:spcPts val="0"/>
              </a:spcBef>
              <a:spcAft>
                <a:spcPts val="1450"/>
              </a:spcAft>
            </a:pPr>
            <a:r>
              <a:rPr lang="ar-SA"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-السد الذراعي (باهل ماكجي)</a:t>
            </a:r>
            <a:r>
              <a:rPr lang="en-US"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2-السد المنخفض</a:t>
            </a:r>
            <a:r>
              <a:rPr lang="en-US"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3-السد المتوسط</a:t>
            </a:r>
            <a:r>
              <a:rPr lang="en-US"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Content Placeholder 9">
            <a:extLst>
              <a:ext uri="{FF2B5EF4-FFF2-40B4-BE49-F238E27FC236}">
                <a16:creationId xmlns:a16="http://schemas.microsoft.com/office/drawing/2014/main" id="{B9C5AB04-94B3-44A8-5C55-03F6A093DD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72545" y="1814945"/>
            <a:ext cx="6206837" cy="4862946"/>
          </a:xfrm>
        </p:spPr>
      </p:pic>
    </p:spTree>
    <p:extLst>
      <p:ext uri="{BB962C8B-B14F-4D97-AF65-F5344CB8AC3E}">
        <p14:creationId xmlns:p14="http://schemas.microsoft.com/office/powerpoint/2010/main" val="2590545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DF9E2-B98A-520E-454D-CA19FE8B4745}"/>
              </a:ext>
            </a:extLst>
          </p:cNvPr>
          <p:cNvSpPr>
            <a:spLocks noGrp="1"/>
          </p:cNvSpPr>
          <p:nvPr>
            <p:ph type="title"/>
          </p:nvPr>
        </p:nvSpPr>
        <p:spPr>
          <a:xfrm>
            <a:off x="3394364" y="457199"/>
            <a:ext cx="5070763" cy="1094509"/>
          </a:xfrm>
        </p:spPr>
        <p:txBody>
          <a:bodyPr>
            <a:normAutofit fontScale="90000"/>
          </a:bodyPr>
          <a:lstStyle/>
          <a:p>
            <a:r>
              <a:rPr lang="ar-SA"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حركات الرفس الأمامية (اهب شاجي)</a:t>
            </a:r>
            <a:r>
              <a:rPr lang="en-US"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br>
              <a:rPr lang="en-US"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6" name="Content Placeholder 5">
            <a:extLst>
              <a:ext uri="{FF2B5EF4-FFF2-40B4-BE49-F238E27FC236}">
                <a16:creationId xmlns:a16="http://schemas.microsoft.com/office/drawing/2014/main" id="{F1D76153-EF84-C2D3-7B2E-582F14B0B2C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0" y="1551709"/>
            <a:ext cx="5256211" cy="4317280"/>
          </a:xfrm>
        </p:spPr>
      </p:pic>
      <p:sp>
        <p:nvSpPr>
          <p:cNvPr id="4" name="Text Placeholder 3">
            <a:extLst>
              <a:ext uri="{FF2B5EF4-FFF2-40B4-BE49-F238E27FC236}">
                <a16:creationId xmlns:a16="http://schemas.microsoft.com/office/drawing/2014/main" id="{AA99FAD9-0DB0-CBB8-A29B-693D14319F28}"/>
              </a:ext>
            </a:extLst>
          </p:cNvPr>
          <p:cNvSpPr>
            <a:spLocks noGrp="1"/>
          </p:cNvSpPr>
          <p:nvPr>
            <p:ph type="body" sz="half" idx="2"/>
          </p:nvPr>
        </p:nvSpPr>
        <p:spPr>
          <a:xfrm>
            <a:off x="839788" y="1551708"/>
            <a:ext cx="3932237" cy="4317280"/>
          </a:xfrm>
        </p:spPr>
        <p:txBody>
          <a:bodyPr>
            <a:normAutofit/>
          </a:bodyPr>
          <a:lstStyle/>
          <a:p>
            <a:pPr marL="0" marR="0" algn="r" rtl="1" fontAlgn="base">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1-الرفسة الأمامية المقصلية</a:t>
            </a:r>
            <a:r>
              <a:rPr lang="en-US"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2-الرفسة الأمامية الضاغطة</a:t>
            </a:r>
            <a:r>
              <a:rPr lang="en-US"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3-الرفسة الأمامية القصيرة</a:t>
            </a:r>
            <a:r>
              <a:rPr lang="en-US"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ar-IQ" sz="3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1-الرفسة الأمامية الدافعة</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2-الرفسة الأمامية الطائرة</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05645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5560B-861F-BFB9-210C-95254DE0B5F8}"/>
              </a:ext>
            </a:extLst>
          </p:cNvPr>
          <p:cNvSpPr>
            <a:spLocks noGrp="1"/>
          </p:cNvSpPr>
          <p:nvPr>
            <p:ph type="title"/>
          </p:nvPr>
        </p:nvSpPr>
        <p:spPr>
          <a:xfrm>
            <a:off x="839788" y="457200"/>
            <a:ext cx="9024648" cy="1011382"/>
          </a:xfrm>
        </p:spPr>
        <p:txBody>
          <a:bodyPr/>
          <a:lstStyle/>
          <a:p>
            <a:pPr algn="r"/>
            <a:r>
              <a:rPr lang="ar-IQ"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3</a:t>
            </a:r>
            <a:r>
              <a:rPr lang="ar-SA"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-الرفسات الجانبية (يوب شاجي)</a:t>
            </a:r>
            <a:r>
              <a:rPr lang="en-US"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6" name="Content Placeholder 5">
            <a:extLst>
              <a:ext uri="{FF2B5EF4-FFF2-40B4-BE49-F238E27FC236}">
                <a16:creationId xmlns:a16="http://schemas.microsoft.com/office/drawing/2014/main" id="{C49F808E-D6E0-298F-CCDF-4A178E896C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92982" y="1371600"/>
            <a:ext cx="5389418" cy="5029200"/>
          </a:xfrm>
        </p:spPr>
      </p:pic>
      <p:sp>
        <p:nvSpPr>
          <p:cNvPr id="4" name="Text Placeholder 3">
            <a:extLst>
              <a:ext uri="{FF2B5EF4-FFF2-40B4-BE49-F238E27FC236}">
                <a16:creationId xmlns:a16="http://schemas.microsoft.com/office/drawing/2014/main" id="{91552F0C-68E4-B88E-2ED2-BA5C888EC06F}"/>
              </a:ext>
            </a:extLst>
          </p:cNvPr>
          <p:cNvSpPr>
            <a:spLocks noGrp="1"/>
          </p:cNvSpPr>
          <p:nvPr>
            <p:ph type="body" sz="half" idx="2"/>
          </p:nvPr>
        </p:nvSpPr>
        <p:spPr>
          <a:xfrm>
            <a:off x="839788" y="1260764"/>
            <a:ext cx="4904509" cy="4608224"/>
          </a:xfrm>
        </p:spPr>
        <p:txBody>
          <a:bodyPr/>
          <a:lstStyle/>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-الرفسات الجانبية (يوب شاجي)</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1-الرفسة الجانبية الصاعدة</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2-الرفسة الرافعة للجانب</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3-الرفسة الجانبية الضاغطة</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07000"/>
              </a:lnSpc>
              <a:spcBef>
                <a:spcPts val="0"/>
              </a:spcBef>
              <a:spcAft>
                <a:spcPts val="1450"/>
              </a:spcAft>
            </a:pPr>
            <a:r>
              <a:rPr lang="ar-SA"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4-الرفسة الجانبية الطائرة</a:t>
            </a:r>
            <a:r>
              <a:rPr lang="en-US"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52442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AD4B9-92F1-2093-CBAA-AECE024C6EE1}"/>
              </a:ext>
            </a:extLst>
          </p:cNvPr>
          <p:cNvSpPr>
            <a:spLocks noGrp="1"/>
          </p:cNvSpPr>
          <p:nvPr>
            <p:ph type="title"/>
          </p:nvPr>
        </p:nvSpPr>
        <p:spPr>
          <a:xfrm>
            <a:off x="4772024" y="387927"/>
            <a:ext cx="3038763" cy="942109"/>
          </a:xfrm>
        </p:spPr>
        <p:txBody>
          <a:bodyPr>
            <a:normAutofit fontScale="90000"/>
          </a:bodyPr>
          <a:lstStyle/>
          <a:p>
            <a:pPr algn="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b="1" dirty="0">
                <a:effectLst/>
                <a:latin typeface="Calibri" panose="020F0502020204030204" pitchFamily="34" charset="0"/>
                <a:ea typeface="Calibri" panose="020F0502020204030204" pitchFamily="34" charset="0"/>
                <a:cs typeface="Arial" panose="020B0604020202020204" pitchFamily="34" charset="0"/>
              </a:rPr>
              <a:t>قوانين رياضة الكاراتيه</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6" name="Content Placeholder 5">
            <a:extLst>
              <a:ext uri="{FF2B5EF4-FFF2-40B4-BE49-F238E27FC236}">
                <a16:creationId xmlns:a16="http://schemas.microsoft.com/office/drawing/2014/main" id="{9286DEB6-8AC5-C573-B6F8-66690C3079B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42364" y="1219200"/>
            <a:ext cx="5320145" cy="5084618"/>
          </a:xfrm>
        </p:spPr>
      </p:pic>
      <p:sp>
        <p:nvSpPr>
          <p:cNvPr id="4" name="Text Placeholder 3">
            <a:extLst>
              <a:ext uri="{FF2B5EF4-FFF2-40B4-BE49-F238E27FC236}">
                <a16:creationId xmlns:a16="http://schemas.microsoft.com/office/drawing/2014/main" id="{65E88B55-D21F-D696-4992-2A33CECD3A76}"/>
              </a:ext>
            </a:extLst>
          </p:cNvPr>
          <p:cNvSpPr>
            <a:spLocks noGrp="1"/>
          </p:cNvSpPr>
          <p:nvPr>
            <p:ph type="body" sz="half" idx="2"/>
          </p:nvPr>
        </p:nvSpPr>
        <p:spPr>
          <a:xfrm>
            <a:off x="429491" y="995363"/>
            <a:ext cx="5320145" cy="5474710"/>
          </a:xfrm>
        </p:spPr>
        <p:txBody>
          <a:bodyPr>
            <a:normAutofit/>
          </a:bodyPr>
          <a:lstStyle/>
          <a:p>
            <a:pPr marL="0" marR="0" algn="r" rtl="1">
              <a:lnSpc>
                <a:spcPct val="150000"/>
              </a:lnSpc>
              <a:spcBef>
                <a:spcPts val="0"/>
              </a:spcBef>
              <a:spcAft>
                <a:spcPts val="800"/>
              </a:spcAft>
              <a:tabLst>
                <a:tab pos="16510" algn="l"/>
                <a:tab pos="245110" algn="l"/>
              </a:tabLst>
            </a:pPr>
            <a:r>
              <a:rPr lang="ar-IQ" sz="2400" b="1" dirty="0">
                <a:effectLst/>
                <a:latin typeface="Calibri" panose="020F0502020204030204" pitchFamily="34" charset="0"/>
                <a:ea typeface="Calibri" panose="020F0502020204030204" pitchFamily="34" charset="0"/>
                <a:cs typeface="Arial" panose="020B0604020202020204" pitchFamily="34" charset="0"/>
              </a:rPr>
              <a:t>- مساحة اللعب :</a:t>
            </a:r>
            <a:r>
              <a:rPr lang="ar-IQ" sz="2400" dirty="0">
                <a:effectLst/>
                <a:latin typeface="Calibri" panose="020F0502020204030204" pitchFamily="34" charset="0"/>
                <a:ea typeface="Calibri" panose="020F0502020204030204" pitchFamily="34" charset="0"/>
                <a:cs typeface="Arial" panose="020B0604020202020204" pitchFamily="34" charset="0"/>
              </a:rPr>
              <a:t>يجب ان يكون الملعب مسطحا وخالي من اي شي يسبب خطر ومساحته 8م </a:t>
            </a:r>
            <a:r>
              <a:rPr lang="en-US" sz="2400" dirty="0">
                <a:effectLst/>
                <a:latin typeface="Calibri" panose="020F0502020204030204" pitchFamily="34" charset="0"/>
                <a:ea typeface="Calibri" panose="020F0502020204030204" pitchFamily="34" charset="0"/>
                <a:cs typeface="Arial" panose="020B0604020202020204" pitchFamily="34" charset="0"/>
              </a:rPr>
              <a:t>x</a:t>
            </a:r>
            <a:r>
              <a:rPr lang="ar-IQ" sz="2400" dirty="0">
                <a:effectLst/>
                <a:latin typeface="Calibri" panose="020F0502020204030204" pitchFamily="34" charset="0"/>
                <a:ea typeface="Calibri" panose="020F0502020204030204" pitchFamily="34" charset="0"/>
                <a:cs typeface="Arial" panose="020B0604020202020204" pitchFamily="34" charset="0"/>
              </a:rPr>
              <a:t>8 م ولسلامة اللاعبين تضاف مترين لمنطقة الامان والحكام يكون بيدهم اعلام بلونين ازرق واحمر</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50000"/>
              </a:lnSpc>
              <a:spcBef>
                <a:spcPts val="0"/>
              </a:spcBef>
              <a:spcAft>
                <a:spcPts val="800"/>
              </a:spcAft>
            </a:pPr>
            <a:r>
              <a:rPr lang="ar-IQ" sz="2400" b="1" dirty="0">
                <a:effectLst/>
                <a:latin typeface="Calibri" panose="020F0502020204030204" pitchFamily="34" charset="0"/>
                <a:ea typeface="Calibri" panose="020F0502020204030204" pitchFamily="34" charset="0"/>
                <a:cs typeface="Arial" panose="020B0604020202020204" pitchFamily="34" charset="0"/>
              </a:rPr>
              <a:t>-زمن المباراة : </a:t>
            </a:r>
            <a:r>
              <a:rPr lang="ar-IQ" sz="2400" dirty="0">
                <a:effectLst/>
                <a:latin typeface="Calibri" panose="020F0502020204030204" pitchFamily="34" charset="0"/>
                <a:ea typeface="Calibri" panose="020F0502020204030204" pitchFamily="34" charset="0"/>
                <a:cs typeface="Arial" panose="020B0604020202020204" pitchFamily="34" charset="0"/>
              </a:rPr>
              <a:t>يكون زمن المباراة كالأتي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16510" marR="0" algn="r">
              <a:lnSpc>
                <a:spcPct val="150000"/>
              </a:lnSpc>
              <a:spcBef>
                <a:spcPts val="0"/>
              </a:spcBef>
              <a:spcAft>
                <a:spcPts val="800"/>
              </a:spcAft>
              <a:tabLst>
                <a:tab pos="165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فئة المتقدمين ( الكبار ) : 3 دقائق فعلية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16510" marR="0" algn="r">
              <a:lnSpc>
                <a:spcPct val="150000"/>
              </a:lnSpc>
              <a:spcBef>
                <a:spcPts val="0"/>
              </a:spcBef>
              <a:spcAft>
                <a:spcPts val="800"/>
              </a:spcAft>
              <a:tabLst>
                <a:tab pos="165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فئة الشباب ( دون سن 21 سنة ) : 2 دقيقة فعلية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a:r>
              <a:rPr lang="ar-IQ" sz="2400" dirty="0">
                <a:effectLst/>
                <a:latin typeface="Calibri" panose="020F0502020204030204" pitchFamily="34" charset="0"/>
                <a:ea typeface="Calibri" panose="020F0502020204030204" pitchFamily="34" charset="0"/>
                <a:cs typeface="Arial" panose="020B0604020202020204" pitchFamily="34" charset="0"/>
              </a:rPr>
              <a:t>فئة النساء: 2 دقيقة فعلية </a:t>
            </a:r>
            <a:endParaRPr lang="en-US" sz="2000" dirty="0"/>
          </a:p>
        </p:txBody>
      </p:sp>
    </p:spTree>
    <p:extLst>
      <p:ext uri="{BB962C8B-B14F-4D97-AF65-F5344CB8AC3E}">
        <p14:creationId xmlns:p14="http://schemas.microsoft.com/office/powerpoint/2010/main" val="190283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A1DED-612E-FFEF-3993-69771417DF60}"/>
              </a:ext>
            </a:extLst>
          </p:cNvPr>
          <p:cNvSpPr>
            <a:spLocks noGrp="1"/>
          </p:cNvSpPr>
          <p:nvPr>
            <p:ph type="title"/>
          </p:nvPr>
        </p:nvSpPr>
        <p:spPr>
          <a:xfrm>
            <a:off x="838200" y="365125"/>
            <a:ext cx="10515600" cy="6936220"/>
          </a:xfrm>
        </p:spPr>
        <p:txBody>
          <a:bodyPr>
            <a:normAutofit/>
          </a:bodyPr>
          <a:lstStyle/>
          <a:p>
            <a:pPr marL="0" marR="0" algn="r" rtl="1">
              <a:lnSpc>
                <a:spcPct val="107000"/>
              </a:lnSpc>
              <a:spcBef>
                <a:spcPts val="0"/>
              </a:spcBef>
              <a:spcAft>
                <a:spcPts val="800"/>
              </a:spcAft>
            </a:pPr>
            <a:r>
              <a:rPr lang="ar-SA" sz="2800" b="1" dirty="0">
                <a:latin typeface="Calibri" panose="020F0502020204030204" pitchFamily="34" charset="0"/>
                <a:cs typeface="Arial" panose="020B0604020202020204" pitchFamily="34" charset="0"/>
              </a:rPr>
              <a:t>المصارعة اليابانية (الجودو)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ar-SA" sz="2800" dirty="0">
                <a:effectLst/>
                <a:latin typeface="Calibri" panose="020F0502020204030204" pitchFamily="34" charset="0"/>
                <a:ea typeface="Calibri" panose="020F0502020204030204" pitchFamily="34" charset="0"/>
                <a:cs typeface="Arial" panose="020B0604020202020204" pitchFamily="34" charset="0"/>
              </a:rPr>
              <a:t>هو تفسير الكلمة اليابانية (جودو </a:t>
            </a:r>
            <a:r>
              <a:rPr lang="en-US" sz="2800" dirty="0">
                <a:effectLst/>
                <a:latin typeface="Calibri" panose="020F0502020204030204" pitchFamily="34" charset="0"/>
                <a:ea typeface="Calibri" panose="020F0502020204030204" pitchFamily="34" charset="0"/>
                <a:cs typeface="Arial" panose="020B0604020202020204" pitchFamily="34" charset="0"/>
              </a:rPr>
              <a:t>judo</a:t>
            </a:r>
            <a:r>
              <a:rPr lang="ar-SA" sz="2800" dirty="0">
                <a:effectLst/>
                <a:latin typeface="Calibri" panose="020F0502020204030204" pitchFamily="34" charset="0"/>
                <a:ea typeface="Calibri" panose="020F0502020204030204" pitchFamily="34" charset="0"/>
                <a:cs typeface="Arial" panose="020B0604020202020204" pitchFamily="34" charset="0"/>
              </a:rPr>
              <a:t>)، فتلك الكلمة الدالة على طبيعتها والمكونة من قسمين فالأول جو (</a:t>
            </a:r>
            <a:r>
              <a:rPr lang="en-US" sz="2800" dirty="0">
                <a:effectLst/>
                <a:latin typeface="Calibri" panose="020F0502020204030204" pitchFamily="34" charset="0"/>
                <a:ea typeface="Calibri" panose="020F0502020204030204" pitchFamily="34" charset="0"/>
                <a:cs typeface="Arial" panose="020B0604020202020204" pitchFamily="34" charset="0"/>
              </a:rPr>
              <a:t>Ju</a:t>
            </a:r>
            <a:r>
              <a:rPr lang="ar-SA" sz="2800" dirty="0">
                <a:effectLst/>
                <a:latin typeface="Calibri" panose="020F0502020204030204" pitchFamily="34" charset="0"/>
                <a:ea typeface="Calibri" panose="020F0502020204030204" pitchFamily="34" charset="0"/>
                <a:cs typeface="Arial" panose="020B0604020202020204" pitchFamily="34" charset="0"/>
              </a:rPr>
              <a:t>) ويعني مرونة، والآخر دو (</a:t>
            </a:r>
            <a:r>
              <a:rPr lang="en-US" sz="2800" dirty="0">
                <a:effectLst/>
                <a:latin typeface="Calibri" panose="020F0502020204030204" pitchFamily="34" charset="0"/>
                <a:ea typeface="Calibri" panose="020F0502020204030204" pitchFamily="34" charset="0"/>
                <a:cs typeface="Arial" panose="020B0604020202020204" pitchFamily="34" charset="0"/>
              </a:rPr>
              <a:t>do</a:t>
            </a:r>
            <a:r>
              <a:rPr lang="ar-SA" sz="2800" dirty="0">
                <a:effectLst/>
                <a:latin typeface="Calibri" panose="020F0502020204030204" pitchFamily="34" charset="0"/>
                <a:ea typeface="Calibri" panose="020F0502020204030204" pitchFamily="34" charset="0"/>
                <a:cs typeface="Arial" panose="020B0604020202020204" pitchFamily="34" charset="0"/>
              </a:rPr>
              <a:t>) ويعني الفن وبجمع وتوحيد الكلمة نخلص إلى تعريفها بـ (الفن المرن)</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ar-SA" sz="2800" dirty="0">
                <a:effectLst/>
                <a:latin typeface="Calibri" panose="020F0502020204030204" pitchFamily="34" charset="0"/>
                <a:ea typeface="Calibri" panose="020F0502020204030204" pitchFamily="34" charset="0"/>
                <a:cs typeface="Arial" panose="020B0604020202020204" pitchFamily="34" charset="0"/>
              </a:rPr>
              <a:t>فالمبدأ الأول جو (</a:t>
            </a:r>
            <a:r>
              <a:rPr lang="en-US" sz="2800" dirty="0">
                <a:effectLst/>
                <a:latin typeface="Calibri" panose="020F0502020204030204" pitchFamily="34" charset="0"/>
                <a:ea typeface="Calibri" panose="020F0502020204030204" pitchFamily="34" charset="0"/>
                <a:cs typeface="Arial" panose="020B0604020202020204" pitchFamily="34" charset="0"/>
              </a:rPr>
              <a:t>Ju</a:t>
            </a:r>
            <a:r>
              <a:rPr lang="ar-SA" sz="2800" dirty="0">
                <a:effectLst/>
                <a:latin typeface="Calibri" panose="020F0502020204030204" pitchFamily="34" charset="0"/>
                <a:ea typeface="Calibri" panose="020F0502020204030204" pitchFamily="34" charset="0"/>
                <a:cs typeface="Arial" panose="020B0604020202020204" pitchFamily="34" charset="0"/>
              </a:rPr>
              <a:t>)( المرونة) وتعني ليونة الجسم ومطاوعة جسم المنافس وعدم مجابهة القوة بالقوة، فمثلاً يواجه الدفع من المنافس بالجذب والحركة المتزايدة بالهدوء مع الانتباه المستمر لاستغلال الفرصة المناسبة للدخول وتنفيذ الحركة المناسبة في الوقت المناسب، ومع هذا فان المرونة ليست العامل الوحيد للسيطرة على المنافس وتتفاعل مع القوة لتحقيق الفوز</a:t>
            </a:r>
            <a:br>
              <a:rPr lang="en-US" sz="2800" dirty="0">
                <a:effectLst/>
                <a:latin typeface="Calibri" panose="020F0502020204030204" pitchFamily="34" charset="0"/>
                <a:ea typeface="Calibri" panose="020F0502020204030204" pitchFamily="34" charset="0"/>
                <a:cs typeface="Arial" panose="020B0604020202020204" pitchFamily="34" charset="0"/>
              </a:rPr>
            </a:br>
            <a:br>
              <a:rPr lang="ar-IQ" sz="2800" dirty="0">
                <a:effectLst/>
                <a:latin typeface="Calibri" panose="020F0502020204030204" pitchFamily="34" charset="0"/>
                <a:ea typeface="Calibri" panose="020F0502020204030204" pitchFamily="34" charset="0"/>
                <a:cs typeface="Arial" panose="020B0604020202020204" pitchFamily="34" charset="0"/>
              </a:rPr>
            </a:br>
            <a:r>
              <a:rPr lang="ar-SA" sz="2800" dirty="0">
                <a:effectLst/>
                <a:latin typeface="Calibri" panose="020F0502020204030204" pitchFamily="34" charset="0"/>
                <a:ea typeface="Calibri" panose="020F0502020204030204" pitchFamily="34" charset="0"/>
                <a:cs typeface="Arial" panose="020B0604020202020204" pitchFamily="34" charset="0"/>
              </a:rPr>
              <a:t>أما المبدأ الآخر دو (</a:t>
            </a:r>
            <a:r>
              <a:rPr lang="en-US" sz="2800" dirty="0">
                <a:effectLst/>
                <a:latin typeface="Calibri" panose="020F0502020204030204" pitchFamily="34" charset="0"/>
                <a:ea typeface="Calibri" panose="020F0502020204030204" pitchFamily="34" charset="0"/>
                <a:cs typeface="Arial" panose="020B0604020202020204" pitchFamily="34" charset="0"/>
              </a:rPr>
              <a:t>do</a:t>
            </a:r>
            <a:r>
              <a:rPr lang="ar-SA" sz="2800" dirty="0">
                <a:effectLst/>
                <a:latin typeface="Calibri" panose="020F0502020204030204" pitchFamily="34" charset="0"/>
                <a:ea typeface="Calibri" panose="020F0502020204030204" pitchFamily="34" charset="0"/>
                <a:cs typeface="Arial" panose="020B0604020202020204" pitchFamily="34" charset="0"/>
              </a:rPr>
              <a:t>)( الفن) فلا بد من القول إنَّ الجودو تعتمد على التفكير والحكمة والذكاء وسرعة البديهية، لذا فهي فن في إخلال التوازن، و تنفيذ المهارة و تقدير الوقت والزمن المناسب للأداء و عملية ربط القوتين العقلية والعضلية ببعضها ، لنخلص إلى تطبيق المبدأين السابقين لا في الرياضة فحسب بل في مفاصل الحياة جميعها، لذا فهي أسهل طريقة لتوجيه نشوء المصارعة اليابانية الجودو</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2800" dirty="0"/>
          </a:p>
        </p:txBody>
      </p:sp>
    </p:spTree>
    <p:extLst>
      <p:ext uri="{BB962C8B-B14F-4D97-AF65-F5344CB8AC3E}">
        <p14:creationId xmlns:p14="http://schemas.microsoft.com/office/powerpoint/2010/main" val="786797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C09D62-BE77-45E1-9D8E-335C26461522}"/>
              </a:ext>
            </a:extLst>
          </p:cNvPr>
          <p:cNvSpPr>
            <a:spLocks noGrp="1"/>
          </p:cNvSpPr>
          <p:nvPr>
            <p:ph idx="1"/>
          </p:nvPr>
        </p:nvSpPr>
        <p:spPr>
          <a:xfrm>
            <a:off x="838200" y="1191492"/>
            <a:ext cx="10515600" cy="4985472"/>
          </a:xfrm>
        </p:spPr>
        <p:txBody>
          <a:bodyPr/>
          <a:lstStyle/>
          <a:p>
            <a:pPr marL="0" marR="0" algn="r" rtl="1">
              <a:lnSpc>
                <a:spcPct val="150000"/>
              </a:lnSpc>
              <a:spcBef>
                <a:spcPts val="0"/>
              </a:spcBef>
              <a:spcAft>
                <a:spcPts val="800"/>
              </a:spcAft>
              <a:tabLst>
                <a:tab pos="16510" algn="l"/>
                <a:tab pos="245110" algn="l"/>
              </a:tabLst>
            </a:pPr>
            <a:r>
              <a:rPr lang="ar-IQ" b="1" dirty="0">
                <a:effectLst/>
                <a:latin typeface="Calibri" panose="020F0502020204030204" pitchFamily="34" charset="0"/>
                <a:ea typeface="Calibri" panose="020F0502020204030204" pitchFamily="34" charset="0"/>
                <a:cs typeface="Arial" panose="020B0604020202020204" pitchFamily="34" charset="0"/>
              </a:rPr>
              <a:t>-الحكام : </a:t>
            </a:r>
            <a:r>
              <a:rPr lang="ar-IQ" dirty="0">
                <a:effectLst/>
                <a:latin typeface="Calibri" panose="020F0502020204030204" pitchFamily="34" charset="0"/>
                <a:ea typeface="Calibri" panose="020F0502020204030204" pitchFamily="34" charset="0"/>
                <a:cs typeface="Arial" panose="020B0604020202020204" pitchFamily="34" charset="0"/>
              </a:rPr>
              <a:t>يقوم بتنظيم وتسجيل النزالات : حكم وسط واحد  وثلاث قاضاة وحكم عام</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b="1" dirty="0">
                <a:effectLst/>
                <a:latin typeface="Calibri" panose="020F0502020204030204" pitchFamily="34" charset="0"/>
                <a:ea typeface="Calibri" panose="020F0502020204030204" pitchFamily="34" charset="0"/>
                <a:cs typeface="Arial" panose="020B0604020202020204" pitchFamily="34" charset="0"/>
              </a:rPr>
              <a:t>-ملابس الكاراتيه : </a:t>
            </a:r>
            <a:r>
              <a:rPr lang="ar-SA" dirty="0">
                <a:effectLst/>
                <a:latin typeface="Calibri" panose="020F0502020204030204" pitchFamily="34" charset="0"/>
                <a:ea typeface="Calibri" panose="020F0502020204030204" pitchFamily="34" charset="0"/>
                <a:cs typeface="Arial" panose="020B0604020202020204" pitchFamily="34" charset="0"/>
              </a:rPr>
              <a:t>فيكون خفيف ليتناسب مع سرعة حركات اللاعب ولا يعيق حركته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b="1" dirty="0">
                <a:effectLst/>
                <a:latin typeface="Calibri" panose="020F0502020204030204" pitchFamily="34" charset="0"/>
                <a:ea typeface="Calibri" panose="020F0502020204030204" pitchFamily="34" charset="0"/>
                <a:cs typeface="Arial" panose="020B0604020202020204" pitchFamily="34" charset="0"/>
              </a:rPr>
              <a:t>-طريقة الللعب : </a:t>
            </a:r>
            <a:r>
              <a:rPr lang="ar-IQ" dirty="0">
                <a:effectLst/>
                <a:latin typeface="Calibri" panose="020F0502020204030204" pitchFamily="34" charset="0"/>
                <a:ea typeface="Calibri" panose="020F0502020204030204" pitchFamily="34" charset="0"/>
                <a:cs typeface="Arial" panose="020B0604020202020204" pitchFamily="34" charset="0"/>
              </a:rPr>
              <a:t>يتم تسجيل النقاط كالتالي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dirty="0">
                <a:effectLst/>
                <a:latin typeface="Calibri" panose="020F0502020204030204" pitchFamily="34" charset="0"/>
                <a:ea typeface="Calibri" panose="020F0502020204030204" pitchFamily="34" charset="0"/>
                <a:cs typeface="Arial" panose="020B0604020202020204" pitchFamily="34" charset="0"/>
              </a:rPr>
              <a:t>أ- سانبون ثلاث نقاط</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dirty="0">
                <a:effectLst/>
                <a:latin typeface="Calibri" panose="020F0502020204030204" pitchFamily="34" charset="0"/>
                <a:ea typeface="Calibri" panose="020F0502020204030204" pitchFamily="34" charset="0"/>
                <a:cs typeface="Arial" panose="020B0604020202020204" pitchFamily="34" charset="0"/>
              </a:rPr>
              <a:t>ب- نيهون نقطتان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dirty="0">
                <a:effectLst/>
                <a:latin typeface="Calibri" panose="020F0502020204030204" pitchFamily="34" charset="0"/>
                <a:ea typeface="Calibri" panose="020F0502020204030204" pitchFamily="34" charset="0"/>
                <a:cs typeface="Arial" panose="020B0604020202020204" pitchFamily="34" charset="0"/>
              </a:rPr>
              <a:t>ج- إيبون نقطة واحدة</a:t>
            </a:r>
          </a:p>
          <a:p>
            <a:pPr marL="0" marR="0" algn="r" rtl="1">
              <a:lnSpc>
                <a:spcPct val="150000"/>
              </a:lnSpc>
              <a:spcBef>
                <a:spcPts val="0"/>
              </a:spcBef>
              <a:spcAft>
                <a:spcPts val="800"/>
              </a:spcAft>
              <a:tabLst>
                <a:tab pos="16510" algn="l"/>
                <a:tab pos="245110" algn="l"/>
              </a:tabLs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1341419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953559-9F58-37BF-E3BE-3502A76620A4}"/>
              </a:ext>
            </a:extLst>
          </p:cNvPr>
          <p:cNvSpPr>
            <a:spLocks noGrp="1"/>
          </p:cNvSpPr>
          <p:nvPr>
            <p:ph type="body" sz="half" idx="2"/>
          </p:nvPr>
        </p:nvSpPr>
        <p:spPr>
          <a:xfrm>
            <a:off x="360218" y="304801"/>
            <a:ext cx="4467225" cy="6179126"/>
          </a:xfrm>
        </p:spPr>
        <p:txBody>
          <a:bodyPr>
            <a:normAutofit/>
          </a:bodyPr>
          <a:lstStyle/>
          <a:p>
            <a:pPr marL="0" marR="0" algn="r" rtl="1">
              <a:lnSpc>
                <a:spcPct val="150000"/>
              </a:lnSpc>
              <a:spcBef>
                <a:spcPts val="0"/>
              </a:spcBef>
              <a:spcAft>
                <a:spcPts val="800"/>
              </a:spcAft>
              <a:tabLst>
                <a:tab pos="16510" algn="l"/>
                <a:tab pos="2451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 تمنح ثلاث نقاط (سانيون) كالتالي:-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أ‌- ركلات في منطقة الجودان.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ب‌- قذف الخصم أو سحب رجل الخصم يتبع ذلك ضربة فنية لإحراز نقطة.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4- تمنح نقطتان (نيهون) كالتالي: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أ‌- ركلات في منطقة الشودان.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tabLst>
                <a:tab pos="16510" algn="l"/>
                <a:tab pos="24511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ب‌- اللكمات المسددة الى الظهر.</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8" name="Picture Placeholder 17">
            <a:extLst>
              <a:ext uri="{FF2B5EF4-FFF2-40B4-BE49-F238E27FC236}">
                <a16:creationId xmlns:a16="http://schemas.microsoft.com/office/drawing/2014/main" id="{F8DB266A-B281-8AC3-6690-E6FC02FC281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7862" r="7862"/>
          <a:stretch>
            <a:fillRect/>
          </a:stretch>
        </p:blipFill>
        <p:spPr>
          <a:xfrm>
            <a:off x="5183188" y="304800"/>
            <a:ext cx="6648594" cy="6331527"/>
          </a:xfrm>
        </p:spPr>
      </p:pic>
    </p:spTree>
    <p:extLst>
      <p:ext uri="{BB962C8B-B14F-4D97-AF65-F5344CB8AC3E}">
        <p14:creationId xmlns:p14="http://schemas.microsoft.com/office/powerpoint/2010/main" val="2791386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CF070-FD7B-0B25-DAB5-CAF00F3E5381}"/>
              </a:ext>
            </a:extLst>
          </p:cNvPr>
          <p:cNvSpPr>
            <a:spLocks noGrp="1"/>
          </p:cNvSpPr>
          <p:nvPr>
            <p:ph type="title"/>
          </p:nvPr>
        </p:nvSpPr>
        <p:spPr/>
        <p:txBody>
          <a:bodyPr>
            <a:normAutofit fontScale="90000"/>
          </a:bodyPr>
          <a:lstStyle/>
          <a:p>
            <a:pPr algn="ctr"/>
            <a:r>
              <a:rPr lang="ar-IQ" sz="9600" b="1" dirty="0"/>
              <a:t>شكرا لاصغائكم </a:t>
            </a:r>
            <a:endParaRPr lang="en-US" sz="9600" b="1" dirty="0"/>
          </a:p>
        </p:txBody>
      </p:sp>
      <p:pic>
        <p:nvPicPr>
          <p:cNvPr id="5" name="Content Placeholder 4">
            <a:extLst>
              <a:ext uri="{FF2B5EF4-FFF2-40B4-BE49-F238E27FC236}">
                <a16:creationId xmlns:a16="http://schemas.microsoft.com/office/drawing/2014/main" id="{2A131FBE-42DC-172B-6BAC-D38330B3D6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537856"/>
            <a:ext cx="10744200" cy="5084618"/>
          </a:xfrm>
        </p:spPr>
      </p:pic>
    </p:spTree>
    <p:extLst>
      <p:ext uri="{BB962C8B-B14F-4D97-AF65-F5344CB8AC3E}">
        <p14:creationId xmlns:p14="http://schemas.microsoft.com/office/powerpoint/2010/main" val="232867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BB88C-33D0-D767-7270-C19106E6ECA0}"/>
              </a:ext>
            </a:extLst>
          </p:cNvPr>
          <p:cNvSpPr>
            <a:spLocks noGrp="1"/>
          </p:cNvSpPr>
          <p:nvPr>
            <p:ph type="title"/>
          </p:nvPr>
        </p:nvSpPr>
        <p:spPr/>
        <p:txBody>
          <a:bodyPr/>
          <a:lstStyle/>
          <a:p>
            <a:endParaRPr lang="en-US" dirty="0"/>
          </a:p>
        </p:txBody>
      </p:sp>
      <p:pic>
        <p:nvPicPr>
          <p:cNvPr id="8" name="Picture Placeholder 7">
            <a:extLst>
              <a:ext uri="{FF2B5EF4-FFF2-40B4-BE49-F238E27FC236}">
                <a16:creationId xmlns:a16="http://schemas.microsoft.com/office/drawing/2014/main" id="{D92F980C-48AC-3DF5-CD27-94585E03FD86}"/>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3816" r="13816"/>
          <a:stretch>
            <a:fillRect/>
          </a:stretch>
        </p:blipFill>
        <p:spPr>
          <a:xfrm>
            <a:off x="5183187" y="457201"/>
            <a:ext cx="6482339" cy="5403850"/>
          </a:xfrm>
        </p:spPr>
      </p:pic>
      <p:sp>
        <p:nvSpPr>
          <p:cNvPr id="4" name="Text Placeholder 3">
            <a:extLst>
              <a:ext uri="{FF2B5EF4-FFF2-40B4-BE49-F238E27FC236}">
                <a16:creationId xmlns:a16="http://schemas.microsoft.com/office/drawing/2014/main" id="{4EDBE7AE-CDA1-B523-0D12-7B7B809C82EF}"/>
              </a:ext>
            </a:extLst>
          </p:cNvPr>
          <p:cNvSpPr>
            <a:spLocks noGrp="1"/>
          </p:cNvSpPr>
          <p:nvPr>
            <p:ph type="body" sz="half" idx="2"/>
          </p:nvPr>
        </p:nvSpPr>
        <p:spPr>
          <a:xfrm>
            <a:off x="839788" y="465138"/>
            <a:ext cx="3932237" cy="5403850"/>
          </a:xfrm>
        </p:spPr>
        <p:txBody>
          <a:bodyPr>
            <a:normAutofit/>
          </a:bodyPr>
          <a:lstStyle/>
          <a:p>
            <a:pPr algn="r"/>
            <a:r>
              <a:rPr lang="ar-SA" sz="3200" dirty="0">
                <a:effectLst/>
                <a:latin typeface="Calibri" panose="020F0502020204030204" pitchFamily="34" charset="0"/>
                <a:ea typeface="Calibri" panose="020F0502020204030204" pitchFamily="34" charset="0"/>
                <a:cs typeface="Arial" panose="020B0604020202020204" pitchFamily="34" charset="0"/>
              </a:rPr>
              <a:t>تعد رياضة مصارعة الجودو واحدة من العاب الفنون القتالية الاولمبية التي تكسب ممارسيها الثقة بالنفس والمهارة الفائقة في التصدي للمخاطر المحيطة به وتجعله يسيطر على نفسه ومنافسيه على وفق ما يقتضيه توجيه العقل السليم، وباستخدام هذه الرياضة وفنونها نتمكن من مواجهة المخاطر والمنافسات وعبورها بسلام.</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04727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7B132-5D13-7939-711F-A5EC9CE5910A}"/>
              </a:ext>
            </a:extLst>
          </p:cNvPr>
          <p:cNvSpPr>
            <a:spLocks noGrp="1"/>
          </p:cNvSpPr>
          <p:nvPr>
            <p:ph type="title"/>
          </p:nvPr>
        </p:nvSpPr>
        <p:spPr/>
        <p:txBody>
          <a:bodyPr>
            <a:normAutofit/>
          </a:bodyPr>
          <a:lstStyle/>
          <a:p>
            <a:pPr algn="r"/>
            <a:r>
              <a:rPr lang="ar-SA" sz="2400" b="1" dirty="0">
                <a:effectLst/>
                <a:latin typeface="Calibri" panose="020F0502020204030204" pitchFamily="34" charset="0"/>
                <a:ea typeface="Calibri" panose="020F0502020204030204" pitchFamily="34" charset="0"/>
                <a:cs typeface="Arial" panose="020B0604020202020204" pitchFamily="34" charset="0"/>
              </a:rPr>
              <a:t>فنون مصارعة الجودو واقسامها</a:t>
            </a:r>
            <a:r>
              <a:rPr lang="ar-SA" sz="2400" b="1" dirty="0">
                <a:effectLst/>
                <a:latin typeface="Calibri" panose="020F0502020204030204" pitchFamily="34" charset="0"/>
                <a:ea typeface="Calibri" panose="020F0502020204030204" pitchFamily="34" charset="0"/>
                <a:cs typeface="Monotype Koufi"/>
              </a:rPr>
              <a:t>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5400" dirty="0"/>
          </a:p>
        </p:txBody>
      </p:sp>
      <p:sp>
        <p:nvSpPr>
          <p:cNvPr id="3" name="Content Placeholder 2">
            <a:extLst>
              <a:ext uri="{FF2B5EF4-FFF2-40B4-BE49-F238E27FC236}">
                <a16:creationId xmlns:a16="http://schemas.microsoft.com/office/drawing/2014/main" id="{BE889FD6-601C-4715-9EB7-EF4A7B884262}"/>
              </a:ext>
            </a:extLst>
          </p:cNvPr>
          <p:cNvSpPr>
            <a:spLocks noGrp="1"/>
          </p:cNvSpPr>
          <p:nvPr>
            <p:ph idx="1"/>
          </p:nvPr>
        </p:nvSpPr>
        <p:spPr>
          <a:xfrm>
            <a:off x="838200" y="1136072"/>
            <a:ext cx="10515600" cy="5458691"/>
          </a:xfrm>
        </p:spPr>
        <p:txBody>
          <a:bodyPr>
            <a:normAutofit fontScale="55000" lnSpcReduction="20000"/>
          </a:bodyPr>
          <a:lstStyle/>
          <a:p>
            <a:pPr marL="0" marR="0" algn="justLow" rtl="1">
              <a:lnSpc>
                <a:spcPct val="150000"/>
              </a:lnSpc>
              <a:spcBef>
                <a:spcPts val="0"/>
              </a:spcBef>
              <a:spcAft>
                <a:spcPts val="800"/>
              </a:spcAft>
            </a:pP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4400" dirty="0">
                <a:effectLst/>
                <a:latin typeface="Calibri" panose="020F0502020204030204" pitchFamily="34" charset="0"/>
                <a:ea typeface="Calibri" panose="020F0502020204030204" pitchFamily="34" charset="0"/>
                <a:cs typeface="Arial" panose="020B0604020202020204" pitchFamily="34" charset="0"/>
              </a:rPr>
              <a:t>الجودو عبارة عن فنون مختلفة الانواع فمنها فنون الرمي ، وفنون الحبس ارضا والسيطرة وفنون الخنق والدفاع عن النفس ضد السكين والعصا والمسدس والتي تتمثل بالاتي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800"/>
              </a:spcAft>
              <a:buFont typeface="Times New Roman" panose="02020603050405020304" pitchFamily="18" charset="0"/>
              <a:buChar char="-"/>
              <a:tabLst>
                <a:tab pos="228600" algn="l"/>
              </a:tabLst>
            </a:pPr>
            <a:r>
              <a:rPr lang="ar-SA" sz="4400" b="1" dirty="0">
                <a:effectLst/>
                <a:latin typeface="Calibri" panose="020F0502020204030204" pitchFamily="34" charset="0"/>
                <a:ea typeface="Times New Roman" panose="02020603050405020304" pitchFamily="18" charset="0"/>
                <a:cs typeface="Arial" panose="020B0604020202020204" pitchFamily="34" charset="0"/>
              </a:rPr>
              <a:t>مجموعة الناكي وازا ( اللعب واقفا ) وتنقسم الى مجموعتين </a:t>
            </a:r>
            <a:endParaRPr lang="en-US" sz="4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Low" rtl="1">
              <a:lnSpc>
                <a:spcPct val="150000"/>
              </a:lnSpc>
              <a:spcBef>
                <a:spcPts val="0"/>
              </a:spcBef>
              <a:spcAft>
                <a:spcPts val="800"/>
              </a:spcAft>
            </a:pPr>
            <a:r>
              <a:rPr lang="ar-SA" sz="4400" dirty="0">
                <a:effectLst/>
                <a:latin typeface="Calibri" panose="020F0502020204030204" pitchFamily="34" charset="0"/>
                <a:ea typeface="Calibri" panose="020F0502020204030204" pitchFamily="34" charset="0"/>
                <a:cs typeface="Arial" panose="020B0604020202020204" pitchFamily="34" charset="0"/>
              </a:rPr>
              <a:t>المجموعة الاولى – حركات الرمي وتسمى تاتشي – وازا وهي ثلاث اقسام:</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4400" dirty="0">
                <a:effectLst/>
                <a:latin typeface="Calibri" panose="020F0502020204030204" pitchFamily="34" charset="0"/>
                <a:ea typeface="Calibri" panose="020F0502020204030204" pitchFamily="34" charset="0"/>
                <a:cs typeface="Arial" panose="020B0604020202020204" pitchFamily="34" charset="0"/>
              </a:rPr>
              <a:t>حركات الايدي تي - وازا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4400" dirty="0">
                <a:effectLst/>
                <a:latin typeface="Calibri" panose="020F0502020204030204" pitchFamily="34" charset="0"/>
                <a:ea typeface="Calibri" panose="020F0502020204030204" pitchFamily="34" charset="0"/>
                <a:cs typeface="Arial" panose="020B0604020202020204" pitchFamily="34" charset="0"/>
              </a:rPr>
              <a:t>حركات الوسط كوشي - وازا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4400" dirty="0">
                <a:effectLst/>
                <a:latin typeface="Calibri" panose="020F0502020204030204" pitchFamily="34" charset="0"/>
                <a:ea typeface="Calibri" panose="020F0502020204030204" pitchFamily="34" charset="0"/>
                <a:cs typeface="Arial" panose="020B0604020202020204" pitchFamily="34" charset="0"/>
              </a:rPr>
              <a:t>حركات الرجل اشي – وازا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4400" dirty="0">
                <a:effectLst/>
                <a:latin typeface="Calibri" panose="020F0502020204030204" pitchFamily="34" charset="0"/>
                <a:ea typeface="Calibri" panose="020F0502020204030204" pitchFamily="34" charset="0"/>
                <a:cs typeface="Arial" panose="020B0604020202020204" pitchFamily="34" charset="0"/>
              </a:rPr>
              <a:t>المجموعة الثانية – فهي حركات التضحية وتسمى سوتيمي - وازا وهي قسمين : التضحية الامامية والتضحية الجانبية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69916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91F4-5C49-AE23-36B4-F86A320FDBC3}"/>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1865957B-665A-B6CD-3A76-B628C47B07F8}"/>
              </a:ext>
            </a:extLst>
          </p:cNvPr>
          <p:cNvSpPr>
            <a:spLocks noGrp="1"/>
          </p:cNvSpPr>
          <p:nvPr>
            <p:ph type="body" idx="1"/>
          </p:nvPr>
        </p:nvSpPr>
        <p:spPr>
          <a:xfrm>
            <a:off x="839788" y="554182"/>
            <a:ext cx="5157787" cy="1126981"/>
          </a:xfrm>
        </p:spPr>
        <p:txBody>
          <a:bodyPr>
            <a:normAutofit/>
          </a:bodyPr>
          <a:lstStyle/>
          <a:p>
            <a:pPr algn="r"/>
            <a:r>
              <a:rPr lang="ar-IQ" sz="3200" dirty="0"/>
              <a:t>حركات الورك</a:t>
            </a:r>
            <a:endParaRPr lang="en-US" sz="3200" dirty="0"/>
          </a:p>
        </p:txBody>
      </p:sp>
      <p:pic>
        <p:nvPicPr>
          <p:cNvPr id="10" name="Content Placeholder 9">
            <a:extLst>
              <a:ext uri="{FF2B5EF4-FFF2-40B4-BE49-F238E27FC236}">
                <a16:creationId xmlns:a16="http://schemas.microsoft.com/office/drawing/2014/main" id="{29F28701-682E-0B4B-D7AF-27CD7FDC7A1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6581" y="1690688"/>
            <a:ext cx="5290993" cy="4802187"/>
          </a:xfrm>
        </p:spPr>
      </p:pic>
      <p:sp>
        <p:nvSpPr>
          <p:cNvPr id="5" name="Text Placeholder 4">
            <a:extLst>
              <a:ext uri="{FF2B5EF4-FFF2-40B4-BE49-F238E27FC236}">
                <a16:creationId xmlns:a16="http://schemas.microsoft.com/office/drawing/2014/main" id="{48F4AF4E-B2C4-01CC-8F9C-E66A24E433EF}"/>
              </a:ext>
            </a:extLst>
          </p:cNvPr>
          <p:cNvSpPr>
            <a:spLocks noGrp="1"/>
          </p:cNvSpPr>
          <p:nvPr>
            <p:ph type="body" sz="quarter" idx="3"/>
          </p:nvPr>
        </p:nvSpPr>
        <p:spPr>
          <a:xfrm>
            <a:off x="6172200" y="365125"/>
            <a:ext cx="5183188" cy="1325563"/>
          </a:xfrm>
        </p:spPr>
        <p:txBody>
          <a:bodyPr>
            <a:normAutofit/>
          </a:bodyPr>
          <a:lstStyle/>
          <a:p>
            <a:pPr algn="r"/>
            <a:r>
              <a:rPr lang="ar-IQ" sz="3200" dirty="0"/>
              <a:t>حركات اليدين</a:t>
            </a:r>
            <a:endParaRPr lang="en-US" sz="3200" dirty="0"/>
          </a:p>
        </p:txBody>
      </p:sp>
      <p:pic>
        <p:nvPicPr>
          <p:cNvPr id="8" name="Content Placeholder 7">
            <a:extLst>
              <a:ext uri="{FF2B5EF4-FFF2-40B4-BE49-F238E27FC236}">
                <a16:creationId xmlns:a16="http://schemas.microsoft.com/office/drawing/2014/main" id="{DFB1711F-F813-BFCC-6C9B-970616253454}"/>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69024" y="1828800"/>
            <a:ext cx="5183188" cy="4664075"/>
          </a:xfrm>
        </p:spPr>
      </p:pic>
    </p:spTree>
    <p:extLst>
      <p:ext uri="{BB962C8B-B14F-4D97-AF65-F5344CB8AC3E}">
        <p14:creationId xmlns:p14="http://schemas.microsoft.com/office/powerpoint/2010/main" val="12135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AD7FE-FFBB-B809-111F-E1CD050CFEA6}"/>
              </a:ext>
            </a:extLst>
          </p:cNvPr>
          <p:cNvSpPr>
            <a:spLocks noGrp="1"/>
          </p:cNvSpPr>
          <p:nvPr>
            <p:ph type="title"/>
          </p:nvPr>
        </p:nvSpPr>
        <p:spPr/>
        <p:txBody>
          <a:bodyPr/>
          <a:lstStyle/>
          <a:p>
            <a:pPr algn="r"/>
            <a:r>
              <a:rPr lang="ar-IQ" dirty="0"/>
              <a:t>حركات الرجل</a:t>
            </a:r>
            <a:endParaRPr lang="en-US" dirty="0"/>
          </a:p>
        </p:txBody>
      </p:sp>
      <p:pic>
        <p:nvPicPr>
          <p:cNvPr id="5" name="Content Placeholder 4">
            <a:extLst>
              <a:ext uri="{FF2B5EF4-FFF2-40B4-BE49-F238E27FC236}">
                <a16:creationId xmlns:a16="http://schemas.microsoft.com/office/drawing/2014/main" id="{C32D2F54-29AC-3460-5B73-331EAE37E7F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454727"/>
            <a:ext cx="10515600" cy="5153890"/>
          </a:xfrm>
        </p:spPr>
      </p:pic>
    </p:spTree>
    <p:extLst>
      <p:ext uri="{BB962C8B-B14F-4D97-AF65-F5344CB8AC3E}">
        <p14:creationId xmlns:p14="http://schemas.microsoft.com/office/powerpoint/2010/main" val="3892710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041A95D0-2097-4F64-A323-ABEB331092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92436" y="595745"/>
            <a:ext cx="6192982" cy="5527964"/>
          </a:xfrm>
        </p:spPr>
      </p:pic>
      <p:sp>
        <p:nvSpPr>
          <p:cNvPr id="4" name="Text Placeholder 3">
            <a:extLst>
              <a:ext uri="{FF2B5EF4-FFF2-40B4-BE49-F238E27FC236}">
                <a16:creationId xmlns:a16="http://schemas.microsoft.com/office/drawing/2014/main" id="{04202EBF-BF0B-BA63-5F9E-557203885F70}"/>
              </a:ext>
            </a:extLst>
          </p:cNvPr>
          <p:cNvSpPr>
            <a:spLocks noGrp="1"/>
          </p:cNvSpPr>
          <p:nvPr>
            <p:ph type="body" sz="half" idx="2"/>
          </p:nvPr>
        </p:nvSpPr>
        <p:spPr>
          <a:xfrm>
            <a:off x="839788" y="595745"/>
            <a:ext cx="3932237" cy="5273243"/>
          </a:xfrm>
        </p:spPr>
        <p:txBody>
          <a:bodyPr/>
          <a:lstStyle/>
          <a:p>
            <a:pPr algn="r"/>
            <a:r>
              <a:rPr lang="ar-SA" sz="3200" dirty="0">
                <a:effectLst/>
                <a:latin typeface="Calibri" panose="020F0502020204030204" pitchFamily="34" charset="0"/>
                <a:ea typeface="Calibri" panose="020F0502020204030204" pitchFamily="34" charset="0"/>
                <a:cs typeface="Arial" panose="020B0604020202020204" pitchFamily="34" charset="0"/>
              </a:rPr>
              <a:t>المجموعة الثانية – فهي حركات التضحية وتسمى</a:t>
            </a:r>
            <a:endParaRPr lang="ar-IQ" sz="32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3200" dirty="0">
                <a:effectLst/>
                <a:latin typeface="Calibri" panose="020F0502020204030204" pitchFamily="34" charset="0"/>
                <a:ea typeface="Calibri" panose="020F0502020204030204" pitchFamily="34" charset="0"/>
                <a:cs typeface="Arial" panose="020B0604020202020204" pitchFamily="34" charset="0"/>
              </a:rPr>
              <a:t> سوتيمي - وازا وهي قسمين : التضحية الامامية والتضحية الجانبية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2027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BEA17B2A-D208-3B36-D3F2-BE25C777951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83929" y="678873"/>
            <a:ext cx="5264726" cy="5611091"/>
          </a:xfrm>
        </p:spPr>
      </p:pic>
      <p:sp>
        <p:nvSpPr>
          <p:cNvPr id="4" name="Text Placeholder 3">
            <a:extLst>
              <a:ext uri="{FF2B5EF4-FFF2-40B4-BE49-F238E27FC236}">
                <a16:creationId xmlns:a16="http://schemas.microsoft.com/office/drawing/2014/main" id="{14ACC488-76B4-1B7E-639E-3BDDB6318D45}"/>
              </a:ext>
            </a:extLst>
          </p:cNvPr>
          <p:cNvSpPr>
            <a:spLocks noGrp="1"/>
          </p:cNvSpPr>
          <p:nvPr>
            <p:ph type="body" sz="half" idx="2"/>
          </p:nvPr>
        </p:nvSpPr>
        <p:spPr>
          <a:xfrm>
            <a:off x="839788" y="540328"/>
            <a:ext cx="4868285" cy="6220690"/>
          </a:xfrm>
        </p:spPr>
        <p:txBody>
          <a:bodyPr>
            <a:noAutofit/>
          </a:bodyPr>
          <a:lstStyle/>
          <a:p>
            <a:pPr marL="342900" marR="0" lvl="0" indent="-342900" algn="r" rtl="1">
              <a:lnSpc>
                <a:spcPct val="150000"/>
              </a:lnSpc>
              <a:spcBef>
                <a:spcPts val="0"/>
              </a:spcBef>
              <a:spcAft>
                <a:spcPts val="800"/>
              </a:spcAft>
              <a:buFont typeface="Times New Roman" panose="02020603050405020304" pitchFamily="18" charset="0"/>
              <a:buChar char="-"/>
              <a:tabLst>
                <a:tab pos="228600" algn="l"/>
              </a:tabLst>
            </a:pPr>
            <a:r>
              <a:rPr lang="ar-SA" sz="2800" b="1" dirty="0">
                <a:effectLst/>
                <a:latin typeface="Calibri" panose="020F0502020204030204" pitchFamily="34" charset="0"/>
                <a:ea typeface="Times New Roman" panose="02020603050405020304" pitchFamily="18" charset="0"/>
                <a:cs typeface="Arial" panose="020B0604020202020204" pitchFamily="34" charset="0"/>
              </a:rPr>
              <a:t>مجموعة الكتامي وازا : وتتمثل في اللعب الارضي وتنقسم الى ثلاثة مجموعات:</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50000"/>
              </a:lnSpc>
              <a:spcBef>
                <a:spcPts val="0"/>
              </a:spcBef>
              <a:spcAft>
                <a:spcPts val="800"/>
              </a:spcAft>
            </a:pPr>
            <a:r>
              <a:rPr lang="ar-SA" sz="2800" dirty="0">
                <a:effectLst/>
                <a:latin typeface="Calibri" panose="020F0502020204030204" pitchFamily="34" charset="0"/>
                <a:ea typeface="Calibri" panose="020F0502020204030204" pitchFamily="34" charset="0"/>
                <a:cs typeface="Arial" panose="020B0604020202020204" pitchFamily="34" charset="0"/>
              </a:rPr>
              <a:t>المجموعة الاولى – اوسايكومي – وازا : التثبيت والحبس الارضي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800"/>
              </a:spcAft>
            </a:pPr>
            <a:r>
              <a:rPr lang="ar-SA" sz="2800" dirty="0">
                <a:effectLst/>
                <a:latin typeface="Calibri" panose="020F0502020204030204" pitchFamily="34" charset="0"/>
                <a:ea typeface="Calibri" panose="020F0502020204030204" pitchFamily="34" charset="0"/>
                <a:cs typeface="Arial" panose="020B0604020202020204" pitchFamily="34" charset="0"/>
              </a:rPr>
              <a:t>المجموعة الثانية – شيمي – وازا : حركات الخنق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2800" dirty="0">
                <a:effectLst/>
                <a:latin typeface="Calibri" panose="020F0502020204030204" pitchFamily="34" charset="0"/>
                <a:ea typeface="Calibri" panose="020F0502020204030204" pitchFamily="34" charset="0"/>
                <a:cs typeface="Arial" panose="020B0604020202020204" pitchFamily="34" charset="0"/>
              </a:rPr>
              <a:t>المجموعة الثالثة : الكان سستو – وازا : حركات اطباق مفصل الكوع ( الكسر ) </a:t>
            </a:r>
            <a:endParaRPr lang="en-US" sz="2800" dirty="0"/>
          </a:p>
        </p:txBody>
      </p:sp>
    </p:spTree>
    <p:extLst>
      <p:ext uri="{BB962C8B-B14F-4D97-AF65-F5344CB8AC3E}">
        <p14:creationId xmlns:p14="http://schemas.microsoft.com/office/powerpoint/2010/main" val="344384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2586B-F3BA-115E-EF8F-0E4E2BBED58F}"/>
              </a:ext>
            </a:extLst>
          </p:cNvPr>
          <p:cNvSpPr>
            <a:spLocks noGrp="1"/>
          </p:cNvSpPr>
          <p:nvPr>
            <p:ph type="title"/>
          </p:nvPr>
        </p:nvSpPr>
        <p:spPr>
          <a:xfrm>
            <a:off x="839788" y="457200"/>
            <a:ext cx="3932237" cy="775855"/>
          </a:xfrm>
        </p:spPr>
        <p:txBody>
          <a:bodyPr>
            <a:normAutofit fontScale="90000"/>
          </a:bodyPr>
          <a:lstStyle/>
          <a:p>
            <a:pPr algn="r"/>
            <a:r>
              <a:rPr lang="ar-SA" sz="3200" b="1" dirty="0">
                <a:effectLst/>
                <a:latin typeface="Calibri" panose="020F0502020204030204" pitchFamily="34" charset="0"/>
                <a:ea typeface="Calibri" panose="020F0502020204030204" pitchFamily="34" charset="0"/>
                <a:cs typeface="Arial" panose="020B0604020202020204" pitchFamily="34" charset="0"/>
              </a:rPr>
              <a:t>ترتيب الاحزمة </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6" name="Picture Placeholder 5">
            <a:extLst>
              <a:ext uri="{FF2B5EF4-FFF2-40B4-BE49-F238E27FC236}">
                <a16:creationId xmlns:a16="http://schemas.microsoft.com/office/drawing/2014/main" id="{2A9BB7BE-BC66-2572-2E1F-F668D597EC5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569" r="2569"/>
          <a:stretch>
            <a:fillRect/>
          </a:stretch>
        </p:blipFill>
        <p:spPr/>
      </p:pic>
      <p:sp>
        <p:nvSpPr>
          <p:cNvPr id="4" name="Text Placeholder 3">
            <a:extLst>
              <a:ext uri="{FF2B5EF4-FFF2-40B4-BE49-F238E27FC236}">
                <a16:creationId xmlns:a16="http://schemas.microsoft.com/office/drawing/2014/main" id="{5533AE22-6BCF-F3A3-E483-1338FC280E29}"/>
              </a:ext>
            </a:extLst>
          </p:cNvPr>
          <p:cNvSpPr>
            <a:spLocks noGrp="1"/>
          </p:cNvSpPr>
          <p:nvPr>
            <p:ph type="body" sz="half" idx="2"/>
          </p:nvPr>
        </p:nvSpPr>
        <p:spPr>
          <a:xfrm>
            <a:off x="839788" y="987425"/>
            <a:ext cx="3932237" cy="5011593"/>
          </a:xfrm>
        </p:spPr>
        <p:txBody>
          <a:bodyPr>
            <a:normAutofit fontScale="70000" lnSpcReduction="20000"/>
          </a:bodyPr>
          <a:lstStyle/>
          <a:p>
            <a:pPr marL="0" marR="0" algn="justLow" rtl="1">
              <a:lnSpc>
                <a:spcPct val="150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3600" dirty="0">
                <a:effectLst/>
                <a:latin typeface="Calibri" panose="020F0502020204030204" pitchFamily="34" charset="0"/>
                <a:ea typeface="Calibri" panose="020F0502020204030204" pitchFamily="34" charset="0"/>
                <a:cs typeface="Arial" panose="020B0604020202020204" pitchFamily="34" charset="0"/>
              </a:rPr>
              <a:t>الابيض</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3600" dirty="0">
                <a:effectLst/>
                <a:latin typeface="Calibri" panose="020F0502020204030204" pitchFamily="34" charset="0"/>
                <a:ea typeface="Calibri" panose="020F0502020204030204" pitchFamily="34" charset="0"/>
                <a:cs typeface="Arial" panose="020B0604020202020204" pitchFamily="34" charset="0"/>
              </a:rPr>
              <a:t>الاصفر</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3600" dirty="0">
                <a:effectLst/>
                <a:latin typeface="Calibri" panose="020F0502020204030204" pitchFamily="34" charset="0"/>
                <a:ea typeface="Calibri" panose="020F0502020204030204" pitchFamily="34" charset="0"/>
                <a:cs typeface="Arial" panose="020B0604020202020204" pitchFamily="34" charset="0"/>
              </a:rPr>
              <a:t>البرتقالي</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3600" dirty="0">
                <a:effectLst/>
                <a:latin typeface="Calibri" panose="020F0502020204030204" pitchFamily="34" charset="0"/>
                <a:ea typeface="Calibri" panose="020F0502020204030204" pitchFamily="34" charset="0"/>
                <a:cs typeface="Arial" panose="020B0604020202020204" pitchFamily="34" charset="0"/>
              </a:rPr>
              <a:t>الاخضر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3600" dirty="0">
                <a:effectLst/>
                <a:latin typeface="Calibri" panose="020F0502020204030204" pitchFamily="34" charset="0"/>
                <a:ea typeface="Calibri" panose="020F0502020204030204" pitchFamily="34" charset="0"/>
                <a:cs typeface="Arial" panose="020B0604020202020204" pitchFamily="34" charset="0"/>
              </a:rPr>
              <a:t>الازرق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3600" dirty="0">
                <a:effectLst/>
                <a:latin typeface="Calibri" panose="020F0502020204030204" pitchFamily="34" charset="0"/>
                <a:ea typeface="Calibri" panose="020F0502020204030204" pitchFamily="34" charset="0"/>
                <a:cs typeface="Arial" panose="020B0604020202020204" pitchFamily="34" charset="0"/>
              </a:rPr>
              <a:t>البني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3600" dirty="0">
                <a:effectLst/>
                <a:latin typeface="Calibri" panose="020F0502020204030204" pitchFamily="34" charset="0"/>
                <a:ea typeface="Calibri" panose="020F0502020204030204" pitchFamily="34" charset="0"/>
                <a:cs typeface="Arial" panose="020B0604020202020204" pitchFamily="34" charset="0"/>
              </a:rPr>
              <a:t>والاسود</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2145896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1145</Words>
  <Application>Microsoft Office PowerPoint</Application>
  <PresentationFormat>Widescreen</PresentationFormat>
  <Paragraphs>94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الفرق بين رياضة الجودو والكراتيه ا م د ليزا رستم يعقوب</vt:lpstr>
      <vt:lpstr>المصارعة اليابانية (الجودو)  هو تفسير الكلمة اليابانية (جودو judo)، فتلك الكلمة الدالة على طبيعتها والمكونة من قسمين فالأول جو (Ju) ويعني مرونة، والآخر دو (do) ويعني الفن وبجمع وتوحيد الكلمة نخلص إلى تعريفها بـ (الفن المرن) فالمبدأ الأول جو (Ju)( المرونة) وتعني ليونة الجسم ومطاوعة جسم المنافس وعدم مجابهة القوة بالقوة، فمثلاً يواجه الدفع من المنافس بالجذب والحركة المتزايدة بالهدوء مع الانتباه المستمر لاستغلال الفرصة المناسبة للدخول وتنفيذ الحركة المناسبة في الوقت المناسب، ومع هذا فان المرونة ليست العامل الوحيد للسيطرة على المنافس وتتفاعل مع القوة لتحقيق الفوز  أما المبدأ الآخر دو (do)( الفن) فلا بد من القول إنَّ الجودو تعتمد على التفكير والحكمة والذكاء وسرعة البديهية، لذا فهي فن في إخلال التوازن، و تنفيذ المهارة و تقدير الوقت والزمن المناسب للأداء و عملية ربط القوتين العقلية والعضلية ببعضها ، لنخلص إلى تطبيق المبدأين السابقين لا في الرياضة فحسب بل في مفاصل الحياة جميعها، لذا فهي أسهل طريقة لتوجيه نشوء المصارعة اليابانية الجودو </vt:lpstr>
      <vt:lpstr>PowerPoint Presentation</vt:lpstr>
      <vt:lpstr>فنون مصارعة الجودو واقسامها  </vt:lpstr>
      <vt:lpstr>PowerPoint Presentation</vt:lpstr>
      <vt:lpstr>حركات الرجل</vt:lpstr>
      <vt:lpstr>PowerPoint Presentation</vt:lpstr>
      <vt:lpstr>PowerPoint Presentation</vt:lpstr>
      <vt:lpstr>ترتيب الاحزمة  </vt:lpstr>
      <vt:lpstr>بعض قوانين الجودو</vt:lpstr>
      <vt:lpstr>PowerPoint Presentation</vt:lpstr>
      <vt:lpstr>PowerPoint Presentation</vt:lpstr>
      <vt:lpstr>الكراتيه</vt:lpstr>
      <vt:lpstr>الكاتات المعتمدة في تسلسل الاحزمة </vt:lpstr>
      <vt:lpstr>ومن أهم المهارات الأساسية في الكاراتيه: </vt:lpstr>
      <vt:lpstr>أساليب السد (ماكجي):</vt:lpstr>
      <vt:lpstr>حركات الرفس الأمامية (اهب شاجي): </vt:lpstr>
      <vt:lpstr>3-الرفسات الجانبية (يوب شاجي). </vt:lpstr>
      <vt:lpstr> قوانين رياضة الكاراتيه </vt:lpstr>
      <vt:lpstr>PowerPoint Presentation</vt:lpstr>
      <vt:lpstr>PowerPoint Presentation</vt:lpstr>
      <vt:lpstr>شكرا لاصغائكم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 بين رياضة الجودو والكراتيه</dc:title>
  <dc:creator>mustaFA82</dc:creator>
  <cp:lastModifiedBy>mustaFA82</cp:lastModifiedBy>
  <cp:revision>5</cp:revision>
  <dcterms:created xsi:type="dcterms:W3CDTF">2022-10-07T09:16:33Z</dcterms:created>
  <dcterms:modified xsi:type="dcterms:W3CDTF">2022-10-07T10:52:47Z</dcterms:modified>
</cp:coreProperties>
</file>