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sldIdLst>
    <p:sldId id="287" r:id="rId2"/>
    <p:sldId id="283" r:id="rId3"/>
    <p:sldId id="284" r:id="rId4"/>
    <p:sldId id="285" r:id="rId5"/>
    <p:sldId id="278" r:id="rId6"/>
    <p:sldId id="279" r:id="rId7"/>
    <p:sldId id="280" r:id="rId8"/>
    <p:sldId id="281" r:id="rId9"/>
    <p:sldId id="282" r:id="rId10"/>
    <p:sldId id="27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8A87A34-81AB-432B-8DAE-1953F412C126}" type="datetimeFigureOut">
              <a:rPr lang="en-US" smtClean="0"/>
              <a:t>3/9/2021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088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575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433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86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8A87A34-81AB-432B-8DAE-1953F412C126}" type="datetimeFigureOut">
              <a:rPr lang="en-US" smtClean="0"/>
              <a:pPr/>
              <a:t>3/9/2021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7421206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640012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257300" y="2909102"/>
            <a:ext cx="4800600" cy="299639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633864" y="2909102"/>
            <a:ext cx="4800600" cy="299639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463897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715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062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a:xfrm>
            <a:off x="765051" y="6375679"/>
            <a:ext cx="1233355" cy="348462"/>
          </a:xfrm>
        </p:spPr>
        <p:txBody>
          <a:bodyPr/>
          <a:lstStyle/>
          <a:p>
            <a:fld id="{48A87A34-81AB-432B-8DAE-1953F412C126}" type="datetimeFigureOut">
              <a:rPr lang="en-US" smtClean="0"/>
              <a:t>3/9/2021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183779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a:xfrm>
            <a:off x="765950" y="6375679"/>
            <a:ext cx="1232456" cy="348462"/>
          </a:xfrm>
        </p:spPr>
        <p:txBody>
          <a:bodyPr/>
          <a:lstStyle/>
          <a:p>
            <a:fld id="{48A87A34-81AB-432B-8DAE-1953F412C126}" type="datetimeFigureOut">
              <a:rPr lang="en-US" smtClean="0"/>
              <a:t>3/9/2021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429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8A87A34-81AB-432B-8DAE-1953F412C126}" type="datetimeFigureOut">
              <a:rPr lang="en-US" smtClean="0"/>
              <a:pPr/>
              <a:t>3/9/2021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738552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8337884" y="457199"/>
            <a:ext cx="3092115" cy="2363274"/>
          </a:xfrm>
        </p:spPr>
        <p:txBody>
          <a:bodyPr>
            <a:normAutofit/>
          </a:bodyPr>
          <a:lstStyle/>
          <a:p>
            <a:pPr algn="ctr"/>
            <a:r>
              <a:rPr lang="ar-IQ" sz="2800" dirty="0"/>
              <a:t>الحقيبة الإحصائية وكيفية توظيفها لبحوث التخرج لطالبات المرحلة الرابعة </a:t>
            </a:r>
          </a:p>
        </p:txBody>
      </p:sp>
      <p:pic>
        <p:nvPicPr>
          <p:cNvPr id="5" name="عنصر نائب للمحتوى 4"/>
          <p:cNvPicPr>
            <a:picLocks noGrp="1" noChangeAspect="1"/>
          </p:cNvPicPr>
          <p:nvPr>
            <p:ph idx="1"/>
          </p:nvPr>
        </p:nvPicPr>
        <p:blipFill>
          <a:blip r:embed="rId2"/>
          <a:stretch>
            <a:fillRect/>
          </a:stretch>
        </p:blipFill>
        <p:spPr>
          <a:xfrm>
            <a:off x="1442434" y="920750"/>
            <a:ext cx="4412154" cy="4984750"/>
          </a:xfrm>
          <a:prstGeom prst="rect">
            <a:avLst/>
          </a:prstGeom>
        </p:spPr>
      </p:pic>
      <p:sp>
        <p:nvSpPr>
          <p:cNvPr id="4" name="عنصر نائب للنص 3"/>
          <p:cNvSpPr>
            <a:spLocks noGrp="1"/>
          </p:cNvSpPr>
          <p:nvPr>
            <p:ph type="body" sz="half" idx="2"/>
          </p:nvPr>
        </p:nvSpPr>
        <p:spPr>
          <a:xfrm>
            <a:off x="8337885" y="3103808"/>
            <a:ext cx="3092115" cy="2801692"/>
          </a:xfrm>
        </p:spPr>
        <p:txBody>
          <a:bodyPr>
            <a:normAutofit/>
          </a:bodyPr>
          <a:lstStyle/>
          <a:p>
            <a:pPr algn="ctr"/>
            <a:r>
              <a:rPr lang="ar-IQ" sz="2800" b="1" dirty="0">
                <a:solidFill>
                  <a:schemeClr val="bg1"/>
                </a:solidFill>
              </a:rPr>
              <a:t>أعداد </a:t>
            </a:r>
          </a:p>
          <a:p>
            <a:pPr algn="ctr"/>
            <a:r>
              <a:rPr lang="ar-IQ" sz="2800" b="1" dirty="0">
                <a:solidFill>
                  <a:schemeClr val="bg1"/>
                </a:solidFill>
              </a:rPr>
              <a:t>الأستاذ الدكتور</a:t>
            </a:r>
          </a:p>
          <a:p>
            <a:pPr algn="ctr"/>
            <a:r>
              <a:rPr lang="ar-IQ" sz="2800" b="1" dirty="0">
                <a:solidFill>
                  <a:schemeClr val="bg1"/>
                </a:solidFill>
              </a:rPr>
              <a:t> سهاد قاسم الموسوي</a:t>
            </a:r>
          </a:p>
          <a:p>
            <a:endParaRPr lang="ar-IQ" sz="2800" dirty="0"/>
          </a:p>
        </p:txBody>
      </p:sp>
    </p:spTree>
    <p:extLst>
      <p:ext uri="{BB962C8B-B14F-4D97-AF65-F5344CB8AC3E}">
        <p14:creationId xmlns:p14="http://schemas.microsoft.com/office/powerpoint/2010/main" val="426506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242929" y="840658"/>
            <a:ext cx="8039587" cy="3524865"/>
          </a:xfrm>
        </p:spPr>
        <p:txBody>
          <a:bodyPr>
            <a:normAutofit/>
          </a:bodyPr>
          <a:lstStyle/>
          <a:p>
            <a:r>
              <a:rPr lang="ar-IQ" sz="1000" dirty="0" smtClean="0"/>
              <a:t>ننتقل </a:t>
            </a:r>
            <a:endParaRPr lang="ar-IQ" sz="1000" dirty="0"/>
          </a:p>
        </p:txBody>
      </p:sp>
      <p:sp>
        <p:nvSpPr>
          <p:cNvPr id="3" name="عنصر نائب للنص 2"/>
          <p:cNvSpPr>
            <a:spLocks noGrp="1"/>
          </p:cNvSpPr>
          <p:nvPr>
            <p:ph type="body" idx="1"/>
          </p:nvPr>
        </p:nvSpPr>
        <p:spPr>
          <a:xfrm>
            <a:off x="3242930" y="1056068"/>
            <a:ext cx="7017488" cy="5054849"/>
          </a:xfrm>
        </p:spPr>
        <p:txBody>
          <a:bodyPr>
            <a:normAutofit/>
          </a:bodyPr>
          <a:lstStyle/>
          <a:p>
            <a:pPr algn="ctr"/>
            <a:r>
              <a:rPr lang="ar-IQ" sz="3600" dirty="0" smtClean="0">
                <a:solidFill>
                  <a:schemeClr val="tx1"/>
                </a:solidFill>
                <a:latin typeface="Andalus" panose="02020603050405020304" pitchFamily="18" charset="-78"/>
                <a:cs typeface="Andalus" panose="02020603050405020304" pitchFamily="18" charset="-78"/>
              </a:rPr>
              <a:t>ننتقل الى الجانب العلمي  الاحصائي </a:t>
            </a:r>
            <a:r>
              <a:rPr lang="ar-IQ" sz="3600" dirty="0" err="1" smtClean="0">
                <a:solidFill>
                  <a:schemeClr val="tx1"/>
                </a:solidFill>
                <a:latin typeface="Andalus" panose="02020603050405020304" pitchFamily="18" charset="-78"/>
                <a:cs typeface="Andalus" panose="02020603050405020304" pitchFamily="18" charset="-78"/>
              </a:rPr>
              <a:t>للبنرامج</a:t>
            </a:r>
            <a:r>
              <a:rPr lang="ar-IQ" sz="3600" dirty="0" smtClean="0">
                <a:solidFill>
                  <a:schemeClr val="tx1"/>
                </a:solidFill>
                <a:latin typeface="Andalus" panose="02020603050405020304" pitchFamily="18" charset="-78"/>
                <a:cs typeface="Andalus" panose="02020603050405020304" pitchFamily="18" charset="-78"/>
              </a:rPr>
              <a:t>   لفتح النافذة </a:t>
            </a:r>
            <a:endParaRPr lang="ar-IQ" sz="3600" dirty="0">
              <a:solidFill>
                <a:schemeClr val="tx1"/>
              </a:solidFill>
              <a:latin typeface="Andalus" panose="02020603050405020304" pitchFamily="18" charset="-78"/>
              <a:cs typeface="Andalus" panose="02020603050405020304" pitchFamily="18"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175" y="3303639"/>
            <a:ext cx="6931742" cy="2807277"/>
          </a:xfrm>
          <a:prstGeom prst="ellipse">
            <a:avLst/>
          </a:prstGeom>
          <a:ln>
            <a:noFill/>
          </a:ln>
          <a:effectLst>
            <a:softEdge rad="112500"/>
          </a:effectLst>
        </p:spPr>
      </p:pic>
    </p:spTree>
    <p:extLst>
      <p:ext uri="{BB962C8B-B14F-4D97-AF65-F5344CB8AC3E}">
        <p14:creationId xmlns:p14="http://schemas.microsoft.com/office/powerpoint/2010/main" val="390439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023419" y="221227"/>
            <a:ext cx="8406581" cy="1165122"/>
          </a:xfrm>
        </p:spPr>
        <p:txBody>
          <a:bodyPr>
            <a:normAutofit/>
          </a:bodyPr>
          <a:lstStyle/>
          <a:p>
            <a:pPr algn="ctr"/>
            <a:r>
              <a:rPr lang="ar-SA" sz="4400" b="1" dirty="0">
                <a:solidFill>
                  <a:srgbClr val="FFFF00"/>
                </a:solidFill>
                <a:latin typeface="Angsana New" panose="02020603050405020304" pitchFamily="18" charset="-34"/>
              </a:rPr>
              <a:t>برنامج </a:t>
            </a:r>
            <a:r>
              <a:rPr lang="en-US" sz="4400" b="1" dirty="0">
                <a:solidFill>
                  <a:srgbClr val="FFFF00"/>
                </a:solidFill>
                <a:latin typeface="Angsana New" panose="02020603050405020304" pitchFamily="18" charset="-34"/>
                <a:cs typeface="Angsana New" panose="02020603050405020304" pitchFamily="18" charset="-34"/>
              </a:rPr>
              <a:t>SPSS</a:t>
            </a:r>
            <a:r>
              <a:rPr lang="ar-SA" sz="3600" dirty="0">
                <a:solidFill>
                  <a:schemeClr val="bg1"/>
                </a:solidFill>
                <a:latin typeface="Angsana New" panose="02020603050405020304" pitchFamily="18" charset="-34"/>
              </a:rPr>
              <a:t> </a:t>
            </a:r>
            <a:endParaRPr lang="ar-IQ" sz="3600" dirty="0">
              <a:solidFill>
                <a:schemeClr val="bg1"/>
              </a:solidFill>
              <a:latin typeface="Angsana New" panose="02020603050405020304" pitchFamily="18" charset="-34"/>
            </a:endParaRPr>
          </a:p>
        </p:txBody>
      </p:sp>
      <p:sp>
        <p:nvSpPr>
          <p:cNvPr id="3" name="عنصر نائب للنص 2"/>
          <p:cNvSpPr>
            <a:spLocks noGrp="1"/>
          </p:cNvSpPr>
          <p:nvPr>
            <p:ph type="body" idx="1"/>
          </p:nvPr>
        </p:nvSpPr>
        <p:spPr>
          <a:xfrm>
            <a:off x="3023419" y="1651819"/>
            <a:ext cx="8568813" cy="4807975"/>
          </a:xfrm>
        </p:spPr>
        <p:txBody>
          <a:bodyPr>
            <a:normAutofit/>
          </a:bodyPr>
          <a:lstStyle/>
          <a:p>
            <a:pPr>
              <a:lnSpc>
                <a:spcPct val="150000"/>
              </a:lnSpc>
            </a:pPr>
            <a:r>
              <a:rPr lang="ar-SA" sz="2800" dirty="0" smtClean="0">
                <a:solidFill>
                  <a:schemeClr val="bg1"/>
                </a:solidFill>
                <a:latin typeface="Aharoni" panose="02010803020104030203" pitchFamily="2" charset="-79"/>
                <a:cs typeface="Andalus" panose="02020603050405020304" pitchFamily="18" charset="-78"/>
              </a:rPr>
              <a:t>برنامج</a:t>
            </a:r>
            <a:r>
              <a:rPr lang="ar-SA" sz="2800" dirty="0">
                <a:solidFill>
                  <a:schemeClr val="bg1"/>
                </a:solidFill>
                <a:latin typeface="Aharoni" panose="02010803020104030203" pitchFamily="2" charset="-79"/>
                <a:cs typeface="Andalus" panose="02020603050405020304" pitchFamily="18" charset="-78"/>
              </a:rPr>
              <a:t> </a:t>
            </a:r>
            <a:r>
              <a:rPr lang="en-US" sz="2800" dirty="0">
                <a:solidFill>
                  <a:schemeClr val="bg1"/>
                </a:solidFill>
                <a:latin typeface="Aharoni" panose="02010803020104030203" pitchFamily="2" charset="-79"/>
                <a:cs typeface="Aharoni" panose="02010803020104030203" pitchFamily="2" charset="-79"/>
              </a:rPr>
              <a:t>SPSS</a:t>
            </a:r>
            <a:r>
              <a:rPr lang="ar-SA" sz="2800" dirty="0">
                <a:solidFill>
                  <a:schemeClr val="bg1"/>
                </a:solidFill>
                <a:latin typeface="Aharoni" panose="02010803020104030203" pitchFamily="2" charset="-79"/>
                <a:cs typeface="Andalus" panose="02020603050405020304" pitchFamily="18" charset="-78"/>
              </a:rPr>
              <a:t> </a:t>
            </a:r>
            <a:r>
              <a:rPr lang="ar-SA" sz="2800" dirty="0" smtClean="0">
                <a:solidFill>
                  <a:schemeClr val="bg1"/>
                </a:solidFill>
                <a:latin typeface="Aharoni" panose="02010803020104030203" pitchFamily="2" charset="-79"/>
                <a:cs typeface="Andalus" panose="02020603050405020304" pitchFamily="18" charset="-78"/>
              </a:rPr>
              <a:t>، </a:t>
            </a:r>
            <a:r>
              <a:rPr lang="ar-SA" sz="2800" dirty="0">
                <a:solidFill>
                  <a:schemeClr val="bg1"/>
                </a:solidFill>
                <a:latin typeface="Aharoni" panose="02010803020104030203" pitchFamily="2" charset="-79"/>
                <a:cs typeface="Andalus" panose="02020603050405020304" pitchFamily="18" charset="-78"/>
              </a:rPr>
              <a:t>وهو ما يعني الحزمة الإحصائية للعلوم الاجتماعية، ، ويمكن من خلاله تحليل البيانات التي يتم الاستعانة بها في البحوث الاجتماعية، عن طريق الاستبيانات أو المقابلات أو الملاحظات التي تحتوي على بيانات رقمية، ويتميز برنامج </a:t>
            </a:r>
            <a:r>
              <a:rPr lang="en-US" sz="2800" dirty="0">
                <a:solidFill>
                  <a:schemeClr val="bg1"/>
                </a:solidFill>
                <a:latin typeface="Aharoni" panose="02010803020104030203" pitchFamily="2" charset="-79"/>
                <a:cs typeface="Aharoni" panose="02010803020104030203" pitchFamily="2" charset="-79"/>
              </a:rPr>
              <a:t>SPSS</a:t>
            </a:r>
            <a:r>
              <a:rPr lang="ar-SA" sz="2800" dirty="0">
                <a:solidFill>
                  <a:schemeClr val="bg1"/>
                </a:solidFill>
                <a:latin typeface="Aharoni" panose="02010803020104030203" pitchFamily="2" charset="-79"/>
                <a:cs typeface="Andalus" panose="02020603050405020304" pitchFamily="18" charset="-78"/>
              </a:rPr>
              <a:t> بسهولة الاستخدام عن غيره من البرامج الإحصائية لم يتضمنه من معادلات إحصائية تساعد الباحثين في الوصول إلى ما يريدون</a:t>
            </a:r>
            <a:r>
              <a:rPr lang="ar-SA" sz="2800" dirty="0">
                <a:solidFill>
                  <a:schemeClr val="bg1"/>
                </a:solidFill>
                <a:latin typeface="Andalus" panose="02020603050405020304" pitchFamily="18" charset="-78"/>
                <a:cs typeface="Andalus" panose="02020603050405020304" pitchFamily="18" charset="-78"/>
              </a:rPr>
              <a:t>.</a:t>
            </a:r>
            <a:endParaRPr lang="ar-IQ" sz="2800" dirty="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05532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161813" y="1150374"/>
            <a:ext cx="8187071" cy="1297858"/>
          </a:xfrm>
        </p:spPr>
        <p:txBody>
          <a:bodyPr>
            <a:normAutofit fontScale="90000"/>
          </a:bodyPr>
          <a:lstStyle/>
          <a:p>
            <a:pPr lvl="0">
              <a:lnSpc>
                <a:spcPct val="100000"/>
              </a:lnSpc>
              <a:spcBef>
                <a:spcPts val="700"/>
              </a:spcBef>
            </a:pPr>
            <a:r>
              <a:rPr lang="en-US" sz="2000" b="1" spc="400" dirty="0">
                <a:solidFill>
                  <a:srgbClr val="FFCA08"/>
                </a:solidFill>
                <a:latin typeface="Gill Sans MT" panose="020B0502020104020203"/>
                <a:ea typeface="+mn-ea"/>
                <a:cs typeface="+mn-cs"/>
              </a:rPr>
              <a:t/>
            </a:r>
            <a:br>
              <a:rPr lang="en-US" sz="2000" b="1" spc="400" dirty="0">
                <a:solidFill>
                  <a:srgbClr val="FFCA08"/>
                </a:solidFill>
                <a:latin typeface="Gill Sans MT" panose="020B0502020104020203"/>
                <a:ea typeface="+mn-ea"/>
                <a:cs typeface="+mn-cs"/>
              </a:rPr>
            </a:br>
            <a:endParaRPr lang="ar-IQ" dirty="0"/>
          </a:p>
        </p:txBody>
      </p:sp>
      <p:sp>
        <p:nvSpPr>
          <p:cNvPr id="3" name="عنصر نائب للنص 2"/>
          <p:cNvSpPr>
            <a:spLocks noGrp="1"/>
          </p:cNvSpPr>
          <p:nvPr>
            <p:ph type="body" idx="1"/>
          </p:nvPr>
        </p:nvSpPr>
        <p:spPr>
          <a:xfrm>
            <a:off x="2820473" y="707922"/>
            <a:ext cx="9118242" cy="6150077"/>
          </a:xfrm>
        </p:spPr>
        <p:txBody>
          <a:bodyPr>
            <a:normAutofit/>
          </a:bodyPr>
          <a:lstStyle/>
          <a:p>
            <a:r>
              <a:rPr lang="ar-SA" dirty="0"/>
              <a:t> </a:t>
            </a:r>
            <a:r>
              <a:rPr lang="ar-SA" sz="2800" dirty="0" smtClean="0">
                <a:solidFill>
                  <a:srgbClr val="FFFF00"/>
                </a:solidFill>
              </a:rPr>
              <a:t>أهمية </a:t>
            </a:r>
            <a:r>
              <a:rPr lang="ar-SA" sz="2800" dirty="0">
                <a:solidFill>
                  <a:srgbClr val="FFFF00"/>
                </a:solidFill>
              </a:rPr>
              <a:t>البرنامج الإحصائي </a:t>
            </a:r>
            <a:r>
              <a:rPr lang="en-US" sz="2800" dirty="0">
                <a:solidFill>
                  <a:srgbClr val="FFFF00"/>
                </a:solidFill>
              </a:rPr>
              <a:t>SPSS</a:t>
            </a:r>
            <a:r>
              <a:rPr lang="ar-SA" sz="2800" dirty="0">
                <a:solidFill>
                  <a:srgbClr val="FFFF00"/>
                </a:solidFill>
              </a:rPr>
              <a:t> في البحث العلمي</a:t>
            </a:r>
            <a:endParaRPr lang="en-US" sz="2800" dirty="0">
              <a:solidFill>
                <a:srgbClr val="FFFF00"/>
              </a:solidFill>
            </a:endParaRPr>
          </a:p>
          <a:p>
            <a:endParaRPr lang="ar-IQ" sz="2800" dirty="0">
              <a:solidFill>
                <a:srgbClr val="FFFF00"/>
              </a:solidFill>
            </a:endParaRPr>
          </a:p>
          <a:p>
            <a:r>
              <a:rPr lang="ar-SA" dirty="0" smtClean="0"/>
              <a:t> </a:t>
            </a:r>
            <a:r>
              <a:rPr lang="ar-SA" sz="2800" dirty="0">
                <a:solidFill>
                  <a:schemeClr val="bg1"/>
                </a:solidFill>
                <a:latin typeface="Andalus" panose="02020603050405020304" pitchFamily="18" charset="-78"/>
                <a:cs typeface="Andalus" panose="02020603050405020304" pitchFamily="18" charset="-78"/>
              </a:rPr>
              <a:t>يتطلب العمل الإحصائي التعامل مع  عدد هائل من البيانات الغير المعالجة،  فإذا كان هناك دولة ما تريد دراسة مسحية واسعة على تعدد السكان، فهذا يعني تفريغ الملايين من البيانات، ومن هنا تظهر أهمية برنامج التحليل الإحصائي </a:t>
            </a:r>
            <a:r>
              <a:rPr lang="en-US" sz="2800" dirty="0">
                <a:solidFill>
                  <a:schemeClr val="bg1"/>
                </a:solidFill>
                <a:latin typeface="Andalus" panose="02020603050405020304" pitchFamily="18" charset="-78"/>
                <a:cs typeface="Andalus" panose="02020603050405020304" pitchFamily="18" charset="-78"/>
              </a:rPr>
              <a:t>SPSS</a:t>
            </a:r>
            <a:r>
              <a:rPr lang="ar-SA" sz="2800" dirty="0">
                <a:solidFill>
                  <a:schemeClr val="bg1"/>
                </a:solidFill>
                <a:latin typeface="Andalus" panose="02020603050405020304" pitchFamily="18" charset="-78"/>
                <a:cs typeface="Andalus" panose="02020603050405020304" pitchFamily="18" charset="-78"/>
              </a:rPr>
              <a:t>، وينطبق ذلك أيضاً على الباحثين الذين يقامون بالدراسات تستخدم عينة أقل من ذلك طبقاً للحدود بحثية معينة.</a:t>
            </a:r>
            <a:endParaRPr lang="en-US" sz="2800" dirty="0">
              <a:solidFill>
                <a:schemeClr val="bg1"/>
              </a:solidFill>
              <a:latin typeface="Andalus" panose="02020603050405020304" pitchFamily="18" charset="-78"/>
              <a:cs typeface="Andalus" panose="02020603050405020304" pitchFamily="18" charset="-78"/>
            </a:endParaRPr>
          </a:p>
          <a:p>
            <a:r>
              <a:rPr lang="ar-SA" sz="2800" dirty="0">
                <a:solidFill>
                  <a:schemeClr val="bg1"/>
                </a:solidFill>
                <a:latin typeface="Andalus" panose="02020603050405020304" pitchFamily="18" charset="-78"/>
                <a:cs typeface="Andalus" panose="02020603050405020304" pitchFamily="18" charset="-78"/>
              </a:rPr>
              <a:t> </a:t>
            </a:r>
            <a:r>
              <a:rPr lang="ar-SA" sz="2800" dirty="0" smtClean="0">
                <a:solidFill>
                  <a:schemeClr val="bg1"/>
                </a:solidFill>
                <a:latin typeface="Andalus" panose="02020603050405020304" pitchFamily="18" charset="-78"/>
                <a:cs typeface="Andalus" panose="02020603050405020304" pitchFamily="18" charset="-78"/>
              </a:rPr>
              <a:t> </a:t>
            </a:r>
            <a:r>
              <a:rPr lang="ar-SA" sz="2800" dirty="0">
                <a:solidFill>
                  <a:schemeClr val="bg1"/>
                </a:solidFill>
                <a:latin typeface="Andalus" panose="02020603050405020304" pitchFamily="18" charset="-78"/>
                <a:cs typeface="Andalus" panose="02020603050405020304" pitchFamily="18" charset="-78"/>
              </a:rPr>
              <a:t>كما أن الوصول لنتائج إحصائية دقيقة وواضحة تساهم في الإجابة على التساؤلات والفرضيات البحث، لذا ينصح باستخدام برنامج الـ </a:t>
            </a:r>
            <a:r>
              <a:rPr lang="en-US" sz="2800" dirty="0">
                <a:solidFill>
                  <a:schemeClr val="bg1"/>
                </a:solidFill>
                <a:latin typeface="Andalus" panose="02020603050405020304" pitchFamily="18" charset="-78"/>
                <a:cs typeface="Andalus" panose="02020603050405020304" pitchFamily="18" charset="-78"/>
              </a:rPr>
              <a:t>SPSS</a:t>
            </a:r>
            <a:r>
              <a:rPr lang="ar-SA" sz="2800" dirty="0">
                <a:solidFill>
                  <a:schemeClr val="bg1"/>
                </a:solidFill>
                <a:latin typeface="Andalus" panose="02020603050405020304" pitchFamily="18" charset="-78"/>
                <a:cs typeface="Andalus" panose="02020603050405020304" pitchFamily="18" charset="-78"/>
              </a:rPr>
              <a:t> لما يتميز به من الدقة والجودة في تحليل البيانات والوصول إلي النتائج.</a:t>
            </a:r>
            <a:endParaRPr lang="en-US" sz="2800" dirty="0">
              <a:solidFill>
                <a:schemeClr val="bg1"/>
              </a:solidFill>
              <a:latin typeface="Andalus" panose="02020603050405020304" pitchFamily="18" charset="-78"/>
              <a:cs typeface="Andalus" panose="02020603050405020304" pitchFamily="18" charset="-78"/>
            </a:endParaRPr>
          </a:p>
          <a:p>
            <a:endParaRPr lang="ar-IQ" dirty="0"/>
          </a:p>
        </p:txBody>
      </p:sp>
    </p:spTree>
    <p:extLst>
      <p:ext uri="{BB962C8B-B14F-4D97-AF65-F5344CB8AC3E}">
        <p14:creationId xmlns:p14="http://schemas.microsoft.com/office/powerpoint/2010/main" val="409111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242930" y="235974"/>
            <a:ext cx="8187070" cy="1064792"/>
          </a:xfrm>
        </p:spPr>
        <p:txBody>
          <a:bodyPr>
            <a:noAutofit/>
          </a:bodyPr>
          <a:lstStyle/>
          <a:p>
            <a:pPr lvl="0">
              <a:lnSpc>
                <a:spcPct val="100000"/>
              </a:lnSpc>
              <a:spcBef>
                <a:spcPts val="700"/>
              </a:spcBef>
            </a:pPr>
            <a:r>
              <a:rPr lang="ar-SA" sz="3200" b="1" spc="400" dirty="0">
                <a:solidFill>
                  <a:srgbClr val="FFFF00"/>
                </a:solidFill>
                <a:latin typeface="Gill Sans MT" panose="020B0502020104020203"/>
                <a:ea typeface="+mn-ea"/>
              </a:rPr>
              <a:t>أهم المميزات الخاصة بالبرنامج </a:t>
            </a:r>
            <a:r>
              <a:rPr lang="en-US" sz="3200" b="1" spc="400" dirty="0">
                <a:solidFill>
                  <a:srgbClr val="FFFF00"/>
                </a:solidFill>
                <a:latin typeface="Gill Sans MT" panose="020B0502020104020203"/>
                <a:ea typeface="+mn-ea"/>
                <a:cs typeface="+mn-cs"/>
              </a:rPr>
              <a:t>SPSS</a:t>
            </a:r>
            <a:br>
              <a:rPr lang="en-US" sz="3200" b="1" spc="400" dirty="0">
                <a:solidFill>
                  <a:srgbClr val="FFFF00"/>
                </a:solidFill>
                <a:latin typeface="Gill Sans MT" panose="020B0502020104020203"/>
                <a:ea typeface="+mn-ea"/>
                <a:cs typeface="+mn-cs"/>
              </a:rPr>
            </a:br>
            <a:endParaRPr lang="ar-IQ" sz="3200" dirty="0">
              <a:solidFill>
                <a:srgbClr val="FFFF00"/>
              </a:solidFill>
            </a:endParaRPr>
          </a:p>
        </p:txBody>
      </p:sp>
      <p:sp>
        <p:nvSpPr>
          <p:cNvPr id="3" name="عنصر نائب للنص 2"/>
          <p:cNvSpPr>
            <a:spLocks noGrp="1"/>
          </p:cNvSpPr>
          <p:nvPr>
            <p:ph type="body" idx="1"/>
          </p:nvPr>
        </p:nvSpPr>
        <p:spPr>
          <a:xfrm>
            <a:off x="2537138" y="837127"/>
            <a:ext cx="9556124" cy="6555346"/>
          </a:xfrm>
        </p:spPr>
        <p:txBody>
          <a:bodyPr>
            <a:normAutofit/>
          </a:bodyPr>
          <a:lstStyle/>
          <a:p>
            <a:r>
              <a:rPr lang="ar-SA" sz="2400" dirty="0" smtClean="0">
                <a:solidFill>
                  <a:schemeClr val="bg1"/>
                </a:solidFill>
              </a:rPr>
              <a:t>1</a:t>
            </a:r>
            <a:r>
              <a:rPr lang="ar-SA" sz="2400" dirty="0" smtClean="0">
                <a:solidFill>
                  <a:schemeClr val="bg1"/>
                </a:solidFill>
                <a:latin typeface="Andalus" panose="02020603050405020304" pitchFamily="18" charset="-78"/>
                <a:cs typeface="Andalus" panose="02020603050405020304" pitchFamily="18" charset="-78"/>
              </a:rPr>
              <a:t>- </a:t>
            </a:r>
            <a:r>
              <a:rPr lang="ar-SA" sz="2400" dirty="0">
                <a:solidFill>
                  <a:schemeClr val="bg1"/>
                </a:solidFill>
                <a:latin typeface="Andalus" panose="02020603050405020304" pitchFamily="18" charset="-78"/>
                <a:cs typeface="Andalus" panose="02020603050405020304" pitchFamily="18" charset="-78"/>
              </a:rPr>
              <a:t>يستخدم برنامج نماذج عالية الدقة والجودة للحصول على نتائج المتوقعة من الإحصائيات.</a:t>
            </a:r>
            <a:endParaRPr lang="en-US" sz="2400" dirty="0">
              <a:solidFill>
                <a:schemeClr val="bg1"/>
              </a:solidFill>
              <a:latin typeface="Andalus" panose="02020603050405020304" pitchFamily="18" charset="-78"/>
              <a:cs typeface="Andalus" panose="02020603050405020304" pitchFamily="18" charset="-78"/>
            </a:endParaRPr>
          </a:p>
          <a:p>
            <a:r>
              <a:rPr lang="ar-SA" sz="2400" dirty="0">
                <a:solidFill>
                  <a:schemeClr val="bg1"/>
                </a:solidFill>
                <a:latin typeface="Andalus" panose="02020603050405020304" pitchFamily="18" charset="-78"/>
                <a:cs typeface="Andalus" panose="02020603050405020304" pitchFamily="18" charset="-78"/>
              </a:rPr>
              <a:t>2- ليس من الضروري أن تكون باحثاً حتى تستطيع أن تتعامل معه وتستخدمه نظراً للسهولة البرنامج ومرونته.</a:t>
            </a:r>
            <a:endParaRPr lang="en-US" sz="2400" dirty="0">
              <a:solidFill>
                <a:schemeClr val="bg1"/>
              </a:solidFill>
              <a:latin typeface="Andalus" panose="02020603050405020304" pitchFamily="18" charset="-78"/>
              <a:cs typeface="Andalus" panose="02020603050405020304" pitchFamily="18" charset="-78"/>
            </a:endParaRPr>
          </a:p>
          <a:p>
            <a:r>
              <a:rPr lang="ar-SA" sz="2400" dirty="0">
                <a:solidFill>
                  <a:schemeClr val="bg1"/>
                </a:solidFill>
                <a:latin typeface="Andalus" panose="02020603050405020304" pitchFamily="18" charset="-78"/>
                <a:cs typeface="Andalus" panose="02020603050405020304" pitchFamily="18" charset="-78"/>
              </a:rPr>
              <a:t>3- برنامج </a:t>
            </a:r>
            <a:r>
              <a:rPr lang="en-US" sz="2400" dirty="0">
                <a:solidFill>
                  <a:schemeClr val="bg1"/>
                </a:solidFill>
                <a:latin typeface="Andalus" panose="02020603050405020304" pitchFamily="18" charset="-78"/>
                <a:cs typeface="Andalus" panose="02020603050405020304" pitchFamily="18" charset="-78"/>
              </a:rPr>
              <a:t>SPSS</a:t>
            </a:r>
            <a:r>
              <a:rPr lang="ar-SA" sz="2400" dirty="0">
                <a:solidFill>
                  <a:schemeClr val="bg1"/>
                </a:solidFill>
                <a:latin typeface="Andalus" panose="02020603050405020304" pitchFamily="18" charset="-78"/>
                <a:cs typeface="Andalus" panose="02020603050405020304" pitchFamily="18" charset="-78"/>
              </a:rPr>
              <a:t> يمكنه التعامل مع جميع أنواع الملفات.</a:t>
            </a:r>
            <a:endParaRPr lang="en-US" sz="2400" dirty="0">
              <a:solidFill>
                <a:schemeClr val="bg1"/>
              </a:solidFill>
              <a:latin typeface="Andalus" panose="02020603050405020304" pitchFamily="18" charset="-78"/>
              <a:cs typeface="Andalus" panose="02020603050405020304" pitchFamily="18" charset="-78"/>
            </a:endParaRPr>
          </a:p>
          <a:p>
            <a:r>
              <a:rPr lang="ar-SA" sz="2400" dirty="0">
                <a:solidFill>
                  <a:schemeClr val="bg1"/>
                </a:solidFill>
                <a:latin typeface="Andalus" panose="02020603050405020304" pitchFamily="18" charset="-78"/>
                <a:cs typeface="Andalus" panose="02020603050405020304" pitchFamily="18" charset="-78"/>
              </a:rPr>
              <a:t>4- يساعد ال </a:t>
            </a:r>
            <a:r>
              <a:rPr lang="en-US" sz="2400" dirty="0">
                <a:solidFill>
                  <a:schemeClr val="bg1"/>
                </a:solidFill>
                <a:latin typeface="Andalus" panose="02020603050405020304" pitchFamily="18" charset="-78"/>
                <a:cs typeface="Andalus" panose="02020603050405020304" pitchFamily="18" charset="-78"/>
              </a:rPr>
              <a:t>SPSS</a:t>
            </a:r>
            <a:r>
              <a:rPr lang="ar-SA" sz="2400" dirty="0">
                <a:solidFill>
                  <a:schemeClr val="bg1"/>
                </a:solidFill>
                <a:latin typeface="Andalus" panose="02020603050405020304" pitchFamily="18" charset="-78"/>
                <a:cs typeface="Andalus" panose="02020603050405020304" pitchFamily="18" charset="-78"/>
              </a:rPr>
              <a:t> في اكتشاف الأخطاء.</a:t>
            </a:r>
            <a:endParaRPr lang="en-US" sz="2400" dirty="0">
              <a:solidFill>
                <a:schemeClr val="bg1"/>
              </a:solidFill>
              <a:latin typeface="Andalus" panose="02020603050405020304" pitchFamily="18" charset="-78"/>
              <a:cs typeface="Andalus" panose="02020603050405020304" pitchFamily="18" charset="-78"/>
            </a:endParaRPr>
          </a:p>
          <a:p>
            <a:r>
              <a:rPr lang="ar-SA" sz="2400" dirty="0">
                <a:solidFill>
                  <a:schemeClr val="bg1"/>
                </a:solidFill>
                <a:latin typeface="Andalus" panose="02020603050405020304" pitchFamily="18" charset="-78"/>
                <a:cs typeface="Andalus" panose="02020603050405020304" pitchFamily="18" charset="-78"/>
              </a:rPr>
              <a:t>5- يشمل البرنامج العديد من الاختبارات والرسومات البيانية كما انه يتفوق في الإحصاء الوصفي والانحدار الأساسي وتحليل التباين.</a:t>
            </a:r>
            <a:endParaRPr lang="en-US" sz="2400" dirty="0">
              <a:solidFill>
                <a:schemeClr val="bg1"/>
              </a:solidFill>
              <a:latin typeface="Andalus" panose="02020603050405020304" pitchFamily="18" charset="-78"/>
              <a:cs typeface="Andalus" panose="02020603050405020304" pitchFamily="18" charset="-78"/>
            </a:endParaRPr>
          </a:p>
          <a:p>
            <a:r>
              <a:rPr lang="ar-SA" sz="2400" dirty="0">
                <a:solidFill>
                  <a:schemeClr val="bg1"/>
                </a:solidFill>
                <a:latin typeface="Andalus" panose="02020603050405020304" pitchFamily="18" charset="-78"/>
                <a:cs typeface="Andalus" panose="02020603050405020304" pitchFamily="18" charset="-78"/>
              </a:rPr>
              <a:t>6- كما نستطيع دمج برنامج </a:t>
            </a:r>
            <a:r>
              <a:rPr lang="en-US" sz="2400" dirty="0">
                <a:solidFill>
                  <a:schemeClr val="bg1"/>
                </a:solidFill>
                <a:latin typeface="Andalus" panose="02020603050405020304" pitchFamily="18" charset="-78"/>
                <a:cs typeface="Andalus" panose="02020603050405020304" pitchFamily="18" charset="-78"/>
              </a:rPr>
              <a:t>SPSS</a:t>
            </a:r>
            <a:r>
              <a:rPr lang="ar-SA" sz="2400" dirty="0">
                <a:solidFill>
                  <a:schemeClr val="bg1"/>
                </a:solidFill>
                <a:latin typeface="Andalus" panose="02020603050405020304" pitchFamily="18" charset="-78"/>
                <a:cs typeface="Andalus" panose="02020603050405020304" pitchFamily="18" charset="-78"/>
              </a:rPr>
              <a:t> مع مايكروسوفت أوفيس.</a:t>
            </a:r>
            <a:endParaRPr lang="en-US" sz="2400" dirty="0">
              <a:solidFill>
                <a:schemeClr val="bg1"/>
              </a:solidFill>
              <a:latin typeface="Andalus" panose="02020603050405020304" pitchFamily="18" charset="-78"/>
              <a:cs typeface="Andalus" panose="02020603050405020304" pitchFamily="18" charset="-78"/>
            </a:endParaRPr>
          </a:p>
          <a:p>
            <a:r>
              <a:rPr lang="ar-SA" sz="2400" dirty="0">
                <a:solidFill>
                  <a:schemeClr val="bg1"/>
                </a:solidFill>
                <a:latin typeface="Andalus" panose="02020603050405020304" pitchFamily="18" charset="-78"/>
                <a:cs typeface="Andalus" panose="02020603050405020304" pitchFamily="18" charset="-78"/>
              </a:rPr>
              <a:t>وفي الختام يمكننا القول أن استخدام برنامج </a:t>
            </a:r>
            <a:r>
              <a:rPr lang="en-US" sz="2400" dirty="0">
                <a:solidFill>
                  <a:schemeClr val="bg1"/>
                </a:solidFill>
                <a:latin typeface="Andalus" panose="02020603050405020304" pitchFamily="18" charset="-78"/>
                <a:cs typeface="Andalus" panose="02020603050405020304" pitchFamily="18" charset="-78"/>
              </a:rPr>
              <a:t>SPSS</a:t>
            </a:r>
            <a:r>
              <a:rPr lang="ar-SA" sz="2400" dirty="0">
                <a:solidFill>
                  <a:schemeClr val="bg1"/>
                </a:solidFill>
                <a:latin typeface="Andalus" panose="02020603050405020304" pitchFamily="18" charset="-78"/>
                <a:cs typeface="Andalus" panose="02020603050405020304" pitchFamily="18" charset="-78"/>
              </a:rPr>
              <a:t> في التحليل الإحصائي يساعد الباحث في الحصول على نتائج دقيقة وسريعة، لما يتميز به البرنامج من سهولة في الاستخدام، لذا يعتمد عليه العديد من الباحثين والجامعات والحكومات أيضاً</a:t>
            </a:r>
            <a:r>
              <a:rPr lang="ar-SA" dirty="0">
                <a:latin typeface="Andalus" panose="02020603050405020304" pitchFamily="18" charset="-78"/>
                <a:cs typeface="Andalus" panose="02020603050405020304" pitchFamily="18" charset="-78"/>
              </a:rPr>
              <a:t>.</a:t>
            </a:r>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49933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10" y="296214"/>
            <a:ext cx="10225825" cy="6336406"/>
          </a:xfrm>
          <a:prstGeom prst="rect">
            <a:avLst/>
          </a:prstGeom>
        </p:spPr>
      </p:pic>
    </p:spTree>
    <p:extLst>
      <p:ext uri="{BB962C8B-B14F-4D97-AF65-F5344CB8AC3E}">
        <p14:creationId xmlns:p14="http://schemas.microsoft.com/office/powerpoint/2010/main" val="365484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09" y="0"/>
            <a:ext cx="10522039" cy="6858000"/>
          </a:xfrm>
          <a:prstGeom prst="rect">
            <a:avLst/>
          </a:prstGeom>
        </p:spPr>
      </p:pic>
    </p:spTree>
    <p:extLst>
      <p:ext uri="{BB962C8B-B14F-4D97-AF65-F5344CB8AC3E}">
        <p14:creationId xmlns:p14="http://schemas.microsoft.com/office/powerpoint/2010/main" val="211837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15" y="90488"/>
            <a:ext cx="10753860" cy="6477738"/>
          </a:xfrm>
          <a:prstGeom prst="rect">
            <a:avLst/>
          </a:prstGeom>
        </p:spPr>
      </p:pic>
    </p:spTree>
    <p:extLst>
      <p:ext uri="{BB962C8B-B14F-4D97-AF65-F5344CB8AC3E}">
        <p14:creationId xmlns:p14="http://schemas.microsoft.com/office/powerpoint/2010/main" val="656903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099" y="0"/>
            <a:ext cx="10238703" cy="6858000"/>
          </a:xfrm>
          <a:prstGeom prst="rect">
            <a:avLst/>
          </a:prstGeom>
        </p:spPr>
      </p:pic>
    </p:spTree>
    <p:extLst>
      <p:ext uri="{BB962C8B-B14F-4D97-AF65-F5344CB8AC3E}">
        <p14:creationId xmlns:p14="http://schemas.microsoft.com/office/powerpoint/2010/main" val="378560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21" y="90152"/>
            <a:ext cx="10998558" cy="6426557"/>
          </a:xfrm>
          <a:prstGeom prst="rect">
            <a:avLst/>
          </a:prstGeom>
        </p:spPr>
      </p:pic>
    </p:spTree>
    <p:extLst>
      <p:ext uri="{BB962C8B-B14F-4D97-AF65-F5344CB8AC3E}">
        <p14:creationId xmlns:p14="http://schemas.microsoft.com/office/powerpoint/2010/main" val="3217598717"/>
      </p:ext>
    </p:extLst>
  </p:cSld>
  <p:clrMapOvr>
    <a:masterClrMapping/>
  </p:clrMapOvr>
</p:sld>
</file>

<file path=ppt/theme/theme1.xml><?xml version="1.0" encoding="utf-8"?>
<a:theme xmlns:a="http://schemas.openxmlformats.org/drawingml/2006/main" name="Badge">
  <a:themeElements>
    <a:clrScheme name="أصفر">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الشارة</Template>
  <TotalTime>344</TotalTime>
  <Words>65</Words>
  <Application>Microsoft Office PowerPoint</Application>
  <PresentationFormat>شاشة عريضة</PresentationFormat>
  <Paragraphs>21</Paragraphs>
  <Slides>10</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10</vt:i4>
      </vt:variant>
    </vt:vector>
  </HeadingPairs>
  <TitlesOfParts>
    <vt:vector size="18" baseType="lpstr">
      <vt:lpstr>Aharoni</vt:lpstr>
      <vt:lpstr>Andalus</vt:lpstr>
      <vt:lpstr>Angsana New</vt:lpstr>
      <vt:lpstr>Arial</vt:lpstr>
      <vt:lpstr>Gill Sans MT</vt:lpstr>
      <vt:lpstr>Impact</vt:lpstr>
      <vt:lpstr>Majalla UI</vt:lpstr>
      <vt:lpstr>Badge</vt:lpstr>
      <vt:lpstr>الحقيبة الإحصائية وكيفية توظيفها لبحوث التخرج لطالبات المرحلة الرابعة </vt:lpstr>
      <vt:lpstr>برنامج SPSS </vt:lpstr>
      <vt:lpstr> </vt:lpstr>
      <vt:lpstr>أهم المميزات الخاصة بالبرنامج SPSS </vt:lpstr>
      <vt:lpstr>عرض تقديمي في PowerPoint</vt:lpstr>
      <vt:lpstr>عرض تقديمي في PowerPoint</vt:lpstr>
      <vt:lpstr>عرض تقديمي في PowerPoint</vt:lpstr>
      <vt:lpstr>عرض تقديمي في PowerPoint</vt:lpstr>
      <vt:lpstr>عرض تقديمي في PowerPoint</vt:lpstr>
      <vt:lpstr>ننتقل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Journal Systems (OJS)</dc:title>
  <dc:creator>Windows 8.1</dc:creator>
  <cp:lastModifiedBy>Windows 8.1</cp:lastModifiedBy>
  <cp:revision>40</cp:revision>
  <dcterms:created xsi:type="dcterms:W3CDTF">2020-11-13T14:32:40Z</dcterms:created>
  <dcterms:modified xsi:type="dcterms:W3CDTF">2021-03-09T07:51:26Z</dcterms:modified>
</cp:coreProperties>
</file>