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385FC-8043-49AB-9C30-33810D07FCC5}" type="datetimeFigureOut">
              <a:rPr lang="en-US" smtClean="0"/>
              <a:t>5/8/2022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3EF99-CBAB-4F13-9D9F-9DCB81A18C7B}" type="slidenum">
              <a:rPr lang="en-US" smtClean="0"/>
              <a:t>‹#›</a:t>
            </a:fld>
            <a:endParaRPr lang="en-US"/>
          </a:p>
        </p:txBody>
      </p:sp>
    </p:spTree>
    <p:extLst>
      <p:ext uri="{BB962C8B-B14F-4D97-AF65-F5344CB8AC3E}">
        <p14:creationId xmlns:p14="http://schemas.microsoft.com/office/powerpoint/2010/main" val="293859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83EF99-CBAB-4F13-9D9F-9DCB81A18C7B}" type="slidenum">
              <a:rPr lang="en-US" smtClean="0"/>
              <a:t>10</a:t>
            </a:fld>
            <a:endParaRPr lang="en-US"/>
          </a:p>
        </p:txBody>
      </p:sp>
    </p:spTree>
    <p:extLst>
      <p:ext uri="{BB962C8B-B14F-4D97-AF65-F5344CB8AC3E}">
        <p14:creationId xmlns:p14="http://schemas.microsoft.com/office/powerpoint/2010/main" val="1652689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35D171-ADC9-4E85-B019-0E7A92D99BF3}" type="datetimeFigureOut">
              <a:rPr lang="en-US" smtClean="0"/>
              <a:t>5/8/2022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5D171-ADC9-4E85-B019-0E7A92D99BF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5D171-ADC9-4E85-B019-0E7A92D99BF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5D171-ADC9-4E85-B019-0E7A92D99BF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5D171-ADC9-4E85-B019-0E7A92D99BF3}"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35D171-ADC9-4E85-B019-0E7A92D99BF3}"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9B5ED-82B0-42E9-A6A0-F591FB245B27}"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35D171-ADC9-4E85-B019-0E7A92D99BF3}" type="datetimeFigureOut">
              <a:rPr lang="en-US" smtClean="0"/>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9B5ED-82B0-42E9-A6A0-F591FB245B27}"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35D171-ADC9-4E85-B019-0E7A92D99BF3}" type="datetimeFigureOut">
              <a:rPr lang="en-US" smtClean="0"/>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5D171-ADC9-4E85-B019-0E7A92D99BF3}" type="datetimeFigureOut">
              <a:rPr lang="en-US" smtClean="0"/>
              <a:t>5/8/2022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35D171-ADC9-4E85-B019-0E7A92D99BF3}" type="datetimeFigureOut">
              <a:rPr lang="en-US" smtClean="0"/>
              <a:t>5/8/2022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4"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4"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35D171-ADC9-4E85-B019-0E7A92D99BF3}" type="datetimeFigureOut">
              <a:rPr lang="en-US" smtClean="0"/>
              <a:t>5/8/2022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C939B5ED-82B0-42E9-A6A0-F591FB245B2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conveyor dir="l"/>
        <p:sndAc>
          <p:stSnd>
            <p:snd r:embed="rId1" name="camera.wav"/>
          </p:stSnd>
        </p:sndAc>
      </p:transition>
    </mc:Choice>
    <mc:Fallback>
      <p:transition spd="slow">
        <p:fade/>
        <p:sndAc>
          <p:stSnd>
            <p:snd r:embed="rId1"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35D171-ADC9-4E85-B019-0E7A92D99BF3}" type="datetimeFigureOut">
              <a:rPr lang="en-US" smtClean="0"/>
              <a:t>5/8/2022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939B5ED-82B0-42E9-A6A0-F591FB245B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1600">
        <p14:conveyor dir="l"/>
        <p:sndAc>
          <p:stSnd>
            <p:snd r:embed="rId13" name="camera.wav"/>
          </p:stSnd>
        </p:sndAc>
      </p:transition>
    </mc:Choice>
    <mc:Fallback>
      <p:transition spd="slow">
        <p:fade/>
        <p:sndAc>
          <p:stSnd>
            <p:snd r:embed="rId13" name="camera.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76600"/>
            <a:ext cx="6705600" cy="1371600"/>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accent4"/>
          </a:lnRef>
          <a:fillRef idx="1">
            <a:schemeClr val="lt1"/>
          </a:fillRef>
          <a:effectRef idx="0">
            <a:schemeClr val="accent4"/>
          </a:effectRef>
          <a:fontRef idx="minor">
            <a:schemeClr val="dk1"/>
          </a:fontRef>
        </p:style>
        <p:txBody>
          <a:bodyPr>
            <a:normAutofit fontScale="90000"/>
          </a:bodyPr>
          <a:lstStyle/>
          <a:p>
            <a:r>
              <a:rPr lang="ar-IQ" dirty="0" smtClean="0">
                <a:solidFill>
                  <a:schemeClr val="accent3">
                    <a:lumMod val="50000"/>
                  </a:schemeClr>
                </a:solidFill>
              </a:rPr>
              <a:t>تأثير الجهد البدني على إستجابة بعض الهرمونات</a:t>
            </a:r>
            <a:endParaRPr lang="en-US" dirty="0">
              <a:solidFill>
                <a:schemeClr val="accent3">
                  <a:lumMod val="50000"/>
                </a:schemeClr>
              </a:solidFill>
            </a:endParaRPr>
          </a:p>
        </p:txBody>
      </p:sp>
      <p:sp>
        <p:nvSpPr>
          <p:cNvPr id="3" name="Subtitle 2"/>
          <p:cNvSpPr>
            <a:spLocks noGrp="1"/>
          </p:cNvSpPr>
          <p:nvPr>
            <p:ph type="subTitle" idx="1"/>
          </p:nvPr>
        </p:nvSpPr>
        <p:spPr>
          <a:xfrm>
            <a:off x="1371600" y="4724400"/>
            <a:ext cx="6400800" cy="914400"/>
          </a:xfrm>
        </p:spPr>
        <p:txBody>
          <a:bodyPr>
            <a:normAutofit/>
          </a:bodyPr>
          <a:lstStyle/>
          <a:p>
            <a:r>
              <a:rPr lang="ar-IQ" sz="3200" b="1" dirty="0" smtClean="0">
                <a:solidFill>
                  <a:schemeClr val="accent2">
                    <a:lumMod val="50000"/>
                  </a:schemeClr>
                </a:solidFill>
              </a:rPr>
              <a:t>إعداد : أ.م.د غصون ناطق</a:t>
            </a:r>
            <a:endParaRPr lang="en-US" sz="3200" b="1" dirty="0">
              <a:solidFill>
                <a:schemeClr val="accent2">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143001"/>
            <a:ext cx="2057400"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170906"/>
            <a:ext cx="2667000" cy="55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356517"/>
            <a:ext cx="33528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453720"/>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2362199"/>
            <a:ext cx="5723468" cy="990601"/>
          </a:xfrm>
          <a:ln/>
        </p:spPr>
        <p:style>
          <a:lnRef idx="1">
            <a:schemeClr val="accent6"/>
          </a:lnRef>
          <a:fillRef idx="2">
            <a:schemeClr val="accent6"/>
          </a:fillRef>
          <a:effectRef idx="1">
            <a:schemeClr val="accent6"/>
          </a:effectRef>
          <a:fontRef idx="minor">
            <a:schemeClr val="dk1"/>
          </a:fontRef>
        </p:style>
        <p:txBody>
          <a:bodyPr/>
          <a:lstStyle/>
          <a:p>
            <a:r>
              <a:rPr lang="ar-IQ" dirty="0" smtClean="0"/>
              <a:t>شكرا لحسن إصغائكم</a:t>
            </a:r>
            <a:endParaRPr lang="en-US" dirty="0"/>
          </a:p>
        </p:txBody>
      </p:sp>
      <p:sp>
        <p:nvSpPr>
          <p:cNvPr id="3" name="Subtitle 2"/>
          <p:cNvSpPr>
            <a:spLocks noGrp="1"/>
          </p:cNvSpPr>
          <p:nvPr>
            <p:ph type="subTitle" idx="1"/>
          </p:nvPr>
        </p:nvSpPr>
        <p:spPr>
          <a:xfrm>
            <a:off x="1727200" y="3657600"/>
            <a:ext cx="5712179" cy="1524000"/>
          </a:xfrm>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581400"/>
            <a:ext cx="4572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104989"/>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3" name="camera.wav"/>
          </p:stSnd>
        </p:sndAc>
      </p:transition>
    </mc:Choice>
    <mc:Fallback>
      <p:transition spd="slow">
        <p:fade/>
        <p:sndAc>
          <p:stSnd>
            <p:snd r:embed="rId3"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smtClean="0"/>
              <a:t>Hormones</a:t>
            </a:r>
            <a:r>
              <a:rPr lang="ar-IQ" b="1" dirty="0" smtClean="0"/>
              <a:t>الهرمونات </a:t>
            </a:r>
            <a:endParaRPr lang="en-US" dirty="0"/>
          </a:p>
        </p:txBody>
      </p:sp>
      <p:sp>
        <p:nvSpPr>
          <p:cNvPr id="3" name="Content Placeholder 2"/>
          <p:cNvSpPr>
            <a:spLocks noGrp="1"/>
          </p:cNvSpPr>
          <p:nvPr>
            <p:ph idx="1"/>
          </p:nvPr>
        </p:nvSpPr>
        <p:spPr>
          <a:xfrm>
            <a:off x="1219200" y="3200400"/>
            <a:ext cx="6858000" cy="2209800"/>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accent4"/>
          </a:lnRef>
          <a:fillRef idx="1">
            <a:schemeClr val="lt1"/>
          </a:fillRef>
          <a:effectRef idx="0">
            <a:schemeClr val="accent4"/>
          </a:effectRef>
          <a:fontRef idx="minor">
            <a:schemeClr val="dk1"/>
          </a:fontRef>
        </p:style>
        <p:txBody>
          <a:bodyPr>
            <a:normAutofit lnSpcReduction="10000"/>
          </a:bodyPr>
          <a:lstStyle/>
          <a:p>
            <a:pPr algn="just" rtl="1"/>
            <a:r>
              <a:rPr lang="ar-IQ" b="1" dirty="0"/>
              <a:t>ا</a:t>
            </a:r>
            <a:r>
              <a:rPr lang="ar-IQ" b="1" dirty="0" smtClean="0"/>
              <a:t>لهرمونات </a:t>
            </a:r>
            <a:r>
              <a:rPr lang="ar-IQ" b="1" dirty="0"/>
              <a:t>هي رسائل كيمائة تفرز في الدم بواسطة خلايا افراز داخلية اوبواسطة خلايا عصبية معينة , وكما اضهرت الدراسات في السنوات الاخيرة </a:t>
            </a:r>
            <a:r>
              <a:rPr lang="ar-IQ" b="1" dirty="0" smtClean="0">
                <a:ln w="1905">
                  <a:solidFill>
                    <a:schemeClr val="tx1">
                      <a:lumMod val="95000"/>
                      <a:lumOff val="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إن</a:t>
            </a:r>
            <a:r>
              <a:rPr lang="ar-IQ" b="1" dirty="0" smtClean="0">
                <a:ln>
                  <a:solidFill>
                    <a:schemeClr val="tx1">
                      <a:lumMod val="95000"/>
                      <a:lumOff val="5000"/>
                    </a:schemeClr>
                  </a:solidFill>
                </a:ln>
              </a:rPr>
              <a:t> إ</a:t>
            </a:r>
            <a:r>
              <a:rPr lang="ar-IQ" b="1" dirty="0" smtClean="0"/>
              <a:t>فراز </a:t>
            </a:r>
            <a:r>
              <a:rPr lang="ar-IQ" b="1" dirty="0"/>
              <a:t>الهورمونات لم يعد مقصورا على الغدد الصماء وحدها، فهناك أيضا أنسجة اخرى في الجسم تقوم </a:t>
            </a:r>
            <a:r>
              <a:rPr lang="ar-IQ" b="1" dirty="0" smtClean="0"/>
              <a:t>بإلأفراز مثل </a:t>
            </a:r>
            <a:r>
              <a:rPr lang="ar-IQ" b="1" dirty="0"/>
              <a:t>الهرمونات، وعلى </a:t>
            </a:r>
            <a:r>
              <a:rPr lang="ar-IQ" b="1" dirty="0" smtClean="0"/>
              <a:t>سبيل </a:t>
            </a:r>
            <a:r>
              <a:rPr lang="ar-IQ" b="1" dirty="0"/>
              <a:t>المثال كل من الهيبوثالامس وعضلة القلب </a:t>
            </a:r>
            <a:r>
              <a:rPr lang="ar-IQ" b="1" dirty="0" smtClean="0"/>
              <a:t>والكلي</a:t>
            </a:r>
          </a:p>
          <a:p>
            <a:pPr algn="just"/>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838200"/>
            <a:ext cx="7162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957245"/>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773218"/>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accent3"/>
          </a:lnRef>
          <a:fillRef idx="1">
            <a:schemeClr val="lt1"/>
          </a:fillRef>
          <a:effectRef idx="0">
            <a:schemeClr val="accent3"/>
          </a:effectRef>
          <a:fontRef idx="minor">
            <a:schemeClr val="dk1"/>
          </a:fontRef>
        </p:style>
        <p:txBody>
          <a:bodyPr/>
          <a:lstStyle/>
          <a:p>
            <a:r>
              <a:rPr lang="ar-IQ" dirty="0" smtClean="0"/>
              <a:t>الجهاز العصبي والهرموني</a:t>
            </a:r>
            <a:endParaRPr lang="en-US" dirty="0"/>
          </a:p>
        </p:txBody>
      </p:sp>
      <p:sp>
        <p:nvSpPr>
          <p:cNvPr id="3" name="Content Placeholder 2"/>
          <p:cNvSpPr>
            <a:spLocks noGrp="1"/>
          </p:cNvSpPr>
          <p:nvPr>
            <p:ph idx="1"/>
          </p:nvPr>
        </p:nvSpPr>
        <p:spPr>
          <a:xfrm>
            <a:off x="1143000" y="3124200"/>
            <a:ext cx="6934200" cy="2590800"/>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accent2"/>
          </a:lnRef>
          <a:fillRef idx="1">
            <a:schemeClr val="lt1"/>
          </a:fillRef>
          <a:effectRef idx="0">
            <a:schemeClr val="accent2"/>
          </a:effectRef>
          <a:fontRef idx="minor">
            <a:schemeClr val="dk1"/>
          </a:fontRef>
        </p:style>
        <p:txBody>
          <a:bodyPr>
            <a:normAutofit fontScale="92500"/>
          </a:bodyPr>
          <a:lstStyle/>
          <a:p>
            <a:pPr algn="just" rtl="1"/>
            <a:r>
              <a:rPr lang="ar-IQ" b="1" dirty="0"/>
              <a:t>ويقوم الجهازان الهرموني والعصبي بالتعاون معا للتجانس على المحافضة التجانس لجميع اجهزة الجسم، ولذالك يطلق على استجابتها معا مصطلح الاستجابة العصبية الهرمونية والفارق بين الجهازين ان الهرمونات يتم إفرازها في الدم مباشرة لتصل مع الدورة الدموية </a:t>
            </a:r>
            <a:r>
              <a:rPr lang="ar-IQ" b="1" dirty="0"/>
              <a:t>ا</a:t>
            </a:r>
            <a:r>
              <a:rPr lang="ar-IQ" b="1" dirty="0" smtClean="0"/>
              <a:t>لى </a:t>
            </a:r>
            <a:r>
              <a:rPr lang="ar-IQ" b="1" dirty="0"/>
              <a:t>الانسجة المستهدفة، بينما تستخدم الاعصاب الناقلات العصبية لنقل الرسالة من عصب الى آخر أو من عصب </a:t>
            </a:r>
            <a:r>
              <a:rPr lang="ar-IQ" b="1" dirty="0" smtClean="0"/>
              <a:t>إلى </a:t>
            </a:r>
          </a:p>
          <a:p>
            <a:pPr algn="r"/>
            <a:r>
              <a:rPr lang="ar-IQ" b="1" dirty="0" smtClean="0"/>
              <a:t>الأنسجة</a:t>
            </a:r>
            <a:endParaRPr lang="en-US" dirty="0"/>
          </a:p>
        </p:txBody>
      </p:sp>
    </p:spTree>
    <p:extLst>
      <p:ext uri="{BB962C8B-B14F-4D97-AF65-F5344CB8AC3E}">
        <p14:creationId xmlns:p14="http://schemas.microsoft.com/office/powerpoint/2010/main" val="3239063636"/>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17582"/>
            <a:ext cx="6477000" cy="1163618"/>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a:normAutofit/>
          </a:bodyPr>
          <a:lstStyle/>
          <a:p>
            <a:r>
              <a:rPr lang="ar-IQ" sz="2400" b="1" dirty="0" smtClean="0"/>
              <a:t>إستجابة الهرمونات للجهد البدني</a:t>
            </a:r>
            <a:endParaRPr lang="en-US" sz="2400" b="1" dirty="0"/>
          </a:p>
        </p:txBody>
      </p:sp>
      <p:sp>
        <p:nvSpPr>
          <p:cNvPr id="3" name="Content Placeholder 2"/>
          <p:cNvSpPr>
            <a:spLocks noGrp="1"/>
          </p:cNvSpPr>
          <p:nvPr>
            <p:ph idx="1"/>
          </p:nvPr>
        </p:nvSpPr>
        <p:spPr>
          <a:xfrm>
            <a:off x="1066800" y="3276600"/>
            <a:ext cx="7173191" cy="2446468"/>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just" rtl="1">
              <a:buFont typeface="Wingdings" pitchFamily="2" charset="2"/>
              <a:buChar char="v"/>
            </a:pPr>
            <a:r>
              <a:rPr lang="ar-IQ" b="1" dirty="0">
                <a:solidFill>
                  <a:srgbClr val="000000"/>
                </a:solidFill>
                <a:latin typeface="Verdana"/>
              </a:rPr>
              <a:t>يزداد نشاط الغدد الصماء لكي تفرز الهرمونات المتعددة عن أداء الجهد البدني , كما يحدث ذلك أيضا قبيل بدء الشخص في المران أو التدريب إلى الاشتراك في المنافسة ويستمر نشاط الغدد الصماء في إفرازاتها من الهرمونات إثناء أداء المجهودات البدنية وخاصة تلك التي تتميز بشدتها العالية وتتطلب الاستمرار لفترة زمنية طويلة .وكلما كانت المنافسة ذات أهمية كبيرة لدى اللاعب كان ذلك محفزا اكبر لإفراز الهرمونات وهناك مجموعة من الاستجابات التي تعبر عن زيادة نشاط الغدد الصماء تحت تأثير أداء الجهد </a:t>
            </a:r>
            <a:r>
              <a:rPr lang="ar-IQ" b="1" dirty="0" smtClean="0">
                <a:solidFill>
                  <a:srgbClr val="000000"/>
                </a:solidFill>
                <a:latin typeface="Verdana"/>
              </a:rPr>
              <a:t>البدني</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09800"/>
            <a:ext cx="2209800" cy="91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09800"/>
            <a:ext cx="2819400" cy="91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544512"/>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935018"/>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p:spPr>
        <p:style>
          <a:lnRef idx="2">
            <a:schemeClr val="accent3"/>
          </a:lnRef>
          <a:fillRef idx="1">
            <a:schemeClr val="lt1"/>
          </a:fillRef>
          <a:effectRef idx="0">
            <a:schemeClr val="accent3"/>
          </a:effectRef>
          <a:fontRef idx="minor">
            <a:schemeClr val="dk1"/>
          </a:fontRef>
        </p:style>
        <p:txBody>
          <a:bodyPr/>
          <a:lstStyle/>
          <a:p>
            <a:r>
              <a:rPr lang="ar-IQ" dirty="0" smtClean="0"/>
              <a:t>الهرمون المحفز للغدة الدرقية </a:t>
            </a:r>
            <a:r>
              <a:rPr lang="en-US" dirty="0" smtClean="0"/>
              <a:t>T.S.H</a:t>
            </a:r>
            <a:endParaRPr lang="en-US" dirty="0"/>
          </a:p>
        </p:txBody>
      </p:sp>
      <p:sp>
        <p:nvSpPr>
          <p:cNvPr id="3" name="Content Placeholder 2"/>
          <p:cNvSpPr>
            <a:spLocks noGrp="1"/>
          </p:cNvSpPr>
          <p:nvPr>
            <p:ph idx="1"/>
          </p:nvPr>
        </p:nvSpPr>
        <p:spPr>
          <a:xfrm>
            <a:off x="914400" y="2209800"/>
            <a:ext cx="4191000" cy="3527612"/>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rtl="1">
              <a:buFont typeface="Wingdings" pitchFamily="2" charset="2"/>
              <a:buChar char="v"/>
            </a:pPr>
            <a:r>
              <a:rPr lang="ar-IQ" b="1" dirty="0" smtClean="0"/>
              <a:t>ان مجرد تأهب اللاعب لأداء جهد بدني أو الاشتراك في المنافسات الرياضية تزداد نسبة الهرمون المحفز للغدة الدرقية , الذي يعمل على محفيز هرموني </a:t>
            </a:r>
            <a:r>
              <a:rPr lang="en-US" b="1" dirty="0" smtClean="0"/>
              <a:t>T3.T4 </a:t>
            </a:r>
            <a:endParaRPr lang="ar-IQ" b="1" dirty="0" smtClean="0"/>
          </a:p>
          <a:p>
            <a:pPr algn="just" rtl="1">
              <a:buFont typeface="Wingdings" pitchFamily="2" charset="2"/>
              <a:buChar char="v"/>
            </a:pPr>
            <a:r>
              <a:rPr lang="ar-IQ" b="1" dirty="0" smtClean="0"/>
              <a:t>يظهر تاثير هرمون </a:t>
            </a:r>
            <a:r>
              <a:rPr lang="en-US" b="1" dirty="0" smtClean="0"/>
              <a:t>T4</a:t>
            </a:r>
            <a:r>
              <a:rPr lang="ar-IQ" b="1" dirty="0" smtClean="0"/>
              <a:t> تحت تأثير الجهد البدني ذو الشدد العالية مما يؤدي الى سرعة التمثيل الغذائي للدهون لذا فهو يرتبط برياضات التحمل</a:t>
            </a:r>
          </a:p>
          <a:p>
            <a:pPr algn="just" rtl="1">
              <a:buFont typeface="Wingdings" pitchFamily="2" charset="2"/>
              <a:buChar char="v"/>
            </a:pPr>
            <a:r>
              <a:rPr lang="ar-IQ" b="1" dirty="0" smtClean="0"/>
              <a:t>يساعد على زيادة حجم الدفع القلبي ومعدل النبض وضغط الدم الأنقباضي</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2971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272063"/>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17583"/>
            <a:ext cx="6536268" cy="935018"/>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dk1"/>
          </a:lnRef>
          <a:fillRef idx="1">
            <a:schemeClr val="lt1"/>
          </a:fillRef>
          <a:effectRef idx="0">
            <a:schemeClr val="dk1"/>
          </a:effectRef>
          <a:fontRef idx="minor">
            <a:schemeClr val="dk1"/>
          </a:fontRef>
        </p:style>
        <p:txBody>
          <a:bodyPr/>
          <a:lstStyle/>
          <a:p>
            <a:r>
              <a:rPr lang="ar-IQ" dirty="0" smtClean="0"/>
              <a:t>هرمون الكورتزول</a:t>
            </a:r>
            <a:endParaRPr lang="en-US" dirty="0"/>
          </a:p>
        </p:txBody>
      </p:sp>
      <p:sp>
        <p:nvSpPr>
          <p:cNvPr id="3" name="Content Placeholder 2"/>
          <p:cNvSpPr>
            <a:spLocks noGrp="1"/>
          </p:cNvSpPr>
          <p:nvPr>
            <p:ph idx="1"/>
          </p:nvPr>
        </p:nvSpPr>
        <p:spPr>
          <a:xfrm>
            <a:off x="1463041" y="1905001"/>
            <a:ext cx="4175760" cy="3818068"/>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dk1"/>
          </a:lnRef>
          <a:fillRef idx="1">
            <a:schemeClr val="lt1"/>
          </a:fillRef>
          <a:effectRef idx="0">
            <a:schemeClr val="dk1"/>
          </a:effectRef>
          <a:fontRef idx="minor">
            <a:schemeClr val="dk1"/>
          </a:fontRef>
        </p:style>
        <p:txBody>
          <a:bodyPr>
            <a:normAutofit lnSpcReduction="10000"/>
          </a:bodyPr>
          <a:lstStyle/>
          <a:p>
            <a:pPr algn="just" rtl="1">
              <a:buFont typeface="Wingdings" pitchFamily="2" charset="2"/>
              <a:buChar char="v"/>
            </a:pPr>
            <a:r>
              <a:rPr lang="ar-IQ" b="1" dirty="0" smtClean="0"/>
              <a:t>يزداد إفراز هرمون الكورتزول في رياضات التحمل حيث يعمل إفرازه على </a:t>
            </a:r>
          </a:p>
          <a:p>
            <a:pPr algn="just" rtl="1">
              <a:buFont typeface="Wingdings" pitchFamily="2" charset="2"/>
              <a:buChar char="v"/>
            </a:pPr>
            <a:r>
              <a:rPr lang="ar-IQ" b="1" dirty="0" smtClean="0"/>
              <a:t>سرعة التمثيل الغذائي للكربوهدرات</a:t>
            </a:r>
          </a:p>
          <a:p>
            <a:pPr algn="just" rtl="1">
              <a:buFont typeface="Wingdings" pitchFamily="2" charset="2"/>
              <a:buChar char="v"/>
            </a:pPr>
            <a:r>
              <a:rPr lang="ar-IQ" b="1" dirty="0" smtClean="0"/>
              <a:t>الاسراع في تحويل جلاكوجين الكبد الى كلوكوز لضمان الاستمرار امداد المخ والانسجة العصبية بالجلوكوز</a:t>
            </a:r>
          </a:p>
          <a:p>
            <a:pPr algn="just" rtl="1">
              <a:buFont typeface="Wingdings" pitchFamily="2" charset="2"/>
              <a:buChar char="v"/>
            </a:pPr>
            <a:r>
              <a:rPr lang="ar-IQ" b="1" dirty="0" smtClean="0"/>
              <a:t>تخفيف حالات التوتر والانفعال والارهاق في المجهود البدني القصوي ( مرتفع الشدة)</a:t>
            </a: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05001"/>
            <a:ext cx="2571750" cy="376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963957"/>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p:spPr>
        <p:style>
          <a:lnRef idx="2">
            <a:schemeClr val="dk1"/>
          </a:lnRef>
          <a:fillRef idx="1">
            <a:schemeClr val="lt1"/>
          </a:fillRef>
          <a:effectRef idx="0">
            <a:schemeClr val="dk1"/>
          </a:effectRef>
          <a:fontRef idx="minor">
            <a:schemeClr val="dk1"/>
          </a:fontRef>
        </p:style>
        <p:txBody>
          <a:bodyPr/>
          <a:lstStyle/>
          <a:p>
            <a:r>
              <a:rPr lang="ar-IQ" dirty="0" smtClean="0"/>
              <a:t>هرموني الأدرينالين واأدرينالين</a:t>
            </a:r>
            <a:endParaRPr lang="en-US" dirty="0"/>
          </a:p>
        </p:txBody>
      </p:sp>
      <p:sp>
        <p:nvSpPr>
          <p:cNvPr id="3" name="Content Placeholder 2"/>
          <p:cNvSpPr>
            <a:spLocks noGrp="1"/>
          </p:cNvSpPr>
          <p:nvPr>
            <p:ph idx="1"/>
          </p:nvPr>
        </p:nvSpPr>
        <p:spPr>
          <a:xfrm>
            <a:off x="1295400" y="2286001"/>
            <a:ext cx="4038599" cy="3733800"/>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1"/>
            <a:tileRect/>
          </a:gradFill>
        </p:spPr>
        <p:style>
          <a:lnRef idx="2">
            <a:schemeClr val="dk1"/>
          </a:lnRef>
          <a:fillRef idx="1">
            <a:schemeClr val="lt1"/>
          </a:fillRef>
          <a:effectRef idx="0">
            <a:schemeClr val="dk1"/>
          </a:effectRef>
          <a:fontRef idx="minor">
            <a:schemeClr val="dk1"/>
          </a:fontRef>
        </p:style>
        <p:txBody>
          <a:bodyPr>
            <a:normAutofit/>
          </a:bodyPr>
          <a:lstStyle/>
          <a:p>
            <a:pPr algn="r" rtl="1"/>
            <a:r>
              <a:rPr lang="ar-IQ" b="1" dirty="0" smtClean="0"/>
              <a:t>يزداد أفرازهما في رياضات التحمل </a:t>
            </a:r>
          </a:p>
          <a:p>
            <a:pPr algn="r" rtl="1"/>
            <a:r>
              <a:rPr lang="ar-IQ" b="1" dirty="0" smtClean="0"/>
              <a:t>إتساع الشعيبات التنفسية مما يقلل إعياء الجهد البدني على الجهاز التنفسي وخاصة بما يتعلق بإستيعاب كمية أكبر من الهواء وبالتالي إستيعاب كمية أكبر من الاوكسجين</a:t>
            </a:r>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0"/>
            <a:ext cx="2667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826672"/>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dk1"/>
          </a:lnRef>
          <a:fillRef idx="1">
            <a:schemeClr val="lt1"/>
          </a:fillRef>
          <a:effectRef idx="0">
            <a:schemeClr val="dk1"/>
          </a:effectRef>
          <a:fontRef idx="minor">
            <a:schemeClr val="dk1"/>
          </a:fontRef>
        </p:style>
        <p:txBody>
          <a:bodyPr>
            <a:normAutofit/>
          </a:bodyPr>
          <a:lstStyle/>
          <a:p>
            <a:pPr rtl="1"/>
            <a:r>
              <a:rPr lang="ar-IQ" sz="3200" dirty="0" smtClean="0"/>
              <a:t>هرموني الالدسترون /هرمون المضاد للتدرر</a:t>
            </a:r>
            <a:r>
              <a:rPr lang="en-US" sz="3200" dirty="0" smtClean="0"/>
              <a:t>A.D.H</a:t>
            </a:r>
            <a:endParaRPr lang="en-US" sz="3200" dirty="0"/>
          </a:p>
        </p:txBody>
      </p:sp>
      <p:sp>
        <p:nvSpPr>
          <p:cNvPr id="3" name="Content Placeholder 2"/>
          <p:cNvSpPr>
            <a:spLocks noGrp="1"/>
          </p:cNvSpPr>
          <p:nvPr>
            <p:ph idx="1"/>
          </p:nvPr>
        </p:nvSpPr>
        <p:spPr>
          <a:xfrm>
            <a:off x="1143000" y="2133600"/>
            <a:ext cx="6858000" cy="3603812"/>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a:lstStyle/>
          <a:p>
            <a:pPr algn="r" rtl="1"/>
            <a:r>
              <a:rPr lang="ar-IQ" b="1" dirty="0" smtClean="0"/>
              <a:t>أولا / الالدستيرون </a:t>
            </a:r>
          </a:p>
          <a:p>
            <a:pPr algn="r" rtl="1"/>
            <a:r>
              <a:rPr lang="ar-IQ" b="1" dirty="0" smtClean="0"/>
              <a:t>يعمل على تنظيم عمليات إمتصاص الماء والاملاح ( الصوديوم والبوتاسيوم) بواسطة الكلى حيث يحافظ على الإنقباضات العضلية اثناء الجهد البدني</a:t>
            </a:r>
          </a:p>
          <a:p>
            <a:pPr algn="r" rtl="1"/>
            <a:r>
              <a:rPr lang="ar-IQ" b="1" dirty="0" smtClean="0"/>
              <a:t>ثانيا /هرمون </a:t>
            </a:r>
            <a:r>
              <a:rPr lang="en-US" b="1" dirty="0" smtClean="0"/>
              <a:t>A.D.H</a:t>
            </a:r>
            <a:endParaRPr lang="ar-IQ" b="1" dirty="0" smtClean="0"/>
          </a:p>
          <a:p>
            <a:pPr algn="r" rtl="1"/>
            <a:r>
              <a:rPr lang="ar-IQ" b="1" dirty="0" smtClean="0"/>
              <a:t>يعمل على زيادة إمتصاص الماء في الكلى واعادته للدم للمحافظة على التوازن المائي في الجسم خاصة في حالات التعرق في التدريبات الشاقة والجو الحار</a:t>
            </a:r>
            <a:endParaRPr lang="en-US" b="1" dirty="0"/>
          </a:p>
        </p:txBody>
      </p:sp>
    </p:spTree>
    <p:extLst>
      <p:ext uri="{BB962C8B-B14F-4D97-AF65-F5344CB8AC3E}">
        <p14:creationId xmlns:p14="http://schemas.microsoft.com/office/powerpoint/2010/main" val="1307119065"/>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p:spPr>
        <p:style>
          <a:lnRef idx="2">
            <a:schemeClr val="accent3"/>
          </a:lnRef>
          <a:fillRef idx="1">
            <a:schemeClr val="lt1"/>
          </a:fillRef>
          <a:effectRef idx="0">
            <a:schemeClr val="accent3"/>
          </a:effectRef>
          <a:fontRef idx="minor">
            <a:schemeClr val="dk1"/>
          </a:fontRef>
        </p:style>
        <p:txBody>
          <a:bodyPr/>
          <a:lstStyle/>
          <a:p>
            <a:r>
              <a:rPr lang="ar-IQ" dirty="0" smtClean="0"/>
              <a:t>هرمون الأنسولين</a:t>
            </a:r>
            <a:endParaRPr lang="en-US" dirty="0"/>
          </a:p>
        </p:txBody>
      </p:sp>
      <p:sp>
        <p:nvSpPr>
          <p:cNvPr id="3" name="Content Placeholder 2"/>
          <p:cNvSpPr>
            <a:spLocks noGrp="1"/>
          </p:cNvSpPr>
          <p:nvPr>
            <p:ph idx="1"/>
          </p:nvPr>
        </p:nvSpPr>
        <p:spPr>
          <a:xfrm>
            <a:off x="1066800" y="2057400"/>
            <a:ext cx="4038600" cy="3574473"/>
          </a:xfr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txBody>
          <a:bodyPr>
            <a:normAutofit/>
          </a:bodyPr>
          <a:lstStyle/>
          <a:p>
            <a:pPr algn="just" rtl="1"/>
            <a:r>
              <a:rPr lang="ar-IQ" b="1" dirty="0" smtClean="0"/>
              <a:t>يزداد إفراز هرمون الأنسولين قليلا عند بداية الجهد البدني ثم ينخفض عند الأستمرار في أداء الجهد لمدة أطول مما يساعد على تحويل أكسدة الكربوهدرات الى أكسدة الدهون خاصة في رياضات التحمل</a:t>
            </a:r>
            <a:endParaRPr lang="en-US"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200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145296"/>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168</TotalTime>
  <Words>450</Words>
  <Application>Microsoft Office PowerPoint</Application>
  <PresentationFormat>On-screen Show (4:3)</PresentationFormat>
  <Paragraphs>30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تأثير الجهد البدني على إستجابة بعض الهرمونات</vt:lpstr>
      <vt:lpstr>Hormonesالهرمونات </vt:lpstr>
      <vt:lpstr>الجهاز العصبي والهرموني</vt:lpstr>
      <vt:lpstr>إستجابة الهرمونات للجهد البدني</vt:lpstr>
      <vt:lpstr>الهرمون المحفز للغدة الدرقية T.S.H</vt:lpstr>
      <vt:lpstr>هرمون الكورتزول</vt:lpstr>
      <vt:lpstr>هرموني الأدرينالين واأدرينالين</vt:lpstr>
      <vt:lpstr>هرموني الالدسترون /هرمون المضاد للتدررA.D.H</vt:lpstr>
      <vt:lpstr>هرمون الأنسولين</vt:lpstr>
      <vt:lpstr>شكرا لحسن إصغائكم</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تأثير الجهد البدني على إستجابة بعض الهرمونات</dc:title>
  <dc:creator>DR.Ahmed Saker</dc:creator>
  <cp:lastModifiedBy>DR.Ahmed Saker</cp:lastModifiedBy>
  <cp:revision>23</cp:revision>
  <dcterms:created xsi:type="dcterms:W3CDTF">2022-05-05T18:38:38Z</dcterms:created>
  <dcterms:modified xsi:type="dcterms:W3CDTF">2022-05-07T21:57:48Z</dcterms:modified>
</cp:coreProperties>
</file>