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6B995-67FF-4E58-9EF4-8990D27EADB8}" type="datetimeFigureOut">
              <a:rPr lang="en-US" smtClean="0"/>
              <a:t>12/31/2008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6B995-67FF-4E58-9EF4-8990D27EADB8}" type="datetimeFigureOut">
              <a:rPr lang="en-US" smtClean="0"/>
              <a:t>12/31/2008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6B995-67FF-4E58-9EF4-8990D27EADB8}" type="datetimeFigureOut">
              <a:rPr lang="en-US" smtClean="0"/>
              <a:t>12/31/2008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6B995-67FF-4E58-9EF4-8990D27EADB8}" type="datetimeFigureOut">
              <a:rPr lang="en-US" smtClean="0"/>
              <a:t>12/31/2008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6B995-67FF-4E58-9EF4-8990D27EADB8}" type="datetimeFigureOut">
              <a:rPr lang="en-US" smtClean="0"/>
              <a:t>12/31/2008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6B995-67FF-4E58-9EF4-8990D27EADB8}" type="datetimeFigureOut">
              <a:rPr lang="en-US" smtClean="0"/>
              <a:t>12/31/2008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6B995-67FF-4E58-9EF4-8990D27EADB8}" type="datetimeFigureOut">
              <a:rPr lang="en-US" smtClean="0"/>
              <a:t>12/31/2008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6B995-67FF-4E58-9EF4-8990D27EADB8}" type="datetimeFigureOut">
              <a:rPr lang="en-US" smtClean="0"/>
              <a:t>12/31/2008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6B995-67FF-4E58-9EF4-8990D27EADB8}" type="datetimeFigureOut">
              <a:rPr lang="en-US" smtClean="0"/>
              <a:t>12/31/2008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6B995-67FF-4E58-9EF4-8990D27EADB8}" type="datetimeFigureOut">
              <a:rPr lang="en-US" smtClean="0"/>
              <a:t>12/31/2008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6B995-67FF-4E58-9EF4-8990D27EADB8}" type="datetimeFigureOut">
              <a:rPr lang="en-US" smtClean="0"/>
              <a:t>12/31/2008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35DFB4-634A-4AA1-9828-51C053C3C31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6B995-67FF-4E58-9EF4-8990D27EADB8}" type="datetimeFigureOut">
              <a:rPr lang="en-US" smtClean="0"/>
              <a:t>12/31/2008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5DFB4-634A-4AA1-9828-51C053C3C3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732262" cy="707886"/>
          </a:xfrm>
          <a:prstGeom prst="rect">
            <a:avLst/>
          </a:prstGeom>
        </p:spPr>
        <p:txBody>
          <a:bodyPr wrap="none">
            <a:spAutoFit/>
          </a:bodyPr>
          <a:lstStyle/>
          <a:p>
            <a:pPr algn="r" rtl="1"/>
            <a:r>
              <a:rPr lang="ar-IQ" sz="4000" b="1" dirty="0" smtClean="0">
                <a:solidFill>
                  <a:srgbClr val="C00000"/>
                </a:solidFill>
              </a:rPr>
              <a:t>القوة الدافعية وفقاً لمؤشرات جهاز (</a:t>
            </a:r>
            <a:r>
              <a:rPr lang="en-US" sz="4000" b="1" dirty="0" err="1" smtClean="0">
                <a:solidFill>
                  <a:srgbClr val="C00000"/>
                </a:solidFill>
              </a:rPr>
              <a:t>Dyana</a:t>
            </a:r>
            <a:r>
              <a:rPr lang="en-US" sz="4000" b="1" dirty="0" smtClean="0">
                <a:solidFill>
                  <a:srgbClr val="C00000"/>
                </a:solidFill>
              </a:rPr>
              <a:t> Foot</a:t>
            </a:r>
            <a:r>
              <a:rPr lang="ar-IQ" sz="4000" b="1" dirty="0" smtClean="0">
                <a:solidFill>
                  <a:srgbClr val="C00000"/>
                </a:solidFill>
              </a:rPr>
              <a:t>)</a:t>
            </a:r>
            <a:endParaRPr lang="en-US" sz="4000" dirty="0">
              <a:solidFill>
                <a:srgbClr val="C00000"/>
              </a:solidFill>
            </a:endParaRPr>
          </a:p>
        </p:txBody>
      </p:sp>
      <p:sp>
        <p:nvSpPr>
          <p:cNvPr id="3073" name="Rectangle 1"/>
          <p:cNvSpPr>
            <a:spLocks noChangeArrowheads="1"/>
          </p:cNvSpPr>
          <p:nvPr/>
        </p:nvSpPr>
        <p:spPr bwMode="auto">
          <a:xfrm>
            <a:off x="571472" y="1142984"/>
            <a:ext cx="828677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تدريب القوة العضلية لمختلف المهارات والحركات الرياضية يجب ان يتم وفق الاسس الميكانيكية, حيث ان مصطلحات القوة الانفجارية والقوة المميزة بالسرعة والقوة القصوى هي مصطلحات تعبر عن القدرات البدنية التي تظهر بها القوة ووفق لنسبها التي تتلاءم ونوع المهارة, الا ان المتخصص في البايوميكانيك التطبيقي يجب ان يجدد نوع التدريب الخاص للقوة العضلية وفق الاسس الميكانيكية, حيث يظهر تحت هذا المصطلح تدريبات القوة وفق العزوم وتدريب القوة المطلقة والقوة النسبية, وهذه المصطلحات تغطي جانب التدريب للقوة العضلية التي لها صفة الخصوصية في الاداء المهاري, والتمارين من هذا النوع تعد اقصى درجات التخصص من اجل تنمية القوة العضلية نوعا وكما وتوقيتا.</a:t>
            </a:r>
            <a:endParaRPr kumimoji="0" lang="en-US" sz="2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بمعنى اخر ان تنمية القوة العضلية وفقا للاستخدامات اللحظية او المجموعات العضلية داخل الاداء المهاري, تعتبر عاملا حاسما في نجاح عملية توظيف العمل العصبي لهذا الاداء.</a:t>
            </a:r>
            <a:endParaRPr kumimoji="0" lang="en-US" sz="2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وتعد القوة التخصصية طريقا لقوة الاداء المهاري التخصصي , فالفكرة العامة لتدريب الرياضيين ذو الخبرة ليست تدريب القوة نفسها, وانما التدريب الذي ينصب على تطوير التوافق العصبي – العضلي وتحسينه باستخدام طريقة الجهد الاقصى, بمعنى اخر اثارة كبيرة للعضلة من اجل تضخمها بطريقة التكرار والجهد الاقل من الاقصى وبتغير نوع التمرين وشدته وحجمه".</a:t>
            </a:r>
            <a:endParaRPr kumimoji="0" lang="ar-SA" sz="2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1285860"/>
            <a:ext cx="864399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ar-SA" sz="2200" b="1" dirty="0" smtClean="0">
                <a:latin typeface="Simplified Arabic" pitchFamily="18" charset="-78"/>
                <a:ea typeface="Calibri" pitchFamily="34" charset="0"/>
                <a:cs typeface="Simplified Arabic" pitchFamily="18" charset="-78"/>
              </a:rPr>
              <a:t>ان </a:t>
            </a:r>
            <a:r>
              <a:rPr lang="ar-SA" sz="2200" b="1" dirty="0">
                <a:latin typeface="Simplified Arabic" pitchFamily="18" charset="-78"/>
                <a:ea typeface="Calibri" pitchFamily="34" charset="0"/>
                <a:cs typeface="Simplified Arabic" pitchFamily="18" charset="-78"/>
              </a:rPr>
              <a:t>هذا النوع من التدريب يعتمد على ما يسمى بواجبات العمل العضلي للأداء المهاري, والتي فيها اختلاف من اداء الى اخر وكذلك من فرد لآخر , كما انها قد تختلف ايضا من محاولة لأخرى بالنسبة لفرد الواحد .الا ان واجبات العمل العضلي للفرد الواحد في الاداء المعين بتكرار المحاولات , لا يعتبر محكا رئيسيا في الحكم على الخصوصية , فهذه الفروق في مقادير وتوقيت ونوعية العمل العضلي هي فروق ناتجة عن التغيرات والاختلافات التي تحدث من الناحية الكمية في البيئة الميكانيكية.</a:t>
            </a:r>
            <a:endParaRPr lang="en-US" sz="2200" b="1" dirty="0">
              <a:latin typeface="Simplified Arabic" pitchFamily="18" charset="-78"/>
              <a:ea typeface="Calibri" pitchFamily="34"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lang="ar-SA" sz="2200" b="1" dirty="0">
                <a:latin typeface="Simplified Arabic" pitchFamily="18" charset="-78"/>
                <a:ea typeface="Calibri" pitchFamily="34" charset="0"/>
                <a:cs typeface="Simplified Arabic" pitchFamily="18" charset="-78"/>
              </a:rPr>
              <a:t>  فلا يمكن ان تتشابه محاولتان للاعب واحد في كل متغيرات بيئتها الميكانيكية وخاصة عند القيام بالاداءات التي  قد تتطلب بذلا لقوى عضلية قصوى في توقيتات زمنية محدودة, او تناوبا في العمل العضلي بين صورة واخرى في المجموعة العضلية الواحدة.</a:t>
            </a:r>
            <a:endParaRPr lang="en-US" sz="2200" b="1" dirty="0">
              <a:latin typeface="Simplified Arabic" pitchFamily="18" charset="-78"/>
              <a:ea typeface="Calibri" pitchFamily="34"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lang="ar-SA" sz="2200" b="1" dirty="0">
                <a:latin typeface="Simplified Arabic" pitchFamily="18" charset="-78"/>
                <a:ea typeface="Calibri" pitchFamily="34" charset="0"/>
                <a:cs typeface="Simplified Arabic" pitchFamily="18" charset="-78"/>
              </a:rPr>
              <a:t>   حيث ان الخصائص الميكانيكية يمكن ان تعطي مؤشرا في العوامل الاساسية التي تحكم عملية تدريب القوة وكذلك السيطرة على حركات جسم الانسان من خلال التحكم بالمقاومات المستخدمة وللإحداث تطويرا في القوة حول مفصل ما من مفاصل الجسم مقارنة مع تمارين المقاومة التقليدية المستخدمة تحت ظروف اخرى </a:t>
            </a: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14282" y="285728"/>
            <a:ext cx="8732262" cy="707886"/>
          </a:xfrm>
          <a:prstGeom prst="rect">
            <a:avLst/>
          </a:prstGeom>
        </p:spPr>
        <p:txBody>
          <a:bodyPr wrap="none">
            <a:spAutoFit/>
          </a:bodyPr>
          <a:lstStyle/>
          <a:p>
            <a:pPr algn="r" rtl="1"/>
            <a:r>
              <a:rPr lang="ar-IQ" sz="4000" b="1" dirty="0" smtClean="0">
                <a:solidFill>
                  <a:srgbClr val="C00000"/>
                </a:solidFill>
              </a:rPr>
              <a:t>القوة الدافعية وفقاً لمؤشرات جهاز (</a:t>
            </a:r>
            <a:r>
              <a:rPr lang="en-US" sz="4000" b="1" dirty="0" err="1" smtClean="0">
                <a:solidFill>
                  <a:srgbClr val="C00000"/>
                </a:solidFill>
              </a:rPr>
              <a:t>Dyana</a:t>
            </a:r>
            <a:r>
              <a:rPr lang="en-US" sz="4000" b="1" dirty="0" smtClean="0">
                <a:solidFill>
                  <a:srgbClr val="C00000"/>
                </a:solidFill>
              </a:rPr>
              <a:t> Foot</a:t>
            </a:r>
            <a:r>
              <a:rPr lang="ar-IQ" sz="4000" b="1" dirty="0" smtClean="0">
                <a:solidFill>
                  <a:srgbClr val="C00000"/>
                </a:solidFill>
              </a:rPr>
              <a:t>)</a:t>
            </a:r>
            <a:endParaRPr lang="en-US" sz="4000"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28662" y="357166"/>
            <a:ext cx="700086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ar-SA" sz="4000" b="1" dirty="0">
                <a:solidFill>
                  <a:srgbClr val="C00000"/>
                </a:solidFill>
              </a:rPr>
              <a:t>التحليل البايوميكانيكي للحركات الرياضية</a:t>
            </a:r>
          </a:p>
        </p:txBody>
      </p:sp>
      <p:sp>
        <p:nvSpPr>
          <p:cNvPr id="1026" name="Rectangle 2"/>
          <p:cNvSpPr>
            <a:spLocks noChangeArrowheads="1"/>
          </p:cNvSpPr>
          <p:nvPr/>
        </p:nvSpPr>
        <p:spPr bwMode="auto">
          <a:xfrm>
            <a:off x="0" y="1142984"/>
            <a:ext cx="8929654"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SA" sz="2200" b="1" dirty="0">
                <a:latin typeface="Simplified Arabic" pitchFamily="18" charset="-78"/>
                <a:ea typeface="Calibri" pitchFamily="34" charset="0"/>
                <a:cs typeface="Simplified Arabic" pitchFamily="18" charset="-78"/>
              </a:rPr>
              <a:t>يعد التحليل الحركي احد المرتكزات الاساسية التي تلعب دورا مهما في تقويم مستوى الأداء فمن خلاله يمكن التعرف على مدى نجاح المناهج والبرامج التدريبية المعدة للوصول الى افضل تكنيك وتحقيق المستوى المطلوب من خلال دراسة أجزاء الحركة. اذ يسهم التحليل الحركي في تحديد النقاط الايجابية والسلبية في الأداء والعمل على تعزيز النقاط الايجابية ووضع الحلول المناسبة للنقاط السلبية ومعالجتها . </a:t>
            </a:r>
            <a:r>
              <a:rPr lang="ar-SA" sz="2200" b="1" dirty="0">
                <a:latin typeface="Simplified Arabic" pitchFamily="18" charset="-78"/>
                <a:ea typeface="Calibri" pitchFamily="34" charset="0"/>
                <a:cs typeface="Simplified Arabic" pitchFamily="18" charset="-78"/>
              </a:rPr>
              <a:t>وهذا ما أكده (علي جواد,2007) نقلا عن (قاسم حسن , ايمان شاكر) بان التحليل الحركي علم يبحث في الأداء ويسعى الى دراسة أجزاء الحركة ومكوناتها وصولا الى دقائقها سعيا وراء تكنيك افضل, ويعد احد وسائل المعرفة الدقيقة للمسار الحركي بهدف التحسين والتطور , من خلال اكتشاف الأخطاء والعمل بعد قياسها على تقويمها في ضوء الاعتبارات المحددة لمواصفات </a:t>
            </a:r>
            <a:r>
              <a:rPr lang="ar-SA" sz="2200" b="1" dirty="0" smtClean="0">
                <a:latin typeface="Simplified Arabic" pitchFamily="18" charset="-78"/>
                <a:ea typeface="Calibri" pitchFamily="34" charset="0"/>
                <a:cs typeface="Simplified Arabic" pitchFamily="18" charset="-78"/>
              </a:rPr>
              <a:t>الأداء</a:t>
            </a:r>
            <a:r>
              <a:rPr lang="en-US" sz="2200" b="1" dirty="0">
                <a:latin typeface="Simplified Arabic" pitchFamily="18" charset="-78"/>
                <a:ea typeface="Calibri" pitchFamily="34" charset="0"/>
                <a:cs typeface="Simplified Arabic" pitchFamily="18" charset="-78"/>
              </a:rPr>
              <a:t>.</a:t>
            </a:r>
            <a:endParaRPr lang="en-US" sz="2200" b="1"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sz="2200" b="1" dirty="0">
                <a:latin typeface="Simplified Arabic" pitchFamily="18" charset="-78"/>
                <a:ea typeface="Calibri" pitchFamily="34" charset="0"/>
                <a:cs typeface="Simplified Arabic" pitchFamily="18" charset="-78"/>
              </a:rPr>
              <a:t>وهذا ما أكدت عليه اغلب المصادر والمراجع بان التحليل الميكانيكي للأداء هو وسيلة موضوعية للقياس وتقييم الاداء. </a:t>
            </a:r>
            <a:r>
              <a:rPr lang="ar-SA" sz="2200" b="1" dirty="0">
                <a:latin typeface="Simplified Arabic" pitchFamily="18" charset="-78"/>
                <a:ea typeface="Calibri" pitchFamily="34" charset="0"/>
                <a:cs typeface="Simplified Arabic" pitchFamily="18" charset="-78"/>
              </a:rPr>
              <a:t>وان من خلاله يتم تطوير الاداء او تعديله او تحسينه وتقويمه لذلك اصبحت الدراسات الميكانيكية مهمة بشكل كبير لدراسة الالعاب الرياضية </a:t>
            </a:r>
            <a:r>
              <a:rPr lang="ar-SA" sz="2200" b="1" dirty="0" smtClean="0">
                <a:latin typeface="Simplified Arabic" pitchFamily="18" charset="-78"/>
                <a:ea typeface="Calibri" pitchFamily="34" charset="0"/>
                <a:cs typeface="Simplified Arabic" pitchFamily="18" charset="-78"/>
              </a:rPr>
              <a:t>لاعتمادها </a:t>
            </a:r>
            <a:r>
              <a:rPr lang="ar-SA" sz="2200" b="1" dirty="0">
                <a:latin typeface="Simplified Arabic" pitchFamily="18" charset="-78"/>
                <a:ea typeface="Calibri" pitchFamily="34" charset="0"/>
                <a:cs typeface="Simplified Arabic" pitchFamily="18" charset="-78"/>
              </a:rPr>
              <a:t>الوسائل الموضوعية في التقييم للأداء الفني وكذلك قياس الازمنة والمسافات والازمنة والقوى المؤثرة في الاداء بشكل كمي ودقيق وهذا يرفع من صدق التقييم للأداء وموضوعيته</a:t>
            </a:r>
            <a:r>
              <a:rPr lang="ar-SA" sz="2200" b="1" dirty="0" smtClean="0">
                <a:latin typeface="Simplified Arabic" pitchFamily="18" charset="-78"/>
                <a:ea typeface="Calibri" pitchFamily="34" charset="0"/>
                <a:cs typeface="Simplified Arabic" pitchFamily="18" charset="-78"/>
              </a:rPr>
              <a:t>.</a:t>
            </a:r>
            <a:endParaRPr lang="en-US" sz="2200" b="1"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1000100" y="142852"/>
            <a:ext cx="7534435" cy="707886"/>
          </a:xfrm>
          <a:prstGeom prst="rect">
            <a:avLst/>
          </a:prstGeom>
        </p:spPr>
        <p:txBody>
          <a:bodyPr wrap="none">
            <a:spAutoFit/>
          </a:bodyPr>
          <a:lstStyle/>
          <a:p>
            <a:r>
              <a:rPr lang="ar-SA" sz="4000" b="1" dirty="0">
                <a:solidFill>
                  <a:srgbClr val="C00000"/>
                </a:solidFill>
              </a:rPr>
              <a:t>الاجهزة المختبرية وانظمة التحليل الميكانيكي</a:t>
            </a:r>
            <a:endParaRPr lang="en-US" sz="4000" b="1" dirty="0">
              <a:solidFill>
                <a:srgbClr val="C00000"/>
              </a:solidFill>
            </a:endParaRPr>
          </a:p>
        </p:txBody>
      </p:sp>
      <p:sp>
        <p:nvSpPr>
          <p:cNvPr id="20481" name="Rectangle 1"/>
          <p:cNvSpPr>
            <a:spLocks noChangeArrowheads="1"/>
          </p:cNvSpPr>
          <p:nvPr/>
        </p:nvSpPr>
        <p:spPr bwMode="auto">
          <a:xfrm>
            <a:off x="285720" y="785794"/>
            <a:ext cx="8715436"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lang="ar-SA" sz="2200" b="1" dirty="0">
                <a:latin typeface="Simplified Arabic" pitchFamily="18" charset="-78"/>
                <a:ea typeface="Calibri" pitchFamily="34" charset="0"/>
                <a:cs typeface="Simplified Arabic" pitchFamily="18" charset="-78"/>
              </a:rPr>
              <a:t> ان المستويات العالية والانجازات الرياضية والقفزات الهائلة في الارقام ومستويات الأداء في الدورات والبطولات العالمية ومقارنة مع المستويات وارقام الماضي هناك فرق كبير في ذلك اذ يرجع الى التقدم التكنولوجي في المجال الرياضي من خلال ابتكار الكثير من الادوات والاجهزة المساعدة التي اسهمت في تطوير قدراته الرياضية </a:t>
            </a:r>
            <a:r>
              <a:rPr lang="ar-SA" sz="2200" b="1" dirty="0" smtClean="0">
                <a:latin typeface="Simplified Arabic" pitchFamily="18" charset="-78"/>
                <a:ea typeface="Calibri" pitchFamily="34" charset="0"/>
                <a:cs typeface="Simplified Arabic" pitchFamily="18" charset="-78"/>
              </a:rPr>
              <a:t>ومهاراته.</a:t>
            </a:r>
            <a:endParaRPr lang="en-US" sz="2200" b="1"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sz="2200" b="1" dirty="0">
                <a:latin typeface="Simplified Arabic" pitchFamily="18" charset="-78"/>
                <a:ea typeface="Calibri" pitchFamily="34" charset="0"/>
                <a:cs typeface="Simplified Arabic" pitchFamily="18" charset="-78"/>
              </a:rPr>
              <a:t>   اذ ان تلك الاجهزة وضعت على وفق اسس لقواعد ونظريات علمية في مجال التدريب الرياضي لتتناسب مع اهداف التدريبات المستخدمة عليها. </a:t>
            </a:r>
            <a:r>
              <a:rPr lang="ar-SA" sz="2200" b="1" dirty="0">
                <a:latin typeface="Simplified Arabic" pitchFamily="18" charset="-78"/>
                <a:ea typeface="Calibri" pitchFamily="34" charset="0"/>
                <a:cs typeface="Simplified Arabic" pitchFamily="18" charset="-78"/>
              </a:rPr>
              <a:t>اذ تبنى وفق مبادئ وقوانين العلوم الطبيعية كعلم التشريح وفسيولوجيا الأعضاء وميكانيكية الحركة كذلك العلوم المساعدة الاخرى كعلم </a:t>
            </a:r>
            <a:r>
              <a:rPr lang="ar-SA" sz="2200" b="1" dirty="0" smtClean="0">
                <a:latin typeface="Simplified Arabic" pitchFamily="18" charset="-78"/>
                <a:ea typeface="Calibri" pitchFamily="34" charset="0"/>
                <a:cs typeface="Simplified Arabic" pitchFamily="18" charset="-78"/>
              </a:rPr>
              <a:t>النفس</a:t>
            </a:r>
            <a:r>
              <a:rPr lang="en-US" sz="2200" b="1" dirty="0" smtClean="0">
                <a:latin typeface="Simplified Arabic" pitchFamily="18" charset="-78"/>
                <a:ea typeface="Calibri" pitchFamily="34" charset="0"/>
                <a:cs typeface="Simplified Arabic" pitchFamily="18" charset="-78"/>
              </a:rPr>
              <a:t>.</a:t>
            </a:r>
          </a:p>
          <a:p>
            <a:pPr marL="0" marR="0" lvl="0" indent="0" algn="just" defTabSz="914400" rtl="1" eaLnBrk="0" fontAlgn="base" latinLnBrk="0" hangingPunct="0">
              <a:lnSpc>
                <a:spcPct val="100000"/>
              </a:lnSpc>
              <a:spcBef>
                <a:spcPct val="0"/>
              </a:spcBef>
              <a:spcAft>
                <a:spcPct val="0"/>
              </a:spcAft>
              <a:buClrTx/>
              <a:buSzTx/>
              <a:buFontTx/>
              <a:buNone/>
              <a:tabLst/>
            </a:pPr>
            <a:r>
              <a:rPr lang="ar-SA" sz="2200" b="1" dirty="0" smtClean="0">
                <a:latin typeface="Simplified Arabic" pitchFamily="18" charset="-78"/>
                <a:ea typeface="Calibri" pitchFamily="34" charset="0"/>
                <a:cs typeface="Simplified Arabic" pitchFamily="18" charset="-78"/>
              </a:rPr>
              <a:t> </a:t>
            </a:r>
            <a:r>
              <a:rPr lang="ar-SA" sz="2200" b="1" u="sng" dirty="0" smtClean="0">
                <a:latin typeface="Simplified Arabic" pitchFamily="18" charset="-78"/>
                <a:ea typeface="Calibri" pitchFamily="34" charset="0"/>
                <a:cs typeface="Simplified Arabic" pitchFamily="18" charset="-78"/>
              </a:rPr>
              <a:t>ومن </a:t>
            </a:r>
            <a:r>
              <a:rPr lang="ar-SA" sz="2200" b="1" u="sng" dirty="0">
                <a:latin typeface="Simplified Arabic" pitchFamily="18" charset="-78"/>
                <a:ea typeface="Calibri" pitchFamily="34" charset="0"/>
                <a:cs typeface="Simplified Arabic" pitchFamily="18" charset="-78"/>
              </a:rPr>
              <a:t>هذه الاجهزة هي:-</a:t>
            </a:r>
            <a:endParaRPr lang="en-US" sz="2200" b="1" u="sng"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جهاز (</a:t>
            </a:r>
            <a:r>
              <a:rPr lang="en-US" sz="2200" b="1" dirty="0">
                <a:solidFill>
                  <a:srgbClr val="C00000"/>
                </a:solidFill>
                <a:latin typeface="Simplified Arabic" pitchFamily="18" charset="-78"/>
                <a:ea typeface="Calibri" pitchFamily="34" charset="0"/>
                <a:cs typeface="Simplified Arabic" pitchFamily="18" charset="-78"/>
              </a:rPr>
              <a:t>E,M,G</a:t>
            </a:r>
            <a:r>
              <a:rPr lang="ar-SA" sz="2200" b="1" dirty="0">
                <a:solidFill>
                  <a:srgbClr val="C00000"/>
                </a:solidFill>
                <a:latin typeface="Simplified Arabic" pitchFamily="18" charset="-78"/>
                <a:ea typeface="Calibri" pitchFamily="34" charset="0"/>
                <a:cs typeface="Simplified Arabic" pitchFamily="18" charset="-78"/>
              </a:rPr>
              <a:t>) النشاط العضلي الكهربائي- </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IQ" sz="2200" b="1" dirty="0">
                <a:solidFill>
                  <a:srgbClr val="C00000"/>
                </a:solidFill>
                <a:latin typeface="Simplified Arabic" pitchFamily="18" charset="-78"/>
                <a:ea typeface="Calibri" pitchFamily="34" charset="0"/>
                <a:cs typeface="Simplified Arabic" pitchFamily="18" charset="-78"/>
              </a:rPr>
              <a:t>جهاز قرص التحدي( الاتزان)</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IQ" sz="2200" b="1" dirty="0">
                <a:solidFill>
                  <a:srgbClr val="C00000"/>
                </a:solidFill>
                <a:latin typeface="Simplified Arabic" pitchFamily="18" charset="-78"/>
                <a:ea typeface="Calibri" pitchFamily="34" charset="0"/>
                <a:cs typeface="Simplified Arabic" pitchFamily="18" charset="-78"/>
              </a:rPr>
              <a:t>جهاز الرادار</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منظومة التحليل الحركي ثلاثية الابعاد</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 منظومة ماسح القدم</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منظومة </a:t>
            </a:r>
            <a:r>
              <a:rPr lang="en-US" sz="2200" b="1" dirty="0">
                <a:solidFill>
                  <a:srgbClr val="C00000"/>
                </a:solidFill>
                <a:latin typeface="Simplified Arabic" pitchFamily="18" charset="-78"/>
                <a:ea typeface="Calibri" pitchFamily="34" charset="0"/>
                <a:cs typeface="Simplified Arabic" pitchFamily="18" charset="-78"/>
              </a:rPr>
              <a:t>Time it</a:t>
            </a: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منظومة البيوسان(</a:t>
            </a:r>
            <a:r>
              <a:rPr lang="en-US" sz="2200" b="1" dirty="0" err="1">
                <a:solidFill>
                  <a:srgbClr val="C00000"/>
                </a:solidFill>
                <a:latin typeface="Simplified Arabic" pitchFamily="18" charset="-78"/>
                <a:ea typeface="Calibri" pitchFamily="34" charset="0"/>
                <a:cs typeface="Simplified Arabic" pitchFamily="18" charset="-78"/>
              </a:rPr>
              <a:t>Biosyn</a:t>
            </a:r>
            <a:r>
              <a:rPr lang="en-US" sz="2200" b="1" dirty="0">
                <a:solidFill>
                  <a:srgbClr val="C00000"/>
                </a:solidFill>
                <a:latin typeface="Simplified Arabic" pitchFamily="18" charset="-78"/>
                <a:ea typeface="Calibri" pitchFamily="34" charset="0"/>
                <a:cs typeface="Simplified Arabic" pitchFamily="18" charset="-78"/>
              </a:rPr>
              <a:t> System</a:t>
            </a:r>
            <a:r>
              <a:rPr lang="ar-IQ" sz="2200" b="1" dirty="0">
                <a:solidFill>
                  <a:srgbClr val="C00000"/>
                </a:solidFill>
                <a:latin typeface="Simplified Arabic" pitchFamily="18" charset="-78"/>
                <a:ea typeface="Calibri" pitchFamily="34" charset="0"/>
                <a:cs typeface="Simplified Arabic" pitchFamily="18" charset="-78"/>
              </a:rPr>
              <a:t>)</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lang="ar-SA" sz="2200" b="1" dirty="0">
                <a:solidFill>
                  <a:srgbClr val="C00000"/>
                </a:solidFill>
                <a:latin typeface="Simplified Arabic" pitchFamily="18" charset="-78"/>
                <a:ea typeface="Calibri" pitchFamily="34" charset="0"/>
                <a:cs typeface="Simplified Arabic" pitchFamily="18" charset="-78"/>
              </a:rPr>
              <a:t>منظومة الدينافوت</a:t>
            </a:r>
            <a:endParaRPr lang="en-US" sz="2200" b="1" dirty="0">
              <a:solidFill>
                <a:srgbClr val="C00000"/>
              </a:solidFill>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1357290" y="214290"/>
            <a:ext cx="6357982"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ar-IQ" sz="4000" b="1" dirty="0">
                <a:solidFill>
                  <a:srgbClr val="C00000"/>
                </a:solidFill>
              </a:rPr>
              <a:t>منظومة الدينافوت ( </a:t>
            </a:r>
            <a:r>
              <a:rPr lang="en-US" sz="4000" b="1" dirty="0">
                <a:solidFill>
                  <a:srgbClr val="C00000"/>
                </a:solidFill>
              </a:rPr>
              <a:t>Dynafoot3 </a:t>
            </a:r>
            <a:r>
              <a:rPr lang="ar-IQ" sz="4000" b="1" dirty="0">
                <a:solidFill>
                  <a:srgbClr val="C00000"/>
                </a:solidFill>
              </a:rPr>
              <a:t> </a:t>
            </a:r>
            <a:r>
              <a:rPr lang="ar-IQ" sz="4000" b="1" dirty="0" smtClean="0">
                <a:solidFill>
                  <a:srgbClr val="C00000"/>
                </a:solidFill>
              </a:rPr>
              <a:t>)</a:t>
            </a: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64" name="Rectangle 8"/>
          <p:cNvSpPr>
            <a:spLocks noChangeArrowheads="1"/>
          </p:cNvSpPr>
          <p:nvPr/>
        </p:nvSpPr>
        <p:spPr bwMode="auto">
          <a:xfrm>
            <a:off x="571472" y="857232"/>
            <a:ext cx="8215306"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 typeface="Wingdings" pitchFamily="2" charset="2"/>
              <a:buChar char="v"/>
              <a:tabLst/>
            </a:pPr>
            <a:r>
              <a:rPr lang="ar-IQ" sz="2200" b="1" dirty="0">
                <a:latin typeface="Simplified Arabic" pitchFamily="18" charset="-78"/>
                <a:ea typeface="Calibri" pitchFamily="34" charset="0"/>
                <a:cs typeface="Simplified Arabic" pitchFamily="18" charset="-78"/>
              </a:rPr>
              <a:t>ان هذه المنظومة من الاجهزة الحديثة والمتطورة </a:t>
            </a:r>
            <a:r>
              <a:rPr lang="ar-SA" sz="2200" b="1" dirty="0">
                <a:latin typeface="Simplified Arabic" pitchFamily="18" charset="-78"/>
                <a:ea typeface="Calibri" pitchFamily="34" charset="0"/>
                <a:cs typeface="Simplified Arabic" pitchFamily="18" charset="-78"/>
              </a:rPr>
              <a:t>التي توضع تحت القدم </a:t>
            </a:r>
            <a:r>
              <a:rPr lang="ar-IQ" sz="2200" b="1" dirty="0">
                <a:latin typeface="Simplified Arabic" pitchFamily="18" charset="-78"/>
                <a:ea typeface="Calibri" pitchFamily="34" charset="0"/>
                <a:cs typeface="Simplified Arabic" pitchFamily="18" charset="-78"/>
              </a:rPr>
              <a:t>اذ تعطينا مقدار ال</a:t>
            </a:r>
            <a:r>
              <a:rPr lang="ar-SA" sz="2200" b="1" dirty="0">
                <a:latin typeface="Simplified Arabic" pitchFamily="18" charset="-78"/>
                <a:ea typeface="Calibri" pitchFamily="34" charset="0"/>
                <a:cs typeface="Simplified Arabic" pitchFamily="18" charset="-78"/>
              </a:rPr>
              <a:t>توزيع الميكانيكي للضغط والقوة بالإضافة الى معلمات كينماتيكية وكينتيكية اخرى تتعلق ب</a:t>
            </a:r>
            <a:r>
              <a:rPr lang="ar-IQ" sz="2200" b="1" dirty="0">
                <a:latin typeface="Simplified Arabic" pitchFamily="18" charset="-78"/>
                <a:ea typeface="Calibri" pitchFamily="34" charset="0"/>
                <a:cs typeface="Simplified Arabic" pitchFamily="18" charset="-78"/>
              </a:rPr>
              <a:t>التوازن للقدمين والفرق بينهما وكذلك بصمة القدمين والضغوط التي تسلطها اجزاء القدمين سواء الكعب او الامشاط او الجانب الايمن او الجانب الايسر.</a:t>
            </a:r>
            <a:endParaRPr lang="en-US" sz="2200" b="1" dirty="0">
              <a:latin typeface="Simplified Arabic" pitchFamily="18" charset="-78"/>
              <a:ea typeface="Calibri" pitchFamily="34" charset="0"/>
              <a:cs typeface="Simplified Arabic" pitchFamily="18" charset="-78"/>
            </a:endParaRPr>
          </a:p>
          <a:p>
            <a:pPr marL="0" marR="0" lvl="0" indent="457200" algn="just" defTabSz="914400" rtl="1" eaLnBrk="0" fontAlgn="base" latinLnBrk="0" hangingPunct="0">
              <a:lnSpc>
                <a:spcPct val="100000"/>
              </a:lnSpc>
              <a:spcBef>
                <a:spcPct val="0"/>
              </a:spcBef>
              <a:spcAft>
                <a:spcPct val="0"/>
              </a:spcAft>
              <a:buClrTx/>
              <a:buSzTx/>
              <a:buFont typeface="Wingdings" pitchFamily="2" charset="2"/>
              <a:buChar char="v"/>
              <a:tabLst/>
            </a:pPr>
            <a:r>
              <a:rPr lang="ar-IQ" sz="2200" b="1" dirty="0">
                <a:latin typeface="Simplified Arabic" pitchFamily="18" charset="-78"/>
                <a:ea typeface="Calibri" pitchFamily="34" charset="0"/>
                <a:cs typeface="Simplified Arabic" pitchFamily="18" charset="-78"/>
              </a:rPr>
              <a:t>  وحسب حاجة الدراسة ومنظومة تحليل الحركات الرياضية(</a:t>
            </a:r>
            <a:r>
              <a:rPr lang="en-US" sz="2200" b="1" dirty="0">
                <a:latin typeface="Simplified Arabic" pitchFamily="18" charset="-78"/>
                <a:ea typeface="Calibri" pitchFamily="34" charset="0"/>
                <a:cs typeface="Simplified Arabic" pitchFamily="18" charset="-78"/>
              </a:rPr>
              <a:t>Dynafoot3</a:t>
            </a:r>
            <a:r>
              <a:rPr lang="ar-IQ" sz="2200" b="1" dirty="0">
                <a:latin typeface="Simplified Arabic" pitchFamily="18" charset="-78"/>
                <a:ea typeface="Calibri" pitchFamily="34" charset="0"/>
                <a:cs typeface="Simplified Arabic" pitchFamily="18" charset="-78"/>
              </a:rPr>
              <a:t> ) يعتمد على التردد اللاسلكي البلوتوث لتبادل المعلومات بين برنامج المنصب على الحاسبة والمتحسسات التي توضع تحت القدم، وتغطي المنظومة موقعا تقدر بـ (20 مترا) في الهواء الطلق وتتضاعف في القاعات المغلقة أي يمكن تغطية ملعب كرة السلة او اليد او الطائرة او التنس والريشة والمنضدة واغلب الفعاليات التي تقام في الصالات المغلقة ورفع الاثقال والملاكمة والمصارعة والجمناستك وغيرها.</a:t>
            </a:r>
            <a:endParaRPr lang="en-US" sz="2200" b="1" dirty="0">
              <a:latin typeface="Simplified Arabic" pitchFamily="18" charset="-78"/>
              <a:ea typeface="Calibri" pitchFamily="34" charset="0"/>
              <a:cs typeface="Simplified Arabic" pitchFamily="18" charset="-78"/>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63" name="صورة 1"/>
          <p:cNvPicPr>
            <a:picLocks noChangeAspect="1" noChangeArrowheads="1"/>
          </p:cNvPicPr>
          <p:nvPr/>
        </p:nvPicPr>
        <p:blipFill>
          <a:blip r:embed="rId2"/>
          <a:srcRect/>
          <a:stretch>
            <a:fillRect/>
          </a:stretch>
        </p:blipFill>
        <p:spPr bwMode="auto">
          <a:xfrm>
            <a:off x="71438" y="4214818"/>
            <a:ext cx="4929190" cy="2500306"/>
          </a:xfrm>
          <a:prstGeom prst="rect">
            <a:avLst/>
          </a:prstGeom>
          <a:noFill/>
        </p:spPr>
      </p:pic>
      <p:sp>
        <p:nvSpPr>
          <p:cNvPr id="19466" name="Rectangle 10"/>
          <p:cNvSpPr>
            <a:spLocks noChangeArrowheads="1"/>
          </p:cNvSpPr>
          <p:nvPr/>
        </p:nvSpPr>
        <p:spPr bwMode="auto">
          <a:xfrm>
            <a:off x="5000628" y="4324373"/>
            <a:ext cx="3929026"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v"/>
              <a:tabLst/>
            </a:pPr>
            <a:r>
              <a:rPr kumimoji="0" lang="en-US"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lang="ar-IQ" sz="2200" b="1" dirty="0">
                <a:latin typeface="Simplified Arabic" pitchFamily="18" charset="-78"/>
                <a:ea typeface="Calibri" pitchFamily="34" charset="0"/>
                <a:cs typeface="Simplified Arabic" pitchFamily="18" charset="-78"/>
              </a:rPr>
              <a:t>وتحتوي الحساسات على نظام دمج السرعة وحقل الجاذبية الارضية , ويسمح للكشف عن المتغيرات البايوميكانيكية لأجزاء الجسم, ويعرض ويحسب البيانات الكنيتيكية والكينيماتيكية في زمنها الحقيقي مع حركة الجسم واعطاء نماذج تخطيطية مختارة.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071670" y="357166"/>
            <a:ext cx="528634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ar-IQ" sz="4000" b="1" dirty="0">
                <a:solidFill>
                  <a:srgbClr val="C00000"/>
                </a:solidFill>
              </a:rPr>
              <a:t>تتضمن منظومة دينافوت</a:t>
            </a:r>
          </a:p>
        </p:txBody>
      </p:sp>
      <p:pic>
        <p:nvPicPr>
          <p:cNvPr id="18435" name="صورة 2"/>
          <p:cNvPicPr>
            <a:picLocks noChangeAspect="1" noChangeArrowheads="1"/>
          </p:cNvPicPr>
          <p:nvPr/>
        </p:nvPicPr>
        <p:blipFill>
          <a:blip r:embed="rId2"/>
          <a:srcRect/>
          <a:stretch>
            <a:fillRect/>
          </a:stretch>
        </p:blipFill>
        <p:spPr bwMode="auto">
          <a:xfrm>
            <a:off x="357158" y="4929198"/>
            <a:ext cx="1724025" cy="1590675"/>
          </a:xfrm>
          <a:prstGeom prst="rect">
            <a:avLst/>
          </a:prstGeom>
          <a:noFill/>
        </p:spPr>
      </p:pic>
      <p:pic>
        <p:nvPicPr>
          <p:cNvPr id="18434" name="صورة 3"/>
          <p:cNvPicPr>
            <a:picLocks noChangeAspect="1" noChangeArrowheads="1"/>
          </p:cNvPicPr>
          <p:nvPr/>
        </p:nvPicPr>
        <p:blipFill>
          <a:blip r:embed="rId3"/>
          <a:srcRect/>
          <a:stretch>
            <a:fillRect/>
          </a:stretch>
        </p:blipFill>
        <p:spPr bwMode="auto">
          <a:xfrm>
            <a:off x="2357422" y="4071942"/>
            <a:ext cx="1685925" cy="1495425"/>
          </a:xfrm>
          <a:prstGeom prst="rect">
            <a:avLst/>
          </a:prstGeom>
          <a:noFill/>
        </p:spPr>
      </p:pic>
      <p:sp>
        <p:nvSpPr>
          <p:cNvPr id="18436" name="Rectangle 4"/>
          <p:cNvSpPr>
            <a:spLocks noChangeArrowheads="1"/>
          </p:cNvSpPr>
          <p:nvPr/>
        </p:nvSpPr>
        <p:spPr bwMode="auto">
          <a:xfrm>
            <a:off x="0" y="1142984"/>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2636838" algn="ctr"/>
              </a:tabLst>
            </a:pPr>
            <a:r>
              <a:rPr lang="ar-SA" sz="2200" b="1" dirty="0">
                <a:latin typeface="Simplified Arabic" pitchFamily="18" charset="-78"/>
                <a:ea typeface="Calibri" pitchFamily="34" charset="0"/>
                <a:cs typeface="Simplified Arabic" pitchFamily="18" charset="-78"/>
              </a:rPr>
              <a:t>1- اربعة ازواج من الدبان بقياسات ( 38 – 39 ) ، ( 40 – 41 ) ، ( 42 – 43 ) ، (44 – 45).</a:t>
            </a:r>
            <a:endParaRPr lang="en-US" sz="2200" b="1"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r>
              <a:rPr lang="ar-SA" sz="2200" b="1" dirty="0">
                <a:latin typeface="Simplified Arabic" pitchFamily="18" charset="-78"/>
                <a:ea typeface="Calibri" pitchFamily="34" charset="0"/>
                <a:cs typeface="Simplified Arabic" pitchFamily="18" charset="-78"/>
              </a:rPr>
              <a:t>2- وبأحجام تبدأ من  ( 28 ، 29 ) ، ( 30 – 31 ) ، ( 32 – 33 ) ، (34 – 35 ) ، ( 44 – 45 ) ، الى ( 46 – 47 ) .</a:t>
            </a:r>
            <a:endParaRPr lang="en-US" sz="2200" b="1" dirty="0">
              <a:latin typeface="Simplified Arabic" pitchFamily="18" charset="-78"/>
              <a:ea typeface="Calibri" pitchFamily="34" charset="0"/>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r>
              <a:rPr lang="ar-SA" sz="2200" b="1" dirty="0">
                <a:latin typeface="Simplified Arabic" pitchFamily="18" charset="-78"/>
                <a:ea typeface="Calibri" pitchFamily="34" charset="0"/>
                <a:cs typeface="Simplified Arabic" pitchFamily="18" charset="-78"/>
              </a:rPr>
              <a:t>3- وحدات الاستحواذ والنقل</a:t>
            </a:r>
            <a:r>
              <a:rPr lang="en-US" sz="2200" b="1" dirty="0">
                <a:latin typeface="Simplified Arabic" pitchFamily="18" charset="-78"/>
                <a:ea typeface="Calibri" pitchFamily="34" charset="0"/>
                <a:cs typeface="Simplified Arabic" pitchFamily="18" charset="-78"/>
              </a:rPr>
              <a:t> Acquisition and transmission modules  </a:t>
            </a: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r>
              <a:rPr lang="ar-SA" sz="2200" b="1" dirty="0">
                <a:latin typeface="Simplified Arabic" pitchFamily="18" charset="-78"/>
                <a:ea typeface="Calibri" pitchFamily="34" charset="0"/>
                <a:cs typeface="Simplified Arabic" pitchFamily="18" charset="-78"/>
              </a:rPr>
              <a:t>4- ملحقات أسلاك التوصيل</a:t>
            </a:r>
            <a:r>
              <a:rPr lang="en-US" sz="2200" b="1" dirty="0">
                <a:latin typeface="Simplified Arabic" pitchFamily="18" charset="-78"/>
                <a:ea typeface="Calibri" pitchFamily="34" charset="0"/>
                <a:cs typeface="Simplified Arabic" pitchFamily="18" charset="-78"/>
              </a:rPr>
              <a:t> Connection wires extensions  </a:t>
            </a: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r>
              <a:rPr lang="ar-SA" sz="2200" b="1" dirty="0">
                <a:latin typeface="Simplified Arabic" pitchFamily="18" charset="-78"/>
                <a:ea typeface="Calibri" pitchFamily="34" charset="0"/>
                <a:cs typeface="Simplified Arabic" pitchFamily="18" charset="-78"/>
              </a:rPr>
              <a:t>5-اكتساب وتحليل دينافوت © سد البرمجيات</a:t>
            </a:r>
            <a:r>
              <a:rPr lang="en-US" sz="2200" b="1" dirty="0">
                <a:latin typeface="Simplified Arabic" pitchFamily="18" charset="-78"/>
                <a:ea typeface="Calibri" pitchFamily="34" charset="0"/>
                <a:cs typeface="Simplified Arabic" pitchFamily="18" charset="-78"/>
              </a:rPr>
              <a:t> Acquisition and analysis DYNAFOOT© software CD</a:t>
            </a:r>
            <a:r>
              <a:rPr lang="ar-SA" sz="2200" b="1" dirty="0">
                <a:latin typeface="Simplified Arabic" pitchFamily="18" charset="-78"/>
                <a:ea typeface="Calibri" pitchFamily="34" charset="0"/>
                <a:cs typeface="Simplified Arabic" pitchFamily="18" charset="-78"/>
              </a:rPr>
              <a:t>.</a:t>
            </a:r>
            <a:endParaRPr lang="en-US" sz="2200" b="1" dirty="0">
              <a:latin typeface="Simplified Arabic" pitchFamily="18" charset="-78"/>
              <a:ea typeface="Calibri" pitchFamily="34" charset="0"/>
              <a:cs typeface="Simplified Arabic" pitchFamily="18" charset="-78"/>
            </a:endParaRPr>
          </a:p>
          <a:p>
            <a:pPr lvl="0" algn="just" rtl="1" eaLnBrk="0" fontAlgn="base" hangingPunct="0">
              <a:spcBef>
                <a:spcPct val="0"/>
              </a:spcBef>
              <a:spcAft>
                <a:spcPct val="0"/>
              </a:spcAft>
            </a:pPr>
            <a:r>
              <a:rPr lang="ar-SA" sz="2200" b="1" dirty="0" smtClean="0">
                <a:latin typeface="Simplified Arabic" pitchFamily="18" charset="-78"/>
                <a:ea typeface="Calibri" pitchFamily="34" charset="0"/>
                <a:cs typeface="Simplified Arabic" pitchFamily="18" charset="-78"/>
              </a:rPr>
              <a:t>6-</a:t>
            </a:r>
            <a:r>
              <a:rPr lang="en-US" sz="2200" b="1" dirty="0" smtClean="0">
                <a:latin typeface="Simplified Arabic" pitchFamily="18" charset="-78"/>
                <a:ea typeface="Calibri" pitchFamily="34" charset="0"/>
                <a:cs typeface="Simplified Arabic" pitchFamily="18" charset="-78"/>
              </a:rPr>
              <a:t>  </a:t>
            </a:r>
            <a:r>
              <a:rPr lang="ar-SA" sz="2200" b="1" dirty="0">
                <a:latin typeface="Simplified Arabic" pitchFamily="18" charset="-78"/>
                <a:ea typeface="Calibri" pitchFamily="34" charset="0"/>
                <a:cs typeface="Simplified Arabic" pitchFamily="18" charset="-78"/>
              </a:rPr>
              <a:t>شاحن</a:t>
            </a:r>
            <a:r>
              <a:rPr lang="en-US" sz="2200" b="1" dirty="0">
                <a:latin typeface="Simplified Arabic" pitchFamily="18" charset="-78"/>
                <a:ea typeface="Calibri" pitchFamily="34" charset="0"/>
                <a:cs typeface="Simplified Arabic" pitchFamily="18" charset="-78"/>
              </a:rPr>
              <a:t> </a:t>
            </a:r>
            <a:r>
              <a:rPr lang="en-US" sz="2200" b="1" dirty="0" smtClean="0">
                <a:latin typeface="Simplified Arabic" pitchFamily="18" charset="-78"/>
                <a:ea typeface="Calibri" pitchFamily="34" charset="0"/>
                <a:cs typeface="Simplified Arabic" pitchFamily="18" charset="-78"/>
              </a:rPr>
              <a:t>Charger</a:t>
            </a:r>
            <a:endParaRPr lang="en-US" sz="2200" b="1" dirty="0">
              <a:latin typeface="Simplified Arabic" pitchFamily="18" charset="-78"/>
              <a:ea typeface="Calibri" pitchFamily="34" charset="0"/>
              <a:cs typeface="Simplified Arabic" pitchFamily="18" charset="-78"/>
            </a:endParaRPr>
          </a:p>
          <a:p>
            <a:pPr lvl="0" algn="just" rtl="1" eaLnBrk="0" fontAlgn="base" hangingPunct="0">
              <a:spcBef>
                <a:spcPct val="0"/>
              </a:spcBef>
              <a:spcAft>
                <a:spcPct val="0"/>
              </a:spcAft>
            </a:pPr>
            <a:r>
              <a:rPr lang="ar-SA" sz="2200" b="1" dirty="0">
                <a:latin typeface="Simplified Arabic" pitchFamily="18" charset="-78"/>
                <a:ea typeface="Calibri" pitchFamily="34" charset="0"/>
                <a:cs typeface="Simplified Arabic" pitchFamily="18" charset="-78"/>
              </a:rPr>
              <a:t>7- بلوتوث </a:t>
            </a:r>
            <a:r>
              <a:rPr lang="en-US" sz="2200" b="1" dirty="0">
                <a:latin typeface="Simplified Arabic" pitchFamily="18" charset="-78"/>
                <a:ea typeface="Calibri" pitchFamily="34" charset="0"/>
                <a:cs typeface="Simplified Arabic" pitchFamily="18" charset="-78"/>
              </a:rPr>
              <a:t>Bluetooth Dongle 2.4GHz</a:t>
            </a:r>
          </a:p>
          <a:p>
            <a:pPr lvl="0" algn="just" rtl="1" eaLnBrk="0" fontAlgn="base" hangingPunct="0">
              <a:spcBef>
                <a:spcPct val="0"/>
              </a:spcBef>
              <a:spcAft>
                <a:spcPct val="0"/>
              </a:spcAft>
            </a:pPr>
            <a:r>
              <a:rPr lang="ar-SA" sz="2200" b="1" dirty="0">
                <a:latin typeface="Simplified Arabic" pitchFamily="18" charset="-78"/>
                <a:ea typeface="Calibri" pitchFamily="34" charset="0"/>
                <a:cs typeface="Simplified Arabic" pitchFamily="18" charset="-78"/>
              </a:rPr>
              <a:t>8- حقيبة حمل</a:t>
            </a:r>
            <a:r>
              <a:rPr lang="en-US" sz="2200" b="1" dirty="0">
                <a:latin typeface="Simplified Arabic" pitchFamily="18" charset="-78"/>
                <a:ea typeface="Calibri" pitchFamily="34" charset="0"/>
                <a:cs typeface="Simplified Arabic" pitchFamily="18" charset="-78"/>
              </a:rPr>
              <a:t> Carrying case  </a:t>
            </a:r>
          </a:p>
          <a:p>
            <a:pPr lvl="0" algn="just" rtl="1" eaLnBrk="0" fontAlgn="base" hangingPunct="0">
              <a:spcBef>
                <a:spcPct val="0"/>
              </a:spcBef>
              <a:spcAft>
                <a:spcPct val="0"/>
              </a:spcAft>
            </a:pPr>
            <a:r>
              <a:rPr lang="ar-SA" sz="2200" b="1" dirty="0">
                <a:latin typeface="Simplified Arabic" pitchFamily="18" charset="-78"/>
                <a:ea typeface="Calibri" pitchFamily="34" charset="0"/>
                <a:cs typeface="Simplified Arabic" pitchFamily="18" charset="-78"/>
              </a:rPr>
              <a:t>9- دليل المستخدم</a:t>
            </a:r>
            <a:r>
              <a:rPr lang="en-US" sz="2200" b="1" dirty="0">
                <a:latin typeface="Simplified Arabic" pitchFamily="18" charset="-78"/>
                <a:ea typeface="Calibri" pitchFamily="34" charset="0"/>
                <a:cs typeface="Simplified Arabic" pitchFamily="18" charset="-78"/>
              </a:rPr>
              <a:t> User guide  </a:t>
            </a: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en-US"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2636838" algn="ct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1253102"/>
            <a:ext cx="850105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متحسّسات مقاومةِ للضغطِ ، ذات درجة وضوح عالية</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كمية المتحسّساتِ 58 متحسسآ لكلّ نعلِ مِنْ حجوم (28 إلى 35) ، و  28 متحسسآ لكلّ نعلِ مِنْ حجوم (36 إلى 47)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حجم المتحسّساتِ 9 مليمترِ</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تظهرْ على السطح 0.81 </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cm</a:t>
            </a:r>
            <a:r>
              <a:rPr kumimoji="0" lang="en-US" sz="2400" b="0" i="0" u="none" strike="noStrike" cap="none" normalizeH="0" baseline="0" dirty="0" smtClean="0">
                <a:ln>
                  <a:noFill/>
                </a:ln>
                <a:solidFill>
                  <a:schemeClr val="tx1"/>
                </a:solidFill>
                <a:effectLst/>
                <a:latin typeface="Calibri"/>
                <a:ea typeface="Times New Roman" pitchFamily="18" charset="0"/>
                <a:cs typeface="Simplified Arabic" pitchFamily="18" charset="-78"/>
              </a:rPr>
              <a:t>²</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قياس المدى 2000 </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لكلّ متحسّسِ</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درجة الحرارة المسموح بها( 0°</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C</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إلى +60°</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C</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Ø"/>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قياس المدى +/- 6 </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g</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C00000"/>
                </a:solidFill>
                <a:effectLst/>
                <a:latin typeface="Simplified Arabic" pitchFamily="18" charset="-78"/>
                <a:ea typeface="Times New Roman" pitchFamily="18" charset="0"/>
                <a:cs typeface="Simplified Arabic" pitchFamily="18" charset="-78"/>
              </a:rPr>
              <a:t>نقل البياناتِ : يوجد نمطان او طريقتان لنقل البيانات:</a:t>
            </a:r>
            <a:endParaRPr kumimoji="0" lang="en-US" sz="1200" b="0" i="0" u="none" strike="noStrike" cap="none" normalizeH="0" baseline="0" dirty="0" smtClean="0">
              <a:ln>
                <a:noFill/>
              </a:ln>
              <a:solidFill>
                <a:srgbClr val="C00000"/>
              </a:solidFill>
              <a:effectLst/>
              <a:latin typeface="Arial" pitchFamily="34" charset="0"/>
              <a:cs typeface="Arial" pitchFamily="34" charset="0"/>
            </a:endParaRPr>
          </a:p>
          <a:p>
            <a:pPr marL="457200" marR="0" lvl="0" indent="-457200" algn="just" defTabSz="914400" rtl="1" eaLnBrk="0" fontAlgn="base" latinLnBrk="0" hangingPunct="0">
              <a:lnSpc>
                <a:spcPct val="100000"/>
              </a:lnSpc>
              <a:spcBef>
                <a:spcPct val="0"/>
              </a:spcBef>
              <a:spcAft>
                <a:spcPct val="0"/>
              </a:spcAft>
              <a:buClrTx/>
              <a:buSzTx/>
              <a:buFont typeface="+mj-lt"/>
              <a:buAutoNum type="arabicPeriod"/>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النمط الفوري  : عن طريق البلوتوث لمسافة 100 م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just" defTabSz="914400" rtl="1" eaLnBrk="0" fontAlgn="base" latinLnBrk="0" hangingPunct="0">
              <a:lnSpc>
                <a:spcPct val="100000"/>
              </a:lnSpc>
              <a:spcBef>
                <a:spcPct val="0"/>
              </a:spcBef>
              <a:spcAft>
                <a:spcPct val="0"/>
              </a:spcAft>
              <a:buClrTx/>
              <a:buSzTx/>
              <a:buFont typeface="+mj-lt"/>
              <a:buAutoNum type="arabicPeriod"/>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النمطِ المُسَجِّلِ المسافة غير محدودةِ</a:t>
            </a:r>
            <a:r>
              <a:rPr kumimoji="0" lang="ar-IQ"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بواسطة ذاكرة تسجيل ( رام ) </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سعة </a:t>
            </a:r>
            <a:r>
              <a:rPr kumimoji="0" lang="en-US"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240</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ثانية مِنْ </a:t>
            </a:r>
            <a:r>
              <a:rPr kumimoji="0" lang="ar-IQ"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تسجيل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just" defTabSz="914400" rtl="1" eaLnBrk="0" fontAlgn="base" latinLnBrk="0" hangingPunct="0">
              <a:lnSpc>
                <a:spcPct val="100000"/>
              </a:lnSpc>
              <a:spcBef>
                <a:spcPct val="0"/>
              </a:spcBef>
              <a:spcAft>
                <a:spcPct val="0"/>
              </a:spcAft>
              <a:buClrTx/>
              <a:buSzTx/>
              <a:buFont typeface="+mj-lt"/>
              <a:buAutoNum type="arabicPeriod"/>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عمر البطاريةِ :  3,5 ساعة مِنْ العمليةِ المستمرةِ</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just" defTabSz="914400" rtl="1" eaLnBrk="0" fontAlgn="base" latinLnBrk="0" hangingPunct="0">
              <a:lnSpc>
                <a:spcPct val="100000"/>
              </a:lnSpc>
              <a:spcBef>
                <a:spcPct val="0"/>
              </a:spcBef>
              <a:spcAft>
                <a:spcPct val="0"/>
              </a:spcAft>
              <a:buClrTx/>
              <a:buSzTx/>
              <a:buFont typeface="+mj-lt"/>
              <a:buAutoNum type="arabicPeriod"/>
              <a:tabLst/>
            </a:pP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وقتِ الشَحْن:   ساعتان</a:t>
            </a:r>
            <a:r>
              <a:rPr kumimoji="0" lang="ar-IQ"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على تيار الكهرباء </a:t>
            </a:r>
            <a:r>
              <a:rPr kumimoji="0" lang="ar-SA"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(220 فولت )</a:t>
            </a:r>
            <a:r>
              <a:rPr kumimoji="0" lang="ar-IQ"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cs typeface="Arial" pitchFamily="34" charset="0"/>
              </a:rPr>
              <a:t/>
            </a:r>
            <a:br>
              <a:rPr kumimoji="0" lang="en-US" sz="2800" b="0" i="0" u="none" strike="noStrike" cap="none" normalizeH="0" baseline="0" dirty="0" smtClean="0">
                <a:ln>
                  <a:noFill/>
                </a:ln>
                <a:solidFill>
                  <a:schemeClr val="tx1"/>
                </a:solidFill>
                <a:effectLst/>
                <a:latin typeface="Arial" pitchFamily="34" charset="0"/>
                <a:cs typeface="Arial" pitchFamily="34" charset="0"/>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928662" y="142852"/>
            <a:ext cx="7643834" cy="1200329"/>
          </a:xfrm>
          <a:prstGeom prst="rect">
            <a:avLst/>
          </a:prstGeom>
        </p:spPr>
        <p:txBody>
          <a:bodyPr wrap="square">
            <a:spAutoFit/>
          </a:bodyPr>
          <a:lstStyle/>
          <a:p>
            <a:pPr lvl="0" algn="ctr" rtl="1" fontAlgn="base">
              <a:spcBef>
                <a:spcPct val="0"/>
              </a:spcBef>
              <a:spcAft>
                <a:spcPct val="0"/>
              </a:spcAft>
            </a:pPr>
            <a:r>
              <a:rPr kumimoji="0" lang="ar-SA" sz="3600" b="1" i="0" u="none" strike="noStrike" cap="none" normalizeH="0" baseline="0" dirty="0" smtClean="0">
                <a:ln>
                  <a:noFill/>
                </a:ln>
                <a:solidFill>
                  <a:srgbClr val="C00000"/>
                </a:solidFill>
                <a:effectLst/>
                <a:latin typeface="Simplified Arabic" pitchFamily="18" charset="-78"/>
                <a:ea typeface="Times New Roman" pitchFamily="18" charset="0"/>
                <a:cs typeface="Simplified Arabic" pitchFamily="18" charset="-78"/>
              </a:rPr>
              <a:t>مواصفات المنظومة</a:t>
            </a:r>
            <a:r>
              <a:rPr kumimoji="0" lang="ar-SA" sz="3600" b="1" i="0" u="none" strike="noStrike" cap="none" normalizeH="0" baseline="30000" dirty="0" smtClean="0">
                <a:ln>
                  <a:noFill/>
                </a:ln>
                <a:solidFill>
                  <a:srgbClr val="C00000"/>
                </a:solidFill>
                <a:effectLst/>
                <a:latin typeface="Simplified Arabic" pitchFamily="18" charset="-78"/>
                <a:ea typeface="Times New Roman" pitchFamily="18" charset="0"/>
                <a:cs typeface="Simplified Arabic" pitchFamily="18" charset="-78"/>
              </a:rPr>
              <a:t> </a:t>
            </a:r>
            <a:endParaRPr kumimoji="0" lang="en-US" sz="1400" b="1" i="0" u="none" strike="noStrike" cap="none" normalizeH="0" baseline="0" dirty="0" smtClean="0">
              <a:ln>
                <a:noFill/>
              </a:ln>
              <a:solidFill>
                <a:srgbClr val="C00000"/>
              </a:solidFill>
              <a:effectLst/>
              <a:latin typeface="Arial" pitchFamily="34" charset="0"/>
              <a:cs typeface="Arial" pitchFamily="34" charset="0"/>
            </a:endParaRPr>
          </a:p>
          <a:p>
            <a:pPr lvl="0" algn="just" rtl="1" eaLnBrk="0" fontAlgn="base" hangingPunct="0">
              <a:spcBef>
                <a:spcPct val="0"/>
              </a:spcBef>
              <a:spcAft>
                <a:spcPct val="0"/>
              </a:spcAft>
              <a:buFontTx/>
              <a:buChar char="•"/>
            </a:pPr>
            <a:r>
              <a:rPr kumimoji="0" lang="ar-SA" sz="3600" b="1" i="0" u="none" strike="noStrike" cap="none" normalizeH="0" baseline="0" dirty="0" smtClean="0">
                <a:ln>
                  <a:noFill/>
                </a:ln>
                <a:solidFill>
                  <a:srgbClr val="C00000"/>
                </a:solidFill>
                <a:effectLst/>
                <a:latin typeface="Simplified Arabic" pitchFamily="18" charset="-78"/>
                <a:ea typeface="Times New Roman" pitchFamily="18" charset="0"/>
                <a:cs typeface="Simplified Arabic" pitchFamily="18" charset="-78"/>
              </a:rPr>
              <a:t>تقنية</a:t>
            </a:r>
            <a:r>
              <a:rPr kumimoji="0" lang="en-US" sz="3600" b="1" i="0" u="none" strike="noStrike" cap="none" normalizeH="0" baseline="0" dirty="0" smtClean="0">
                <a:ln>
                  <a:noFill/>
                </a:ln>
                <a:solidFill>
                  <a:srgbClr val="C00000"/>
                </a:solidFill>
                <a:effectLst/>
                <a:latin typeface="Simplified Arabic" pitchFamily="18" charset="-78"/>
                <a:ea typeface="Times New Roman" pitchFamily="18" charset="0"/>
                <a:cs typeface="Simplified Arabic" pitchFamily="18" charset="-78"/>
              </a:rPr>
              <a:t> </a:t>
            </a:r>
            <a:r>
              <a:rPr kumimoji="0" lang="ar-SA" sz="3600" b="1" i="0" u="none" strike="noStrike" cap="none" normalizeH="0" baseline="0" dirty="0" smtClean="0">
                <a:ln>
                  <a:noFill/>
                </a:ln>
                <a:solidFill>
                  <a:srgbClr val="C00000"/>
                </a:solidFill>
                <a:effectLst/>
                <a:latin typeface="Simplified Arabic" pitchFamily="18" charset="-78"/>
                <a:ea typeface="Times New Roman" pitchFamily="18" charset="0"/>
                <a:cs typeface="Simplified Arabic" pitchFamily="18" charset="-78"/>
              </a:rPr>
              <a:t>المتحسسات</a:t>
            </a:r>
            <a:endParaRPr kumimoji="0" lang="en-US" sz="14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29</TotalTime>
  <Words>1131</Words>
  <Application>Microsoft Office PowerPoint</Application>
  <PresentationFormat>On-screen Show (4:3)</PresentationFormat>
  <Paragraphs>56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IK</dc:creator>
  <cp:lastModifiedBy>IK</cp:lastModifiedBy>
  <cp:revision>1</cp:revision>
  <dcterms:created xsi:type="dcterms:W3CDTF">2008-12-31T22:22:21Z</dcterms:created>
  <dcterms:modified xsi:type="dcterms:W3CDTF">2008-12-31T22:51:51Z</dcterms:modified>
</cp:coreProperties>
</file>