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2/11/2022</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2/11/2022</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r" defTabSz="914400" rtl="1"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r" defTabSz="914400" rtl="1"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twitter.com/intent/tweet?text=%D8%AD%D8%AA%D9%89+%D9%82%D8%A8%D9%84+%D8%AA%D9%81%D8%B4%D9%90%D9%91%D9%8A+%D8%A7%D9%84%D8%AC%D8%A7%D8%A6%D8%AD%D8%A9%D8%8C+%D9%83%D8%A7%D9%86+%D9%86%D8%B5%D9%81+%D9%83%D9%84+%D8%A7%D9%84%D8%A8%D9%84%D8%AF%D8%A7%D9%86+%D9%85%D9%86%D8%AE%D9%81%D8%B6%D8%A9+%D8%A7%D9%84%D8%AF%D8%AE%D9%84+%D8%AA%D9%82%D8%B1%D9%8A%D8%A8%D8%A7%D9%8B+%D8%AA%D8%B9%D8%A7%D9%86%D9%8A+%D8%A8%D8%A7%D9%84%D9%81%D8%B9%D9%84+%D9%85%D9%86+%D8%B6%D8%A7%D8%A6%D9%82%D8%A9+%D9%85%D8%AF%D9%8A%D9%88%D9%86%D9%8A%D8%A9+%D8%A3%D9%88+%D9%81%D9%8A+%D8%AE%D8%B7%D8%B1+%D8%A7%D9%84%D8%AA%D8%B9%D8%B1%D8%B6+%D9%84%D9%87%D8%A7&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lbankaldawli.org/ar/news/press-release/2020/10/29/covid-19-remittance-flows-to-shrink-14-by-2021" TargetMode="External"/><Relationship Id="rId2" Type="http://schemas.openxmlformats.org/officeDocument/2006/relationships/hyperlink" Target="https://twitter.com/intent/tweet?text=%D8%A5%D9%86+%D8%A7%D9%84%D8%AA%D8%AD%D9%88%D9%8A%D9%84%D8%A7%D8%AA+%D8%A7%D9%84%D9%85%D8%A7%D9%84%D9%8A%D8%A9+%D8%A7%D9%84%D8%AA%D9%8A+%D9%8A%D8%B1%D8%B3%D9%84%D9%87%D8%A7+%D8%A7%D9%84%D9%85%D9%87%D8%A7%D8%AC%D8%B1%D9%88%D9%86+%D9%88%D8%A7%D9%84%D9%85%D8%BA%D8%AA%D8%B1%D8%A8%D9%88%D9%86+%D8%A5%D9%84%D9%89+%D8%A8%D9%84%D8%AF%D8%A7%D9%86%D9%87%D9%85+%D8%A3%D9%85%D8%B1%D9%8F+%D9%85%D8%AB%D9%8A%D8%B1+%D9%84%D9%84%D9%82%D9%84%D9%82+%D8%A8%D8%B5%D9%81%D8%A9+%D8%AE%D8%A7%D8%B5%D8%A9.&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witter.com/intent/tweet?text=%D9%84%D9%82%D8%AF+%D8%A3%D8%AB%D9%8E%D9%91%D8%B1%D8%AA+%D8%A7%D9%84%D8%A5%D8%BA%D9%84%D8%A7%D9%82%D8%A7%D8%AA+%D8%A7%D9%84%D8%B9%D8%A7%D9%85%D8%A9+%D8%A7%D9%84%D9%86%D8%A7%D8%AC%D9%85%D8%A9+%D8%B9%D9%86+%D8%A7%D9%84%D8%AC%D8%A7%D8%A6%D8%AD%D8%A9+%D8%AA%D8%A3%D8%AB%D9%8A%D8%B1%D8%A7%D9%8B+%D8%B4%D8%AF%D9%8A%D8%AF%D8%A7%D9%8B+%D8%B9%D9%84%D9%89+%D9%85%D9%86%D8%B4%D8%A2%D8%AA+%D8%A7%D9%84%D8%A3%D8%B9%D9%85%D8%A7%D9%84+%D9%88%D8%A7%D9%84%D9%88%D8%B8%D8%A7%D8%A6%D9%81&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orldbank.org/en/topic/education/brief/learning-poverty" TargetMode="External"/><Relationship Id="rId2" Type="http://schemas.openxmlformats.org/officeDocument/2006/relationships/hyperlink" Target="https://twitter.com/intent/tweet?text=%D9%82%D8%AF+%D8%AA%D9%85%D8%AA%D8%AF+%D8%AA%D8%A3%D8%AB%D9%8A%D8%B1%D8%A7%D8%AA+%D8%AC%D8%A7%D8%A6%D8%AD%D8%A9+%D9%83%D9%88%D8%B1%D9%88%D9%86%D8%A7+%D8%B9%D9%84%D9%89+%D8%A7%D9%84%D8%AA%D8%B9%D9%84%D9%8A%D9%85+%D9%84%D8%B9%D8%AF%D8%A9+%D8%B9%D9%82%D9%88%D8%AF+%D9%82%D8%A7%D8%AF%D9%85%D8%A9&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 Id="rId4" Type="http://schemas.openxmlformats.org/officeDocument/2006/relationships/hyperlink" Target="http://documents1.worldbank.org/curated/en/163871606851736436/pdf/Learning-Poverty-in-the-Time-of-COVID-19-A-Crisis-Within-a-Crisi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fao.org/3/ca9692en/online/ca9692en.html#chapter-Key_message" TargetMode="External"/><Relationship Id="rId2" Type="http://schemas.openxmlformats.org/officeDocument/2006/relationships/hyperlink" Target="https://twitter.com/intent/tweet?text=%D9%81%D8%B6%D9%84%D8%A7%D9%8B+%D8%B9%D9%86+%D8%A7%D9%84%D8%AA%D8%B9%D9%84%D9%8A%D9%85%D8%8C+%D9%8A%D8%AA%D8%B9%D8%B1%D8%B6+%D8%A7%D9%84%D8%A3%D8%B7%D9%81%D8%A7%D9%84+%D9%85%D9%86+%D8%A7%D9%84%D8%B0%D9%83%D9%88%D8%B1+%D9%88%D8%A7%D9%84%D8%A5%D9%86%D8%A7%D8%AB+%D8%A3%D9%8A%D8%B6%D8%A7%D9%8B+%D9%84%D9%84%D9%85%D8%B9%D8%A7%D9%86%D8%A7%D8%A9+%D8%A8%D8%B3%D8%A8%D8%A8+%D8%A7%D9%84%D8%B2%D9%8A%D8%A7%D8%AF%D8%A9+%D8%A7%D9%84%D8%B9%D8%A7%D9%84%D9%85%D9%8A%D8%A9+%D9%81%D9%8A+%D9%85%D8%B3%D8%AA%D9%88%D9%8A%D8%A7%D8%AA+%D9%86%D9%82%D8%B5+%D8%A7%D9%84%D8%A3%D9%85%D9%86+%D8%A7%D9%84%D8%BA%D8%B0%D8%A7%D8%A6%D9%8A&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witter.com/intent/tweet?text=%D9%81%D9%8A+%D8%A7%D9%84%D9%83%D8%AB%D9%8A%D8%B1+%D9%85%D9%86+%D8%A7%D9%84%D8%A3%D9%85%D8%A7%D9%83%D9%86%D8%8C+%D8%A3%D8%AF%D9%8E%D9%91%D9%89+%D8%A7%D9%86%D8%B9%D8%AF%D8%A7%D9%85+%D8%A7%D9%84%D8%A3%D9%85%D9%86+%D8%A7%D9%84%D8%BA%D8%B0%D8%A7%D8%A6%D9%8A+%D9%88%D8%AC%D8%A7%D8%A6%D8%AD%D8%A9+%D9%83%D9%88%D8%B1%D9%88%D9%86%D8%A7+%D8%A5%D9%84%D9%89+%D8%A7%D8%B4%D8%AA%D8%AF%D8%A7%D8%AF+%D8%AA%D8%A3%D8%AB%D9%8A%D8%B1+%D8%A7%D9%84%D9%87%D8%B4%D8%A7%D8%B4%D8%A9+%D9%88%D8%A7%D9%84%D8%B5%D8%B1%D8%A7%D8%B9+%D9%88%D8%A7%D9%84%D8%B9%D9%86%D9%81%D8%8C&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mayoclinic.org/ar/diseases-conditions/bipolar-disorder/symptoms-causes/syc-2035595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q.undp.org/content/iraq/ar/home/library/impact-of-the-oil-crisis-and-covid-19-on-iraq-s-fragility.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witter.com/intent/tweet?text=%D9%85%D9%86+%D8%AE%D9%84%D8%A7%D9%84+%D8%A7%D9%84%D8%A3%D8%B4%D9%83%D8%A7%D9%84+%D8%A7%D9%84%D8%A8%D9%8A%D8%A7%D9%86%D9%8A%D8%A9+%D8%A7%D9%84%D8%A7%D8%AB%D9%86%D9%8A+%D8%B9%D8%B4%D8%B1+%D8%A7%D9%84%D8%AA%D8%A7%D9%84%D9%8A%D8%A9+%D9%86%D8%AD%D8%A7%D9%88%D9%84+%D8%AA%D9%82%D8%AF%D9%8A%D9%85+%D9%88%D8%B5%D9%81+%D9%83%D9%85%D9%90%D9%91%D9%8A+%D9%88%D8%B9%D8%B1%D8%B6%D9%8D+%D8%B9%D8%A7%D9%85+%D9%84%D8%A8%D8%AD%D9%88%D8%AB+%D8%B2%D9%85%D9%84%D8%A7%D8%A6%D9%86%D8%A7+%D9%81%D9%8A+%D9%85%D9%88%D8%A7%D8%AC%D9%87%D8%A9+%D8%A3%D8%B2%D9%85%D8%A9+%D9%84%D9%85+%D9%8A%D9%83%D9%86+%D9%84%D9%87%D8%A7+%D8%A8%D8%AD%D9%82%D9%8D+%D9%85%D8%AB%D9%8A%D9%84.&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logs.worldbank.org/ar/opendata/updated-estimates-impact-covid-19-global-poverty-effect-new-data" TargetMode="External"/><Relationship Id="rId2" Type="http://schemas.openxmlformats.org/officeDocument/2006/relationships/hyperlink" Target="https://twitter.com/intent/tweet?text=%D9%8A%D9%8F%D8%B7%D9%84%D9%90%D9%91%D9%82+%D8%A3%D8%AD%D8%AF%D8%AB+%D8%AA%D8%AD%D9%84%D9%8A%D9%84+%D8%AA%D8%AD%D8%B0%D9%8A%D8%B1%D8%A7%D9%8B+%D9%85%D8%A4%D8%AF%D8%A7%D9%87+%D8%A3%D9%86+%D8%A7%D9%84%D8%AC%D8%A7%D8%A6%D8%AD%D8%A9+%D8%A3%D9%81%D8%B6%D8%AA+%D8%A5%D9%84%D9%89+%D8%B3%D9%82%D9%88%D8%B7+88+%D9%85%D9%84%D9%8A%D9%88%D9%86+%D8%B4%D8%AE%D8%B5+%D8%A2%D8%AE%D8%B1+%D9%81%D9%8A+%D8%A8%D8%B1%D8%A7%D8%AB%D9%86+%D8%A7%D9%84%D9%81%D9%82%D8%B1+%D8%A7%D9%84%D9%85%D8%AF%D9%82%D8%B9+%D9%87%D8%B0%D8%A7+%D8%A7%D9%84%D8%B9%D8%A7%D9%85%D8%8C+%D9%88%D8%A3%D9%86+%D8%B0%D9%84%D9%83+%D8%A7%D9%84%D8%B1%D9%82%D9%85+%D9%87%D9%88+%D9%85%D8%AC%D8%B1%D8%AF+%D9%82%D8%B1%D8%A7%D8%A1%D8%A9+%D8%A3%D9%88%D9%84%D9%8A%D8%A9.&amp;url=https://blogs.worldbank.org/ar/voices/astrad-hsad-am-2020-tathyr-fyrws-kwrwna-almstjd-fy-12-shklaan-byanyaan/?cid=SHR_BlogSiteTweetable_AR_EXT&amp;via=Albankaldawli" TargetMode="External"/><Relationship Id="rId1" Type="http://schemas.openxmlformats.org/officeDocument/2006/relationships/slideLayout" Target="../slideLayouts/slideLayout2.xml"/><Relationship Id="rId4" Type="http://schemas.openxmlformats.org/officeDocument/2006/relationships/hyperlink" Target="https://www.worldbank.org/en/publication/poverty-and-shared-prosperity"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albankaldawli.org/ar/news/press-release/2020/06/08/covid-19-to-plunge-global-economy-into-worst-recession-since-world-war-i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1"/>
            <a:ext cx="7315200" cy="1371599"/>
          </a:xfrm>
        </p:spPr>
        <p:txBody>
          <a:bodyPr>
            <a:normAutofit/>
          </a:bodyPr>
          <a:lstStyle/>
          <a:p>
            <a:pPr algn="ctr"/>
            <a:r>
              <a:rPr lang="ar-IQ" sz="4800" dirty="0"/>
              <a:t>تاثير فيروس كورونا على المجتمع </a:t>
            </a:r>
          </a:p>
        </p:txBody>
      </p:sp>
      <p:sp>
        <p:nvSpPr>
          <p:cNvPr id="3" name="Content Placeholder 2"/>
          <p:cNvSpPr>
            <a:spLocks noGrp="1"/>
          </p:cNvSpPr>
          <p:nvPr>
            <p:ph idx="1"/>
          </p:nvPr>
        </p:nvSpPr>
        <p:spPr/>
        <p:txBody>
          <a:bodyPr>
            <a:normAutofit/>
          </a:bodyPr>
          <a:lstStyle/>
          <a:p>
            <a:pPr algn="ctr"/>
            <a:r>
              <a:rPr lang="ar-IQ" sz="3600" dirty="0"/>
              <a:t>اعداد</a:t>
            </a:r>
          </a:p>
          <a:p>
            <a:pPr algn="ctr"/>
            <a:r>
              <a:rPr lang="ar-IQ" sz="3600" dirty="0"/>
              <a:t>ا.م.د. همسه احمد جاسم </a:t>
            </a:r>
          </a:p>
          <a:p>
            <a:pPr algn="ctr"/>
            <a:r>
              <a:rPr lang="ar-IQ" sz="3600" dirty="0"/>
              <a:t>م.م. حيدر مازن رسول </a:t>
            </a:r>
          </a:p>
        </p:txBody>
      </p:sp>
    </p:spTree>
    <p:extLst>
      <p:ext uri="{BB962C8B-B14F-4D97-AF65-F5344CB8AC3E}">
        <p14:creationId xmlns:p14="http://schemas.microsoft.com/office/powerpoint/2010/main" val="1544238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1142999"/>
          </a:xfrm>
        </p:spPr>
        <p:txBody>
          <a:bodyPr>
            <a:normAutofit fontScale="90000"/>
          </a:bodyPr>
          <a:lstStyle/>
          <a:p>
            <a:pPr algn="r"/>
            <a:r>
              <a:rPr lang="ar-IQ" b="1" dirty="0"/>
              <a:t>تخفيف أعباء الديون</a:t>
            </a:r>
            <a:br>
              <a:rPr lang="ar-IQ" b="1" dirty="0"/>
            </a:br>
            <a:endParaRPr lang="ar-IQ" dirty="0"/>
          </a:p>
        </p:txBody>
      </p:sp>
      <p:sp>
        <p:nvSpPr>
          <p:cNvPr id="3" name="Content Placeholder 2"/>
          <p:cNvSpPr>
            <a:spLocks noGrp="1"/>
          </p:cNvSpPr>
          <p:nvPr>
            <p:ph idx="1"/>
          </p:nvPr>
        </p:nvSpPr>
        <p:spPr>
          <a:xfrm>
            <a:off x="228600" y="1524001"/>
            <a:ext cx="8686800" cy="4785360"/>
          </a:xfrm>
        </p:spPr>
        <p:txBody>
          <a:bodyPr/>
          <a:lstStyle/>
          <a:p>
            <a:r>
              <a:rPr lang="ar-IQ" dirty="0"/>
              <a:t>تُضعِف هذه التداعيات الاقتصادية قدرة البلدان على الاستجابة على نحو فعَّال للتأثيرات الصحية والاقتصادية للجائحة. و</a:t>
            </a:r>
            <a:r>
              <a:rPr lang="ar-IQ" dirty="0">
                <a:hlinkClick r:id="rId2"/>
              </a:rPr>
              <a:t>حتى قبل تفشِّي الجائحة، كان نصف كل البلدان منخفضة الدخل تقريباً تعاني بالفعل من ضائقة مديونية أو في خطر التعرض لها </a:t>
            </a:r>
            <a:r>
              <a:rPr lang="ar-IQ" dirty="0"/>
              <a:t>، مما لا يتيح لها مجالاً يذكر للتحرك على صعيد المالية العامة لمساعدة الفئات الفقيرة والأكثر احتياجاً الذين تضرروا بشدة من جراء الجائحة.</a:t>
            </a:r>
          </a:p>
          <a:p>
            <a:endParaRPr lang="ar-IQ" dirty="0"/>
          </a:p>
          <a:p>
            <a:pPr marL="45720" indent="0">
              <a:buNone/>
            </a:pPr>
            <a:endParaRPr lang="ar-IQ" dirty="0"/>
          </a:p>
          <a:p>
            <a:r>
              <a:rPr lang="ar-IQ" dirty="0"/>
              <a:t>ولهذا السبب، دعا البنك الدولي وصندوق النقد الدولي في أبريل/نيسان إلى تعليق مدفوعات خدمة الديون المستحقة على أشد البلدان فقراً لتمكينها من التركيز على مكافحة الجائحة. وقد مكَّنت مبادرة تعليق مدفوعات خدمة الدين هذه البلدان من توفير مليارات الدولارات من أجل استجابتها في مواجهة الجائحة. ومع ذلك، كما يتبيَّن من الشكل التالي، فإن مخصصات خدمة الديون للدائنين الرسميين ستُشكِّل عبئاً ثقيلاً في الأعوام القادمة، وسيلزم اتخاذ إجراءات سريعة لتخفيف الديون من أجل تفادي ضياع عِقْد آخر</a:t>
            </a:r>
          </a:p>
          <a:p>
            <a:endParaRPr lang="ar-IQ" dirty="0"/>
          </a:p>
        </p:txBody>
      </p:sp>
    </p:spTree>
    <p:extLst>
      <p:ext uri="{BB962C8B-B14F-4D97-AF65-F5344CB8AC3E}">
        <p14:creationId xmlns:p14="http://schemas.microsoft.com/office/powerpoint/2010/main" val="306293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انخفاض التحويلات المالية مع انخفاض أعداد المهاجرين والمغتربين</a:t>
            </a:r>
            <a:br>
              <a:rPr lang="ar-IQ" b="1" dirty="0"/>
            </a:br>
            <a:endParaRPr lang="ar-IQ" dirty="0"/>
          </a:p>
        </p:txBody>
      </p:sp>
      <p:sp>
        <p:nvSpPr>
          <p:cNvPr id="3" name="Content Placeholder 2"/>
          <p:cNvSpPr>
            <a:spLocks noGrp="1"/>
          </p:cNvSpPr>
          <p:nvPr>
            <p:ph idx="1"/>
          </p:nvPr>
        </p:nvSpPr>
        <p:spPr>
          <a:xfrm>
            <a:off x="381000" y="2133601"/>
            <a:ext cx="8305800" cy="4175760"/>
          </a:xfrm>
        </p:spPr>
        <p:txBody>
          <a:bodyPr>
            <a:normAutofit lnSpcReduction="10000"/>
          </a:bodyPr>
          <a:lstStyle/>
          <a:p>
            <a:r>
              <a:rPr lang="ar-IQ" dirty="0">
                <a:hlinkClick r:id="rId2"/>
              </a:rPr>
              <a:t>إن التحويلات المالية التي يرسلها المهاجرون والمغتربون إلى بلدانهم أمرُ مثير للقلق بصفة خاصة. </a:t>
            </a:r>
            <a:r>
              <a:rPr lang="ar-IQ" dirty="0"/>
              <a:t> فخلال العقود المنصرمة، تزايدت أهمية الدور الذي تلعبه هذه التحويلات في تخفيف وطأة الفقر وتعزيز النمو. ففي العام الماضي فقط، كانت هذه التدفقات المالية مساويةً للاستثمارات الأجنبية المباشرة والمساعدات الإنمائية الرسمية (من حكومة إلى حكومة).</a:t>
            </a:r>
          </a:p>
          <a:p>
            <a:endParaRPr lang="ar-IQ" dirty="0"/>
          </a:p>
          <a:p>
            <a:r>
              <a:rPr lang="ar-IQ" dirty="0"/>
              <a:t>ولكن جائحة كورونا أحدثت انتكاسة شديدة، حيث خلصت أحدث تنبؤاتنا إلى أن </a:t>
            </a:r>
            <a:r>
              <a:rPr lang="ar-IQ" dirty="0">
                <a:hlinkClick r:id="rId3"/>
              </a:rPr>
              <a:t>التحويلات المالية ستنخفض بنسبة 14%</a:t>
            </a:r>
            <a:r>
              <a:rPr lang="ar-IQ" dirty="0"/>
              <a:t>، وهي نظرة مستقبلية أفضل قليلاً من التقديرات في وقت سابق خلال الجائحة، التي لا تناقض حقيقة أن هذه تراجعات غير مسبوقة. فمن المتوقع أن تشهد كل المناطق تراجع التحويلات المالية، وأن تُسجِّل أوروبا وآسيا الوسطى أكبر تراجع. ومع هذه التراجعات، من المرجح أن تهبط أعداد المهاجرين والمغتربين في عام 2020 - وذلك للمرة الأولى في التاريخ الحديث - مع انحسار أعداد المهاجرين والمغتربين الجدد وزيادة أعداد العائدين منهم.</a:t>
            </a:r>
          </a:p>
          <a:p>
            <a:br>
              <a:rPr lang="ar-IQ" dirty="0"/>
            </a:br>
            <a:endParaRPr lang="ar-IQ" dirty="0"/>
          </a:p>
        </p:txBody>
      </p:sp>
    </p:spTree>
    <p:extLst>
      <p:ext uri="{BB962C8B-B14F-4D97-AF65-F5344CB8AC3E}">
        <p14:creationId xmlns:p14="http://schemas.microsoft.com/office/powerpoint/2010/main" val="1085995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التأثيرات على منشآت الأعمال والوظائف</a:t>
            </a:r>
            <a:br>
              <a:rPr lang="ar-IQ" b="1" dirty="0"/>
            </a:br>
            <a:endParaRPr lang="ar-IQ" dirty="0"/>
          </a:p>
        </p:txBody>
      </p:sp>
      <p:sp>
        <p:nvSpPr>
          <p:cNvPr id="3" name="Content Placeholder 2"/>
          <p:cNvSpPr>
            <a:spLocks noGrp="1"/>
          </p:cNvSpPr>
          <p:nvPr>
            <p:ph idx="1"/>
          </p:nvPr>
        </p:nvSpPr>
        <p:spPr/>
        <p:txBody>
          <a:bodyPr/>
          <a:lstStyle/>
          <a:p>
            <a:r>
              <a:rPr lang="ar-IQ" dirty="0">
                <a:hlinkClick r:id="rId2"/>
              </a:rPr>
              <a:t>لقد أثَّرت الإغلاقات العامة الناجمة عن الجائحة تأثيراً شديداً على منشآت الأعمال والوظائف </a:t>
            </a:r>
            <a:r>
              <a:rPr lang="ar-IQ" dirty="0"/>
              <a:t>. وفى شتَّى أنحاء العالم، تتعرض الشركات - لاسيما المنشآت متناهية الصغر والصغيرة والمتوسطة في بلدان العالم النامية- لضغوط شديدة، إذ إن أكثر من نصفها لم تسدد ما عليها من متأخرات مستحقة الدفع أو من المرجح أن تتخلَّف قريباً عن السداد. ولفهم الضغوط التي يتعرَّض لها أداء الشركات بسبب جائحة كورونا، وكذلك التعديلات التي يتعين عليها إجراؤها، يقوم البنك الدولي وشركاؤه بإجراء مسوح استقصائية سريعة لجس نبض الأعمال في ظل جائحة كورونا وذلك بالتعاون مع حكومات البلدان المتعاملة معه.</a:t>
            </a:r>
          </a:p>
        </p:txBody>
      </p:sp>
    </p:spTree>
    <p:extLst>
      <p:ext uri="{BB962C8B-B14F-4D97-AF65-F5344CB8AC3E}">
        <p14:creationId xmlns:p14="http://schemas.microsoft.com/office/powerpoint/2010/main" val="32205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إغلاق الفصول الدراسية</a:t>
            </a:r>
            <a:br>
              <a:rPr lang="ar-IQ" b="1" dirty="0"/>
            </a:br>
            <a:endParaRPr lang="ar-IQ" dirty="0"/>
          </a:p>
        </p:txBody>
      </p:sp>
      <p:sp>
        <p:nvSpPr>
          <p:cNvPr id="3" name="Content Placeholder 2"/>
          <p:cNvSpPr>
            <a:spLocks noGrp="1"/>
          </p:cNvSpPr>
          <p:nvPr>
            <p:ph idx="1"/>
          </p:nvPr>
        </p:nvSpPr>
        <p:spPr/>
        <p:txBody>
          <a:bodyPr/>
          <a:lstStyle/>
          <a:p>
            <a:r>
              <a:rPr lang="ar-IQ" dirty="0"/>
              <a:t>في ذروة الإغلاقات العامة الناجمة عن الجائحة، فرض أكثر من 160 بلداً شكلاً من أشكال إغلاقات المدارس التي أثَّرت على ما لا يقل عن 1.5 مليار </a:t>
            </a:r>
          </a:p>
          <a:p>
            <a:r>
              <a:rPr lang="ar-IQ" dirty="0"/>
              <a:t>و</a:t>
            </a:r>
            <a:r>
              <a:rPr lang="ar-IQ" dirty="0">
                <a:hlinkClick r:id="rId2"/>
              </a:rPr>
              <a:t>قد تمتد تأثيرات جائحة كورونا على التعليم لعدة عقود قادمة </a:t>
            </a:r>
            <a:r>
              <a:rPr lang="ar-IQ" dirty="0"/>
              <a:t>، وليس مجرد نقصان التحصيل الدراسي في الأمد القصير، وإنما أيضاً تقليص الفرص الاقتصادية التي ستُتاح لهذا الجيل من الطلاب على الأمد الطويل. وبسبب نقصان التحصيل الدراسي وزيادة معدلات التسرب من المدارس، من المحتمل أن يفقد هذا الجيل من الطلاب ما يُقدَّر بنحو 10 تريليونات دولار من الدخل أو قرابة 10% من إجمالي الناتج المحلي العالمي، وأن تبتعد البلدان أكثر عن المسار الصحيح إلى تحقيق أهدافها المتصلة </a:t>
            </a:r>
            <a:r>
              <a:rPr lang="ar-IQ" dirty="0">
                <a:hlinkClick r:id="rId3"/>
              </a:rPr>
              <a:t>بفقر التعلّم</a:t>
            </a:r>
            <a:r>
              <a:rPr lang="ar-IQ" dirty="0"/>
              <a:t> - وهو ما قد يؤدي إلى زيادة مستوياته زيادةً كبيرة إلى </a:t>
            </a:r>
            <a:r>
              <a:rPr lang="ar-IQ" dirty="0">
                <a:hlinkClick r:id="rId4"/>
              </a:rPr>
              <a:t>63%</a:t>
            </a:r>
            <a:r>
              <a:rPr lang="ar-IQ" dirty="0"/>
              <a:t>، أي ما يعادل 72 مليون طفل آخر في سن التعليم الابتدائي.</a:t>
            </a:r>
          </a:p>
        </p:txBody>
      </p:sp>
    </p:spTree>
    <p:extLst>
      <p:ext uri="{BB962C8B-B14F-4D97-AF65-F5344CB8AC3E}">
        <p14:creationId xmlns:p14="http://schemas.microsoft.com/office/powerpoint/2010/main" val="1831096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ملايين إضافيون بدون وجبات غذائية</a:t>
            </a:r>
            <a:br>
              <a:rPr lang="ar-IQ" b="1" dirty="0"/>
            </a:br>
            <a:endParaRPr lang="ar-IQ" dirty="0"/>
          </a:p>
        </p:txBody>
      </p:sp>
      <p:sp>
        <p:nvSpPr>
          <p:cNvPr id="3" name="Content Placeholder 2"/>
          <p:cNvSpPr>
            <a:spLocks noGrp="1"/>
          </p:cNvSpPr>
          <p:nvPr>
            <p:ph idx="1"/>
          </p:nvPr>
        </p:nvSpPr>
        <p:spPr/>
        <p:txBody>
          <a:bodyPr/>
          <a:lstStyle/>
          <a:p>
            <a:r>
              <a:rPr lang="ar-IQ" dirty="0">
                <a:hlinkClick r:id="rId2"/>
              </a:rPr>
              <a:t>فضلاً عن التعليم، يتعرض الأطفال من الذكور والإناث أيضاً للمعاناة بسبب الزيادة العالمية في مستويا</a:t>
            </a:r>
            <a:endParaRPr lang="ar-IQ" dirty="0"/>
          </a:p>
          <a:p>
            <a:r>
              <a:rPr lang="ar-IQ" dirty="0"/>
              <a:t>وكما هو الحال في العديد من الجوانب الأخرى للتنمية العالمية، من المحتمل أن تؤدي جائحة كورونا إلى اشتداد هذا الاتجاه المثير للقلق بالفعل. فقد تؤدي </a:t>
            </a:r>
            <a:r>
              <a:rPr lang="ar-IQ" dirty="0">
                <a:hlinkClick r:id="rId3"/>
              </a:rPr>
              <a:t>الجائحة إلى زيادة العدد الإجمالي لمن يعانون نقص التغذية ما بين 83 مليوناً و132 مليوناً</a:t>
            </a:r>
            <a:r>
              <a:rPr lang="ar-IQ" dirty="0"/>
              <a:t> في العالم في 2020، وذلك وفقاً للتقديرات الأولية لشركائنا في منظمة الأمم المتحدة للأغذية والزراعة (الفاو). وتؤيد بيانات الفاو مؤشرات التنمية العالمية لمجموعة البنك الدولي</a:t>
            </a:r>
          </a:p>
        </p:txBody>
      </p:sp>
    </p:spTree>
    <p:extLst>
      <p:ext uri="{BB962C8B-B14F-4D97-AF65-F5344CB8AC3E}">
        <p14:creationId xmlns:p14="http://schemas.microsoft.com/office/powerpoint/2010/main" val="268795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أوضاع الهشاشة والصراع والعنف: موطن المزيد والمزيد من الفقراء</a:t>
            </a:r>
            <a:br>
              <a:rPr lang="ar-IQ" b="1" dirty="0"/>
            </a:br>
            <a:endParaRPr lang="ar-IQ" dirty="0"/>
          </a:p>
        </p:txBody>
      </p:sp>
      <p:sp>
        <p:nvSpPr>
          <p:cNvPr id="3" name="Content Placeholder 2"/>
          <p:cNvSpPr>
            <a:spLocks noGrp="1"/>
          </p:cNvSpPr>
          <p:nvPr>
            <p:ph idx="1"/>
          </p:nvPr>
        </p:nvSpPr>
        <p:spPr/>
        <p:txBody>
          <a:bodyPr/>
          <a:lstStyle/>
          <a:p>
            <a:r>
              <a:rPr lang="ar-IQ" dirty="0">
                <a:hlinkClick r:id="rId2"/>
              </a:rPr>
              <a:t>في الكثير من الأماكن، أدَّى انعدام الأمن الغذائي وجائحة كورونا إلى اشتداد تأثير الهشاشة والصراع والعنف، </a:t>
            </a:r>
            <a:r>
              <a:rPr lang="ar-IQ" dirty="0"/>
              <a:t> وهو ما يُنذِر بضياع ما تحقَّق من مكاسب إنمائية</a:t>
            </a:r>
          </a:p>
          <a:p>
            <a:r>
              <a:rPr lang="ar-IQ" dirty="0"/>
              <a:t>واليوم، يعيش قرابة نصف فقراء العالم في بلدان هشة ومتأثرة بالصراعات. وفي الواقع، أصبح الفقر أكثر تركُّزاً في هذه الأماكن التي ستكون موطن ما يصل إلى ثلثي الفقراء المدقعين في العالم بحلول عام 2030. ومن المرجَّح أن تؤدي جائحة كورونا إلى اشتداد هذا الاتجاه.</a:t>
            </a:r>
          </a:p>
        </p:txBody>
      </p:sp>
    </p:spTree>
    <p:extLst>
      <p:ext uri="{BB962C8B-B14F-4D97-AF65-F5344CB8AC3E}">
        <p14:creationId xmlns:p14="http://schemas.microsoft.com/office/powerpoint/2010/main" val="3649042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142999"/>
          </a:xfrm>
        </p:spPr>
        <p:txBody>
          <a:bodyPr>
            <a:normAutofit fontScale="90000"/>
          </a:bodyPr>
          <a:lstStyle/>
          <a:p>
            <a:pPr algn="r"/>
            <a:r>
              <a:rPr lang="ar-IQ" dirty="0"/>
              <a:t>خطورة «كوفيد-19» على الصحة العقلية</a:t>
            </a:r>
            <a:br>
              <a:rPr lang="ar-IQ" dirty="0"/>
            </a:br>
            <a:endParaRPr lang="ar-IQ" dirty="0"/>
          </a:p>
        </p:txBody>
      </p:sp>
      <p:sp>
        <p:nvSpPr>
          <p:cNvPr id="3" name="Content Placeholder 2"/>
          <p:cNvSpPr>
            <a:spLocks noGrp="1"/>
          </p:cNvSpPr>
          <p:nvPr>
            <p:ph idx="1"/>
          </p:nvPr>
        </p:nvSpPr>
        <p:spPr>
          <a:xfrm>
            <a:off x="914400" y="2057401"/>
            <a:ext cx="7315200" cy="4251960"/>
          </a:xfrm>
        </p:spPr>
        <p:txBody>
          <a:bodyPr/>
          <a:lstStyle/>
          <a:p>
            <a:r>
              <a:rPr lang="ar-IQ" dirty="0"/>
              <a:t>الإغلاق والعزل الصحي يرتبطان بتزايُد احتمالات الإصابة بـ"الاكتئاب".. ومواجهة فيروس كورونا المستجد تتطلب دعمًا نفسيًّا واجتماعيًّا لمَن يعانون الفقر والبطالة وسكان العشوائيات</a:t>
            </a:r>
          </a:p>
          <a:p>
            <a:r>
              <a:rPr lang="ar-IQ" dirty="0"/>
              <a:t>في هذا السياق، تشير دراسة حديثة أجراها باحثون من جامعتي "نورث وسترن" الأمريكية و"ويتواترسراند" جنوب الأفريقية إلى أنه "منذ فترة طويلة تم الاعتراف بوجود ارتباط بين الاكتئاب وقضايا مثل الجوع والعنف وسوء الرعاية الصحية وارتفاع معدلات الفقر، ولكن هذه الدراسة هي الأولى التي تبحث آثار الإصابة بكوفيد-19 والخضوع للعزل الصحي على الصحة العقلية. يتسبب </a:t>
            </a:r>
            <a:r>
              <a:rPr lang="ar-IQ" dirty="0">
                <a:hlinkClick r:id="rId2"/>
              </a:rPr>
              <a:t>الاضطراب ثنائي القطب</a:t>
            </a:r>
            <a:r>
              <a:rPr lang="ar-IQ" dirty="0"/>
              <a:t> في تقلُّبات مزاجية مفرطة، تتضمن الارتفاعات العاطفية مثل الهوس أو الهوس الخفيف، والانخفاضات العاطفية مثل الاكتئاب.</a:t>
            </a:r>
          </a:p>
        </p:txBody>
      </p:sp>
    </p:spTree>
    <p:extLst>
      <p:ext uri="{BB962C8B-B14F-4D97-AF65-F5344CB8AC3E}">
        <p14:creationId xmlns:p14="http://schemas.microsoft.com/office/powerpoint/2010/main" val="2192644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اثر فيروس كورونا المستجد(كوفيد- 19) على الأمن الغذائي في العراق, مع قسم خاص عن نقص المياه وكيفية التكيف مع المشكلة</a:t>
            </a:r>
            <a:br>
              <a:rPr lang="ar-IQ" b="1" dirty="0"/>
            </a:br>
            <a:endParaRPr lang="ar-IQ" dirty="0"/>
          </a:p>
        </p:txBody>
      </p:sp>
      <p:sp>
        <p:nvSpPr>
          <p:cNvPr id="3" name="Content Placeholder 2"/>
          <p:cNvSpPr>
            <a:spLocks noGrp="1"/>
          </p:cNvSpPr>
          <p:nvPr>
            <p:ph idx="1"/>
          </p:nvPr>
        </p:nvSpPr>
        <p:spPr/>
        <p:txBody>
          <a:bodyPr/>
          <a:lstStyle/>
          <a:p>
            <a:r>
              <a:rPr lang="ar-IQ" dirty="0"/>
              <a:t>على مدى فترة الستة أشهر التي تم تحليلها وتغطيتها في هذا التقرير ، شهد العراق اضطرابات كبيرة. بالإضافة إلآثار الوباء ، مع ارتفاع الحالات بشكل عام في العراق – وهو الآن في الموجة الثالثة من الإصابات - وتأثير انخفاض قيمة الدينار العراقي في كانون الأول / ديسمبر 2020 ، وانخفاض نسبة هطول الأمطار الموسمية عن المعدل المعتاد ، كل ذلك كان له الأثر عى الأمن الغذائي للعائلة العراقية. كما ان معدل هطول الأمطار وتوافر المياه هذا العام يعتبر ثاني أدنى مستوى تم تسجيله منذ 40 عامًا.</a:t>
            </a:r>
          </a:p>
        </p:txBody>
      </p:sp>
    </p:spTree>
    <p:extLst>
      <p:ext uri="{BB962C8B-B14F-4D97-AF65-F5344CB8AC3E}">
        <p14:creationId xmlns:p14="http://schemas.microsoft.com/office/powerpoint/2010/main" val="390540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تأثير فيروس كورونا على الاقتصاد العراقي</a:t>
            </a:r>
            <a:br>
              <a:rPr lang="ar-IQ" b="1" dirty="0"/>
            </a:br>
            <a:endParaRPr lang="ar-IQ" dirty="0"/>
          </a:p>
        </p:txBody>
      </p:sp>
      <p:sp>
        <p:nvSpPr>
          <p:cNvPr id="3" name="Content Placeholder 2"/>
          <p:cNvSpPr>
            <a:spLocks noGrp="1"/>
          </p:cNvSpPr>
          <p:nvPr>
            <p:ph idx="1"/>
          </p:nvPr>
        </p:nvSpPr>
        <p:spPr/>
        <p:txBody>
          <a:bodyPr/>
          <a:lstStyle/>
          <a:p>
            <a:r>
              <a:rPr lang="ar-IQ" dirty="0"/>
              <a:t>إن تقرير تأثير فيروس كورونا على الاقتصاد العراقي هو الثاني ضمن سلسلة أوراق السياسات التي تبحث في تأثير "الأزمة المزدوجة" على العراق؛ أزمة النفط وظهور جائحة فيروس كورونا. يستند التقرير على بحث </a:t>
            </a:r>
            <a:r>
              <a:rPr lang="ar-IQ" dirty="0">
                <a:hlinkClick r:id="rId2"/>
              </a:rPr>
              <a:t>أثر أزمة النفط وفيروس كورونا على هشاشة العراق</a:t>
            </a:r>
            <a:r>
              <a:rPr lang="ar-IQ" dirty="0"/>
              <a:t>، الذي نُشر في أغسطس 2020، والذي يركز على تأثير فيروس كورونا على الاقتصاد الشمولي وأزمة النفط في العراق. ويتضمن توصيات لأصحاب المصلحة للاستجابة للتحديات الاقتصادية العميقة في العراق، مع ضمان استمرار التقدم نحو تحقيق أهداف التنمية المستدامة.</a:t>
            </a:r>
          </a:p>
        </p:txBody>
      </p:sp>
    </p:spTree>
    <p:extLst>
      <p:ext uri="{BB962C8B-B14F-4D97-AF65-F5344CB8AC3E}">
        <p14:creationId xmlns:p14="http://schemas.microsoft.com/office/powerpoint/2010/main" val="2317516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أثر أزمة النفط وفيروس كورونا على هشاشة العراق</a:t>
            </a:r>
          </a:p>
        </p:txBody>
      </p:sp>
      <p:sp>
        <p:nvSpPr>
          <p:cNvPr id="3" name="Content Placeholder 2"/>
          <p:cNvSpPr>
            <a:spLocks noGrp="1"/>
          </p:cNvSpPr>
          <p:nvPr>
            <p:ph idx="1"/>
          </p:nvPr>
        </p:nvSpPr>
        <p:spPr/>
        <p:txBody>
          <a:bodyPr/>
          <a:lstStyle/>
          <a:p>
            <a:r>
              <a:rPr lang="ar-IQ" dirty="0"/>
              <a:t>ن عواقب تفشي جائحة فيروس كورونا أثرت بشكل كبير على سكان الدول الهشة التي تفتقر الى الأنظمة الصحية الفاعلة والهياكل الحكومية وشبكات الأمان الاجتماعي، حيث سلطت هذه التأثيرات الضوء على التفاوتات الاجتماعية وعمقها. لذا أعد برنامج الأمم المتحدة الإنمائي تحليلاً لهشاشة العراق لاستكشاف مدى تأثير جائحة كورونا مع انخفاض عائدات النفط على هشاشة البلاد. يطبق التحليل مفهوماً متعدد الأبعاد للهشاشة يعتمد على المنهجية التي طورتها منظمة التعاون الاقتصادي والتنمية. تلخص ورقة السياسة هذه تحليل الهشاشة لتوجيه قرارات السياسات الحالية والمستقبلية ووضع الأولويات الاستراتيجية لحكومة العراق ومنظومة الأمم المتحدة والشركاء المانحين</a:t>
            </a:r>
          </a:p>
        </p:txBody>
      </p:sp>
    </p:spTree>
    <p:extLst>
      <p:ext uri="{BB962C8B-B14F-4D97-AF65-F5344CB8AC3E}">
        <p14:creationId xmlns:p14="http://schemas.microsoft.com/office/powerpoint/2010/main" val="129464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ما هو كوفيد-19 وكيف يمكنني حماية نفسي منه؟</a:t>
            </a:r>
            <a:br>
              <a:rPr lang="ar-IQ" b="1" dirty="0"/>
            </a:br>
            <a:endParaRPr lang="ar-IQ" dirty="0"/>
          </a:p>
        </p:txBody>
      </p:sp>
      <p:sp>
        <p:nvSpPr>
          <p:cNvPr id="3" name="Content Placeholder 2"/>
          <p:cNvSpPr>
            <a:spLocks noGrp="1"/>
          </p:cNvSpPr>
          <p:nvPr>
            <p:ph idx="1"/>
          </p:nvPr>
        </p:nvSpPr>
        <p:spPr>
          <a:xfrm>
            <a:off x="914400" y="2286001"/>
            <a:ext cx="7315200" cy="4023360"/>
          </a:xfrm>
        </p:spPr>
        <p:txBody>
          <a:bodyPr/>
          <a:lstStyle/>
          <a:p>
            <a:r>
              <a:rPr lang="ar-IQ" dirty="0"/>
              <a:t>تبين أن فيروسًا جديدًا يسمى فيروس المتلازمة التنفسية الحادة الوخيمة كورونا 2 (</a:t>
            </a:r>
            <a:r>
              <a:rPr lang="en-US" dirty="0"/>
              <a:t>SARS-CoV-2) </a:t>
            </a:r>
            <a:r>
              <a:rPr lang="ar-IQ" dirty="0"/>
              <a:t>هو السبب في تفشي مرض ظهر في الصين عام 2019. ويسمى المرض الناتج عنه: مرض فيروس كورونا 2019 (كوفيد 19).</a:t>
            </a:r>
          </a:p>
          <a:p>
            <a:endParaRPr lang="ar-IQ" dirty="0"/>
          </a:p>
          <a:p>
            <a:pPr marL="45720" indent="0">
              <a:buNone/>
            </a:pPr>
            <a:endParaRPr lang="ar-IQ" dirty="0"/>
          </a:p>
          <a:p>
            <a:r>
              <a:rPr lang="ar-IQ" dirty="0"/>
              <a:t>في مارس 2020، أعلنت منظمة الصحة العالمية أن فيروس كوفيد 19 أصبح جائحة عالمية. وتعمل مجموعات الصحة العامة، ومن بينها مركز مكافحة الأمراض والوقاية منها في الولايات المتحدة ومنظمة الصحة العالمية على متابعة هذه الجائحة ونشر آخر المستجدات على مواقعها عبر الإنترنت. وتصدر هذه المجموعات توصيات للوقاية من انتشار هذا الفيروس المسبب لمرض كوفيد 19.</a:t>
            </a:r>
          </a:p>
          <a:p>
            <a:endParaRPr lang="ar-IQ" dirty="0"/>
          </a:p>
        </p:txBody>
      </p:sp>
    </p:spTree>
    <p:extLst>
      <p:ext uri="{BB962C8B-B14F-4D97-AF65-F5344CB8AC3E}">
        <p14:creationId xmlns:p14="http://schemas.microsoft.com/office/powerpoint/2010/main" val="44767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2"/>
            <a:ext cx="7315200" cy="1324428"/>
          </a:xfrm>
        </p:spPr>
        <p:txBody>
          <a:bodyPr>
            <a:normAutofit/>
          </a:bodyPr>
          <a:lstStyle/>
          <a:p>
            <a:pPr algn="r"/>
            <a:r>
              <a:rPr lang="ar-IQ" b="1" dirty="0"/>
              <a:t>كيف ينتشر فيروس كورونا؟</a:t>
            </a:r>
            <a:br>
              <a:rPr lang="ar-IQ" b="1" dirty="0"/>
            </a:br>
            <a:endParaRPr lang="ar-IQ" dirty="0"/>
          </a:p>
        </p:txBody>
      </p:sp>
      <p:sp>
        <p:nvSpPr>
          <p:cNvPr id="3" name="Content Placeholder 2"/>
          <p:cNvSpPr>
            <a:spLocks noGrp="1"/>
          </p:cNvSpPr>
          <p:nvPr>
            <p:ph idx="1"/>
          </p:nvPr>
        </p:nvSpPr>
        <p:spPr>
          <a:xfrm>
            <a:off x="914400" y="1524000"/>
            <a:ext cx="7315200" cy="4785361"/>
          </a:xfrm>
        </p:spPr>
        <p:txBody>
          <a:bodyPr>
            <a:normAutofit lnSpcReduction="10000"/>
          </a:bodyPr>
          <a:lstStyle/>
          <a:p>
            <a:r>
              <a:rPr lang="ar-IQ" dirty="0"/>
              <a:t>أظهرت البيانات أن فيروس كوفيد 19 ينتقل بشكل أساسي من شخص إلى آخر عبر المخالطة اللصيقة (في نطاق 6 أقدام أو مترين تقريبًا).</a:t>
            </a:r>
          </a:p>
          <a:p>
            <a:pPr marL="45720" indent="0">
              <a:buNone/>
            </a:pPr>
            <a:endParaRPr lang="ar-IQ" dirty="0"/>
          </a:p>
          <a:p>
            <a:r>
              <a:rPr lang="ar-IQ" dirty="0"/>
              <a:t>وفي بعض الحالات، من الممكن أن ينتشر فيروس كوفيد 19 عندما يتعرض الشخص لقطرات صغيرة أو بقايا رذاذ تظل عالقة في الهواء لعدة دقائق أو ساعات، وهذا يسمى الانتقال عبر الهواء.</a:t>
            </a:r>
          </a:p>
          <a:p>
            <a:pPr marL="45720" indent="0">
              <a:buNone/>
            </a:pPr>
            <a:endParaRPr lang="ar-IQ" dirty="0"/>
          </a:p>
          <a:p>
            <a:r>
              <a:rPr lang="ar-IQ" dirty="0"/>
              <a:t>يمكن للفيروس أن ينتشر أيضًا إذا لمست سطحًا يغطيه الفيروس ثم لمست فمك أو أنفك أو عينيك. ولكن احتمال الخطر في هذه الحالة يكون منخفضًا.</a:t>
            </a:r>
          </a:p>
          <a:p>
            <a:pPr marL="45720" indent="0">
              <a:buNone/>
            </a:pPr>
            <a:endParaRPr lang="ar-IQ" dirty="0"/>
          </a:p>
          <a:p>
            <a:r>
              <a:rPr lang="ar-IQ" dirty="0"/>
              <a:t>يمكن أن ينتقل فيروس كوفيد 19 من شخص مصاب لا تظهر عليه أعراض. وهذا يسمى الانتقال دون أعراض. ويمكن أن ينتقل فيروس كوفيد 19 أيضًا من شخص مصاب ولم تظهر عليه الأعراض بعد. وهذا يسمى الانتقال السابق للأعراض.</a:t>
            </a:r>
          </a:p>
          <a:p>
            <a:pPr marL="45720" indent="0">
              <a:buNone/>
            </a:pPr>
            <a:endParaRPr lang="ar-IQ" dirty="0"/>
          </a:p>
          <a:p>
            <a:r>
              <a:rPr lang="ar-IQ" dirty="0"/>
              <a:t>من الممكن أن تصاب بفيروس كوفيد 19 مرتين أو أكثر، لكن هذا غير شائع.</a:t>
            </a:r>
          </a:p>
          <a:p>
            <a:endParaRPr lang="ar-IQ" dirty="0"/>
          </a:p>
        </p:txBody>
      </p:sp>
    </p:spTree>
    <p:extLst>
      <p:ext uri="{BB962C8B-B14F-4D97-AF65-F5344CB8AC3E}">
        <p14:creationId xmlns:p14="http://schemas.microsoft.com/office/powerpoint/2010/main" val="223786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ما أعراض مرض كوفيد 19؟</a:t>
            </a:r>
            <a:br>
              <a:rPr lang="ar-IQ" b="1" dirty="0"/>
            </a:br>
            <a:endParaRPr lang="ar-IQ" dirty="0"/>
          </a:p>
        </p:txBody>
      </p:sp>
      <p:sp>
        <p:nvSpPr>
          <p:cNvPr id="3" name="Content Placeholder 2"/>
          <p:cNvSpPr>
            <a:spLocks noGrp="1"/>
          </p:cNvSpPr>
          <p:nvPr>
            <p:ph idx="1"/>
          </p:nvPr>
        </p:nvSpPr>
        <p:spPr/>
        <p:txBody>
          <a:bodyPr/>
          <a:lstStyle/>
          <a:p>
            <a:r>
              <a:rPr lang="ar-IQ" dirty="0"/>
              <a:t>تتراوح حدة أعراض مرض كوفيد 19 بين الخفيفة للغاية إلى الحادة. وبعض الأشخاص لا تظهر عليهم أعراض. أما المؤشرات والأعراض الأكثر شيوعًا فهي الحمى والسعال والتعب وفقدان حاستي التذوق والشم.</a:t>
            </a:r>
          </a:p>
          <a:p>
            <a:pPr marL="45720" indent="0">
              <a:buNone/>
            </a:pPr>
            <a:endParaRPr lang="ar-IQ" dirty="0"/>
          </a:p>
          <a:p>
            <a:r>
              <a:rPr lang="ar-IQ" dirty="0"/>
              <a:t>وقد تشمل المؤشرات والأعراض الأخرى: ضيق النفس وآلام العضلات والقشعريرة والتهاب الحلق والصداع وآلام الصدر والإسهال والقيء والغثيان. وهذه القائمة لا تشمل كل الأعراض. إذ سُجلت أعراض أخرى أقل شيوعًا. تظهر الأعراض بعد مدة تتراوح بين يومين و14 يومًا من التعرض للفيروس.</a:t>
            </a:r>
          </a:p>
          <a:p>
            <a:endParaRPr lang="ar-IQ" dirty="0"/>
          </a:p>
        </p:txBody>
      </p:sp>
    </p:spTree>
    <p:extLst>
      <p:ext uri="{BB962C8B-B14F-4D97-AF65-F5344CB8AC3E}">
        <p14:creationId xmlns:p14="http://schemas.microsoft.com/office/powerpoint/2010/main" val="4011591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هل يمكن الوقاية من الإصابة بمرض كوفيد 19؟</a:t>
            </a:r>
            <a:br>
              <a:rPr lang="ar-IQ" b="1" dirty="0"/>
            </a:br>
            <a:endParaRPr lang="ar-IQ" dirty="0"/>
          </a:p>
        </p:txBody>
      </p:sp>
      <p:sp>
        <p:nvSpPr>
          <p:cNvPr id="3" name="Content Placeholder 2"/>
          <p:cNvSpPr>
            <a:spLocks noGrp="1"/>
          </p:cNvSpPr>
          <p:nvPr>
            <p:ph idx="1"/>
          </p:nvPr>
        </p:nvSpPr>
        <p:spPr/>
        <p:txBody>
          <a:bodyPr/>
          <a:lstStyle/>
          <a:p>
            <a:r>
              <a:rPr lang="ar-IQ" dirty="0"/>
              <a:t>صرحت إدارة الغذاء والدواء الأمريكية بالاستخدام الطارئ لبعض لقاحات كوفيد 19 داخل الولايات المتحدة. فقد اعتمدت إدارة الغذاء والدواء الأمريكية استخدام لقاح فايزر-بيونتك المضاد لفيروس كوفيد 19، الذي أصبح يُعرف باسم كوميرناتي، لوقاية الأشخاص الذين تبلغ أعمارهم 16 عامًا أو أكثر من الإصابة بمرض كوفيد 19. ويمكن أن تقيك اللقاحات من الإصابة بمرض كوفيد 19 أو تحميك من التعرض للمضاعفات الخطيرة عند الإصابة بمرضكوفيد 19</a:t>
            </a:r>
          </a:p>
        </p:txBody>
      </p:sp>
    </p:spTree>
    <p:extLst>
      <p:ext uri="{BB962C8B-B14F-4D97-AF65-F5344CB8AC3E}">
        <p14:creationId xmlns:p14="http://schemas.microsoft.com/office/powerpoint/2010/main" val="2606792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990599"/>
          </a:xfrm>
        </p:spPr>
        <p:txBody>
          <a:bodyPr/>
          <a:lstStyle/>
          <a:p>
            <a:pPr algn="ctr"/>
            <a:r>
              <a:rPr lang="ar-IQ" dirty="0"/>
              <a:t>بيان الامم المتحده حول كوفيد-19</a:t>
            </a:r>
          </a:p>
        </p:txBody>
      </p:sp>
      <p:sp>
        <p:nvSpPr>
          <p:cNvPr id="3" name="Content Placeholder 2"/>
          <p:cNvSpPr>
            <a:spLocks noGrp="1"/>
          </p:cNvSpPr>
          <p:nvPr>
            <p:ph idx="1"/>
          </p:nvPr>
        </p:nvSpPr>
        <p:spPr>
          <a:xfrm>
            <a:off x="152400" y="1676401"/>
            <a:ext cx="8991600" cy="4632960"/>
          </a:xfrm>
        </p:spPr>
        <p:txBody>
          <a:bodyPr>
            <a:normAutofit/>
          </a:bodyPr>
          <a:lstStyle/>
          <a:p>
            <a:r>
              <a:rPr lang="ar-IQ" dirty="0"/>
              <a:t>يواجه العالم تهديدا لم يسبق له مثيل. </a:t>
            </a:r>
          </a:p>
          <a:p>
            <a:r>
              <a:rPr lang="ar-IQ" dirty="0"/>
              <a:t>وبسبب هذا الوباء، عمّت المعاناة، وتعطّل مجرى حياة البلايين، وأصبح الاقتصاد العالمي مهددا. </a:t>
            </a:r>
          </a:p>
          <a:p>
            <a:r>
              <a:rPr lang="ar-IQ" dirty="0"/>
              <a:t>إن فيروس كوفيد-19 يشكل خطرا يهدد البشرية جمعاء - وبالتالي يجب على البشرية جمعاء العمل من أجل القضاء عليه. والجهود التي تبذلها فرادى البلدان من أجل التصدي له لن تكون كافية.</a:t>
            </a:r>
          </a:p>
          <a:p>
            <a:r>
              <a:rPr lang="ar-IQ" dirty="0"/>
              <a:t>حتى البلدان الغنية ذات النظم الصحية القوية نراها ترزح تحت وطأة الضغط.</a:t>
            </a:r>
          </a:p>
          <a:p>
            <a:r>
              <a:rPr lang="ar-IQ" dirty="0"/>
              <a:t>يجب علينا أن نهبّ لمساعدة الفئات الضعيفة للغاية – التي تشكل الملايين والملايين من الناس الذين تقطعت بهم الأسباب لحماية أنفسهم.إنها مسألة تضامن إنساني لا أقل ولا أكثر. وهذا التضامن شرطٌ حاسمٌ أيضا لمكافحة الفيروس.</a:t>
            </a:r>
          </a:p>
          <a:p>
            <a:r>
              <a:rPr lang="ar-IQ" dirty="0"/>
              <a:t>واليوم، نُعلن عن خطة بقيمة [2 بليون دولار] للاستجابة الإنسانية العالمية من أجل تمويل جهود مكافحة فيروس كوفيد-19 في أفقر بلدان العالم.</a:t>
            </a:r>
            <a:endParaRPr lang="ar-IQ" b="1" dirty="0"/>
          </a:p>
          <a:p>
            <a:endParaRPr lang="ar-IQ" dirty="0"/>
          </a:p>
        </p:txBody>
      </p:sp>
    </p:spTree>
    <p:extLst>
      <p:ext uri="{BB962C8B-B14F-4D97-AF65-F5344CB8AC3E}">
        <p14:creationId xmlns:p14="http://schemas.microsoft.com/office/powerpoint/2010/main" val="580451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الأثر الاجتماعي والاقتصادي لجائحة كوفيد-19</a:t>
            </a:r>
            <a:br>
              <a:rPr lang="ar-IQ" b="1" dirty="0"/>
            </a:br>
            <a:endParaRPr lang="ar-IQ" dirty="0"/>
          </a:p>
        </p:txBody>
      </p:sp>
      <p:sp>
        <p:nvSpPr>
          <p:cNvPr id="3" name="Content Placeholder 2"/>
          <p:cNvSpPr>
            <a:spLocks noGrp="1"/>
          </p:cNvSpPr>
          <p:nvPr>
            <p:ph idx="1"/>
          </p:nvPr>
        </p:nvSpPr>
        <p:spPr/>
        <p:txBody>
          <a:bodyPr/>
          <a:lstStyle/>
          <a:p>
            <a:r>
              <a:rPr lang="ar-IQ" dirty="0"/>
              <a:t>في مثل هذا الوقت من 2019لم تكن تعبيرات مثل "الإغلاقات العامة" و"إلزامية ارتداء الكمامة" والتباعد الاجتماعي معروفةً لمعظمنا. لكنها اليوم جزء من لغة حياتنا اليومية، إذ إن جائحة فيروس كورونا (كوفيد-19) مازالت تُؤثِّر على كل مناحي حياتنا. </a:t>
            </a:r>
          </a:p>
          <a:p>
            <a:endParaRPr lang="ar-IQ" dirty="0"/>
          </a:p>
          <a:p>
            <a:endParaRPr lang="ar-IQ" dirty="0"/>
          </a:p>
          <a:p>
            <a:r>
              <a:rPr lang="ar-IQ" dirty="0">
                <a:hlinkClick r:id="rId2"/>
              </a:rPr>
              <a:t> خلال الفقرات الاثني عشر التالية نحاول تقديم وصف كمِّي وعرضٍ عام لبحوث في مواجهة أزمة لم يكن لها بحقٍ مثيل. </a:t>
            </a:r>
            <a:endParaRPr lang="ar-IQ" dirty="0"/>
          </a:p>
        </p:txBody>
      </p:sp>
    </p:spTree>
    <p:extLst>
      <p:ext uri="{BB962C8B-B14F-4D97-AF65-F5344CB8AC3E}">
        <p14:creationId xmlns:p14="http://schemas.microsoft.com/office/powerpoint/2010/main" val="237965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1143000"/>
          </a:xfrm>
        </p:spPr>
        <p:txBody>
          <a:bodyPr>
            <a:normAutofit fontScale="90000"/>
          </a:bodyPr>
          <a:lstStyle/>
          <a:p>
            <a:pPr algn="r"/>
            <a:r>
              <a:rPr lang="ar-IQ" b="1" dirty="0"/>
              <a:t>الفقراء الجدد</a:t>
            </a:r>
            <a:br>
              <a:rPr lang="ar-IQ" b="1" dirty="0"/>
            </a:br>
            <a:endParaRPr lang="ar-IQ" dirty="0"/>
          </a:p>
        </p:txBody>
      </p:sp>
      <p:sp>
        <p:nvSpPr>
          <p:cNvPr id="3" name="Content Placeholder 2"/>
          <p:cNvSpPr>
            <a:spLocks noGrp="1"/>
          </p:cNvSpPr>
          <p:nvPr>
            <p:ph idx="1"/>
          </p:nvPr>
        </p:nvSpPr>
        <p:spPr>
          <a:xfrm>
            <a:off x="304800" y="1447800"/>
            <a:ext cx="8686800" cy="5410199"/>
          </a:xfrm>
        </p:spPr>
        <p:txBody>
          <a:bodyPr>
            <a:normAutofit/>
          </a:bodyPr>
          <a:lstStyle/>
          <a:p>
            <a:r>
              <a:rPr lang="ar-IQ" dirty="0"/>
              <a:t>على مدار 24شهراً الماضية، ألحقت جائحة كورونا أشد الضرر بالفئات الفقيرة والأكثر احتياجاً، وتُنذِر الآن بسقوط ملايين من الناس في براثن الفقر. فبعد عقود من التقدم المطرد في الحد من أعداد الفقراء الذين يعيشون على أقل من 1.90 دولار للفرد في اليوم، سيكون هذا العام إيذاناً بأول انتكاسة لجهود مكافحة الفقر المدقع في جيل كامل</a:t>
            </a:r>
          </a:p>
          <a:p>
            <a:pPr marL="45720" indent="0">
              <a:buNone/>
            </a:pPr>
            <a:endParaRPr lang="ar-IQ" dirty="0"/>
          </a:p>
          <a:p>
            <a:r>
              <a:rPr lang="ar-IQ" b="1" dirty="0"/>
              <a:t>بسبب جائحة فيروس كورونا، من المرجح أن يزداد الفقر المدقع بشكل حاد</a:t>
            </a:r>
            <a:endParaRPr lang="ar-IQ" dirty="0"/>
          </a:p>
          <a:p>
            <a:pPr marL="45720" indent="0">
              <a:buNone/>
            </a:pPr>
            <a:endParaRPr lang="ar-IQ" dirty="0"/>
          </a:p>
          <a:p>
            <a:r>
              <a:rPr lang="ar-IQ" dirty="0">
                <a:hlinkClick r:id="rId2"/>
              </a:rPr>
              <a:t>يُطلِّق أحدث تحليل تحذيراً مؤداه أن الجائحة أفضت إلى سقوط 88 مليون شخص آخر في براثن الفقر المدقع هذا العام، وأن ذلك الرقم هو مجرد قراءة أولية. </a:t>
            </a:r>
            <a:r>
              <a:rPr lang="ar-IQ" dirty="0"/>
              <a:t> وفي سيناريو أسوأ الأحوال، فإن هذا الرقم قد يرتفع إلى 115 مليوناً. وتتوقَّع مجموعة البنك الدولي أن تكون </a:t>
            </a:r>
            <a:r>
              <a:rPr lang="ar-IQ" dirty="0">
                <a:hlinkClick r:id="rId3"/>
              </a:rPr>
              <a:t>أكبر شريحة من "الفقراء الجدد"</a:t>
            </a:r>
            <a:r>
              <a:rPr lang="ar-IQ" dirty="0"/>
              <a:t> في جنوب آسيا، تليها مباشرة منطقة أفريقيا جنوب الصحراء. ووفقاً لأحدث نسخة من </a:t>
            </a:r>
            <a:r>
              <a:rPr lang="ar-IQ" dirty="0">
                <a:hlinkClick r:id="rId4"/>
              </a:rPr>
              <a:t>تقرير الفقر والرخاء المشترك</a:t>
            </a:r>
            <a:r>
              <a:rPr lang="ar-IQ" dirty="0"/>
              <a:t>، فإن "كثيراً من الفقراء الجدد يشتغلون على الأرجح في قطاعات الخدمات غير الرسمية، والإنشاءات، والصناعات التحويلية - وهي القطاعات التي تأثَّر فيها النشاط الاقتصادي بشدة من جراء الإغلاقات العامة والقيود الأخرى على الحركة والانتقال."</a:t>
            </a:r>
          </a:p>
        </p:txBody>
      </p:sp>
    </p:spTree>
    <p:extLst>
      <p:ext uri="{BB962C8B-B14F-4D97-AF65-F5344CB8AC3E}">
        <p14:creationId xmlns:p14="http://schemas.microsoft.com/office/powerpoint/2010/main" val="1910463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142999"/>
          </a:xfrm>
        </p:spPr>
        <p:txBody>
          <a:bodyPr>
            <a:normAutofit fontScale="90000"/>
          </a:bodyPr>
          <a:lstStyle/>
          <a:p>
            <a:pPr algn="r"/>
            <a:r>
              <a:rPr lang="ar-IQ" b="1" dirty="0"/>
              <a:t>تسارع وتيرة هبوط النشاط الاقتصادي</a:t>
            </a:r>
            <a:br>
              <a:rPr lang="ar-IQ" b="1" dirty="0"/>
            </a:br>
            <a:endParaRPr lang="ar-IQ" dirty="0"/>
          </a:p>
        </p:txBody>
      </p:sp>
      <p:sp>
        <p:nvSpPr>
          <p:cNvPr id="3" name="Content Placeholder 2"/>
          <p:cNvSpPr>
            <a:spLocks noGrp="1"/>
          </p:cNvSpPr>
          <p:nvPr>
            <p:ph idx="1"/>
          </p:nvPr>
        </p:nvSpPr>
        <p:spPr>
          <a:xfrm>
            <a:off x="152400" y="1371601"/>
            <a:ext cx="8839200" cy="4937760"/>
          </a:xfrm>
        </p:spPr>
        <p:txBody>
          <a:bodyPr/>
          <a:lstStyle/>
          <a:p>
            <a:r>
              <a:rPr lang="ar-IQ" dirty="0"/>
              <a:t>لقد كان لهذه القيود -التي فُرِضت لكبح انتشار الفيروس، ومن ثمَّ تخفيف الضغوط على أنظمة الرعاية الصحية المُنهكة والضعيفة- تأثير هائل على النمو الاقتصادي. وبعبارة مُبسَّطة، قال إصدار شهر يونيو/حزيران من </a:t>
            </a:r>
            <a:r>
              <a:rPr lang="ar-IQ" dirty="0">
                <a:hlinkClick r:id="rId2"/>
              </a:rPr>
              <a:t>تقرير الآفاق الاقتصادية العالمية</a:t>
            </a:r>
            <a:r>
              <a:rPr lang="ar-IQ" dirty="0"/>
              <a:t>: "لقد أحدثت الجائحة أزمة عالمية ليس لها مثيل - أزمة صحية عالمية، علاوةً على خسائر بشرية هائلة - أفضت إلى أشد ركودٍ شهده العالم منذ الحرب العالمية الثانية." وتنبَّأ التقرير بانكماش الاقتصاد العالمي وكذلك متوسط نصيب الفرد من الدخل هذا العام ليدفع بملايين من الناس في هوة الفقر المدقع.</a:t>
            </a:r>
          </a:p>
          <a:p>
            <a:br>
              <a:rPr lang="ar-IQ" dirty="0"/>
            </a:br>
            <a:r>
              <a:rPr lang="ar-IQ" b="1" dirty="0"/>
              <a:t>شهدت موجة الركود الناجمة عن جائحة كورونا أسرع وأكبر تخفيضات لمتوسط تنبؤات المحللين للنمو بين كل موجات الركود العالمية منذ 1990</a:t>
            </a:r>
          </a:p>
          <a:p>
            <a:endParaRPr lang="ar-IQ" b="1" dirty="0"/>
          </a:p>
          <a:p>
            <a:endParaRPr lang="ar-IQ" b="1" dirty="0"/>
          </a:p>
          <a:p>
            <a:endParaRPr lang="ar-IQ" dirty="0"/>
          </a:p>
        </p:txBody>
      </p:sp>
    </p:spTree>
    <p:extLst>
      <p:ext uri="{BB962C8B-B14F-4D97-AF65-F5344CB8AC3E}">
        <p14:creationId xmlns:p14="http://schemas.microsoft.com/office/powerpoint/2010/main" val="1627575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55</TotalTime>
  <Words>2133</Words>
  <Application>Microsoft Office PowerPoint</Application>
  <PresentationFormat>On-screen Show (4:3)</PresentationFormat>
  <Paragraphs>77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Wingdings</vt:lpstr>
      <vt:lpstr>Perspective</vt:lpstr>
      <vt:lpstr>تاثير فيروس كورونا على المجتمع </vt:lpstr>
      <vt:lpstr>ما هو كوفيد-19 وكيف يمكنني حماية نفسي منه؟ </vt:lpstr>
      <vt:lpstr>كيف ينتشر فيروس كورونا؟ </vt:lpstr>
      <vt:lpstr>ما أعراض مرض كوفيد 19؟ </vt:lpstr>
      <vt:lpstr>هل يمكن الوقاية من الإصابة بمرض كوفيد 19؟ </vt:lpstr>
      <vt:lpstr>بيان الامم المتحده حول كوفيد-19</vt:lpstr>
      <vt:lpstr>الأثر الاجتماعي والاقتصادي لجائحة كوفيد-19 </vt:lpstr>
      <vt:lpstr>الفقراء الجدد </vt:lpstr>
      <vt:lpstr>تسارع وتيرة هبوط النشاط الاقتصادي </vt:lpstr>
      <vt:lpstr>تخفيف أعباء الديون </vt:lpstr>
      <vt:lpstr>انخفاض التحويلات المالية مع انخفاض أعداد المهاجرين والمغتربين </vt:lpstr>
      <vt:lpstr>التأثيرات على منشآت الأعمال والوظائف </vt:lpstr>
      <vt:lpstr>إغلاق الفصول الدراسية </vt:lpstr>
      <vt:lpstr>ملايين إضافيون بدون وجبات غذائية </vt:lpstr>
      <vt:lpstr>أوضاع الهشاشة والصراع والعنف: موطن المزيد والمزيد من الفقراء </vt:lpstr>
      <vt:lpstr>خطورة «كوفيد-19» على الصحة العقلية </vt:lpstr>
      <vt:lpstr>اثر فيروس كورونا المستجد(كوفيد- 19) على الأمن الغذائي في العراق, مع قسم خاص عن نقص المياه وكيفية التكيف مع المشكلة </vt:lpstr>
      <vt:lpstr>تأثير فيروس كورونا على الاقتصاد العراقي </vt:lpstr>
      <vt:lpstr>أثر أزمة النفط وفيروس كورونا على هشاشة العراق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Al-Waha</dc:creator>
  <cp:lastModifiedBy>hp</cp:lastModifiedBy>
  <cp:revision>8</cp:revision>
  <dcterms:created xsi:type="dcterms:W3CDTF">2006-08-16T00:00:00Z</dcterms:created>
  <dcterms:modified xsi:type="dcterms:W3CDTF">2022-02-11T19:44:43Z</dcterms:modified>
</cp:coreProperties>
</file>