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82" r:id="rId3"/>
    <p:sldId id="257" r:id="rId4"/>
    <p:sldId id="258" r:id="rId5"/>
    <p:sldId id="259" r:id="rId6"/>
    <p:sldId id="260" r:id="rId7"/>
    <p:sldId id="261" r:id="rId8"/>
    <p:sldId id="262" r:id="rId9"/>
    <p:sldId id="263" r:id="rId10"/>
    <p:sldId id="264" r:id="rId11"/>
    <p:sldId id="265" r:id="rId12"/>
    <p:sldId id="266" r:id="rId13"/>
    <p:sldId id="267" r:id="rId14"/>
    <p:sldId id="269"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173B4-74B7-4B4F-8830-B488D8133F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FD971A-97FB-4986-97A4-258ED3B77B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28789-49AB-4830-8CBE-0F95D39F8247}"/>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5" name="Footer Placeholder 4">
            <a:extLst>
              <a:ext uri="{FF2B5EF4-FFF2-40B4-BE49-F238E27FC236}">
                <a16:creationId xmlns:a16="http://schemas.microsoft.com/office/drawing/2014/main" id="{921ADA37-C5D2-4829-8AC8-5CC85F0EF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B875B4-7D44-4F64-AB19-29F0C17E2F45}"/>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3272388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1B475-F448-41CB-A013-64D8C42219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75E236-C737-45CF-AA04-2CA483CDAE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352BC0-66A8-46CB-AE32-E775775BFC9E}"/>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5" name="Footer Placeholder 4">
            <a:extLst>
              <a:ext uri="{FF2B5EF4-FFF2-40B4-BE49-F238E27FC236}">
                <a16:creationId xmlns:a16="http://schemas.microsoft.com/office/drawing/2014/main" id="{3D9E9076-498A-4A2A-9AD5-E1B363D993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F0CB4B-3F13-4951-B906-B681ED3BD10A}"/>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1288071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6CFFF7-5CB1-4347-B6BF-B3ABE6165A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B02FCD-DA99-48D4-A7B4-094765BB5C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DAD882-41B9-4687-B9CA-ADC4B32ED6E9}"/>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5" name="Footer Placeholder 4">
            <a:extLst>
              <a:ext uri="{FF2B5EF4-FFF2-40B4-BE49-F238E27FC236}">
                <a16:creationId xmlns:a16="http://schemas.microsoft.com/office/drawing/2014/main" id="{84F40409-E956-44B8-B6B1-8832236261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F55A8A-C88B-4CAA-BCE0-2C995AFEF19B}"/>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3022104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3155C-306E-4D4D-BB59-C90BA8743F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E901B9-9A57-400F-B1DE-FCBB5B740E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58E619-D120-4C56-AA90-6CE3778B8E92}"/>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5" name="Footer Placeholder 4">
            <a:extLst>
              <a:ext uri="{FF2B5EF4-FFF2-40B4-BE49-F238E27FC236}">
                <a16:creationId xmlns:a16="http://schemas.microsoft.com/office/drawing/2014/main" id="{E0A64848-701D-4C4D-9F87-FF9BE19B4A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56A6C2-02EE-4E3E-9BFC-D5FC123A73E2}"/>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2094757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4FE73-DC14-48C6-8C4C-A5ECE4D70A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27E3C-76A8-4067-8DCF-AC04115AA0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20BDFB-FE37-4CEA-BE00-28BFF8E1F6A5}"/>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5" name="Footer Placeholder 4">
            <a:extLst>
              <a:ext uri="{FF2B5EF4-FFF2-40B4-BE49-F238E27FC236}">
                <a16:creationId xmlns:a16="http://schemas.microsoft.com/office/drawing/2014/main" id="{4A77413A-444B-4E95-BB2F-1E0702D4A4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44DE5B-0E73-4D84-838D-02FB2DC9601D}"/>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123134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5873F-0DE0-41DA-B1A8-11D387DEE3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4AA972-60E1-41ED-B9EC-D51F3150BD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0AB12E-5147-4FDE-9C57-0951576292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D1E572-4769-4248-B83C-B0C8E7556393}"/>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6" name="Footer Placeholder 5">
            <a:extLst>
              <a:ext uri="{FF2B5EF4-FFF2-40B4-BE49-F238E27FC236}">
                <a16:creationId xmlns:a16="http://schemas.microsoft.com/office/drawing/2014/main" id="{F4A7D76E-3647-48E0-899C-296ABB0CC6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18B84B-CA08-4B96-A98C-7139FCD59272}"/>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3745766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54655-3629-43B1-B8F1-760BDB01CD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F10619-C7DE-481B-A73E-34DCA3694D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AE5F1C-C493-4A0F-A4CD-320F769FBF6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25BFC-A09E-4892-BB25-2866AAF29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55D3F9-8BFE-4051-A269-8A6314289E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B4E601-EC2A-468D-97E1-CB62C12ED74F}"/>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8" name="Footer Placeholder 7">
            <a:extLst>
              <a:ext uri="{FF2B5EF4-FFF2-40B4-BE49-F238E27FC236}">
                <a16:creationId xmlns:a16="http://schemas.microsoft.com/office/drawing/2014/main" id="{6528A271-B0F7-449F-9004-B6425A6541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E44BB6-5A9C-48B1-9311-AFBFC3840C8E}"/>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2130456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6D460-6EED-4286-A216-C9B30E6834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31F24A3-FBD4-42B8-8DBC-8332AB489A18}"/>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4" name="Footer Placeholder 3">
            <a:extLst>
              <a:ext uri="{FF2B5EF4-FFF2-40B4-BE49-F238E27FC236}">
                <a16:creationId xmlns:a16="http://schemas.microsoft.com/office/drawing/2014/main" id="{51127C1F-D100-4394-88B1-E504BF2FDB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609994-C832-438A-8BE6-635179866019}"/>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157285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065BF2-A264-425E-BD4C-6972865F4236}"/>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3" name="Footer Placeholder 2">
            <a:extLst>
              <a:ext uri="{FF2B5EF4-FFF2-40B4-BE49-F238E27FC236}">
                <a16:creationId xmlns:a16="http://schemas.microsoft.com/office/drawing/2014/main" id="{16AE4896-9A7D-4EC3-BE42-75DC3453C6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482688D-AB20-41C8-AB40-7D656ED54B97}"/>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22061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97A9F-8030-42B5-8DE6-927833A05A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9A31FC-1DCF-45DB-A3A7-63FA24CC2C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012240-B49B-4D26-B6B5-2BA9A6ADD4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E637A1-4879-4D82-A7A1-C666175D3EF8}"/>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6" name="Footer Placeholder 5">
            <a:extLst>
              <a:ext uri="{FF2B5EF4-FFF2-40B4-BE49-F238E27FC236}">
                <a16:creationId xmlns:a16="http://schemas.microsoft.com/office/drawing/2014/main" id="{E67AAC79-5C7D-4499-92B3-CE73D55F9A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CE5EAB-091D-45DD-8D5F-50532E85F336}"/>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945237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7410A-450C-45D4-8FFA-A3FFE4C742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0A704B-A2A4-4755-B008-42B1795A9A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4DAEC4-65EE-4C27-BBB6-72159A80A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A4D1C1-34EE-47FC-8593-BB16EFEBC113}"/>
              </a:ext>
            </a:extLst>
          </p:cNvPr>
          <p:cNvSpPr>
            <a:spLocks noGrp="1"/>
          </p:cNvSpPr>
          <p:nvPr>
            <p:ph type="dt" sz="half" idx="10"/>
          </p:nvPr>
        </p:nvSpPr>
        <p:spPr/>
        <p:txBody>
          <a:bodyPr/>
          <a:lstStyle/>
          <a:p>
            <a:fld id="{D55E77FA-8C8D-4999-BBF8-A003FF41DB0D}" type="datetimeFigureOut">
              <a:rPr lang="en-US" smtClean="0"/>
              <a:t>1/25/2022</a:t>
            </a:fld>
            <a:endParaRPr lang="en-US"/>
          </a:p>
        </p:txBody>
      </p:sp>
      <p:sp>
        <p:nvSpPr>
          <p:cNvPr id="6" name="Footer Placeholder 5">
            <a:extLst>
              <a:ext uri="{FF2B5EF4-FFF2-40B4-BE49-F238E27FC236}">
                <a16:creationId xmlns:a16="http://schemas.microsoft.com/office/drawing/2014/main" id="{AE14FDB0-37D2-4175-B281-2D54FE3205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C2424A-65FB-44AE-9953-A6FD5504BACA}"/>
              </a:ext>
            </a:extLst>
          </p:cNvPr>
          <p:cNvSpPr>
            <a:spLocks noGrp="1"/>
          </p:cNvSpPr>
          <p:nvPr>
            <p:ph type="sldNum" sz="quarter" idx="12"/>
          </p:nvPr>
        </p:nvSpPr>
        <p:spPr/>
        <p:txBody>
          <a:bodyPr/>
          <a:lstStyle/>
          <a:p>
            <a:fld id="{74D6BE93-F97A-4B71-B4BC-38A9C2141206}" type="slidenum">
              <a:rPr lang="en-US" smtClean="0"/>
              <a:t>‹#›</a:t>
            </a:fld>
            <a:endParaRPr lang="en-US"/>
          </a:p>
        </p:txBody>
      </p:sp>
    </p:spTree>
    <p:extLst>
      <p:ext uri="{BB962C8B-B14F-4D97-AF65-F5344CB8AC3E}">
        <p14:creationId xmlns:p14="http://schemas.microsoft.com/office/powerpoint/2010/main" val="327788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C82BFF-1EEF-4197-9EF6-868206D4D4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93BB03-9300-46A1-A3F4-7CBC462B8A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AE8E89-5178-4DE7-B2A9-AD8885F729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E77FA-8C8D-4999-BBF8-A003FF41DB0D}" type="datetimeFigureOut">
              <a:rPr lang="en-US" smtClean="0"/>
              <a:t>1/25/2022</a:t>
            </a:fld>
            <a:endParaRPr lang="en-US"/>
          </a:p>
        </p:txBody>
      </p:sp>
      <p:sp>
        <p:nvSpPr>
          <p:cNvPr id="5" name="Footer Placeholder 4">
            <a:extLst>
              <a:ext uri="{FF2B5EF4-FFF2-40B4-BE49-F238E27FC236}">
                <a16:creationId xmlns:a16="http://schemas.microsoft.com/office/drawing/2014/main" id="{4FAC9E91-DEAC-4661-939C-500116A78D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095AB2-3C9C-45EC-8B0B-BFE656788F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D6BE93-F97A-4B71-B4BC-38A9C2141206}" type="slidenum">
              <a:rPr lang="en-US" smtClean="0"/>
              <a:t>‹#›</a:t>
            </a:fld>
            <a:endParaRPr lang="en-US"/>
          </a:p>
        </p:txBody>
      </p:sp>
    </p:spTree>
    <p:extLst>
      <p:ext uri="{BB962C8B-B14F-4D97-AF65-F5344CB8AC3E}">
        <p14:creationId xmlns:p14="http://schemas.microsoft.com/office/powerpoint/2010/main" val="4155669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7A7E9-8996-4D0C-B803-A9D24433E91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13667D4-CCE4-4997-935D-31181BEBD441}"/>
              </a:ext>
            </a:extLst>
          </p:cNvPr>
          <p:cNvSpPr>
            <a:spLocks noGrp="1"/>
          </p:cNvSpPr>
          <p:nvPr>
            <p:ph sz="half" idx="1"/>
          </p:nvPr>
        </p:nvSpPr>
        <p:spPr>
          <a:xfrm>
            <a:off x="838199" y="1825625"/>
            <a:ext cx="10515599" cy="4351338"/>
          </a:xfrm>
        </p:spPr>
        <p:txBody>
          <a:bodyPr/>
          <a:lstStyle/>
          <a:p>
            <a:pPr marL="0" indent="0" algn="ctr">
              <a:buNone/>
            </a:pPr>
            <a:r>
              <a:rPr kumimoji="0" lang="en-US" sz="5400" b="1" i="0" u="none" strike="noStrike" kern="18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mj-cs"/>
              </a:rPr>
              <a:t>Writing a Research Protocol</a:t>
            </a:r>
            <a:endParaRPr kumimoji="0" lang="ar-IQ" sz="5400" b="1" i="0" u="none" strike="noStrike" kern="18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mj-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ar-IQ"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ar-IQ" sz="2400" dirty="0">
              <a:solidFill>
                <a:prstClr val="black"/>
              </a:solidFill>
              <a:latin typeface="Calibri" panose="020F0502020204030204"/>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Dr.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Ghaidaa</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R. Hameed Al-</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Musawi</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Department of Community&amp; Family Medicine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Al-Kindy College Of Medicine</a:t>
            </a:r>
          </a:p>
          <a:p>
            <a:endParaRPr lang="ar-IQ" sz="5400" b="1" kern="1800" dirty="0">
              <a:solidFill>
                <a:srgbClr val="333333"/>
              </a:solidFill>
              <a:latin typeface="Helvetica" panose="020B0604020202020204" pitchFamily="34" charset="0"/>
              <a:cs typeface="+mj-cs"/>
            </a:endParaRPr>
          </a:p>
          <a:p>
            <a:endParaRPr lang="en-US" dirty="0"/>
          </a:p>
        </p:txBody>
      </p:sp>
      <p:pic>
        <p:nvPicPr>
          <p:cNvPr id="6" name="Content Placeholder 5">
            <a:extLst>
              <a:ext uri="{FF2B5EF4-FFF2-40B4-BE49-F238E27FC236}">
                <a16:creationId xmlns:a16="http://schemas.microsoft.com/office/drawing/2014/main" id="{031D7447-73ED-486E-8A6B-C8FA5C580C63}"/>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20142" y="365126"/>
            <a:ext cx="4433657" cy="1460500"/>
          </a:xfrm>
        </p:spPr>
      </p:pic>
    </p:spTree>
    <p:extLst>
      <p:ext uri="{BB962C8B-B14F-4D97-AF65-F5344CB8AC3E}">
        <p14:creationId xmlns:p14="http://schemas.microsoft.com/office/powerpoint/2010/main" val="211702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4AE70-E3E6-48D7-9F28-97D3C919B021}"/>
              </a:ext>
            </a:extLst>
          </p:cNvPr>
          <p:cNvSpPr>
            <a:spLocks noGrp="1"/>
          </p:cNvSpPr>
          <p:nvPr>
            <p:ph type="title"/>
          </p:nvPr>
        </p:nvSpPr>
        <p:spPr/>
        <p:txBody>
          <a:bodyPr/>
          <a:lstStyle/>
          <a:p>
            <a:r>
              <a:rPr kumimoji="0" lang="en-US" sz="23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Methodology</a:t>
            </a:r>
            <a:endParaRPr lang="en-US" dirty="0"/>
          </a:p>
        </p:txBody>
      </p:sp>
      <p:sp>
        <p:nvSpPr>
          <p:cNvPr id="3" name="Content Placeholder 2">
            <a:extLst>
              <a:ext uri="{FF2B5EF4-FFF2-40B4-BE49-F238E27FC236}">
                <a16:creationId xmlns:a16="http://schemas.microsoft.com/office/drawing/2014/main" id="{261EA7F9-0FCF-412A-A7DB-A9112D6E51F2}"/>
              </a:ext>
            </a:extLst>
          </p:cNvPr>
          <p:cNvSpPr>
            <a:spLocks noGrp="1"/>
          </p:cNvSpPr>
          <p:nvPr>
            <p:ph idx="1"/>
          </p:nvPr>
        </p:nvSpPr>
        <p:spPr/>
        <p:txBody>
          <a:bodyPr>
            <a:normAutofit lnSpcReduction="10000"/>
          </a:bodyPr>
          <a:lstStyle/>
          <a:p>
            <a:r>
              <a:rPr lang="en-US" sz="2800" dirty="0">
                <a:solidFill>
                  <a:srgbClr val="333333"/>
                </a:solidFill>
                <a:effectLst/>
                <a:latin typeface="inherit"/>
                <a:ea typeface="Times New Roman" panose="02020603050405020304" pitchFamily="18" charset="0"/>
                <a:cs typeface="Helvetica" panose="020B0604020202020204" pitchFamily="34" charset="0"/>
              </a:rPr>
              <a:t>Procedures could be biomedical (collection of blood or sputum samples to develop a diagnostic test), or in the realm of social sciences (doing a questionnaire survey, carrying out a focus group discussion as part of formative research, observation of the participant's environment, etc.).</a:t>
            </a:r>
            <a:br>
              <a:rPr lang="en-US" sz="2800" dirty="0">
                <a:solidFill>
                  <a:srgbClr val="333333"/>
                </a:solidFill>
                <a:effectLst/>
                <a:latin typeface="inherit"/>
                <a:ea typeface="Times New Roman" panose="02020603050405020304" pitchFamily="18" charset="0"/>
                <a:cs typeface="Helvetica" panose="020B0604020202020204" pitchFamily="34" charset="0"/>
              </a:rPr>
            </a:br>
            <a:br>
              <a:rPr lang="en-US" sz="2800" dirty="0">
                <a:solidFill>
                  <a:srgbClr val="333333"/>
                </a:solidFill>
                <a:effectLst/>
                <a:latin typeface="inherit"/>
                <a:ea typeface="Times New Roman" panose="02020603050405020304" pitchFamily="18" charset="0"/>
                <a:cs typeface="Helvetica" panose="020B0604020202020204" pitchFamily="34" charset="0"/>
              </a:rPr>
            </a:br>
            <a:r>
              <a:rPr lang="en-US" sz="2800" dirty="0">
                <a:solidFill>
                  <a:srgbClr val="333333"/>
                </a:solidFill>
                <a:effectLst/>
                <a:latin typeface="inherit"/>
                <a:ea typeface="Times New Roman" panose="02020603050405020304" pitchFamily="18" charset="0"/>
                <a:cs typeface="Helvetica" panose="020B0604020202020204" pitchFamily="34" charset="0"/>
              </a:rPr>
              <a:t>Standardized and/or documented procedures/techniques should be described, if not provided earlier should be provided. Instruments which are to be used to collect information (questionnaires, observation recording form, case report forms etc.) must also be provided.</a:t>
            </a:r>
            <a:br>
              <a:rPr lang="en-US" sz="2800" dirty="0">
                <a:solidFill>
                  <a:srgbClr val="333333"/>
                </a:solidFill>
                <a:effectLst/>
                <a:latin typeface="inherit"/>
                <a:ea typeface="Times New Roman" panose="02020603050405020304" pitchFamily="18" charset="0"/>
                <a:cs typeface="Helvetica" panose="020B0604020202020204" pitchFamily="34" charset="0"/>
              </a:rPr>
            </a:br>
            <a:endParaRPr lang="en-US" dirty="0"/>
          </a:p>
        </p:txBody>
      </p:sp>
      <p:pic>
        <p:nvPicPr>
          <p:cNvPr id="4" name="Picture 3">
            <a:extLst>
              <a:ext uri="{FF2B5EF4-FFF2-40B4-BE49-F238E27FC236}">
                <a16:creationId xmlns:a16="http://schemas.microsoft.com/office/drawing/2014/main" id="{77038818-5225-423E-A6D2-91CD78FFD946}"/>
              </a:ext>
            </a:extLst>
          </p:cNvPr>
          <p:cNvPicPr>
            <a:picLocks noChangeAspect="1"/>
          </p:cNvPicPr>
          <p:nvPr/>
        </p:nvPicPr>
        <p:blipFill>
          <a:blip r:embed="rId2"/>
          <a:stretch>
            <a:fillRect/>
          </a:stretch>
        </p:blipFill>
        <p:spPr>
          <a:xfrm>
            <a:off x="7157684" y="299371"/>
            <a:ext cx="4432176" cy="1457070"/>
          </a:xfrm>
          <a:prstGeom prst="rect">
            <a:avLst/>
          </a:prstGeom>
        </p:spPr>
      </p:pic>
    </p:spTree>
    <p:extLst>
      <p:ext uri="{BB962C8B-B14F-4D97-AF65-F5344CB8AC3E}">
        <p14:creationId xmlns:p14="http://schemas.microsoft.com/office/powerpoint/2010/main" val="4135657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07035-33E7-404E-9517-B274E1FE32E2}"/>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8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Safety Considerations</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6432C807-18EC-45A4-9953-4C37B0635E49}"/>
              </a:ext>
            </a:extLst>
          </p:cNvPr>
          <p:cNvSpPr>
            <a:spLocks noGrp="1"/>
          </p:cNvSpPr>
          <p:nvPr>
            <p:ph idx="1"/>
          </p:nvPr>
        </p:nvSpPr>
        <p:spPr/>
        <p:txBody>
          <a:bodyPr/>
          <a:lstStyle/>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safety of research participants is foremost. Safety aspects of the research should always be kept in mind and information provided in the protocol on how the safety of research participants will be ensured. This can include procedures for recording and reporting adverse events and their follow-up, for example. It is useful to remember that even administering a research questionnaire can have adverse effects on individuals.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C7554713-0855-422A-A06B-534838049C1C}"/>
              </a:ext>
            </a:extLst>
          </p:cNvPr>
          <p:cNvPicPr>
            <a:picLocks noChangeAspect="1"/>
          </p:cNvPicPr>
          <p:nvPr/>
        </p:nvPicPr>
        <p:blipFill>
          <a:blip r:embed="rId2"/>
          <a:stretch>
            <a:fillRect/>
          </a:stretch>
        </p:blipFill>
        <p:spPr>
          <a:xfrm>
            <a:off x="7228023" y="0"/>
            <a:ext cx="4432176" cy="1457070"/>
          </a:xfrm>
          <a:prstGeom prst="rect">
            <a:avLst/>
          </a:prstGeom>
        </p:spPr>
      </p:pic>
    </p:spTree>
    <p:extLst>
      <p:ext uri="{BB962C8B-B14F-4D97-AF65-F5344CB8AC3E}">
        <p14:creationId xmlns:p14="http://schemas.microsoft.com/office/powerpoint/2010/main" val="1106807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1489C-8148-4AAD-A461-6D26D7A717D1}"/>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8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Follow-Up</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C886A10F-2B27-49B3-B85A-EA9E9FB63962}"/>
              </a:ext>
            </a:extLst>
          </p:cNvPr>
          <p:cNvSpPr>
            <a:spLocks noGrp="1"/>
          </p:cNvSpPr>
          <p:nvPr>
            <p:ph idx="1"/>
          </p:nvPr>
        </p:nvSpPr>
        <p:spPr/>
        <p:txBody>
          <a:bodyPr/>
          <a:lstStyle/>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research protocol must give a clear indication of what follow up will be provided to the research participants and for how long. This may include a follow u, especially for adverse events, even after data collection for the research study is completed.</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147361B6-7E46-4C3E-B800-96A4BE5C15AF}"/>
              </a:ext>
            </a:extLst>
          </p:cNvPr>
          <p:cNvPicPr>
            <a:picLocks noChangeAspect="1"/>
          </p:cNvPicPr>
          <p:nvPr/>
        </p:nvPicPr>
        <p:blipFill>
          <a:blip r:embed="rId2"/>
          <a:stretch>
            <a:fillRect/>
          </a:stretch>
        </p:blipFill>
        <p:spPr>
          <a:xfrm>
            <a:off x="7087346" y="379106"/>
            <a:ext cx="4432176" cy="1457070"/>
          </a:xfrm>
          <a:prstGeom prst="rect">
            <a:avLst/>
          </a:prstGeom>
        </p:spPr>
      </p:pic>
    </p:spTree>
    <p:extLst>
      <p:ext uri="{BB962C8B-B14F-4D97-AF65-F5344CB8AC3E}">
        <p14:creationId xmlns:p14="http://schemas.microsoft.com/office/powerpoint/2010/main" val="3577031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239EF-49E9-4CD9-83F9-36F39410479A}"/>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6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Data Management and Statistical Analysis</a:t>
            </a:r>
            <a:endParaRPr lang="en-US" dirty="0"/>
          </a:p>
        </p:txBody>
      </p:sp>
      <p:sp>
        <p:nvSpPr>
          <p:cNvPr id="3" name="Content Placeholder 2">
            <a:extLst>
              <a:ext uri="{FF2B5EF4-FFF2-40B4-BE49-F238E27FC236}">
                <a16:creationId xmlns:a16="http://schemas.microsoft.com/office/drawing/2014/main" id="{59B73E21-7733-4CCB-951C-A9AA7BA3B6F9}"/>
              </a:ext>
            </a:extLst>
          </p:cNvPr>
          <p:cNvSpPr>
            <a:spLocks noGrp="1"/>
          </p:cNvSpPr>
          <p:nvPr>
            <p:ph idx="1"/>
          </p:nvPr>
        </p:nvSpPr>
        <p:spPr/>
        <p:txBody>
          <a:bodyPr>
            <a:normAutofit/>
          </a:bodyPr>
          <a:lstStyle/>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protocol should provide information on how the data will be managed, including data handling and coding for computer analysis, monitoring and verification. The statistical methods proposed to be used for the analysis of data should be clearly outlined, including reasons for the sample size selected, power of the study, level of significance to be used, procedures for accounting for any missing or spurious data etc.</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901C321E-2038-4F79-9828-9DA239AC9E2E}"/>
              </a:ext>
            </a:extLst>
          </p:cNvPr>
          <p:cNvPicPr>
            <a:picLocks noChangeAspect="1"/>
          </p:cNvPicPr>
          <p:nvPr/>
        </p:nvPicPr>
        <p:blipFill>
          <a:blip r:embed="rId2"/>
          <a:stretch>
            <a:fillRect/>
          </a:stretch>
        </p:blipFill>
        <p:spPr>
          <a:xfrm>
            <a:off x="7976381" y="314507"/>
            <a:ext cx="3488787" cy="1457070"/>
          </a:xfrm>
          <a:prstGeom prst="rect">
            <a:avLst/>
          </a:prstGeom>
        </p:spPr>
      </p:pic>
    </p:spTree>
    <p:extLst>
      <p:ext uri="{BB962C8B-B14F-4D97-AF65-F5344CB8AC3E}">
        <p14:creationId xmlns:p14="http://schemas.microsoft.com/office/powerpoint/2010/main" val="4094696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3A151-9A91-4DC4-8434-EAE3146EE11C}"/>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8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Expected Outcomes of the Study</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5016B21C-C7F5-460A-BE75-FF73075B0F3C}"/>
              </a:ext>
            </a:extLst>
          </p:cNvPr>
          <p:cNvSpPr>
            <a:spLocks noGrp="1"/>
          </p:cNvSpPr>
          <p:nvPr>
            <p:ph idx="1"/>
          </p:nvPr>
        </p:nvSpPr>
        <p:spPr/>
        <p:txBody>
          <a:bodyPr/>
          <a:lstStyle/>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protocol should indicate how the study will contribute to advancement of knowledge, how the results will be utilized, not only in publications but also how they will likely affect health care, health systems, or health policies.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DFFEB925-BACC-4E82-A881-18A5B01632B8}"/>
              </a:ext>
            </a:extLst>
          </p:cNvPr>
          <p:cNvPicPr>
            <a:picLocks noChangeAspect="1"/>
          </p:cNvPicPr>
          <p:nvPr/>
        </p:nvPicPr>
        <p:blipFill>
          <a:blip r:embed="rId2"/>
          <a:stretch>
            <a:fillRect/>
          </a:stretch>
        </p:blipFill>
        <p:spPr>
          <a:xfrm>
            <a:off x="8187396" y="230188"/>
            <a:ext cx="3416531" cy="1457070"/>
          </a:xfrm>
          <a:prstGeom prst="rect">
            <a:avLst/>
          </a:prstGeom>
        </p:spPr>
      </p:pic>
    </p:spTree>
    <p:extLst>
      <p:ext uri="{BB962C8B-B14F-4D97-AF65-F5344CB8AC3E}">
        <p14:creationId xmlns:p14="http://schemas.microsoft.com/office/powerpoint/2010/main" val="30046870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F15C6-B896-4439-B6AA-D75DBBD7ADC8}"/>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8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Duration of the Project</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56959918-BE5E-41A0-B788-3FC8BAC65106}"/>
              </a:ext>
            </a:extLst>
          </p:cNvPr>
          <p:cNvSpPr>
            <a:spLocks noGrp="1"/>
          </p:cNvSpPr>
          <p:nvPr>
            <p:ph idx="1"/>
          </p:nvPr>
        </p:nvSpPr>
        <p:spPr/>
        <p:txBody>
          <a:bodyPr/>
          <a:lstStyle/>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protocol should specify the time that each phase of the project is likely to take, along with a detailed month by month timeline for each activity to be undertaken.</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CC32CBDE-1699-4854-BCDE-164E93F5C161}"/>
              </a:ext>
            </a:extLst>
          </p:cNvPr>
          <p:cNvPicPr>
            <a:picLocks noChangeAspect="1"/>
          </p:cNvPicPr>
          <p:nvPr/>
        </p:nvPicPr>
        <p:blipFill>
          <a:blip r:embed="rId2"/>
          <a:stretch>
            <a:fillRect/>
          </a:stretch>
        </p:blipFill>
        <p:spPr>
          <a:xfrm>
            <a:off x="6637179" y="126077"/>
            <a:ext cx="4432176" cy="1457070"/>
          </a:xfrm>
          <a:prstGeom prst="rect">
            <a:avLst/>
          </a:prstGeom>
        </p:spPr>
      </p:pic>
    </p:spTree>
    <p:extLst>
      <p:ext uri="{BB962C8B-B14F-4D97-AF65-F5344CB8AC3E}">
        <p14:creationId xmlns:p14="http://schemas.microsoft.com/office/powerpoint/2010/main" val="1508818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84D35-955E-431C-8C26-C072F34307DB}"/>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8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Problems Anticipated</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92F1C115-351F-4EE1-A631-35DC33A1FBF6}"/>
              </a:ext>
            </a:extLst>
          </p:cNvPr>
          <p:cNvSpPr>
            <a:spLocks noGrp="1"/>
          </p:cNvSpPr>
          <p:nvPr>
            <p:ph idx="1"/>
          </p:nvPr>
        </p:nvSpPr>
        <p:spPr/>
        <p:txBody>
          <a:bodyPr/>
          <a:lstStyle/>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This section should discuss the difficulties that the investigators anticipate in successfully completing their projects within the time frame specified and the funding requested. It should also offer possible solutions to deal with these difficulties.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7073C7C6-2219-4953-AB9B-E77A92FFFC09}"/>
              </a:ext>
            </a:extLst>
          </p:cNvPr>
          <p:cNvPicPr>
            <a:picLocks noChangeAspect="1"/>
          </p:cNvPicPr>
          <p:nvPr/>
        </p:nvPicPr>
        <p:blipFill>
          <a:blip r:embed="rId2"/>
          <a:stretch>
            <a:fillRect/>
          </a:stretch>
        </p:blipFill>
        <p:spPr>
          <a:xfrm>
            <a:off x="6651248" y="230188"/>
            <a:ext cx="4432176" cy="1457070"/>
          </a:xfrm>
          <a:prstGeom prst="rect">
            <a:avLst/>
          </a:prstGeom>
        </p:spPr>
      </p:pic>
    </p:spTree>
    <p:extLst>
      <p:ext uri="{BB962C8B-B14F-4D97-AF65-F5344CB8AC3E}">
        <p14:creationId xmlns:p14="http://schemas.microsoft.com/office/powerpoint/2010/main" val="867874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69117-54BD-4086-9FD5-39109A834F1B}"/>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8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Project Management</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73101A5E-C2E4-41A2-9239-B05FEEBCD876}"/>
              </a:ext>
            </a:extLst>
          </p:cNvPr>
          <p:cNvSpPr>
            <a:spLocks noGrp="1"/>
          </p:cNvSpPr>
          <p:nvPr>
            <p:ph idx="1"/>
          </p:nvPr>
        </p:nvSpPr>
        <p:spPr/>
        <p:txBody>
          <a:bodyPr>
            <a:normAutofit/>
          </a:bodyPr>
          <a:lstStyle/>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This section should describe the role and responsibility of each member of the team</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57A3BCEB-02AB-44A1-8675-CF58600EF3A6}"/>
              </a:ext>
            </a:extLst>
          </p:cNvPr>
          <p:cNvPicPr>
            <a:picLocks noChangeAspect="1"/>
          </p:cNvPicPr>
          <p:nvPr/>
        </p:nvPicPr>
        <p:blipFill>
          <a:blip r:embed="rId2"/>
          <a:stretch>
            <a:fillRect/>
          </a:stretch>
        </p:blipFill>
        <p:spPr>
          <a:xfrm>
            <a:off x="6609045" y="233618"/>
            <a:ext cx="4432176" cy="1457070"/>
          </a:xfrm>
          <a:prstGeom prst="rect">
            <a:avLst/>
          </a:prstGeom>
        </p:spPr>
      </p:pic>
    </p:spTree>
    <p:extLst>
      <p:ext uri="{BB962C8B-B14F-4D97-AF65-F5344CB8AC3E}">
        <p14:creationId xmlns:p14="http://schemas.microsoft.com/office/powerpoint/2010/main" val="3090866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7BEAA-2DBB-4C2C-B27F-6F3C2128B4BE}"/>
              </a:ext>
            </a:extLst>
          </p:cNvPr>
          <p:cNvSpPr>
            <a:spLocks noGrp="1"/>
          </p:cNvSpPr>
          <p:nvPr>
            <p:ph type="title"/>
          </p:nvPr>
        </p:nvSpPr>
        <p:spPr>
          <a:xfrm>
            <a:off x="838200" y="815926"/>
            <a:ext cx="10515600" cy="874762"/>
          </a:xfrm>
        </p:spPr>
        <p:txBody>
          <a:bodyPr>
            <a:normAutofit fontScale="90000"/>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8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Ethics</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FA528002-9A6E-4559-9C8F-678E542B971E}"/>
              </a:ext>
            </a:extLst>
          </p:cNvPr>
          <p:cNvSpPr>
            <a:spLocks noGrp="1"/>
          </p:cNvSpPr>
          <p:nvPr>
            <p:ph idx="1"/>
          </p:nvPr>
        </p:nvSpPr>
        <p:spPr>
          <a:xfrm>
            <a:off x="838200" y="1448972"/>
            <a:ext cx="10515600" cy="4727991"/>
          </a:xfrm>
        </p:spPr>
        <p:txBody>
          <a:bodyPr>
            <a:normAutofit/>
          </a:bodyPr>
          <a:lstStyle/>
          <a:p>
            <a:pPr marL="0" marR="190500" indent="0" fontAlgn="base">
              <a:lnSpc>
                <a:spcPct val="115000"/>
              </a:lnSpc>
              <a:spcAft>
                <a:spcPts val="45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protocol should have a description of ethical considerations relating to the study. This should not be limited to providing information on how or from whom the ethics approval will be taken, but this section should document the issues that are likely to raise ethical concerns. It should also describe how the investigator(s) plan to obtain informed consent from the research participants (the informed consent process).</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386EA014-45FC-4EC7-9BA8-3886CCD8D17B}"/>
              </a:ext>
            </a:extLst>
          </p:cNvPr>
          <p:cNvPicPr>
            <a:picLocks noChangeAspect="1"/>
          </p:cNvPicPr>
          <p:nvPr/>
        </p:nvPicPr>
        <p:blipFill>
          <a:blip r:embed="rId2"/>
          <a:stretch>
            <a:fillRect/>
          </a:stretch>
        </p:blipFill>
        <p:spPr>
          <a:xfrm>
            <a:off x="6566841" y="233618"/>
            <a:ext cx="4432176" cy="1457070"/>
          </a:xfrm>
          <a:prstGeom prst="rect">
            <a:avLst/>
          </a:prstGeom>
        </p:spPr>
      </p:pic>
    </p:spTree>
    <p:extLst>
      <p:ext uri="{BB962C8B-B14F-4D97-AF65-F5344CB8AC3E}">
        <p14:creationId xmlns:p14="http://schemas.microsoft.com/office/powerpoint/2010/main" val="1585116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0A803-05E3-4833-9634-209BD04B9A04}"/>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6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Informed Consent Forms</a:t>
            </a:r>
            <a:b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796574B7-0509-47B8-A5A9-C5C389F57AE8}"/>
              </a:ext>
            </a:extLst>
          </p:cNvPr>
          <p:cNvSpPr>
            <a:spLocks noGrp="1"/>
          </p:cNvSpPr>
          <p:nvPr>
            <p:ph idx="1"/>
          </p:nvPr>
        </p:nvSpPr>
        <p:spPr/>
        <p:txBody>
          <a:bodyPr>
            <a:normAutofit/>
          </a:bodyPr>
          <a:lstStyle/>
          <a:p>
            <a:r>
              <a:rPr lang="en-US" sz="2800" dirty="0">
                <a:solidFill>
                  <a:srgbClr val="333333"/>
                </a:solidFill>
                <a:effectLst/>
                <a:latin typeface="inherit"/>
                <a:ea typeface="Times New Roman" panose="02020603050405020304" pitchFamily="18" charset="0"/>
                <a:cs typeface="Helvetica" panose="020B0604020202020204" pitchFamily="34" charset="0"/>
              </a:rPr>
              <a:t>The approved version of the protocol must have copies of informed consent forms (ICF). If the research involves more than one group of individuals, for example healthcare users and healthcare providers, a separate specifically tailored informed consent form must be included for each group. This ensures that each group of participants will get the information they need to make an informed decision. For the same reason, each new intervention also requires a separate informed consent form.</a:t>
            </a:r>
            <a:endParaRPr lang="en-US" dirty="0"/>
          </a:p>
        </p:txBody>
      </p:sp>
      <p:pic>
        <p:nvPicPr>
          <p:cNvPr id="4" name="Picture 3">
            <a:extLst>
              <a:ext uri="{FF2B5EF4-FFF2-40B4-BE49-F238E27FC236}">
                <a16:creationId xmlns:a16="http://schemas.microsoft.com/office/drawing/2014/main" id="{ED5ECF12-FB2F-49CB-BAF0-BBE6708A37E7}"/>
              </a:ext>
            </a:extLst>
          </p:cNvPr>
          <p:cNvPicPr>
            <a:picLocks noChangeAspect="1"/>
          </p:cNvPicPr>
          <p:nvPr/>
        </p:nvPicPr>
        <p:blipFill>
          <a:blip r:embed="rId2"/>
          <a:stretch>
            <a:fillRect/>
          </a:stretch>
        </p:blipFill>
        <p:spPr>
          <a:xfrm>
            <a:off x="7244862" y="368555"/>
            <a:ext cx="3924886" cy="1178891"/>
          </a:xfrm>
          <a:prstGeom prst="rect">
            <a:avLst/>
          </a:prstGeom>
        </p:spPr>
      </p:pic>
    </p:spTree>
    <p:extLst>
      <p:ext uri="{BB962C8B-B14F-4D97-AF65-F5344CB8AC3E}">
        <p14:creationId xmlns:p14="http://schemas.microsoft.com/office/powerpoint/2010/main" val="308418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AD08D-B259-45ED-AF5B-4F231E576813}"/>
              </a:ext>
            </a:extLst>
          </p:cNvPr>
          <p:cNvSpPr>
            <a:spLocks noGrp="1"/>
          </p:cNvSpPr>
          <p:nvPr>
            <p:ph type="title"/>
          </p:nvPr>
        </p:nvSpPr>
        <p:spPr>
          <a:xfrm>
            <a:off x="838200" y="365125"/>
            <a:ext cx="10515600" cy="929103"/>
          </a:xfrm>
        </p:spPr>
        <p:txBody>
          <a:bodyPr>
            <a:normAutofit/>
          </a:bodyPr>
          <a:lstStyle/>
          <a:p>
            <a:pPr algn="ctr"/>
            <a:r>
              <a:rPr lang="ar-IQ" sz="5400" dirty="0">
                <a:latin typeface="Andalus" panose="02020603050405020304" pitchFamily="18" charset="-78"/>
                <a:cs typeface="Andalus" panose="02020603050405020304" pitchFamily="18" charset="-78"/>
              </a:rPr>
              <a:t>بسم الله الرحمن الرحيم</a:t>
            </a:r>
            <a:endParaRPr lang="en-US" sz="5400" dirty="0">
              <a:latin typeface="Andalus" panose="02020603050405020304" pitchFamily="18" charset="-78"/>
              <a:cs typeface="Andalus" panose="02020603050405020304" pitchFamily="18" charset="-78"/>
            </a:endParaRPr>
          </a:p>
        </p:txBody>
      </p:sp>
      <p:pic>
        <p:nvPicPr>
          <p:cNvPr id="6" name="Content Placeholder 5">
            <a:extLst>
              <a:ext uri="{FF2B5EF4-FFF2-40B4-BE49-F238E27FC236}">
                <a16:creationId xmlns:a16="http://schemas.microsoft.com/office/drawing/2014/main" id="{3889113B-65DE-4267-9D5E-7C99D3BB8E4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199" y="1294228"/>
            <a:ext cx="10739511" cy="5198647"/>
          </a:xfrm>
        </p:spPr>
      </p:pic>
      <p:sp>
        <p:nvSpPr>
          <p:cNvPr id="4" name="Content Placeholder 3">
            <a:extLst>
              <a:ext uri="{FF2B5EF4-FFF2-40B4-BE49-F238E27FC236}">
                <a16:creationId xmlns:a16="http://schemas.microsoft.com/office/drawing/2014/main" id="{D2720B13-13F1-4B30-AE4B-4D9C2E61F2DF}"/>
              </a:ext>
            </a:extLst>
          </p:cNvPr>
          <p:cNvSpPr>
            <a:spLocks noGrp="1"/>
          </p:cNvSpPr>
          <p:nvPr>
            <p:ph sz="half" idx="2"/>
          </p:nvPr>
        </p:nvSpPr>
        <p:spPr>
          <a:xfrm>
            <a:off x="9200270" y="1825625"/>
            <a:ext cx="2153529" cy="4351338"/>
          </a:xfrm>
        </p:spPr>
        <p:txBody>
          <a:bodyPr/>
          <a:lstStyle/>
          <a:p>
            <a:endParaRPr lang="en-US" dirty="0"/>
          </a:p>
        </p:txBody>
      </p:sp>
    </p:spTree>
    <p:extLst>
      <p:ext uri="{BB962C8B-B14F-4D97-AF65-F5344CB8AC3E}">
        <p14:creationId xmlns:p14="http://schemas.microsoft.com/office/powerpoint/2010/main" val="4074644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7BC54-2D9E-4E28-9338-9437545E2754}"/>
              </a:ext>
            </a:extLst>
          </p:cNvPr>
          <p:cNvSpPr>
            <a:spLocks noGrp="1"/>
          </p:cNvSpPr>
          <p:nvPr>
            <p:ph type="title"/>
          </p:nvPr>
        </p:nvSpPr>
        <p:spPr>
          <a:xfrm>
            <a:off x="838200" y="365126"/>
            <a:ext cx="10515600" cy="858764"/>
          </a:xfrm>
        </p:spPr>
        <p:txBody>
          <a:bodyPr>
            <a:normAutofit/>
          </a:bodyPr>
          <a:lstStyle/>
          <a:p>
            <a:r>
              <a:rPr kumimoji="0" lang="en-US" sz="2800" b="1" i="0" u="none" strike="noStrike" kern="1200" cap="none" spc="0" normalizeH="0" baseline="0" noProof="0" dirty="0">
                <a:ln>
                  <a:noFill/>
                </a:ln>
                <a:solidFill>
                  <a:srgbClr val="D86422"/>
                </a:solidFill>
                <a:effectLst/>
                <a:uLnTx/>
                <a:uFillTx/>
                <a:latin typeface="Helvetica" panose="020B0604020202020204" pitchFamily="34" charset="0"/>
                <a:ea typeface="Times New Roman" panose="02020603050405020304" pitchFamily="18" charset="0"/>
                <a:cs typeface="Arial" panose="020B0604020202020204" pitchFamily="34" charset="0"/>
              </a:rPr>
              <a:t>Part 2</a:t>
            </a:r>
            <a:endParaRPr lang="en-US" sz="2800" dirty="0"/>
          </a:p>
        </p:txBody>
      </p:sp>
      <p:sp>
        <p:nvSpPr>
          <p:cNvPr id="3" name="Content Placeholder 2">
            <a:extLst>
              <a:ext uri="{FF2B5EF4-FFF2-40B4-BE49-F238E27FC236}">
                <a16:creationId xmlns:a16="http://schemas.microsoft.com/office/drawing/2014/main" id="{F8B711B0-B899-418F-9231-6C2CBF7D35EE}"/>
              </a:ext>
            </a:extLst>
          </p:cNvPr>
          <p:cNvSpPr>
            <a:spLocks noGrp="1"/>
          </p:cNvSpPr>
          <p:nvPr>
            <p:ph idx="1"/>
          </p:nvPr>
        </p:nvSpPr>
        <p:spPr>
          <a:xfrm>
            <a:off x="838200" y="1012874"/>
            <a:ext cx="10515600" cy="5164089"/>
          </a:xfrm>
        </p:spPr>
        <p:txBody>
          <a:bodyPr>
            <a:normAutofit/>
          </a:bodyPr>
          <a:lstStyle/>
          <a:p>
            <a:pPr marL="0" marR="190500" indent="0" fontAlgn="base">
              <a:lnSpc>
                <a:spcPct val="115000"/>
              </a:lnSpc>
              <a:spcAft>
                <a:spcPts val="675"/>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450"/>
              </a:spcAft>
            </a:pPr>
            <a:r>
              <a:rPr lang="en-US" sz="2800" b="1" dirty="0">
                <a:solidFill>
                  <a:srgbClr val="333333"/>
                </a:solidFill>
                <a:effectLst/>
                <a:latin typeface="Helvetica" panose="020B0604020202020204" pitchFamily="34" charset="0"/>
                <a:ea typeface="Times New Roman" panose="02020603050405020304" pitchFamily="18" charset="0"/>
                <a:cs typeface="Arial" panose="020B0604020202020204" pitchFamily="34" charset="0"/>
              </a:rPr>
              <a:t>Budget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budget section should contain a detailed item-wise breakdown of the funds requested for, along with a justification for each item.</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450"/>
              </a:spcAft>
            </a:pPr>
            <a:r>
              <a:rPr lang="en-US" sz="2800" b="1" dirty="0">
                <a:solidFill>
                  <a:srgbClr val="333333"/>
                </a:solidFill>
                <a:effectLst/>
                <a:latin typeface="Helvetica" panose="020B0604020202020204" pitchFamily="34" charset="0"/>
                <a:ea typeface="Times New Roman" panose="02020603050405020304" pitchFamily="18" charset="0"/>
                <a:cs typeface="Arial" panose="020B0604020202020204" pitchFamily="34" charset="0"/>
              </a:rPr>
              <a:t>Other support for the Project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This section should provide information about the funding received or anticipated for this project from other funding organizations.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450"/>
              </a:spcAft>
            </a:pPr>
            <a:r>
              <a:rPr lang="en-US" sz="2800" b="1" dirty="0">
                <a:solidFill>
                  <a:srgbClr val="333333"/>
                </a:solidFill>
                <a:effectLst/>
                <a:latin typeface="Helvetica" panose="020B0604020202020204" pitchFamily="34" charset="0"/>
                <a:ea typeface="Times New Roman" panose="02020603050405020304" pitchFamily="18" charset="0"/>
                <a:cs typeface="Arial" panose="020B0604020202020204" pitchFamily="34" charset="0"/>
              </a:rPr>
              <a:t>Collaboration with other scientists or research institutions</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62C83A74-B3BF-4099-BE06-5FCDBB7EBFCE}"/>
              </a:ext>
            </a:extLst>
          </p:cNvPr>
          <p:cNvPicPr>
            <a:picLocks noChangeAspect="1"/>
          </p:cNvPicPr>
          <p:nvPr/>
        </p:nvPicPr>
        <p:blipFill>
          <a:blip r:embed="rId2"/>
          <a:stretch>
            <a:fillRect/>
          </a:stretch>
        </p:blipFill>
        <p:spPr>
          <a:xfrm>
            <a:off x="7045143" y="495355"/>
            <a:ext cx="4432176" cy="1457070"/>
          </a:xfrm>
          <a:prstGeom prst="rect">
            <a:avLst/>
          </a:prstGeom>
        </p:spPr>
      </p:pic>
    </p:spTree>
    <p:extLst>
      <p:ext uri="{BB962C8B-B14F-4D97-AF65-F5344CB8AC3E}">
        <p14:creationId xmlns:p14="http://schemas.microsoft.com/office/powerpoint/2010/main" val="2078058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59F4D-7B65-45DB-AFE3-EF60CB05B044}"/>
              </a:ext>
            </a:extLst>
          </p:cNvPr>
          <p:cNvSpPr>
            <a:spLocks noGrp="1"/>
          </p:cNvSpPr>
          <p:nvPr>
            <p:ph type="title"/>
          </p:nvPr>
        </p:nvSpPr>
        <p:spPr>
          <a:xfrm>
            <a:off x="838200" y="365125"/>
            <a:ext cx="10515600" cy="563343"/>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25785A5-1CB2-496C-8AF4-A77A248DC359}"/>
              </a:ext>
            </a:extLst>
          </p:cNvPr>
          <p:cNvSpPr>
            <a:spLocks noGrp="1"/>
          </p:cNvSpPr>
          <p:nvPr>
            <p:ph idx="1"/>
          </p:nvPr>
        </p:nvSpPr>
        <p:spPr/>
        <p:txBody>
          <a:bodyPr/>
          <a:lstStyle/>
          <a:p>
            <a:pPr marL="228600" marR="190500" lvl="0" indent="-228600" algn="l" defTabSz="914400" rtl="0" eaLnBrk="1" fontAlgn="base" latinLnBrk="0" hangingPunct="1">
              <a:lnSpc>
                <a:spcPct val="115000"/>
              </a:lnSpc>
              <a:spcBef>
                <a:spcPts val="1000"/>
              </a:spcBef>
              <a:spcAft>
                <a:spcPts val="45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Links to other projects</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228600" marR="190500" lvl="0" indent="-228600" algn="l" defTabSz="914400" rtl="0" eaLnBrk="1" fontAlgn="base" latinLnBrk="0" hangingPunct="1">
              <a:lnSpc>
                <a:spcPct val="115000"/>
              </a:lnSpc>
              <a:spcBef>
                <a:spcPts val="1000"/>
              </a:spcBef>
              <a:spcAft>
                <a:spcPts val="45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Curriculum Vitae of investigators</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228600" marR="190500" lvl="0" indent="-228600" algn="l" defTabSz="914400" rtl="0" eaLnBrk="1" fontAlgn="base" latinLnBrk="0" hangingPunct="1">
              <a:lnSpc>
                <a:spcPct val="115000"/>
              </a:lnSpc>
              <a:spcBef>
                <a:spcPts val="1000"/>
              </a:spcBef>
              <a:spcAft>
                <a:spcPts val="10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333333"/>
                </a:solidFill>
                <a:effectLst/>
                <a:uLnTx/>
                <a:uFillTx/>
                <a:latin typeface="inherit"/>
                <a:ea typeface="Times New Roman" panose="02020603050405020304" pitchFamily="18" charset="0"/>
                <a:cs typeface="Helvetica" panose="020B0604020202020204" pitchFamily="34" charset="0"/>
              </a:rPr>
              <a:t>The CV of the Principal investigator and each co-investigators should be provided. In general each CV should not be more than one page, unless a complete CV is specifically requested for.</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929804E5-FB3C-420F-A1EA-B9949930817D}"/>
              </a:ext>
            </a:extLst>
          </p:cNvPr>
          <p:cNvPicPr>
            <a:picLocks noChangeAspect="1"/>
          </p:cNvPicPr>
          <p:nvPr/>
        </p:nvPicPr>
        <p:blipFill>
          <a:blip r:embed="rId2"/>
          <a:stretch>
            <a:fillRect/>
          </a:stretch>
        </p:blipFill>
        <p:spPr>
          <a:xfrm>
            <a:off x="7340565" y="368555"/>
            <a:ext cx="4432176" cy="1457070"/>
          </a:xfrm>
          <a:prstGeom prst="rect">
            <a:avLst/>
          </a:prstGeom>
        </p:spPr>
      </p:pic>
    </p:spTree>
    <p:extLst>
      <p:ext uri="{BB962C8B-B14F-4D97-AF65-F5344CB8AC3E}">
        <p14:creationId xmlns:p14="http://schemas.microsoft.com/office/powerpoint/2010/main" val="2733632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D9800-A149-4A75-AE23-55DB657360B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D5BBE18-9E36-47D7-9EBE-849C7A4EDAC1}"/>
              </a:ext>
            </a:extLst>
          </p:cNvPr>
          <p:cNvSpPr>
            <a:spLocks noGrp="1"/>
          </p:cNvSpPr>
          <p:nvPr>
            <p:ph idx="1"/>
          </p:nvPr>
        </p:nvSpPr>
        <p:spPr/>
        <p:txBody>
          <a:bodyPr/>
          <a:lstStyle/>
          <a:p>
            <a:pPr marL="228600" marR="190500" lvl="0" indent="-228600" algn="l" defTabSz="914400" rtl="0" eaLnBrk="1" fontAlgn="base" latinLnBrk="0" hangingPunct="1">
              <a:lnSpc>
                <a:spcPct val="115000"/>
              </a:lnSpc>
              <a:spcBef>
                <a:spcPts val="1000"/>
              </a:spcBef>
              <a:spcAft>
                <a:spcPts val="45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Other research activities of the investigators</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228600" marR="190500" lvl="0" indent="-228600" algn="l" defTabSz="914400" rtl="0" eaLnBrk="1" fontAlgn="base" latinLnBrk="0" hangingPunct="1">
              <a:lnSpc>
                <a:spcPct val="115000"/>
              </a:lnSpc>
              <a:spcBef>
                <a:spcPts val="1000"/>
              </a:spcBef>
              <a:spcAft>
                <a:spcPts val="10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333333"/>
                </a:solidFill>
                <a:effectLst/>
                <a:uLnTx/>
                <a:uFillTx/>
                <a:latin typeface="inherit"/>
                <a:ea typeface="Times New Roman" panose="02020603050405020304" pitchFamily="18" charset="0"/>
                <a:cs typeface="Helvetica" panose="020B0604020202020204" pitchFamily="34" charset="0"/>
              </a:rPr>
              <a:t>The Principal investigator should list all current research projects that he/she is involved in, the source of funding of those projects, the duration of those projects and the percentage of time spent on each.</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228600" marR="190500" lvl="0" indent="-228600" algn="l" defTabSz="914400" rtl="0" eaLnBrk="1" fontAlgn="base" latinLnBrk="0" hangingPunct="1">
              <a:lnSpc>
                <a:spcPct val="115000"/>
              </a:lnSpc>
              <a:spcBef>
                <a:spcPts val="1000"/>
              </a:spcBef>
              <a:spcAft>
                <a:spcPts val="45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Financing and Insurance</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228600" marR="190500" lvl="0" indent="-228600" algn="l" defTabSz="914400" rtl="0" eaLnBrk="1" fontAlgn="base" latinLnBrk="0" hangingPunct="1">
              <a:lnSpc>
                <a:spcPct val="115000"/>
              </a:lnSpc>
              <a:spcBef>
                <a:spcPts val="1000"/>
              </a:spcBef>
              <a:spcAft>
                <a:spcPts val="10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333333"/>
                </a:solidFill>
                <a:effectLst/>
                <a:uLnTx/>
                <a:uFillTx/>
                <a:latin typeface="inherit"/>
                <a:ea typeface="Times New Roman" panose="02020603050405020304" pitchFamily="18" charset="0"/>
                <a:cs typeface="Helvetica" panose="020B0604020202020204" pitchFamily="34" charset="0"/>
              </a:rPr>
              <a:t>Financing and insurance if not addressed in a separate agreement, and where relevant should be described.</a:t>
            </a:r>
            <a:endParaRPr kumimoji="0" lang="en-US" sz="2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37AA21D9-6720-4B21-A567-681184AB2256}"/>
              </a:ext>
            </a:extLst>
          </p:cNvPr>
          <p:cNvPicPr>
            <a:picLocks noChangeAspect="1"/>
          </p:cNvPicPr>
          <p:nvPr/>
        </p:nvPicPr>
        <p:blipFill>
          <a:blip r:embed="rId2"/>
          <a:stretch>
            <a:fillRect/>
          </a:stretch>
        </p:blipFill>
        <p:spPr>
          <a:xfrm>
            <a:off x="6594977" y="322835"/>
            <a:ext cx="4432176" cy="1457070"/>
          </a:xfrm>
          <a:prstGeom prst="rect">
            <a:avLst/>
          </a:prstGeom>
        </p:spPr>
      </p:pic>
    </p:spTree>
    <p:extLst>
      <p:ext uri="{BB962C8B-B14F-4D97-AF65-F5344CB8AC3E}">
        <p14:creationId xmlns:p14="http://schemas.microsoft.com/office/powerpoint/2010/main" val="9859814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04AA0-3BE3-489C-AB1B-E64942288BA9}"/>
              </a:ext>
            </a:extLst>
          </p:cNvPr>
          <p:cNvSpPr>
            <a:spLocks noGrp="1"/>
          </p:cNvSpPr>
          <p:nvPr>
            <p:ph type="title"/>
          </p:nvPr>
        </p:nvSpPr>
        <p:spPr>
          <a:xfrm>
            <a:off x="838200" y="365125"/>
            <a:ext cx="10515600" cy="464869"/>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317F0D79-0BB0-4BFE-A821-13CE195E27C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272128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3FA53-A011-42AE-B487-4BD1F3643F12}"/>
              </a:ext>
            </a:extLst>
          </p:cNvPr>
          <p:cNvSpPr>
            <a:spLocks noGrp="1"/>
          </p:cNvSpPr>
          <p:nvPr>
            <p:ph type="title"/>
          </p:nvPr>
        </p:nvSpPr>
        <p:spPr>
          <a:xfrm>
            <a:off x="838200" y="998806"/>
            <a:ext cx="10515600" cy="691882"/>
          </a:xfrm>
        </p:spPr>
        <p:txBody>
          <a:bodyPr>
            <a:normAutofit fontScale="90000"/>
          </a:bodyPr>
          <a:lstStyle/>
          <a:p>
            <a:pPr marR="190500" fontAlgn="base">
              <a:lnSpc>
                <a:spcPct val="115000"/>
              </a:lnSpc>
              <a:spcAft>
                <a:spcPts val="900"/>
              </a:spcAft>
            </a:pPr>
            <a:br>
              <a:rPr lang="ar-IQ" sz="4400" b="1" kern="1800" dirty="0">
                <a:solidFill>
                  <a:srgbClr val="333333"/>
                </a:solidFill>
                <a:effectLst/>
                <a:latin typeface="inherit"/>
                <a:ea typeface="Times New Roman" panose="02020603050405020304" pitchFamily="18" charset="0"/>
                <a:cs typeface="Helvetica" panose="020B0604020202020204" pitchFamily="34" charset="0"/>
              </a:rPr>
            </a:br>
            <a:br>
              <a:rPr lang="ar-IQ" sz="4400" b="1" kern="1800" dirty="0">
                <a:solidFill>
                  <a:srgbClr val="333333"/>
                </a:solidFill>
                <a:effectLst/>
                <a:latin typeface="inherit"/>
                <a:ea typeface="Times New Roman" panose="02020603050405020304" pitchFamily="18" charset="0"/>
                <a:cs typeface="Helvetica" panose="020B0604020202020204" pitchFamily="34" charset="0"/>
              </a:rPr>
            </a:br>
            <a:br>
              <a:rPr lang="ar-IQ" sz="4400" b="1" kern="1800" dirty="0">
                <a:solidFill>
                  <a:srgbClr val="333333"/>
                </a:solidFill>
                <a:effectLst/>
                <a:latin typeface="inherit"/>
                <a:ea typeface="Times New Roman" panose="02020603050405020304" pitchFamily="18" charset="0"/>
                <a:cs typeface="Helvetica" panose="020B0604020202020204" pitchFamily="34" charset="0"/>
              </a:rPr>
            </a:br>
            <a:r>
              <a:rPr lang="en-US" sz="4400" b="1" kern="1800" dirty="0">
                <a:solidFill>
                  <a:srgbClr val="333333"/>
                </a:solidFill>
                <a:effectLst/>
                <a:latin typeface="inherit"/>
                <a:ea typeface="Times New Roman" panose="02020603050405020304" pitchFamily="18" charset="0"/>
                <a:cs typeface="Helvetica" panose="020B0604020202020204" pitchFamily="34" charset="0"/>
              </a:rPr>
              <a:t>Recommended format for a Research Protocol</a:t>
            </a:r>
            <a:r>
              <a:rPr lang="ar-IQ" sz="4400" b="1" kern="1800" dirty="0">
                <a:solidFill>
                  <a:srgbClr val="333333"/>
                </a:solidFill>
                <a:effectLst/>
                <a:latin typeface="inherit"/>
                <a:ea typeface="Times New Roman" panose="02020603050405020304" pitchFamily="18" charset="0"/>
                <a:cs typeface="Helvetica" panose="020B0604020202020204" pitchFamily="34" charset="0"/>
              </a:rPr>
              <a:t>  </a:t>
            </a:r>
            <a:r>
              <a:rPr lang="en-US" sz="4400" b="1" kern="1800" dirty="0">
                <a:solidFill>
                  <a:srgbClr val="333333"/>
                </a:solidFill>
                <a:effectLst/>
                <a:latin typeface="inherit"/>
                <a:ea typeface="Times New Roman" panose="02020603050405020304" pitchFamily="18" charset="0"/>
                <a:cs typeface="Helvetica" panose="020B0604020202020204" pitchFamily="34" charset="0"/>
              </a:rPr>
              <a:t>WHO</a:t>
            </a:r>
            <a:br>
              <a:rPr lang="en-US" sz="2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3CCAFB05-F2F3-4EE5-898A-D3EE8FA3405E}"/>
              </a:ext>
            </a:extLst>
          </p:cNvPr>
          <p:cNvSpPr>
            <a:spLocks noGrp="1"/>
          </p:cNvSpPr>
          <p:nvPr>
            <p:ph idx="1"/>
          </p:nvPr>
        </p:nvSpPr>
        <p:spPr>
          <a:xfrm>
            <a:off x="838200" y="2560319"/>
            <a:ext cx="10515600" cy="3616643"/>
          </a:xfrm>
        </p:spPr>
        <p:txBody>
          <a:bodyPr>
            <a:normAutofit/>
          </a:bodyPr>
          <a:lstStyle/>
          <a:p>
            <a:pPr marR="190500" fontAlgn="base">
              <a:lnSpc>
                <a:spcPct val="115000"/>
              </a:lnSpc>
              <a:spcAft>
                <a:spcPts val="675"/>
              </a:spcAft>
            </a:pPr>
            <a:r>
              <a:rPr lang="en-US" sz="2800" b="1" dirty="0">
                <a:solidFill>
                  <a:srgbClr val="D86422"/>
                </a:solidFill>
                <a:effectLst/>
                <a:latin typeface="Helvetica" panose="020B0604020202020204" pitchFamily="34" charset="0"/>
                <a:ea typeface="Times New Roman" panose="02020603050405020304" pitchFamily="18" charset="0"/>
                <a:cs typeface="Arial" panose="020B0604020202020204" pitchFamily="34" charset="0"/>
              </a:rPr>
              <a:t>Part 1</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450"/>
              </a:spcAft>
            </a:pPr>
            <a:r>
              <a:rPr lang="en-US" sz="2800" b="1" dirty="0">
                <a:solidFill>
                  <a:srgbClr val="333333"/>
                </a:solidFill>
                <a:effectLst/>
                <a:latin typeface="Helvetica" panose="020B0604020202020204" pitchFamily="34" charset="0"/>
                <a:ea typeface="Times New Roman" panose="02020603050405020304" pitchFamily="18" charset="0"/>
                <a:cs typeface="Arial" panose="020B0604020202020204" pitchFamily="34" charset="0"/>
              </a:rPr>
              <a:t>Project summary</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Like the abstract of a research paper, the project summary, should be no more than 300 words and at the most a page long (font size 12, single spacing).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B245DF0C-ADD4-4E57-A841-5CC7D37D7229}"/>
              </a:ext>
            </a:extLst>
          </p:cNvPr>
          <p:cNvPicPr>
            <a:picLocks noChangeAspect="1"/>
          </p:cNvPicPr>
          <p:nvPr/>
        </p:nvPicPr>
        <p:blipFill>
          <a:blip r:embed="rId2"/>
          <a:stretch>
            <a:fillRect/>
          </a:stretch>
        </p:blipFill>
        <p:spPr>
          <a:xfrm>
            <a:off x="7835705" y="140677"/>
            <a:ext cx="3742005" cy="1550011"/>
          </a:xfrm>
          <a:prstGeom prst="rect">
            <a:avLst/>
          </a:prstGeom>
        </p:spPr>
      </p:pic>
    </p:spTree>
    <p:extLst>
      <p:ext uri="{BB962C8B-B14F-4D97-AF65-F5344CB8AC3E}">
        <p14:creationId xmlns:p14="http://schemas.microsoft.com/office/powerpoint/2010/main" val="988290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6DB53-3BB7-4DD3-85CB-7CCDDEB417DA}"/>
              </a:ext>
            </a:extLst>
          </p:cNvPr>
          <p:cNvSpPr>
            <a:spLocks noGrp="1"/>
          </p:cNvSpPr>
          <p:nvPr>
            <p:ph type="title"/>
          </p:nvPr>
        </p:nvSpPr>
        <p:spPr>
          <a:xfrm>
            <a:off x="838200" y="787791"/>
            <a:ext cx="10515600" cy="902897"/>
          </a:xfrm>
        </p:spPr>
        <p:txBody>
          <a:bodyPr>
            <a:normAutofit fontScale="90000"/>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4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General information</a:t>
            </a:r>
            <a:br>
              <a:rPr kumimoji="0" lang="en-US" sz="17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DCAFE4F1-2C24-4875-8841-32F92C09A41C}"/>
              </a:ext>
            </a:extLst>
          </p:cNvPr>
          <p:cNvSpPr>
            <a:spLocks noGrp="1"/>
          </p:cNvSpPr>
          <p:nvPr>
            <p:ph idx="1"/>
          </p:nvPr>
        </p:nvSpPr>
        <p:spPr>
          <a:xfrm>
            <a:off x="838200" y="1322363"/>
            <a:ext cx="10515600" cy="4854600"/>
          </a:xfrm>
        </p:spPr>
        <p:txBody>
          <a:bodyPr>
            <a:normAutofit fontScale="92500" lnSpcReduction="10000"/>
          </a:bodyPr>
          <a:lstStyle/>
          <a:p>
            <a:pPr marL="0" marR="190500" indent="0" fontAlgn="base">
              <a:lnSpc>
                <a:spcPct val="115000"/>
              </a:lnSpc>
              <a:spcAft>
                <a:spcPts val="45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190500" lvl="0" indent="-342900" fontAlgn="base">
              <a:lnSpc>
                <a:spcPct val="115000"/>
              </a:lnSpc>
              <a:spcAft>
                <a:spcPts val="1000"/>
              </a:spcAft>
              <a:buSzPts val="1000"/>
              <a:buFont typeface="Symbol" panose="05050102010706020507" pitchFamily="18" charset="2"/>
              <a:buChar char=""/>
              <a:tabLst>
                <a:tab pos="457200" algn="l"/>
              </a:tabLst>
            </a:pPr>
            <a:r>
              <a:rPr lang="en-US" sz="2800" dirty="0">
                <a:solidFill>
                  <a:srgbClr val="333333"/>
                </a:solidFill>
                <a:effectLst/>
                <a:latin typeface="inherit"/>
                <a:ea typeface="Times New Roman" panose="02020603050405020304" pitchFamily="18" charset="0"/>
                <a:cs typeface="Helvetica" panose="020B0604020202020204" pitchFamily="34" charset="0"/>
              </a:rPr>
              <a:t>Protocol title, and date.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190500" lvl="0" indent="-342900" fontAlgn="base">
              <a:lnSpc>
                <a:spcPct val="115000"/>
              </a:lnSpc>
              <a:spcAft>
                <a:spcPts val="1000"/>
              </a:spcAft>
              <a:buSzPts val="1000"/>
              <a:buFont typeface="Symbol" panose="05050102010706020507" pitchFamily="18" charset="2"/>
              <a:buChar char=""/>
              <a:tabLst>
                <a:tab pos="457200" algn="l"/>
              </a:tabLst>
            </a:pPr>
            <a:r>
              <a:rPr lang="en-US" sz="2800" dirty="0">
                <a:solidFill>
                  <a:srgbClr val="333333"/>
                </a:solidFill>
                <a:effectLst/>
                <a:latin typeface="inherit"/>
                <a:ea typeface="Times New Roman" panose="02020603050405020304" pitchFamily="18" charset="0"/>
                <a:cs typeface="Helvetica" panose="020B0604020202020204" pitchFamily="34" charset="0"/>
              </a:rPr>
              <a:t>Name and address of the sponsor/funder.</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190500" lvl="0" indent="-342900" fontAlgn="base">
              <a:lnSpc>
                <a:spcPct val="115000"/>
              </a:lnSpc>
              <a:spcAft>
                <a:spcPts val="1000"/>
              </a:spcAft>
              <a:buSzPts val="1000"/>
              <a:buFont typeface="Symbol" panose="05050102010706020507" pitchFamily="18" charset="2"/>
              <a:buChar char=""/>
              <a:tabLst>
                <a:tab pos="457200" algn="l"/>
              </a:tabLst>
            </a:pPr>
            <a:r>
              <a:rPr lang="en-US" sz="2800" dirty="0">
                <a:solidFill>
                  <a:srgbClr val="333333"/>
                </a:solidFill>
                <a:effectLst/>
                <a:latin typeface="inherit"/>
                <a:ea typeface="Times New Roman" panose="02020603050405020304" pitchFamily="18" charset="0"/>
                <a:cs typeface="Helvetica" panose="020B0604020202020204" pitchFamily="34" charset="0"/>
              </a:rPr>
              <a:t>Name and title of the investigator(s) who is (are) responsible for conducting the research, and the address and telephone number(s) of the research site(s), including responsibilities of each.</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342900" marR="190500" lvl="0" indent="-342900" fontAlgn="base">
              <a:lnSpc>
                <a:spcPct val="115000"/>
              </a:lnSpc>
              <a:spcAft>
                <a:spcPts val="1000"/>
              </a:spcAft>
              <a:buSzPts val="1000"/>
              <a:buFont typeface="Symbol" panose="05050102010706020507" pitchFamily="18" charset="2"/>
              <a:buChar char=""/>
              <a:tabLst>
                <a:tab pos="457200" algn="l"/>
              </a:tabLst>
            </a:pPr>
            <a:r>
              <a:rPr lang="en-US" sz="2800" dirty="0">
                <a:solidFill>
                  <a:srgbClr val="333333"/>
                </a:solidFill>
                <a:effectLst/>
                <a:latin typeface="inherit"/>
                <a:ea typeface="Times New Roman" panose="02020603050405020304" pitchFamily="18" charset="0"/>
                <a:cs typeface="Helvetica" panose="020B0604020202020204" pitchFamily="34" charset="0"/>
              </a:rPr>
              <a:t>Name(s) and address(es) of the clinical laboratory(</a:t>
            </a:r>
            <a:r>
              <a:rPr lang="en-US" sz="2800" dirty="0" err="1">
                <a:solidFill>
                  <a:srgbClr val="333333"/>
                </a:solidFill>
                <a:effectLst/>
                <a:latin typeface="inherit"/>
                <a:ea typeface="Times New Roman" panose="02020603050405020304" pitchFamily="18" charset="0"/>
                <a:cs typeface="Helvetica" panose="020B0604020202020204" pitchFamily="34" charset="0"/>
              </a:rPr>
              <a:t>ies</a:t>
            </a:r>
            <a:r>
              <a:rPr lang="en-US" sz="2800" dirty="0">
                <a:solidFill>
                  <a:srgbClr val="333333"/>
                </a:solidFill>
                <a:effectLst/>
                <a:latin typeface="inherit"/>
                <a:ea typeface="Times New Roman" panose="02020603050405020304" pitchFamily="18" charset="0"/>
                <a:cs typeface="Helvetica" panose="020B0604020202020204" pitchFamily="34" charset="0"/>
              </a:rPr>
              <a:t>) and other medical and/or technical department(s) and/or institutions involved in the research</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E536C531-61E7-428C-8D44-E48C2E02429F}"/>
              </a:ext>
            </a:extLst>
          </p:cNvPr>
          <p:cNvPicPr>
            <a:picLocks noChangeAspect="1"/>
          </p:cNvPicPr>
          <p:nvPr/>
        </p:nvPicPr>
        <p:blipFill>
          <a:blip r:embed="rId2"/>
          <a:stretch>
            <a:fillRect/>
          </a:stretch>
        </p:blipFill>
        <p:spPr>
          <a:xfrm>
            <a:off x="6271420" y="233618"/>
            <a:ext cx="4432176" cy="1457070"/>
          </a:xfrm>
          <a:prstGeom prst="rect">
            <a:avLst/>
          </a:prstGeom>
        </p:spPr>
      </p:pic>
    </p:spTree>
    <p:extLst>
      <p:ext uri="{BB962C8B-B14F-4D97-AF65-F5344CB8AC3E}">
        <p14:creationId xmlns:p14="http://schemas.microsoft.com/office/powerpoint/2010/main" val="1795438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92156-8CA7-4278-A38F-031DDF2CB954}"/>
              </a:ext>
            </a:extLst>
          </p:cNvPr>
          <p:cNvSpPr>
            <a:spLocks noGrp="1"/>
          </p:cNvSpPr>
          <p:nvPr>
            <p:ph type="title"/>
          </p:nvPr>
        </p:nvSpPr>
        <p:spPr/>
        <p:txBody>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4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Rationale &amp; background information</a:t>
            </a:r>
            <a:br>
              <a:rPr kumimoji="0" lang="en-US" sz="17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89F47F0C-2F4F-4D97-B4D6-180D0BF2B5CF}"/>
              </a:ext>
            </a:extLst>
          </p:cNvPr>
          <p:cNvSpPr>
            <a:spLocks noGrp="1"/>
          </p:cNvSpPr>
          <p:nvPr>
            <p:ph idx="1"/>
          </p:nvPr>
        </p:nvSpPr>
        <p:spPr>
          <a:xfrm>
            <a:off x="838200" y="914400"/>
            <a:ext cx="10515600" cy="5262563"/>
          </a:xfrm>
        </p:spPr>
        <p:txBody>
          <a:bodyPr>
            <a:normAutofit fontScale="92500" lnSpcReduction="10000"/>
          </a:bodyPr>
          <a:lstStyle/>
          <a:p>
            <a:pPr marL="0" marR="190500" indent="0" fontAlgn="base">
              <a:lnSpc>
                <a:spcPct val="115000"/>
              </a:lnSpc>
              <a:spcAft>
                <a:spcPts val="45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Rationale specifies the reasons for conducting the research in light of current knowledge. It should include a well documented statement of the need/problem that is the basis of the project, the cause of this problem and its possible solutions. It is the equivalent to the introduction in a research paper and it puts the proposal in context. It should answer the question of why and what: why the research needs to be done and what will be its relevance. The magnitude, frequency, affected geographical areas, ethnic and gender considerations, </a:t>
            </a:r>
            <a:r>
              <a:rPr lang="en-US" sz="2800" dirty="0" err="1">
                <a:solidFill>
                  <a:srgbClr val="333333"/>
                </a:solidFill>
                <a:effectLst/>
                <a:latin typeface="inherit"/>
                <a:ea typeface="Times New Roman" panose="02020603050405020304" pitchFamily="18" charset="0"/>
                <a:cs typeface="Helvetica" panose="020B0604020202020204" pitchFamily="34" charset="0"/>
              </a:rPr>
              <a:t>etc</a:t>
            </a:r>
            <a:r>
              <a:rPr lang="en-US" sz="2800" dirty="0">
                <a:solidFill>
                  <a:srgbClr val="333333"/>
                </a:solidFill>
                <a:effectLst/>
                <a:latin typeface="inherit"/>
                <a:ea typeface="Times New Roman" panose="02020603050405020304" pitchFamily="18" charset="0"/>
                <a:cs typeface="Helvetica" panose="020B0604020202020204" pitchFamily="34" charset="0"/>
              </a:rPr>
              <a:t> of the problem should be followed by a brief description of the most relevant studies published on the subject.</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9B5518A7-A0AE-4E5B-A64A-B7DA59461FE1}"/>
              </a:ext>
            </a:extLst>
          </p:cNvPr>
          <p:cNvPicPr>
            <a:picLocks noChangeAspect="1"/>
          </p:cNvPicPr>
          <p:nvPr/>
        </p:nvPicPr>
        <p:blipFill>
          <a:blip r:embed="rId2"/>
          <a:stretch>
            <a:fillRect/>
          </a:stretch>
        </p:blipFill>
        <p:spPr>
          <a:xfrm>
            <a:off x="6805992" y="0"/>
            <a:ext cx="4432176" cy="1457070"/>
          </a:xfrm>
          <a:prstGeom prst="rect">
            <a:avLst/>
          </a:prstGeom>
        </p:spPr>
      </p:pic>
    </p:spTree>
    <p:extLst>
      <p:ext uri="{BB962C8B-B14F-4D97-AF65-F5344CB8AC3E}">
        <p14:creationId xmlns:p14="http://schemas.microsoft.com/office/powerpoint/2010/main" val="1759601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30B7-14DE-492E-B98E-2F58E3476767}"/>
              </a:ext>
            </a:extLst>
          </p:cNvPr>
          <p:cNvSpPr>
            <a:spLocks noGrp="1"/>
          </p:cNvSpPr>
          <p:nvPr>
            <p:ph type="title"/>
          </p:nvPr>
        </p:nvSpPr>
        <p:spPr>
          <a:xfrm>
            <a:off x="838200" y="1755476"/>
            <a:ext cx="10515600" cy="1673524"/>
          </a:xfrm>
        </p:spPr>
        <p:txBody>
          <a:bodyPr>
            <a:normAutofit fontScale="90000"/>
          </a:bodyPr>
          <a:lstStyle/>
          <a:p>
            <a:pPr marR="190500" fontAlgn="base">
              <a:lnSpc>
                <a:spcPct val="115000"/>
              </a:lnSpc>
              <a:spcAft>
                <a:spcPts val="450"/>
              </a:spcAft>
            </a:pPr>
            <a:r>
              <a:rPr lang="en-US" sz="4400" b="1" dirty="0">
                <a:solidFill>
                  <a:srgbClr val="333333"/>
                </a:solidFill>
                <a:effectLst/>
                <a:latin typeface="Helvetica" panose="020B0604020202020204" pitchFamily="34" charset="0"/>
                <a:ea typeface="Times New Roman" panose="02020603050405020304" pitchFamily="18" charset="0"/>
                <a:cs typeface="Arial" panose="020B0604020202020204" pitchFamily="34" charset="0"/>
              </a:rPr>
              <a:t>References (of literature cited in preceding sections)</a:t>
            </a:r>
            <a:br>
              <a:rPr lang="en-US" sz="36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42B2DED0-EDBE-4575-9CD2-72F305FB9C84}"/>
              </a:ext>
            </a:extLst>
          </p:cNvPr>
          <p:cNvSpPr>
            <a:spLocks noGrp="1"/>
          </p:cNvSpPr>
          <p:nvPr>
            <p:ph idx="1"/>
          </p:nvPr>
        </p:nvSpPr>
        <p:spPr>
          <a:xfrm>
            <a:off x="838200" y="2729131"/>
            <a:ext cx="10515600" cy="3447831"/>
          </a:xfrm>
        </p:spPr>
        <p:txBody>
          <a:bodyPr/>
          <a:lstStyle/>
          <a:p>
            <a:pPr marL="0" marR="190500" indent="0" fontAlgn="base">
              <a:lnSpc>
                <a:spcPct val="115000"/>
              </a:lnSpc>
              <a:spcAft>
                <a:spcPts val="45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0" marR="190500" indent="0" fontAlgn="base">
              <a:lnSpc>
                <a:spcPct val="115000"/>
              </a:lnSpc>
              <a:spcAft>
                <a:spcPts val="1000"/>
              </a:spcAft>
              <a:buNone/>
            </a:pPr>
            <a:r>
              <a:rPr lang="en-US" sz="2800" dirty="0">
                <a:solidFill>
                  <a:srgbClr val="333333"/>
                </a:solidFill>
                <a:effectLst/>
                <a:latin typeface="inherit"/>
                <a:ea typeface="Times New Roman" panose="02020603050405020304" pitchFamily="18" charset="0"/>
                <a:cs typeface="Helvetica" panose="020B0604020202020204" pitchFamily="34" charset="0"/>
              </a:rPr>
              <a:t>References can also be listed at the end of Part 1.</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0284F0AF-2407-4EA8-978F-F22916D27F09}"/>
              </a:ext>
            </a:extLst>
          </p:cNvPr>
          <p:cNvPicPr>
            <a:picLocks noChangeAspect="1"/>
          </p:cNvPicPr>
          <p:nvPr/>
        </p:nvPicPr>
        <p:blipFill>
          <a:blip r:embed="rId2"/>
          <a:stretch>
            <a:fillRect/>
          </a:stretch>
        </p:blipFill>
        <p:spPr>
          <a:xfrm>
            <a:off x="8328073" y="298406"/>
            <a:ext cx="3149245" cy="1457070"/>
          </a:xfrm>
          <a:prstGeom prst="rect">
            <a:avLst/>
          </a:prstGeom>
        </p:spPr>
      </p:pic>
    </p:spTree>
    <p:extLst>
      <p:ext uri="{BB962C8B-B14F-4D97-AF65-F5344CB8AC3E}">
        <p14:creationId xmlns:p14="http://schemas.microsoft.com/office/powerpoint/2010/main" val="1243539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43DAD-9F91-40F9-970C-A948A5473B20}"/>
              </a:ext>
            </a:extLst>
          </p:cNvPr>
          <p:cNvSpPr>
            <a:spLocks noGrp="1"/>
          </p:cNvSpPr>
          <p:nvPr>
            <p:ph type="title"/>
          </p:nvPr>
        </p:nvSpPr>
        <p:spPr>
          <a:xfrm>
            <a:off x="838200" y="681037"/>
            <a:ext cx="10515600" cy="1009651"/>
          </a:xfrm>
        </p:spPr>
        <p:txBody>
          <a:bodyPr>
            <a:normAutofit fontScale="90000"/>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8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Study goals and objectives</a:t>
            </a:r>
            <a:br>
              <a:rPr kumimoji="0" lang="en-US"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2CB4A538-EA0F-4C84-8C70-E284DF33EA79}"/>
              </a:ext>
            </a:extLst>
          </p:cNvPr>
          <p:cNvSpPr>
            <a:spLocks noGrp="1"/>
          </p:cNvSpPr>
          <p:nvPr>
            <p:ph idx="1"/>
          </p:nvPr>
        </p:nvSpPr>
        <p:spPr/>
        <p:txBody>
          <a:bodyPr/>
          <a:lstStyle/>
          <a:p>
            <a:pPr marL="0" marR="190500" indent="0" fontAlgn="base">
              <a:lnSpc>
                <a:spcPct val="115000"/>
              </a:lnSpc>
              <a:spcAft>
                <a:spcPts val="1000"/>
              </a:spcAft>
              <a:buNone/>
            </a:pPr>
            <a:r>
              <a:rPr lang="en-US" sz="2800" dirty="0">
                <a:solidFill>
                  <a:srgbClr val="333333"/>
                </a:solidFill>
                <a:effectLst/>
                <a:latin typeface="inherit"/>
                <a:ea typeface="Times New Roman" panose="02020603050405020304" pitchFamily="18" charset="0"/>
                <a:cs typeface="Helvetica" panose="020B0604020202020204" pitchFamily="34" charset="0"/>
              </a:rPr>
              <a:t>Goals are broad statements of what the proposal hopes to accomplish. They create a setting for the proposal. Specific objectives are statements of the research question(s). Objectives should be simple (not complex), specific (not vague), and stated in advance.</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Picture 3">
            <a:extLst>
              <a:ext uri="{FF2B5EF4-FFF2-40B4-BE49-F238E27FC236}">
                <a16:creationId xmlns:a16="http://schemas.microsoft.com/office/drawing/2014/main" id="{98DC7182-2B7D-4667-89EC-EAB4931349F2}"/>
              </a:ext>
            </a:extLst>
          </p:cNvPr>
          <p:cNvPicPr>
            <a:picLocks noChangeAspect="1"/>
          </p:cNvPicPr>
          <p:nvPr/>
        </p:nvPicPr>
        <p:blipFill>
          <a:blip r:embed="rId2"/>
          <a:stretch>
            <a:fillRect/>
          </a:stretch>
        </p:blipFill>
        <p:spPr>
          <a:xfrm>
            <a:off x="6921624" y="300440"/>
            <a:ext cx="4432176" cy="1457070"/>
          </a:xfrm>
          <a:prstGeom prst="rect">
            <a:avLst/>
          </a:prstGeom>
        </p:spPr>
      </p:pic>
    </p:spTree>
    <p:extLst>
      <p:ext uri="{BB962C8B-B14F-4D97-AF65-F5344CB8AC3E}">
        <p14:creationId xmlns:p14="http://schemas.microsoft.com/office/powerpoint/2010/main" val="2994714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FA163-463A-4358-8C7C-E48DEDB9ED2C}"/>
              </a:ext>
            </a:extLst>
          </p:cNvPr>
          <p:cNvSpPr>
            <a:spLocks noGrp="1"/>
          </p:cNvSpPr>
          <p:nvPr>
            <p:ph type="title"/>
          </p:nvPr>
        </p:nvSpPr>
        <p:spPr>
          <a:xfrm>
            <a:off x="838200" y="681037"/>
            <a:ext cx="10515600" cy="1009651"/>
          </a:xfrm>
        </p:spPr>
        <p:txBody>
          <a:bodyPr>
            <a:normAutofit fontScale="90000"/>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2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Study Design</a:t>
            </a:r>
            <a:b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B00E1C2D-7FDD-4E32-A62D-78A9D935FC5B}"/>
              </a:ext>
            </a:extLst>
          </p:cNvPr>
          <p:cNvSpPr>
            <a:spLocks noGrp="1"/>
          </p:cNvSpPr>
          <p:nvPr>
            <p:ph idx="1"/>
          </p:nvPr>
        </p:nvSpPr>
        <p:spPr/>
        <p:txBody>
          <a:bodyPr>
            <a:normAutofit fontScale="85000" lnSpcReduction="10000"/>
          </a:bodyPr>
          <a:lstStyle/>
          <a:p>
            <a:pPr marR="190500" fontAlgn="base">
              <a:lnSpc>
                <a:spcPct val="115000"/>
              </a:lnSpc>
              <a:spcAft>
                <a:spcPts val="1000"/>
              </a:spcAft>
            </a:pPr>
            <a:r>
              <a:rPr lang="en-US" sz="2800" dirty="0">
                <a:solidFill>
                  <a:srgbClr val="333333"/>
                </a:solidFill>
                <a:effectLst/>
                <a:latin typeface="inherit"/>
                <a:ea typeface="Times New Roman" panose="02020603050405020304" pitchFamily="18" charset="0"/>
                <a:cs typeface="Helvetica" panose="020B0604020202020204" pitchFamily="34" charset="0"/>
              </a:rPr>
              <a:t>The scientific integrity of the study and the credibility of the study data depend substantially on the study design and methodology. The design of the study should include information on the type of study, the research population or the sampling frame, and who can take part (e.g. inclusion and exclusion criteria, withdrawal criteria etc.), and the expected duration of the study</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r>
              <a:rPr lang="en-US" sz="2800" dirty="0">
                <a:solidFill>
                  <a:srgbClr val="333333"/>
                </a:solidFill>
                <a:effectLst/>
                <a:latin typeface="inherit"/>
                <a:ea typeface="Times New Roman" panose="02020603050405020304" pitchFamily="18" charset="0"/>
                <a:cs typeface="Helvetica" panose="020B0604020202020204" pitchFamily="34" charset="0"/>
              </a:rPr>
              <a:t>(The same study can be described in several ways, and as complete a description of the study as possible should be provided. For example, a study may be described as being a basic science research, epidemiologic or social science research, it may also be described as observational or interventional; if observational, it may be either descriptive or analytic, if analytic it could either be cross-sectional or longitudinal etc. If experimental, it may be described as a controlled or a non controlled study. </a:t>
            </a:r>
            <a:endParaRPr lang="en-US" dirty="0"/>
          </a:p>
        </p:txBody>
      </p:sp>
      <p:pic>
        <p:nvPicPr>
          <p:cNvPr id="4" name="Picture 3">
            <a:extLst>
              <a:ext uri="{FF2B5EF4-FFF2-40B4-BE49-F238E27FC236}">
                <a16:creationId xmlns:a16="http://schemas.microsoft.com/office/drawing/2014/main" id="{3D50C6FE-BBF0-4CE9-BD32-7F62853C7C15}"/>
              </a:ext>
            </a:extLst>
          </p:cNvPr>
          <p:cNvPicPr>
            <a:picLocks noChangeAspect="1"/>
          </p:cNvPicPr>
          <p:nvPr/>
        </p:nvPicPr>
        <p:blipFill>
          <a:blip r:embed="rId2"/>
          <a:stretch>
            <a:fillRect/>
          </a:stretch>
        </p:blipFill>
        <p:spPr>
          <a:xfrm>
            <a:off x="6921624" y="233618"/>
            <a:ext cx="4432176" cy="1457070"/>
          </a:xfrm>
          <a:prstGeom prst="rect">
            <a:avLst/>
          </a:prstGeom>
        </p:spPr>
      </p:pic>
    </p:spTree>
    <p:extLst>
      <p:ext uri="{BB962C8B-B14F-4D97-AF65-F5344CB8AC3E}">
        <p14:creationId xmlns:p14="http://schemas.microsoft.com/office/powerpoint/2010/main" val="2893058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36E0D-4B9F-4064-97F4-05FEFC00EF02}"/>
              </a:ext>
            </a:extLst>
          </p:cNvPr>
          <p:cNvSpPr>
            <a:spLocks noGrp="1"/>
          </p:cNvSpPr>
          <p:nvPr>
            <p:ph type="title"/>
          </p:nvPr>
        </p:nvSpPr>
        <p:spPr>
          <a:xfrm>
            <a:off x="838200" y="681038"/>
            <a:ext cx="10515600" cy="655394"/>
          </a:xfrm>
        </p:spPr>
        <p:txBody>
          <a:bodyPr>
            <a:normAutofit fontScale="90000"/>
          </a:bodyPr>
          <a:lstStyle/>
          <a:p>
            <a:pPr marL="228600" marR="190500" lvl="0" indent="-228600" defTabSz="914400" rtl="0" eaLnBrk="1" fontAlgn="base" latinLnBrk="0" hangingPunct="1">
              <a:lnSpc>
                <a:spcPct val="115000"/>
              </a:lnSpc>
              <a:spcBef>
                <a:spcPts val="1000"/>
              </a:spcBef>
              <a:spcAft>
                <a:spcPts val="450"/>
              </a:spcAft>
              <a:tabLst/>
              <a:defRPr/>
            </a:pPr>
            <a:r>
              <a:rPr kumimoji="0" lang="en-US" sz="2600" b="1" i="0" u="none" strike="noStrike" kern="1200" cap="none" spc="0" normalizeH="0" baseline="0" noProof="0" dirty="0">
                <a:ln>
                  <a:noFill/>
                </a:ln>
                <a:solidFill>
                  <a:srgbClr val="333333"/>
                </a:solidFill>
                <a:effectLst/>
                <a:uLnTx/>
                <a:uFillTx/>
                <a:latin typeface="Helvetica" panose="020B0604020202020204" pitchFamily="34" charset="0"/>
                <a:ea typeface="Times New Roman" panose="02020603050405020304" pitchFamily="18" charset="0"/>
                <a:cs typeface="Arial" panose="020B0604020202020204" pitchFamily="34" charset="0"/>
              </a:rPr>
              <a:t>Methodology</a:t>
            </a:r>
            <a:br>
              <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DCF58B0D-F447-4D51-8B26-43A1A996EF86}"/>
              </a:ext>
            </a:extLst>
          </p:cNvPr>
          <p:cNvSpPr>
            <a:spLocks noGrp="1"/>
          </p:cNvSpPr>
          <p:nvPr>
            <p:ph idx="1"/>
          </p:nvPr>
        </p:nvSpPr>
        <p:spPr>
          <a:xfrm>
            <a:off x="838200" y="1336432"/>
            <a:ext cx="10515600" cy="4840531"/>
          </a:xfrm>
        </p:spPr>
        <p:txBody>
          <a:bodyPr>
            <a:normAutofit/>
          </a:bodyPr>
          <a:lstStyle/>
          <a:p>
            <a:pPr marL="0" indent="0">
              <a:buNone/>
            </a:pPr>
            <a:r>
              <a:rPr lang="en-US" sz="2800" dirty="0">
                <a:solidFill>
                  <a:srgbClr val="333333"/>
                </a:solidFill>
                <a:effectLst/>
                <a:latin typeface="inherit"/>
                <a:ea typeface="Times New Roman" panose="02020603050405020304" pitchFamily="18" charset="0"/>
                <a:cs typeface="Helvetica" panose="020B0604020202020204" pitchFamily="34" charset="0"/>
              </a:rPr>
              <a:t>The methodology section is the most important part of the protocol. It should include detailed information on the interventions to be made, procedures to be used, measurements to be taken, observations to be made, laboratory investigations to be done etc. If multiple sites are engaged in a specified protocol, methodology should be standardized and clearly defined.</a:t>
            </a:r>
            <a:br>
              <a:rPr lang="en-US" sz="2800" dirty="0">
                <a:solidFill>
                  <a:srgbClr val="333333"/>
                </a:solidFill>
                <a:effectLst/>
                <a:latin typeface="inherit"/>
                <a:ea typeface="Times New Roman" panose="02020603050405020304" pitchFamily="18" charset="0"/>
                <a:cs typeface="Helvetica" panose="020B0604020202020204" pitchFamily="34" charset="0"/>
              </a:rPr>
            </a:br>
            <a:br>
              <a:rPr lang="en-US" sz="2800" dirty="0">
                <a:solidFill>
                  <a:srgbClr val="333333"/>
                </a:solidFill>
                <a:effectLst/>
                <a:latin typeface="inherit"/>
                <a:ea typeface="Times New Roman" panose="02020603050405020304" pitchFamily="18" charset="0"/>
                <a:cs typeface="Helvetica" panose="020B0604020202020204" pitchFamily="34" charset="0"/>
              </a:rPr>
            </a:br>
            <a:r>
              <a:rPr lang="en-US" sz="2800" dirty="0">
                <a:solidFill>
                  <a:srgbClr val="333333"/>
                </a:solidFill>
                <a:effectLst/>
                <a:latin typeface="inherit"/>
                <a:ea typeface="Times New Roman" panose="02020603050405020304" pitchFamily="18" charset="0"/>
                <a:cs typeface="Helvetica" panose="020B0604020202020204" pitchFamily="34" charset="0"/>
              </a:rPr>
              <a:t>Interventions should be described in detail, including a description of the drug/device/vaccine that is being tested. Interventions could also be in the realm of social sciences for example providing training or information to groups of individuals.</a:t>
            </a:r>
            <a:endParaRPr lang="en-US" dirty="0"/>
          </a:p>
        </p:txBody>
      </p:sp>
      <p:pic>
        <p:nvPicPr>
          <p:cNvPr id="4" name="Picture 3">
            <a:extLst>
              <a:ext uri="{FF2B5EF4-FFF2-40B4-BE49-F238E27FC236}">
                <a16:creationId xmlns:a16="http://schemas.microsoft.com/office/drawing/2014/main" id="{6548B2FF-B9AD-4FCA-AA99-60CC0CDFB355}"/>
              </a:ext>
            </a:extLst>
          </p:cNvPr>
          <p:cNvPicPr>
            <a:picLocks noChangeAspect="1"/>
          </p:cNvPicPr>
          <p:nvPr/>
        </p:nvPicPr>
        <p:blipFill>
          <a:blip r:embed="rId2"/>
          <a:stretch>
            <a:fillRect/>
          </a:stretch>
        </p:blipFill>
        <p:spPr>
          <a:xfrm>
            <a:off x="7284294" y="-47498"/>
            <a:ext cx="4432176" cy="1457070"/>
          </a:xfrm>
          <a:prstGeom prst="rect">
            <a:avLst/>
          </a:prstGeom>
        </p:spPr>
      </p:pic>
    </p:spTree>
    <p:extLst>
      <p:ext uri="{BB962C8B-B14F-4D97-AF65-F5344CB8AC3E}">
        <p14:creationId xmlns:p14="http://schemas.microsoft.com/office/powerpoint/2010/main" val="13403714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1423</Words>
  <Application>Microsoft Office PowerPoint</Application>
  <PresentationFormat>Widescreen</PresentationFormat>
  <Paragraphs>65</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Andalus</vt:lpstr>
      <vt:lpstr>Arial</vt:lpstr>
      <vt:lpstr>Calibri</vt:lpstr>
      <vt:lpstr>Calibri Light</vt:lpstr>
      <vt:lpstr>Helvetica</vt:lpstr>
      <vt:lpstr>inherit</vt:lpstr>
      <vt:lpstr>Symbol</vt:lpstr>
      <vt:lpstr>Office Theme</vt:lpstr>
      <vt:lpstr>PowerPoint Presentation</vt:lpstr>
      <vt:lpstr>بسم الله الرحمن الرحيم</vt:lpstr>
      <vt:lpstr>   Recommended format for a Research Protocol  WHO </vt:lpstr>
      <vt:lpstr>General information </vt:lpstr>
      <vt:lpstr>Rationale &amp; background information </vt:lpstr>
      <vt:lpstr>References (of literature cited in preceding sections) </vt:lpstr>
      <vt:lpstr>Study goals and objectives </vt:lpstr>
      <vt:lpstr>Study Design </vt:lpstr>
      <vt:lpstr>Methodology </vt:lpstr>
      <vt:lpstr>Methodology</vt:lpstr>
      <vt:lpstr>Safety Considerations </vt:lpstr>
      <vt:lpstr>Follow-Up </vt:lpstr>
      <vt:lpstr>Data Management and Statistical Analysis</vt:lpstr>
      <vt:lpstr>Expected Outcomes of the Study </vt:lpstr>
      <vt:lpstr>Duration of the Project </vt:lpstr>
      <vt:lpstr>Problems Anticipated </vt:lpstr>
      <vt:lpstr>Project Management </vt:lpstr>
      <vt:lpstr>Ethics </vt:lpstr>
      <vt:lpstr>Informed Consent Forms </vt:lpstr>
      <vt:lpstr>Part 2</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Protocol</dc:title>
  <dc:creator>Ahmed</dc:creator>
  <cp:lastModifiedBy>Ahmed</cp:lastModifiedBy>
  <cp:revision>29</cp:revision>
  <dcterms:created xsi:type="dcterms:W3CDTF">2022-01-21T07:14:51Z</dcterms:created>
  <dcterms:modified xsi:type="dcterms:W3CDTF">2022-01-25T07:13:41Z</dcterms:modified>
</cp:coreProperties>
</file>