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20" r:id="rId1"/>
  </p:sldMasterIdLst>
  <p:sldIdLst>
    <p:sldId id="256" r:id="rId2"/>
    <p:sldId id="257" r:id="rId3"/>
    <p:sldId id="273" r:id="rId4"/>
    <p:sldId id="258" r:id="rId5"/>
    <p:sldId id="259" r:id="rId6"/>
    <p:sldId id="260" r:id="rId7"/>
    <p:sldId id="274" r:id="rId8"/>
    <p:sldId id="276" r:id="rId9"/>
    <p:sldId id="275" r:id="rId10"/>
    <p:sldId id="280" r:id="rId11"/>
    <p:sldId id="281" r:id="rId12"/>
    <p:sldId id="277" r:id="rId13"/>
    <p:sldId id="278" r:id="rId14"/>
    <p:sldId id="279" r:id="rId15"/>
    <p:sldId id="270" r:id="rId16"/>
    <p:sldId id="282" r:id="rId17"/>
    <p:sldId id="272" r:id="rId18"/>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p:scale>
          <a:sx n="80" d="100"/>
          <a:sy n="80" d="100"/>
        </p:scale>
        <p:origin x="-107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3" Type="http://schemas.openxmlformats.org/officeDocument/2006/relationships/slide" Target="slides/slide2.xml" /><Relationship Id="rId21" Type="http://schemas.openxmlformats.org/officeDocument/2006/relationships/theme" Target="theme/theme1.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viewProps" Target="view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slide" Target="slides/slide14.xml" /><Relationship Id="rId10" Type="http://schemas.openxmlformats.org/officeDocument/2006/relationships/slide" Target="slides/slide9.xml" /><Relationship Id="rId19" Type="http://schemas.openxmlformats.org/officeDocument/2006/relationships/presProps" Target="presProp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tableStyles" Target="tableStyle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1AC55765-63FC-40A0-BC7A-8E3D771A39E0}" type="datetimeFigureOut">
              <a:rPr lang="ar-SA" smtClean="0"/>
              <a:pPr/>
              <a:t>05/11/1443</a:t>
            </a:fld>
            <a:endParaRPr lang="ar-SA" dirty="0"/>
          </a:p>
        </p:txBody>
      </p:sp>
      <p:sp>
        <p:nvSpPr>
          <p:cNvPr id="19" name="Footer Placeholder 18"/>
          <p:cNvSpPr>
            <a:spLocks noGrp="1"/>
          </p:cNvSpPr>
          <p:nvPr>
            <p:ph type="ftr" sz="quarter" idx="11"/>
          </p:nvPr>
        </p:nvSpPr>
        <p:spPr/>
        <p:txBody>
          <a:bodyPr/>
          <a:lstStyle/>
          <a:p>
            <a:endParaRPr lang="ar-SA" dirty="0"/>
          </a:p>
        </p:txBody>
      </p:sp>
      <p:sp>
        <p:nvSpPr>
          <p:cNvPr id="27" name="Slide Number Placeholder 26"/>
          <p:cNvSpPr>
            <a:spLocks noGrp="1"/>
          </p:cNvSpPr>
          <p:nvPr>
            <p:ph type="sldNum" sz="quarter" idx="12"/>
          </p:nvPr>
        </p:nvSpPr>
        <p:spPr/>
        <p:txBody>
          <a:bodyPr/>
          <a:lstStyle/>
          <a:p>
            <a:fld id="{5C219531-8219-496D-AAFA-C30FFC818662}" type="slidenum">
              <a:rPr lang="ar-SA" smtClean="0"/>
              <a:pPr/>
              <a:t>‹#›</a:t>
            </a:fld>
            <a:endParaRPr lang="ar-SA"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AC55765-63FC-40A0-BC7A-8E3D771A39E0}" type="datetimeFigureOut">
              <a:rPr lang="ar-SA" smtClean="0"/>
              <a:pPr/>
              <a:t>05/11/1443</a:t>
            </a:fld>
            <a:endParaRPr lang="ar-SA" dirty="0"/>
          </a:p>
        </p:txBody>
      </p:sp>
      <p:sp>
        <p:nvSpPr>
          <p:cNvPr id="5" name="Footer Placeholder 4"/>
          <p:cNvSpPr>
            <a:spLocks noGrp="1"/>
          </p:cNvSpPr>
          <p:nvPr>
            <p:ph type="ftr" sz="quarter" idx="11"/>
          </p:nvPr>
        </p:nvSpPr>
        <p:spPr/>
        <p:txBody>
          <a:bodyPr/>
          <a:lstStyle/>
          <a:p>
            <a:endParaRPr lang="ar-SA" dirty="0"/>
          </a:p>
        </p:txBody>
      </p:sp>
      <p:sp>
        <p:nvSpPr>
          <p:cNvPr id="6" name="Slide Number Placeholder 5"/>
          <p:cNvSpPr>
            <a:spLocks noGrp="1"/>
          </p:cNvSpPr>
          <p:nvPr>
            <p:ph type="sldNum" sz="quarter" idx="12"/>
          </p:nvPr>
        </p:nvSpPr>
        <p:spPr/>
        <p:txBody>
          <a:bodyPr/>
          <a:lstStyle/>
          <a:p>
            <a:fld id="{5C219531-8219-496D-AAFA-C30FFC818662}" type="slidenum">
              <a:rPr lang="ar-SA" smtClean="0"/>
              <a:pPr/>
              <a:t>‹#›</a:t>
            </a:fld>
            <a:endParaRPr lang="ar-S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AC55765-63FC-40A0-BC7A-8E3D771A39E0}" type="datetimeFigureOut">
              <a:rPr lang="ar-SA" smtClean="0"/>
              <a:pPr/>
              <a:t>05/11/1443</a:t>
            </a:fld>
            <a:endParaRPr lang="ar-SA" dirty="0"/>
          </a:p>
        </p:txBody>
      </p:sp>
      <p:sp>
        <p:nvSpPr>
          <p:cNvPr id="5" name="Footer Placeholder 4"/>
          <p:cNvSpPr>
            <a:spLocks noGrp="1"/>
          </p:cNvSpPr>
          <p:nvPr>
            <p:ph type="ftr" sz="quarter" idx="11"/>
          </p:nvPr>
        </p:nvSpPr>
        <p:spPr/>
        <p:txBody>
          <a:bodyPr/>
          <a:lstStyle/>
          <a:p>
            <a:endParaRPr lang="ar-SA" dirty="0"/>
          </a:p>
        </p:txBody>
      </p:sp>
      <p:sp>
        <p:nvSpPr>
          <p:cNvPr id="6" name="Slide Number Placeholder 5"/>
          <p:cNvSpPr>
            <a:spLocks noGrp="1"/>
          </p:cNvSpPr>
          <p:nvPr>
            <p:ph type="sldNum" sz="quarter" idx="12"/>
          </p:nvPr>
        </p:nvSpPr>
        <p:spPr/>
        <p:txBody>
          <a:bodyPr/>
          <a:lstStyle/>
          <a:p>
            <a:fld id="{5C219531-8219-496D-AAFA-C30FFC818662}" type="slidenum">
              <a:rPr lang="ar-SA" smtClean="0"/>
              <a:pPr/>
              <a:t>‹#›</a:t>
            </a:fld>
            <a:endParaRPr lang="ar-S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AC55765-63FC-40A0-BC7A-8E3D771A39E0}" type="datetimeFigureOut">
              <a:rPr lang="ar-SA" smtClean="0"/>
              <a:pPr/>
              <a:t>05/11/1443</a:t>
            </a:fld>
            <a:endParaRPr lang="ar-SA" dirty="0"/>
          </a:p>
        </p:txBody>
      </p:sp>
      <p:sp>
        <p:nvSpPr>
          <p:cNvPr id="5" name="Footer Placeholder 4"/>
          <p:cNvSpPr>
            <a:spLocks noGrp="1"/>
          </p:cNvSpPr>
          <p:nvPr>
            <p:ph type="ftr" sz="quarter" idx="11"/>
          </p:nvPr>
        </p:nvSpPr>
        <p:spPr/>
        <p:txBody>
          <a:bodyPr/>
          <a:lstStyle/>
          <a:p>
            <a:endParaRPr lang="ar-SA" dirty="0"/>
          </a:p>
        </p:txBody>
      </p:sp>
      <p:sp>
        <p:nvSpPr>
          <p:cNvPr id="6" name="Slide Number Placeholder 5"/>
          <p:cNvSpPr>
            <a:spLocks noGrp="1"/>
          </p:cNvSpPr>
          <p:nvPr>
            <p:ph type="sldNum" sz="quarter" idx="12"/>
          </p:nvPr>
        </p:nvSpPr>
        <p:spPr/>
        <p:txBody>
          <a:bodyPr/>
          <a:lstStyle/>
          <a:p>
            <a:fld id="{5C219531-8219-496D-AAFA-C30FFC818662}" type="slidenum">
              <a:rPr lang="ar-SA" smtClean="0"/>
              <a:pPr/>
              <a:t>‹#›</a:t>
            </a:fld>
            <a:endParaRPr lang="ar-S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AC55765-63FC-40A0-BC7A-8E3D771A39E0}" type="datetimeFigureOut">
              <a:rPr lang="ar-SA" smtClean="0"/>
              <a:pPr/>
              <a:t>05/11/1443</a:t>
            </a:fld>
            <a:endParaRPr lang="ar-SA" dirty="0"/>
          </a:p>
        </p:txBody>
      </p:sp>
      <p:sp>
        <p:nvSpPr>
          <p:cNvPr id="5" name="Footer Placeholder 4"/>
          <p:cNvSpPr>
            <a:spLocks noGrp="1"/>
          </p:cNvSpPr>
          <p:nvPr>
            <p:ph type="ftr" sz="quarter" idx="11"/>
          </p:nvPr>
        </p:nvSpPr>
        <p:spPr/>
        <p:txBody>
          <a:bodyPr/>
          <a:lstStyle/>
          <a:p>
            <a:endParaRPr lang="ar-SA" dirty="0"/>
          </a:p>
        </p:txBody>
      </p:sp>
      <p:sp>
        <p:nvSpPr>
          <p:cNvPr id="6" name="Slide Number Placeholder 5"/>
          <p:cNvSpPr>
            <a:spLocks noGrp="1"/>
          </p:cNvSpPr>
          <p:nvPr>
            <p:ph type="sldNum" sz="quarter" idx="12"/>
          </p:nvPr>
        </p:nvSpPr>
        <p:spPr/>
        <p:txBody>
          <a:bodyPr/>
          <a:lstStyle/>
          <a:p>
            <a:fld id="{5C219531-8219-496D-AAFA-C30FFC818662}" type="slidenum">
              <a:rPr lang="ar-SA" smtClean="0"/>
              <a:pPr/>
              <a:t>‹#›</a:t>
            </a:fld>
            <a:endParaRPr lang="ar-SA"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AC55765-63FC-40A0-BC7A-8E3D771A39E0}" type="datetimeFigureOut">
              <a:rPr lang="ar-SA" smtClean="0"/>
              <a:pPr/>
              <a:t>05/11/1443</a:t>
            </a:fld>
            <a:endParaRPr lang="ar-SA" dirty="0"/>
          </a:p>
        </p:txBody>
      </p:sp>
      <p:sp>
        <p:nvSpPr>
          <p:cNvPr id="6" name="Footer Placeholder 5"/>
          <p:cNvSpPr>
            <a:spLocks noGrp="1"/>
          </p:cNvSpPr>
          <p:nvPr>
            <p:ph type="ftr" sz="quarter" idx="11"/>
          </p:nvPr>
        </p:nvSpPr>
        <p:spPr/>
        <p:txBody>
          <a:bodyPr/>
          <a:lstStyle/>
          <a:p>
            <a:endParaRPr lang="ar-SA" dirty="0"/>
          </a:p>
        </p:txBody>
      </p:sp>
      <p:sp>
        <p:nvSpPr>
          <p:cNvPr id="7" name="Slide Number Placeholder 6"/>
          <p:cNvSpPr>
            <a:spLocks noGrp="1"/>
          </p:cNvSpPr>
          <p:nvPr>
            <p:ph type="sldNum" sz="quarter" idx="12"/>
          </p:nvPr>
        </p:nvSpPr>
        <p:spPr/>
        <p:txBody>
          <a:bodyPr/>
          <a:lstStyle/>
          <a:p>
            <a:fld id="{5C219531-8219-496D-AAFA-C30FFC818662}" type="slidenum">
              <a:rPr lang="ar-SA" smtClean="0"/>
              <a:pPr/>
              <a:t>‹#›</a:t>
            </a:fld>
            <a:endParaRPr lang="ar-S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AC55765-63FC-40A0-BC7A-8E3D771A39E0}" type="datetimeFigureOut">
              <a:rPr lang="ar-SA" smtClean="0"/>
              <a:pPr/>
              <a:t>05/11/1443</a:t>
            </a:fld>
            <a:endParaRPr lang="ar-SA" dirty="0"/>
          </a:p>
        </p:txBody>
      </p:sp>
      <p:sp>
        <p:nvSpPr>
          <p:cNvPr id="8" name="Footer Placeholder 7"/>
          <p:cNvSpPr>
            <a:spLocks noGrp="1"/>
          </p:cNvSpPr>
          <p:nvPr>
            <p:ph type="ftr" sz="quarter" idx="11"/>
          </p:nvPr>
        </p:nvSpPr>
        <p:spPr/>
        <p:txBody>
          <a:bodyPr/>
          <a:lstStyle/>
          <a:p>
            <a:endParaRPr lang="ar-SA" dirty="0"/>
          </a:p>
        </p:txBody>
      </p:sp>
      <p:sp>
        <p:nvSpPr>
          <p:cNvPr id="9" name="Slide Number Placeholder 8"/>
          <p:cNvSpPr>
            <a:spLocks noGrp="1"/>
          </p:cNvSpPr>
          <p:nvPr>
            <p:ph type="sldNum" sz="quarter" idx="12"/>
          </p:nvPr>
        </p:nvSpPr>
        <p:spPr/>
        <p:txBody>
          <a:bodyPr/>
          <a:lstStyle/>
          <a:p>
            <a:fld id="{5C219531-8219-496D-AAFA-C30FFC818662}" type="slidenum">
              <a:rPr lang="ar-SA" smtClean="0"/>
              <a:pPr/>
              <a:t>‹#›</a:t>
            </a:fld>
            <a:endParaRPr lang="ar-S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1AC55765-63FC-40A0-BC7A-8E3D771A39E0}" type="datetimeFigureOut">
              <a:rPr lang="ar-SA" smtClean="0"/>
              <a:pPr/>
              <a:t>05/11/1443</a:t>
            </a:fld>
            <a:endParaRPr lang="ar-SA" dirty="0"/>
          </a:p>
        </p:txBody>
      </p:sp>
      <p:sp>
        <p:nvSpPr>
          <p:cNvPr id="4" name="Footer Placeholder 3"/>
          <p:cNvSpPr>
            <a:spLocks noGrp="1"/>
          </p:cNvSpPr>
          <p:nvPr>
            <p:ph type="ftr" sz="quarter" idx="11"/>
          </p:nvPr>
        </p:nvSpPr>
        <p:spPr/>
        <p:txBody>
          <a:bodyPr/>
          <a:lstStyle/>
          <a:p>
            <a:endParaRPr lang="ar-SA" dirty="0"/>
          </a:p>
        </p:txBody>
      </p:sp>
      <p:sp>
        <p:nvSpPr>
          <p:cNvPr id="5" name="Slide Number Placeholder 4"/>
          <p:cNvSpPr>
            <a:spLocks noGrp="1"/>
          </p:cNvSpPr>
          <p:nvPr>
            <p:ph type="sldNum" sz="quarter" idx="12"/>
          </p:nvPr>
        </p:nvSpPr>
        <p:spPr/>
        <p:txBody>
          <a:bodyPr/>
          <a:lstStyle/>
          <a:p>
            <a:fld id="{5C219531-8219-496D-AAFA-C30FFC818662}" type="slidenum">
              <a:rPr lang="ar-SA" smtClean="0"/>
              <a:pPr/>
              <a:t>‹#›</a:t>
            </a:fld>
            <a:endParaRPr lang="ar-S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C55765-63FC-40A0-BC7A-8E3D771A39E0}" type="datetimeFigureOut">
              <a:rPr lang="ar-SA" smtClean="0"/>
              <a:pPr/>
              <a:t>05/11/1443</a:t>
            </a:fld>
            <a:endParaRPr lang="ar-SA" dirty="0"/>
          </a:p>
        </p:txBody>
      </p:sp>
      <p:sp>
        <p:nvSpPr>
          <p:cNvPr id="3" name="Footer Placeholder 2"/>
          <p:cNvSpPr>
            <a:spLocks noGrp="1"/>
          </p:cNvSpPr>
          <p:nvPr>
            <p:ph type="ftr" sz="quarter" idx="11"/>
          </p:nvPr>
        </p:nvSpPr>
        <p:spPr/>
        <p:txBody>
          <a:bodyPr/>
          <a:lstStyle/>
          <a:p>
            <a:endParaRPr lang="ar-SA" dirty="0"/>
          </a:p>
        </p:txBody>
      </p:sp>
      <p:sp>
        <p:nvSpPr>
          <p:cNvPr id="4" name="Slide Number Placeholder 3"/>
          <p:cNvSpPr>
            <a:spLocks noGrp="1"/>
          </p:cNvSpPr>
          <p:nvPr>
            <p:ph type="sldNum" sz="quarter" idx="12"/>
          </p:nvPr>
        </p:nvSpPr>
        <p:spPr/>
        <p:txBody>
          <a:bodyPr/>
          <a:lstStyle/>
          <a:p>
            <a:fld id="{5C219531-8219-496D-AAFA-C30FFC818662}" type="slidenum">
              <a:rPr lang="ar-SA" smtClean="0"/>
              <a:pPr/>
              <a:t>‹#›</a:t>
            </a:fld>
            <a:endParaRPr lang="ar-S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AC55765-63FC-40A0-BC7A-8E3D771A39E0}" type="datetimeFigureOut">
              <a:rPr lang="ar-SA" smtClean="0"/>
              <a:pPr/>
              <a:t>05/11/1443</a:t>
            </a:fld>
            <a:endParaRPr lang="ar-SA" dirty="0"/>
          </a:p>
        </p:txBody>
      </p:sp>
      <p:sp>
        <p:nvSpPr>
          <p:cNvPr id="6" name="Footer Placeholder 5"/>
          <p:cNvSpPr>
            <a:spLocks noGrp="1"/>
          </p:cNvSpPr>
          <p:nvPr>
            <p:ph type="ftr" sz="quarter" idx="11"/>
          </p:nvPr>
        </p:nvSpPr>
        <p:spPr/>
        <p:txBody>
          <a:bodyPr/>
          <a:lstStyle/>
          <a:p>
            <a:endParaRPr lang="ar-SA" dirty="0"/>
          </a:p>
        </p:txBody>
      </p:sp>
      <p:sp>
        <p:nvSpPr>
          <p:cNvPr id="7" name="Slide Number Placeholder 6"/>
          <p:cNvSpPr>
            <a:spLocks noGrp="1"/>
          </p:cNvSpPr>
          <p:nvPr>
            <p:ph type="sldNum" sz="quarter" idx="12"/>
          </p:nvPr>
        </p:nvSpPr>
        <p:spPr/>
        <p:txBody>
          <a:bodyPr/>
          <a:lstStyle/>
          <a:p>
            <a:fld id="{5C219531-8219-496D-AAFA-C30FFC818662}" type="slidenum">
              <a:rPr lang="ar-SA" smtClean="0"/>
              <a:pPr/>
              <a:t>‹#›</a:t>
            </a:fld>
            <a:endParaRPr lang="ar-S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AC55765-63FC-40A0-BC7A-8E3D771A39E0}" type="datetimeFigureOut">
              <a:rPr lang="ar-SA" smtClean="0"/>
              <a:pPr/>
              <a:t>05/11/1443</a:t>
            </a:fld>
            <a:endParaRPr lang="ar-SA" dirty="0"/>
          </a:p>
        </p:txBody>
      </p:sp>
      <p:sp>
        <p:nvSpPr>
          <p:cNvPr id="6" name="Footer Placeholder 5"/>
          <p:cNvSpPr>
            <a:spLocks noGrp="1"/>
          </p:cNvSpPr>
          <p:nvPr>
            <p:ph type="ftr" sz="quarter" idx="11"/>
          </p:nvPr>
        </p:nvSpPr>
        <p:spPr/>
        <p:txBody>
          <a:bodyPr/>
          <a:lstStyle/>
          <a:p>
            <a:endParaRPr lang="ar-SA" dirty="0"/>
          </a:p>
        </p:txBody>
      </p:sp>
      <p:sp>
        <p:nvSpPr>
          <p:cNvPr id="7" name="Slide Number Placeholder 6"/>
          <p:cNvSpPr>
            <a:spLocks noGrp="1"/>
          </p:cNvSpPr>
          <p:nvPr>
            <p:ph type="sldNum" sz="quarter" idx="12"/>
          </p:nvPr>
        </p:nvSpPr>
        <p:spPr>
          <a:xfrm>
            <a:off x="8077200" y="6356350"/>
            <a:ext cx="609600" cy="365125"/>
          </a:xfrm>
        </p:spPr>
        <p:txBody>
          <a:bodyPr/>
          <a:lstStyle/>
          <a:p>
            <a:fld id="{5C219531-8219-496D-AAFA-C30FFC818662}" type="slidenum">
              <a:rPr lang="ar-SA" smtClean="0"/>
              <a:pPr/>
              <a:t>‹#›</a:t>
            </a:fld>
            <a:endParaRPr lang="ar-SA"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AC55765-63FC-40A0-BC7A-8E3D771A39E0}" type="datetimeFigureOut">
              <a:rPr lang="ar-SA" smtClean="0"/>
              <a:pPr/>
              <a:t>05/11/1443</a:t>
            </a:fld>
            <a:endParaRPr lang="ar-SA"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ar-SA"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C219531-8219-496D-AAFA-C30FFC818662}" type="slidenum">
              <a:rPr lang="ar-SA" smtClean="0"/>
              <a:pPr/>
              <a:t>‹#›</a:t>
            </a:fld>
            <a:endParaRPr lang="ar-SA"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Layout" Target="../slideLayouts/slideLayout1.xml" /><Relationship Id="rId5" Type="http://schemas.openxmlformats.org/officeDocument/2006/relationships/image" Target="../media/image5.jpeg" /><Relationship Id="rId4" Type="http://schemas.openxmlformats.org/officeDocument/2006/relationships/image" Target="../media/image4.jpeg" /></Relationships>
</file>

<file path=ppt/slides/_rels/slide10.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3" Type="http://schemas.openxmlformats.org/officeDocument/2006/relationships/image" Target="../media/image12.jpeg" /><Relationship Id="rId2" Type="http://schemas.openxmlformats.org/officeDocument/2006/relationships/image" Target="../media/image11.jpeg"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2" Type="http://schemas.openxmlformats.org/officeDocument/2006/relationships/image" Target="../media/image13.jpeg"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hyperlink" Target="https://ar.wikipedia.org/wiki/%D8%A7%D9%84%D9%86%D8%B3%D8%A7%D8%A1_(%D8%AA%D9%88%D8%B6%D9%8A%D8%AD)" TargetMode="External"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ctrTitle"/>
          </p:nvPr>
        </p:nvSpPr>
        <p:spPr>
          <a:xfrm>
            <a:off x="6000760" y="304801"/>
            <a:ext cx="2857520" cy="1107996"/>
          </a:xfrm>
          <a:prstGeom prst="rect">
            <a:avLst/>
          </a:prstGeom>
        </p:spPr>
        <p:txBody>
          <a:bodyPr wrap="square">
            <a:spAutoFit/>
          </a:bodyPr>
          <a:lstStyle/>
          <a:p>
            <a:pPr algn="ctr"/>
            <a:r>
              <a:rPr lang="ar-SA" sz="2400" b="1" dirty="0">
                <a:solidFill>
                  <a:schemeClr val="bg1"/>
                </a:solidFill>
              </a:rPr>
              <a:t>جامعة بغداد </a:t>
            </a:r>
            <a:br>
              <a:rPr lang="ar-SA" sz="2400" b="1" dirty="0">
                <a:solidFill>
                  <a:schemeClr val="bg1"/>
                </a:solidFill>
              </a:rPr>
            </a:br>
            <a:r>
              <a:rPr lang="ar-SA" sz="2400" b="1" dirty="0">
                <a:solidFill>
                  <a:schemeClr val="bg1"/>
                </a:solidFill>
              </a:rPr>
              <a:t> كلية الإدارة والاقتصاد</a:t>
            </a:r>
          </a:p>
          <a:p>
            <a:pPr algn="ctr"/>
            <a:r>
              <a:rPr lang="ar-SA" sz="2400" b="1" dirty="0">
                <a:solidFill>
                  <a:schemeClr val="bg1"/>
                </a:solidFill>
              </a:rPr>
              <a:t>قسم إدارة الأعمال  </a:t>
            </a:r>
          </a:p>
        </p:txBody>
      </p:sp>
      <p:sp>
        <p:nvSpPr>
          <p:cNvPr id="3" name="عنوان فرعي 2"/>
          <p:cNvSpPr>
            <a:spLocks noGrp="1"/>
          </p:cNvSpPr>
          <p:nvPr>
            <p:ph type="subTitle" idx="1"/>
          </p:nvPr>
        </p:nvSpPr>
        <p:spPr>
          <a:xfrm>
            <a:off x="2071670" y="5334000"/>
            <a:ext cx="3871930" cy="1219200"/>
          </a:xfrm>
        </p:spPr>
        <p:txBody>
          <a:bodyPr>
            <a:normAutofit lnSpcReduction="10000"/>
          </a:bodyPr>
          <a:lstStyle/>
          <a:p>
            <a:pPr algn="ctr"/>
            <a:r>
              <a:rPr lang="ar-SA" sz="2200" b="1" dirty="0">
                <a:solidFill>
                  <a:schemeClr val="bg1"/>
                </a:solidFill>
                <a:latin typeface="Arial" pitchFamily="34" charset="0"/>
                <a:cs typeface="Arial" pitchFamily="34" charset="0"/>
              </a:rPr>
              <a:t>تقديم</a:t>
            </a:r>
            <a:endParaRPr lang="en-US" sz="2200" b="1" dirty="0">
              <a:solidFill>
                <a:schemeClr val="bg1"/>
              </a:solidFill>
              <a:latin typeface="Arial" pitchFamily="34" charset="0"/>
              <a:cs typeface="Arial" pitchFamily="34" charset="0"/>
            </a:endParaRPr>
          </a:p>
          <a:p>
            <a:pPr algn="ctr"/>
            <a:r>
              <a:rPr lang="ar-SA" sz="2200" b="1" dirty="0">
                <a:solidFill>
                  <a:schemeClr val="bg1"/>
                </a:solidFill>
                <a:latin typeface="Arial" pitchFamily="34" charset="0"/>
                <a:cs typeface="Arial" pitchFamily="34" charset="0"/>
              </a:rPr>
              <a:t> م.اميرة شكرالبياتي</a:t>
            </a:r>
            <a:endParaRPr lang="en-US" sz="2200" b="1" dirty="0">
              <a:solidFill>
                <a:schemeClr val="bg1"/>
              </a:solidFill>
              <a:latin typeface="Arial" pitchFamily="34" charset="0"/>
              <a:cs typeface="Arial" pitchFamily="34" charset="0"/>
            </a:endParaRPr>
          </a:p>
          <a:p>
            <a:pPr algn="ctr"/>
            <a:r>
              <a:rPr lang="ar-SA" sz="2200" b="1" dirty="0">
                <a:solidFill>
                  <a:schemeClr val="bg1"/>
                </a:solidFill>
                <a:latin typeface="Arial" pitchFamily="34" charset="0"/>
                <a:cs typeface="Arial" pitchFamily="34" charset="0"/>
              </a:rPr>
              <a:t>قسم  إدارة الأعمال</a:t>
            </a:r>
            <a:endParaRPr lang="en-US" sz="2200" b="1" dirty="0">
              <a:solidFill>
                <a:schemeClr val="bg1"/>
              </a:solidFill>
              <a:latin typeface="Arial" pitchFamily="34" charset="0"/>
              <a:cs typeface="Arial" pitchFamily="34" charset="0"/>
            </a:endParaRPr>
          </a:p>
          <a:p>
            <a:endParaRPr lang="ar-SA" dirty="0"/>
          </a:p>
        </p:txBody>
      </p:sp>
      <p:pic>
        <p:nvPicPr>
          <p:cNvPr id="5"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761" y="228601"/>
            <a:ext cx="1501239" cy="121919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25" name="Rectangle 1"/>
          <p:cNvSpPr>
            <a:spLocks noChangeArrowheads="1"/>
          </p:cNvSpPr>
          <p:nvPr/>
        </p:nvSpPr>
        <p:spPr bwMode="auto">
          <a:xfrm>
            <a:off x="838200" y="1295400"/>
            <a:ext cx="8077200"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endParaRPr lang="ar-SA" sz="2800" b="1" dirty="0">
              <a:solidFill>
                <a:schemeClr val="bg1"/>
              </a:solidFill>
            </a:endParaRPr>
          </a:p>
          <a:p>
            <a:pPr lvl="0" algn="ctr" fontAlgn="base">
              <a:spcBef>
                <a:spcPct val="0"/>
              </a:spcBef>
              <a:spcAft>
                <a:spcPct val="0"/>
              </a:spcAft>
            </a:pPr>
            <a:r>
              <a:rPr lang="ar-SA" sz="2800" b="1" dirty="0">
                <a:solidFill>
                  <a:schemeClr val="bg1"/>
                </a:solidFill>
              </a:rPr>
              <a:t>ورشة عمل بعنوان</a:t>
            </a:r>
          </a:p>
          <a:p>
            <a:pPr lvl="0" algn="ctr" fontAlgn="base">
              <a:spcBef>
                <a:spcPct val="0"/>
              </a:spcBef>
              <a:spcAft>
                <a:spcPct val="0"/>
              </a:spcAft>
            </a:pPr>
            <a:r>
              <a:rPr kumimoji="0" lang="ar-SA" sz="3600" b="1" i="0" u="none" strike="noStrike" cap="none" normalizeH="0" baseline="0" dirty="0">
                <a:ln>
                  <a:noFill/>
                </a:ln>
                <a:solidFill>
                  <a:schemeClr val="bg1"/>
                </a:solidFill>
                <a:effectLst/>
                <a:latin typeface="Aharoni" pitchFamily="2" charset="-79"/>
                <a:ea typeface="Times New Roman" pitchFamily="18" charset="0"/>
                <a:cs typeface="Arial" pitchFamily="34" charset="0"/>
              </a:rPr>
              <a:t>العنف الوظيفي</a:t>
            </a:r>
            <a:r>
              <a:rPr kumimoji="0" lang="ar-SA" sz="3600" b="1" i="0" u="none" strike="noStrike" cap="none" normalizeH="0" dirty="0">
                <a:ln>
                  <a:noFill/>
                </a:ln>
                <a:solidFill>
                  <a:schemeClr val="bg1"/>
                </a:solidFill>
                <a:effectLst/>
                <a:latin typeface="Aharoni" pitchFamily="2" charset="-79"/>
                <a:ea typeface="Times New Roman" pitchFamily="18" charset="0"/>
                <a:cs typeface="Arial" pitchFamily="34" charset="0"/>
              </a:rPr>
              <a:t> فايروس يدمر المنظمة</a:t>
            </a:r>
          </a:p>
          <a:p>
            <a:pPr lvl="0" algn="ctr" fontAlgn="base">
              <a:spcBef>
                <a:spcPct val="0"/>
              </a:spcBef>
              <a:spcAft>
                <a:spcPct val="0"/>
              </a:spcAft>
            </a:pPr>
            <a:r>
              <a:rPr lang="ar-SA" sz="3600" b="1" dirty="0">
                <a:solidFill>
                  <a:schemeClr val="bg1"/>
                </a:solidFill>
                <a:latin typeface="Aharoni" pitchFamily="2" charset="-79"/>
                <a:cs typeface="Arial" pitchFamily="34" charset="0"/>
              </a:rPr>
              <a:t> </a:t>
            </a:r>
            <a:endParaRPr kumimoji="0" lang="ar-SA" sz="1800" b="0" i="0" u="none" strike="noStrike" cap="none" normalizeH="0" baseline="0" dirty="0">
              <a:ln>
                <a:noFill/>
              </a:ln>
              <a:solidFill>
                <a:schemeClr val="bg1"/>
              </a:solidFill>
              <a:effectLst/>
              <a:latin typeface="Arial" pitchFamily="34" charset="0"/>
              <a:cs typeface="Arial" pitchFamily="34" charset="0"/>
            </a:endParaRPr>
          </a:p>
        </p:txBody>
      </p:sp>
      <p:pic>
        <p:nvPicPr>
          <p:cNvPr id="7" name="Picture 43"/>
          <p:cNvPicPr/>
          <p:nvPr/>
        </p:nvPicPr>
        <p:blipFill>
          <a:blip r:embed="rId3"/>
          <a:srcRect l="60794" t="31106" r="1683" b="41202"/>
          <a:stretch>
            <a:fillRect/>
          </a:stretch>
        </p:blipFill>
        <p:spPr bwMode="auto">
          <a:xfrm>
            <a:off x="762000" y="3276600"/>
            <a:ext cx="7772399" cy="1828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descr="C:\Users\lenovo\Pictures\IWD_8th_March_poster_final_page-0001.jpg"/>
          <p:cNvPicPr/>
          <p:nvPr/>
        </p:nvPicPr>
        <p:blipFill>
          <a:blip r:embed="rId4" cstate="print"/>
          <a:srcRect t="30267" b="21563"/>
          <a:stretch>
            <a:fillRect/>
          </a:stretch>
        </p:blipFill>
        <p:spPr bwMode="auto">
          <a:xfrm>
            <a:off x="3143240" y="3143248"/>
            <a:ext cx="5500726" cy="2110894"/>
          </a:xfrm>
          <a:prstGeom prst="rect">
            <a:avLst/>
          </a:prstGeom>
          <a:noFill/>
          <a:ln w="9525">
            <a:noFill/>
            <a:miter lim="800000"/>
            <a:headEnd/>
            <a:tailEnd/>
          </a:ln>
        </p:spPr>
      </p:pic>
      <p:pic>
        <p:nvPicPr>
          <p:cNvPr id="1026" name="Picture 2" descr="C:\Users\lenovo\Pictures\women-equality.jpg"/>
          <p:cNvPicPr>
            <a:picLocks noChangeAspect="1" noChangeArrowheads="1"/>
          </p:cNvPicPr>
          <p:nvPr/>
        </p:nvPicPr>
        <p:blipFill>
          <a:blip r:embed="rId5"/>
          <a:srcRect/>
          <a:stretch>
            <a:fillRect/>
          </a:stretch>
        </p:blipFill>
        <p:spPr bwMode="auto">
          <a:xfrm>
            <a:off x="714348" y="3143248"/>
            <a:ext cx="2428874" cy="207169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SA" b="1" dirty="0">
                <a:solidFill>
                  <a:srgbClr val="FF0000"/>
                </a:solidFill>
              </a:rPr>
              <a:t>اسباب انسحاب المراة من العمل</a:t>
            </a:r>
            <a:endParaRPr lang="ar-IQ" b="1" dirty="0">
              <a:solidFill>
                <a:srgbClr val="FF0000"/>
              </a:solidFill>
            </a:endParaRPr>
          </a:p>
        </p:txBody>
      </p:sp>
      <p:pic>
        <p:nvPicPr>
          <p:cNvPr id="4" name="Content Placeholder 3" descr="عرض- انسحاب النساء من سوق العمل الأردني من واقع بيانات المؤسسة العامة…"/>
          <p:cNvPicPr>
            <a:picLocks noGrp="1"/>
          </p:cNvPicPr>
          <p:nvPr>
            <p:ph idx="1"/>
          </p:nvPr>
        </p:nvPicPr>
        <p:blipFill>
          <a:blip r:embed="rId2"/>
          <a:stretch>
            <a:fillRect/>
          </a:stretch>
        </p:blipFill>
        <p:spPr bwMode="auto">
          <a:xfrm>
            <a:off x="3048000" y="2986881"/>
            <a:ext cx="3048000" cy="22860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28"/>
            <a:ext cx="8229600" cy="642942"/>
          </a:xfrm>
        </p:spPr>
        <p:txBody>
          <a:bodyPr>
            <a:normAutofit fontScale="90000"/>
          </a:bodyPr>
          <a:lstStyle/>
          <a:p>
            <a:pPr algn="r"/>
            <a:r>
              <a:rPr lang="ar-SA" b="1" dirty="0">
                <a:solidFill>
                  <a:srgbClr val="FF0000"/>
                </a:solidFill>
              </a:rPr>
              <a:t>اسباب ارتفاع البطالة النسوية  </a:t>
            </a:r>
            <a:endParaRPr lang="ar-IQ" b="1" dirty="0">
              <a:solidFill>
                <a:srgbClr val="FF0000"/>
              </a:solidFill>
            </a:endParaRPr>
          </a:p>
        </p:txBody>
      </p:sp>
      <p:pic>
        <p:nvPicPr>
          <p:cNvPr id="4" name="Content Placeholder 3" descr="C:\Users\lenovo\Pictures\1601542.jpg"/>
          <p:cNvPicPr>
            <a:picLocks noGrp="1"/>
          </p:cNvPicPr>
          <p:nvPr>
            <p:ph idx="1"/>
          </p:nvPr>
        </p:nvPicPr>
        <p:blipFill>
          <a:blip r:embed="rId2"/>
          <a:srcRect b="3750"/>
          <a:stretch>
            <a:fillRect/>
          </a:stretch>
        </p:blipFill>
        <p:spPr bwMode="auto">
          <a:xfrm>
            <a:off x="428596" y="785794"/>
            <a:ext cx="8429684" cy="5500726"/>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ar-SA" b="1" dirty="0">
                <a:solidFill>
                  <a:srgbClr val="FF0000"/>
                </a:solidFill>
              </a:rPr>
              <a:t>كيف تحمين نفسك من العنف الوظيفي في بيئة العمل</a:t>
            </a:r>
            <a:r>
              <a:rPr lang="ar-SA" dirty="0"/>
              <a:t>؟</a:t>
            </a:r>
            <a:br>
              <a:rPr lang="en-US" dirty="0"/>
            </a:br>
            <a:endParaRPr lang="ar-IQ" dirty="0"/>
          </a:p>
        </p:txBody>
      </p:sp>
      <p:sp>
        <p:nvSpPr>
          <p:cNvPr id="3" name="Content Placeholder 2"/>
          <p:cNvSpPr>
            <a:spLocks noGrp="1"/>
          </p:cNvSpPr>
          <p:nvPr>
            <p:ph idx="1"/>
          </p:nvPr>
        </p:nvSpPr>
        <p:spPr>
          <a:xfrm>
            <a:off x="457200" y="1357298"/>
            <a:ext cx="8229600" cy="4967302"/>
          </a:xfrm>
          <a:ln/>
        </p:spPr>
        <p:style>
          <a:lnRef idx="1">
            <a:schemeClr val="accent1"/>
          </a:lnRef>
          <a:fillRef idx="2">
            <a:schemeClr val="accent1"/>
          </a:fillRef>
          <a:effectRef idx="1">
            <a:schemeClr val="accent1"/>
          </a:effectRef>
          <a:fontRef idx="minor">
            <a:schemeClr val="dk1"/>
          </a:fontRef>
        </p:style>
        <p:txBody>
          <a:bodyPr>
            <a:normAutofit/>
          </a:bodyPr>
          <a:lstStyle/>
          <a:p>
            <a:pPr lvl="0"/>
            <a:r>
              <a:rPr lang="ar-SA" sz="2800" dirty="0"/>
              <a:t>التصدي للعنف بالطرق الآتية، </a:t>
            </a:r>
            <a:r>
              <a:rPr lang="ar-SA" sz="2800" b="1" dirty="0">
                <a:solidFill>
                  <a:srgbClr val="FF0000"/>
                </a:solidFill>
              </a:rPr>
              <a:t>في حال كونك المرأة   مسؤولة  عن العمل:</a:t>
            </a:r>
            <a:endParaRPr lang="en-US" sz="2800" b="1" dirty="0">
              <a:solidFill>
                <a:srgbClr val="FF0000"/>
              </a:solidFill>
            </a:endParaRPr>
          </a:p>
          <a:p>
            <a:pPr lvl="1"/>
            <a:r>
              <a:rPr lang="ar-SA" b="1" dirty="0">
                <a:solidFill>
                  <a:schemeClr val="tx1"/>
                </a:solidFill>
              </a:rPr>
              <a:t>وضع قواعد واضحة وصريحة ضد التحرش والتمييز على اختلاف أنواعه.</a:t>
            </a:r>
            <a:endParaRPr lang="en-US" b="1" dirty="0">
              <a:solidFill>
                <a:schemeClr val="tx1"/>
              </a:solidFill>
            </a:endParaRPr>
          </a:p>
          <a:p>
            <a:pPr lvl="1"/>
            <a:r>
              <a:rPr lang="ar-SA" b="1" dirty="0">
                <a:solidFill>
                  <a:schemeClr val="tx1"/>
                </a:solidFill>
              </a:rPr>
              <a:t>تخصيص جزء من ميزانية التدريب والتطوير لتثقيف العاملين بخصوص هذا الموضوع.</a:t>
            </a:r>
            <a:endParaRPr lang="en-US" b="1" dirty="0">
              <a:solidFill>
                <a:schemeClr val="tx1"/>
              </a:solidFill>
            </a:endParaRPr>
          </a:p>
          <a:p>
            <a:pPr lvl="1"/>
            <a:r>
              <a:rPr lang="ar-SA" b="1" dirty="0">
                <a:solidFill>
                  <a:schemeClr val="tx1"/>
                </a:solidFill>
              </a:rPr>
              <a:t>تناول بجدية أي شكوى متعلقة بالعنف والتحرش من موظفاتك.</a:t>
            </a:r>
            <a:endParaRPr lang="en-US" b="1" dirty="0">
              <a:solidFill>
                <a:schemeClr val="tx1"/>
              </a:solidFill>
            </a:endParaRPr>
          </a:p>
          <a:p>
            <a:pPr lvl="1"/>
            <a:r>
              <a:rPr lang="ar-SA" b="1" dirty="0">
                <a:solidFill>
                  <a:schemeClr val="tx1"/>
                </a:solidFill>
              </a:rPr>
              <a:t>تطبيق جزاءات وعقوبات صارمة على من ينتهك القواعد الخاصة ببيئة العمل ويتعدى على أحد أفرادها بأي من الأشكال السابق ذكرها.</a:t>
            </a:r>
            <a:endParaRPr lang="en-US" b="1" dirty="0">
              <a:solidFill>
                <a:schemeClr val="tx1"/>
              </a:solidFill>
            </a:endParaRPr>
          </a:p>
          <a:p>
            <a:pPr lvl="1"/>
            <a:r>
              <a:rPr lang="ar-SA" b="1" dirty="0">
                <a:solidFill>
                  <a:schemeClr val="tx1"/>
                </a:solidFill>
              </a:rPr>
              <a:t>القيام بتعويض ضحايا العنف عن أي أضرار وظيفية لحقت بهم نتيجة التحرش أو التمييز الذي تعرضوا له.</a:t>
            </a:r>
            <a:endParaRPr lang="en-US" b="1" dirty="0">
              <a:solidFill>
                <a:schemeClr val="tx1"/>
              </a:solidFill>
            </a:endParaRPr>
          </a:p>
          <a:p>
            <a:endParaRPr lang="ar-IQ"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ar-SA" b="1" dirty="0">
                <a:solidFill>
                  <a:srgbClr val="FF0000"/>
                </a:solidFill>
              </a:rPr>
              <a:t>كيف تحمين نفسك من العنف الوظيفي في بيئة العمل</a:t>
            </a:r>
            <a:endParaRPr lang="ar-IQ" dirty="0"/>
          </a:p>
        </p:txBody>
      </p:sp>
      <p:sp>
        <p:nvSpPr>
          <p:cNvPr id="3" name="Content Placeholder 2"/>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lstStyle/>
          <a:p>
            <a:pPr lvl="0"/>
            <a:r>
              <a:rPr lang="ar-SA" sz="2800" b="1" dirty="0">
                <a:solidFill>
                  <a:srgbClr val="00B050"/>
                </a:solidFill>
              </a:rPr>
              <a:t>إذا كنت الموظفة، وذلك من خلال:</a:t>
            </a:r>
            <a:endParaRPr lang="en-US" sz="2800" b="1" dirty="0">
              <a:solidFill>
                <a:srgbClr val="00B050"/>
              </a:solidFill>
            </a:endParaRPr>
          </a:p>
          <a:p>
            <a:pPr lvl="1"/>
            <a:r>
              <a:rPr lang="ar-SA" sz="2800" dirty="0"/>
              <a:t>حا</a:t>
            </a:r>
            <a:r>
              <a:rPr lang="ar-SA" sz="2800" b="1" dirty="0"/>
              <a:t>فظي على مساحة كافية من الخصوصية في تعاملك مع الأشخاص الذين لا تشعرين بالارتياح اتجاههم واتجاه تصرفاتهم معك ومع الآخرين.</a:t>
            </a:r>
            <a:endParaRPr lang="en-US" sz="2800" b="1" dirty="0"/>
          </a:p>
          <a:p>
            <a:pPr lvl="1"/>
            <a:r>
              <a:rPr lang="ar-SA" sz="2800" b="1" dirty="0"/>
              <a:t>تعرفي على حقوقك وفقًا للقواعد الخاصة بمكان عملكِ فيما يتعلق بالعنف والتمييز.</a:t>
            </a:r>
            <a:endParaRPr lang="en-US" sz="2800" b="1" dirty="0"/>
          </a:p>
          <a:p>
            <a:pPr lvl="1"/>
            <a:r>
              <a:rPr lang="ar-SA" sz="2800" b="1" dirty="0"/>
              <a:t>تحدثي عن مخاوفك مع غيرك من الزميلات، فمن المحتمل أن يكون للمتعدي سوابق في العنف ضد المرأة مع إحداهن أو العديد منهن.</a:t>
            </a:r>
            <a:endParaRPr lang="en-US" sz="2800" b="1" dirty="0"/>
          </a:p>
          <a:p>
            <a:endParaRPr lang="ar-IQ"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ar-SA" b="1" dirty="0">
                <a:solidFill>
                  <a:srgbClr val="FF0000"/>
                </a:solidFill>
              </a:rPr>
              <a:t>كيف تحمين نفسك من العنف الوظيفي في بيئة العمل</a:t>
            </a:r>
            <a:endParaRPr lang="ar-IQ" dirty="0"/>
          </a:p>
        </p:txBody>
      </p:sp>
      <p:sp>
        <p:nvSpPr>
          <p:cNvPr id="3" name="Content Placeholder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lstStyle/>
          <a:p>
            <a:r>
              <a:rPr lang="ar-SA" sz="2800" b="1" dirty="0">
                <a:solidFill>
                  <a:srgbClr val="00B050"/>
                </a:solidFill>
              </a:rPr>
              <a:t>عدم الصمت مهما  كنت </a:t>
            </a:r>
            <a:endParaRPr lang="en-US" sz="2800" b="1" dirty="0">
              <a:solidFill>
                <a:srgbClr val="00B050"/>
              </a:solidFill>
            </a:endParaRPr>
          </a:p>
          <a:p>
            <a:pPr lvl="1"/>
            <a:r>
              <a:rPr lang="ar-SA" sz="2800" b="1" dirty="0"/>
              <a:t>تحدثي بقوة وثبات مع الشخص الذي يقوم بتعنيفك أو الاعتداء على حقوقك، وحذريه من تكرار أفعاله وأنذريه بأنك سوف تتخذين إجراءات قانونية أو مؤسسية اتجاهه.</a:t>
            </a:r>
            <a:endParaRPr lang="en-US" sz="2800" b="1" dirty="0"/>
          </a:p>
          <a:p>
            <a:pPr lvl="1"/>
            <a:r>
              <a:rPr lang="ar-SA" sz="2800" b="1" dirty="0"/>
              <a:t>دوِّني كل ما يحدث معك للاستعانة به عند التقدم بشكوى.</a:t>
            </a:r>
            <a:endParaRPr lang="en-US" sz="2800" b="1" dirty="0"/>
          </a:p>
          <a:p>
            <a:pPr lvl="1"/>
            <a:r>
              <a:rPr lang="ar-SA" sz="2800" b="1" dirty="0"/>
              <a:t>حاولي قدر الإمكان الحصول على أدلة تثبت العنف الممارس ضدك والاحتفاظ بها.</a:t>
            </a:r>
            <a:endParaRPr lang="en-US" sz="2800" b="1" dirty="0"/>
          </a:p>
          <a:p>
            <a:pPr lvl="1"/>
            <a:r>
              <a:rPr lang="ar-SA" sz="2800" b="1" dirty="0"/>
              <a:t>تقدمي بشكوى رسمية لمكان عملك أو الجهات الأمنية الرسمية بعد أن تتأكدي من قوة موقفك وقدرتك على إثبات ما حدث معك.</a:t>
            </a:r>
            <a:endParaRPr lang="en-US" sz="2800" b="1" dirty="0"/>
          </a:p>
          <a:p>
            <a:endParaRPr lang="ar-IQ"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438912"/>
          </a:xfrm>
        </p:spPr>
        <p:txBody>
          <a:bodyPr>
            <a:noAutofit/>
          </a:bodyPr>
          <a:lstStyle/>
          <a:p>
            <a:pPr algn="r"/>
            <a:r>
              <a:rPr lang="ar-SA" sz="3600" b="1" dirty="0">
                <a:solidFill>
                  <a:srgbClr val="FF0000"/>
                </a:solidFill>
                <a:latin typeface="Arial" pitchFamily="34" charset="0"/>
                <a:cs typeface="Arial" pitchFamily="34" charset="0"/>
              </a:rPr>
              <a:t>موقف المشرع العراقي من العنف بكافة اشكاله</a:t>
            </a:r>
          </a:p>
        </p:txBody>
      </p:sp>
      <p:sp>
        <p:nvSpPr>
          <p:cNvPr id="3" name="عنصر نائب للمحتوى 2"/>
          <p:cNvSpPr>
            <a:spLocks noGrp="1"/>
          </p:cNvSpPr>
          <p:nvPr>
            <p:ph idx="1"/>
          </p:nvPr>
        </p:nvSpPr>
        <p:spPr>
          <a:xfrm>
            <a:off x="457200" y="1371600"/>
            <a:ext cx="8229600" cy="4953000"/>
          </a:xfrm>
        </p:spPr>
        <p:txBody>
          <a:bodyPr>
            <a:normAutofit/>
          </a:bodyPr>
          <a:lstStyle/>
          <a:p>
            <a:r>
              <a:rPr lang="ar-SA" sz="3200" b="1" dirty="0">
                <a:solidFill>
                  <a:schemeClr val="accent3">
                    <a:lumMod val="50000"/>
                  </a:schemeClr>
                </a:solidFill>
              </a:rPr>
              <a:t>استطاع المشرع العراقي  تحديد بعض حالات </a:t>
            </a:r>
            <a:r>
              <a:rPr lang="ar-SA" sz="3200" dirty="0">
                <a:solidFill>
                  <a:schemeClr val="accent3">
                    <a:lumMod val="50000"/>
                  </a:schemeClr>
                </a:solidFill>
              </a:rPr>
              <a:t> </a:t>
            </a:r>
            <a:r>
              <a:rPr lang="ar-SA" sz="3200" b="1" dirty="0">
                <a:solidFill>
                  <a:schemeClr val="accent3">
                    <a:lumMod val="50000"/>
                  </a:schemeClr>
                </a:solidFill>
              </a:rPr>
              <a:t>التجاوز اللفظي الالكتروني أو الابتزاز بموجب أحكام عقوبات المرقم 111  لعام 1969 المادتين 430 و431 بالعقوبة تصل إلى 7 سنوات  ولا تقل عن 3  </a:t>
            </a:r>
          </a:p>
          <a:p>
            <a:r>
              <a:rPr lang="ar-SA" sz="3200" b="1" dirty="0">
                <a:solidFill>
                  <a:schemeClr val="accent6">
                    <a:lumMod val="50000"/>
                  </a:schemeClr>
                </a:solidFill>
              </a:rPr>
              <a:t>وكذلك من تسبب  أو تضرر بقضايا التعنيف بموجب قانون 410 و 413 المعدل 1969 بعقوبة لا تزيد عن 3 سنوات</a:t>
            </a:r>
          </a:p>
          <a:p>
            <a:endParaRPr lang="ar-SA" sz="3200" b="1" dirty="0">
              <a:solidFill>
                <a:schemeClr val="accent6">
                  <a:lumMod val="50000"/>
                </a:schemeClr>
              </a:solidFill>
            </a:endParaRPr>
          </a:p>
          <a:p>
            <a:endParaRPr lang="ar-SA" sz="3200" b="1" dirty="0">
              <a:solidFill>
                <a:schemeClr val="accent6">
                  <a:lumMod val="50000"/>
                </a:schemeClr>
              </a:solidFill>
            </a:endParaRPr>
          </a:p>
        </p:txBody>
      </p:sp>
      <p:pic>
        <p:nvPicPr>
          <p:cNvPr id="5" name="Picture 4" descr="C:\Users\lenovo\Pictures\عنف-16-يوم-1-750x420.jpg"/>
          <p:cNvPicPr/>
          <p:nvPr/>
        </p:nvPicPr>
        <p:blipFill>
          <a:blip r:embed="rId2"/>
          <a:srcRect/>
          <a:stretch>
            <a:fillRect/>
          </a:stretch>
        </p:blipFill>
        <p:spPr bwMode="auto">
          <a:xfrm>
            <a:off x="4714876" y="4143380"/>
            <a:ext cx="3911290" cy="1836256"/>
          </a:xfrm>
          <a:prstGeom prst="rect">
            <a:avLst/>
          </a:prstGeom>
          <a:noFill/>
          <a:ln w="9525">
            <a:noFill/>
            <a:miter lim="800000"/>
            <a:headEnd/>
            <a:tailEnd/>
          </a:ln>
        </p:spPr>
      </p:pic>
      <p:pic>
        <p:nvPicPr>
          <p:cNvPr id="6" name="Picture 5" descr="C:\Users\lenovo\Pictures\images (5).jpg"/>
          <p:cNvPicPr/>
          <p:nvPr/>
        </p:nvPicPr>
        <p:blipFill>
          <a:blip r:embed="rId3"/>
          <a:srcRect/>
          <a:stretch>
            <a:fillRect/>
          </a:stretch>
        </p:blipFill>
        <p:spPr bwMode="auto">
          <a:xfrm>
            <a:off x="928662" y="4214818"/>
            <a:ext cx="3714776" cy="1717482"/>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SA" b="1" dirty="0">
                <a:solidFill>
                  <a:srgbClr val="FF0000"/>
                </a:solidFill>
              </a:rPr>
              <a:t>التوصيات</a:t>
            </a:r>
            <a:endParaRPr lang="ar-IQ" b="1" dirty="0">
              <a:solidFill>
                <a:srgbClr val="FF0000"/>
              </a:solidFill>
            </a:endParaRPr>
          </a:p>
        </p:txBody>
      </p:sp>
      <p:pic>
        <p:nvPicPr>
          <p:cNvPr id="4" name="Content Placeholder 3" descr="عرض- انسحاب النساء من سوق العمل الأردني من واقع بيانات المؤسسة العامة…"/>
          <p:cNvPicPr>
            <a:picLocks noGrp="1"/>
          </p:cNvPicPr>
          <p:nvPr>
            <p:ph idx="1"/>
          </p:nvPr>
        </p:nvPicPr>
        <p:blipFill>
          <a:blip r:embed="rId2"/>
          <a:stretch>
            <a:fillRect/>
          </a:stretch>
        </p:blipFill>
        <p:spPr bwMode="auto">
          <a:xfrm>
            <a:off x="3048000" y="2986881"/>
            <a:ext cx="3048000" cy="22860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371600"/>
            <a:ext cx="8229600" cy="4953000"/>
          </a:xfrm>
        </p:spPr>
        <p:style>
          <a:lnRef idx="1">
            <a:schemeClr val="accent3"/>
          </a:lnRef>
          <a:fillRef idx="2">
            <a:schemeClr val="accent3"/>
          </a:fillRef>
          <a:effectRef idx="1">
            <a:schemeClr val="accent3"/>
          </a:effectRef>
          <a:fontRef idx="minor">
            <a:schemeClr val="dk1"/>
          </a:fontRef>
        </p:style>
        <p:txBody>
          <a:bodyPr/>
          <a:lstStyle/>
          <a:p>
            <a:endParaRPr lang="ar-SA" dirty="0"/>
          </a:p>
          <a:p>
            <a:endParaRPr lang="ar-SA" dirty="0"/>
          </a:p>
          <a:p>
            <a:endParaRPr lang="ar-SA" dirty="0"/>
          </a:p>
          <a:p>
            <a:pPr algn="ctr">
              <a:buNone/>
            </a:pPr>
            <a:r>
              <a:rPr lang="ar-SA" sz="8000" b="1" dirty="0">
                <a:ln w="17780" cmpd="sng">
                  <a:solidFill>
                    <a:srgbClr val="FFFFFF"/>
                  </a:solidFill>
                  <a:prstDash val="solid"/>
                  <a:miter lim="800000"/>
                </a:ln>
                <a:solidFill>
                  <a:srgbClr val="FF0000"/>
                </a:solidFill>
                <a:effectLst>
                  <a:outerShdw blurRad="50800" algn="tl" rotWithShape="0">
                    <a:srgbClr val="000000"/>
                  </a:outerShdw>
                </a:effectLst>
              </a:rPr>
              <a:t>شكرا لحسن إصغائكم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667512"/>
          </a:xfrm>
        </p:spPr>
        <p:txBody>
          <a:bodyPr>
            <a:noAutofit/>
          </a:bodyPr>
          <a:lstStyle/>
          <a:p>
            <a:pPr algn="r"/>
            <a:r>
              <a:rPr lang="ar-SA" sz="4400" b="1" dirty="0">
                <a:solidFill>
                  <a:srgbClr val="FF0000"/>
                </a:solidFill>
              </a:rPr>
              <a:t>هدف الورشة</a:t>
            </a:r>
          </a:p>
        </p:txBody>
      </p:sp>
      <p:sp>
        <p:nvSpPr>
          <p:cNvPr id="3" name="عنصر نائب للمحتوى 2"/>
          <p:cNvSpPr>
            <a:spLocks noGrp="1"/>
          </p:cNvSpPr>
          <p:nvPr>
            <p:ph idx="1"/>
          </p:nvPr>
        </p:nvSpPr>
        <p:spPr>
          <a:xfrm>
            <a:off x="457200" y="1600200"/>
            <a:ext cx="8229600" cy="4472005"/>
          </a:xfrm>
        </p:spPr>
        <p:txBody>
          <a:bodyPr>
            <a:noAutofit/>
          </a:bodyPr>
          <a:lstStyle/>
          <a:p>
            <a:r>
              <a:rPr lang="ar-SA" sz="3600" dirty="0"/>
              <a:t> </a:t>
            </a:r>
            <a:r>
              <a:rPr lang="ar-SA" sz="3600" b="1" dirty="0"/>
              <a:t>دراسة مفهوم العنف الوظيفي </a:t>
            </a:r>
            <a:r>
              <a:rPr lang="ar-SA" sz="3600" b="1" dirty="0">
                <a:solidFill>
                  <a:srgbClr val="FF0000"/>
                </a:solidFill>
              </a:rPr>
              <a:t>ضد المراة </a:t>
            </a:r>
            <a:r>
              <a:rPr lang="ar-SA" sz="3600" b="1" dirty="0"/>
              <a:t>وايجاد الحلول والمعالجات لاسباب الانسحاب من العمل والبطالة النسوية. </a:t>
            </a:r>
          </a:p>
          <a:p>
            <a:endParaRPr lang="ar-SA" sz="3600" b="1" dirty="0"/>
          </a:p>
        </p:txBody>
      </p:sp>
      <p:pic>
        <p:nvPicPr>
          <p:cNvPr id="4" name="Picture 3" descr="عرض- انسحاب النساء من سوق العمل الأردني من واقع بيانات المؤسسة العامة…"/>
          <p:cNvPicPr/>
          <p:nvPr/>
        </p:nvPicPr>
        <p:blipFill>
          <a:blip r:embed="rId2"/>
          <a:srcRect t="22436"/>
          <a:stretch>
            <a:fillRect/>
          </a:stretch>
        </p:blipFill>
        <p:spPr bwMode="auto">
          <a:xfrm>
            <a:off x="1071538" y="2786058"/>
            <a:ext cx="6786609" cy="3143272"/>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7166"/>
            <a:ext cx="8229600" cy="1000132"/>
          </a:xfrm>
        </p:spPr>
        <p:txBody>
          <a:bodyPr/>
          <a:lstStyle/>
          <a:p>
            <a:pPr algn="r"/>
            <a:r>
              <a:rPr lang="ar-SA" dirty="0">
                <a:solidFill>
                  <a:srgbClr val="FF0000"/>
                </a:solidFill>
              </a:rPr>
              <a:t>لماذ العنف الوظيفي ضد المراة</a:t>
            </a:r>
            <a:r>
              <a:rPr lang="ar-SA" dirty="0"/>
              <a:t>؟</a:t>
            </a:r>
            <a:endParaRPr lang="ar-IQ" dirty="0"/>
          </a:p>
        </p:txBody>
      </p:sp>
      <p:sp>
        <p:nvSpPr>
          <p:cNvPr id="3" name="Content Placeholder 2"/>
          <p:cNvSpPr>
            <a:spLocks noGrp="1"/>
          </p:cNvSpPr>
          <p:nvPr>
            <p:ph idx="1"/>
          </p:nvPr>
        </p:nvSpPr>
        <p:spPr>
          <a:xfrm>
            <a:off x="457200" y="1500174"/>
            <a:ext cx="8229600" cy="4824426"/>
          </a:xfrm>
        </p:spPr>
        <p:txBody>
          <a:bodyPr>
            <a:normAutofit/>
          </a:bodyPr>
          <a:lstStyle/>
          <a:p>
            <a:r>
              <a:rPr lang="ar-SA" dirty="0"/>
              <a:t>ا</a:t>
            </a:r>
            <a:r>
              <a:rPr lang="ar-SA" dirty="0">
                <a:solidFill>
                  <a:srgbClr val="FF0000"/>
                </a:solidFill>
              </a:rPr>
              <a:t>لمرأة </a:t>
            </a:r>
            <a:r>
              <a:rPr lang="ar-SA" b="1" dirty="0">
                <a:solidFill>
                  <a:srgbClr val="00B050"/>
                </a:solidFill>
              </a:rPr>
              <a:t>هي الام، والاخت، والزوجة و الابنة والزميلة </a:t>
            </a:r>
          </a:p>
          <a:p>
            <a:r>
              <a:rPr lang="ar-SA" dirty="0">
                <a:solidFill>
                  <a:srgbClr val="FF0000"/>
                </a:solidFill>
              </a:rPr>
              <a:t> ( الام ) </a:t>
            </a:r>
            <a:r>
              <a:rPr lang="ar-SA" dirty="0"/>
              <a:t>هي  التي ربت الرجل، هي نفس الأم التي ربت المرأة بمعنى الوعاء الذي احتوى الفئتين واحد، </a:t>
            </a:r>
            <a:r>
              <a:rPr lang="ar-SA" dirty="0">
                <a:solidFill>
                  <a:srgbClr val="FF0000"/>
                </a:solidFill>
              </a:rPr>
              <a:t>فلماذا العنف ضد </a:t>
            </a:r>
            <a:r>
              <a:rPr lang="ar-SA" b="1" dirty="0">
                <a:solidFill>
                  <a:srgbClr val="FF0000"/>
                </a:solidFill>
              </a:rPr>
              <a:t>احد </a:t>
            </a:r>
            <a:r>
              <a:rPr lang="ar-SA" dirty="0">
                <a:solidFill>
                  <a:srgbClr val="FF0000"/>
                </a:solidFill>
              </a:rPr>
              <a:t>الفئتين؟ </a:t>
            </a:r>
            <a:r>
              <a:rPr lang="ar-SA" dirty="0"/>
              <a:t>واعطاء حقوقا كثيرة للفئة الاخرى واستغلال النساء العاملات </a:t>
            </a:r>
            <a:r>
              <a:rPr lang="ar-SA" dirty="0">
                <a:solidFill>
                  <a:srgbClr val="0070C0"/>
                </a:solidFill>
              </a:rPr>
              <a:t>،  لماذا هذا التعامل والتفرقة بين الطرفين العاملين ؟</a:t>
            </a:r>
          </a:p>
          <a:p>
            <a:endParaRPr lang="ar-SA" dirty="0">
              <a:solidFill>
                <a:srgbClr val="0070C0"/>
              </a:solidFill>
            </a:endParaRPr>
          </a:p>
          <a:p>
            <a:r>
              <a:rPr lang="ar-SA" b="1" dirty="0">
                <a:solidFill>
                  <a:srgbClr val="00B050"/>
                </a:solidFill>
              </a:rPr>
              <a:t>العنف</a:t>
            </a:r>
            <a:r>
              <a:rPr lang="ar-SA" b="1" dirty="0"/>
              <a:t> ا</a:t>
            </a:r>
            <a:r>
              <a:rPr lang="ar-SA" b="1" dirty="0">
                <a:solidFill>
                  <a:srgbClr val="FF0000"/>
                </a:solidFill>
              </a:rPr>
              <a:t>لوظيفي</a:t>
            </a:r>
            <a:r>
              <a:rPr lang="ar-SA" b="1" dirty="0"/>
              <a:t> </a:t>
            </a:r>
            <a:r>
              <a:rPr lang="ar-SA" b="1" dirty="0">
                <a:solidFill>
                  <a:srgbClr val="00B050"/>
                </a:solidFill>
              </a:rPr>
              <a:t>ضد المرأة </a:t>
            </a:r>
            <a:r>
              <a:rPr lang="ar-SA" b="1" dirty="0"/>
              <a:t>يقع ضمن </a:t>
            </a:r>
            <a:r>
              <a:rPr lang="en-US" b="1" dirty="0"/>
              <a:t> </a:t>
            </a:r>
            <a:r>
              <a:rPr lang="ar-SA" b="1" dirty="0"/>
              <a:t>العنف ضد النساء</a:t>
            </a:r>
            <a:r>
              <a:rPr lang="en-US" b="1" dirty="0"/>
              <a:t> </a:t>
            </a:r>
            <a:r>
              <a:rPr lang="ar-SA" b="1" dirty="0"/>
              <a:t>كما يُعرف باسم</a:t>
            </a:r>
            <a:r>
              <a:rPr lang="en-US" b="1" dirty="0"/>
              <a:t> </a:t>
            </a:r>
            <a:r>
              <a:rPr lang="ar-SA" b="1" dirty="0"/>
              <a:t>العنف القائم على نوع الجنس </a:t>
            </a:r>
            <a:r>
              <a:rPr lang="en-US" b="1" dirty="0"/>
              <a:t> </a:t>
            </a:r>
            <a:r>
              <a:rPr lang="ar-SA" b="1" dirty="0">
                <a:solidFill>
                  <a:srgbClr val="00B050"/>
                </a:solidFill>
              </a:rPr>
              <a:t>والعنف الجنسي والجنساني</a:t>
            </a:r>
            <a:r>
              <a:rPr lang="en-US" b="1" dirty="0">
                <a:solidFill>
                  <a:srgbClr val="00B050"/>
                </a:solidFill>
              </a:rPr>
              <a:t> </a:t>
            </a:r>
            <a:r>
              <a:rPr lang="en-US" b="1" dirty="0"/>
              <a:t>(</a:t>
            </a:r>
            <a:r>
              <a:rPr lang="en-US" b="1" dirty="0">
                <a:solidFill>
                  <a:srgbClr val="FF0000"/>
                </a:solidFill>
              </a:rPr>
              <a:t>SGBV</a:t>
            </a:r>
            <a:r>
              <a:rPr lang="en-US" b="1" dirty="0"/>
              <a:t>)  </a:t>
            </a:r>
            <a:r>
              <a:rPr lang="ar-SA" b="1" dirty="0"/>
              <a:t>هو مصطلح يستخدم بشكل عام للإشارة إلى أي أفعال عنيفة تمارس بشكل متعمد أو بشكل استثنائي تجاه</a:t>
            </a:r>
            <a:r>
              <a:rPr lang="en-US" b="1" dirty="0"/>
              <a:t> </a:t>
            </a:r>
            <a:r>
              <a:rPr lang="ar-SA" b="1" dirty="0">
                <a:solidFill>
                  <a:srgbClr val="FF0000"/>
                </a:solidFill>
                <a:hlinkClick r:id="rId2" tooltip="النساء (توضيح)"/>
              </a:rPr>
              <a:t>النساء</a:t>
            </a:r>
            <a:r>
              <a:rPr lang="ar-SA" b="1" dirty="0">
                <a:solidFill>
                  <a:srgbClr val="FF0000"/>
                </a:solidFill>
              </a:rPr>
              <a:t> </a:t>
            </a:r>
            <a:r>
              <a:rPr lang="ar-SA" b="1" dirty="0"/>
              <a:t>كاجحاف حقها  اوتكليف باعباء العمل خارج الاختصاص او ضمنه دون الذكور بحجة ان المراة ادق من الرجل</a:t>
            </a:r>
            <a:endParaRPr lang="en-US" dirty="0"/>
          </a:p>
          <a:p>
            <a:endParaRPr lang="ar-IQ"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533400"/>
            <a:ext cx="8229600" cy="762000"/>
          </a:xfrm>
        </p:spPr>
        <p:txBody>
          <a:bodyPr>
            <a:normAutofit fontScale="90000"/>
          </a:bodyPr>
          <a:lstStyle/>
          <a:p>
            <a:pPr algn="r"/>
            <a:br>
              <a:rPr lang="ar-SA" b="1" dirty="0"/>
            </a:br>
            <a:br>
              <a:rPr lang="ar-SA" b="1" dirty="0"/>
            </a:br>
            <a:br>
              <a:rPr lang="ar-SA" b="1" dirty="0"/>
            </a:br>
            <a:br>
              <a:rPr lang="ar-SA" b="1" dirty="0"/>
            </a:br>
            <a:br>
              <a:rPr lang="ar-SA" b="1" dirty="0"/>
            </a:br>
            <a:br>
              <a:rPr lang="en-US" dirty="0"/>
            </a:br>
            <a:r>
              <a:rPr lang="ar-SA" sz="5400" b="1" dirty="0">
                <a:solidFill>
                  <a:srgbClr val="FF0000"/>
                </a:solidFill>
              </a:rPr>
              <a:t> ما هو العنف الوظيفي  .....؟</a:t>
            </a:r>
            <a:endParaRPr lang="ar-SA" dirty="0"/>
          </a:p>
        </p:txBody>
      </p:sp>
      <p:sp>
        <p:nvSpPr>
          <p:cNvPr id="3" name="عنصر نائب للمحتوى 2"/>
          <p:cNvSpPr>
            <a:spLocks noGrp="1"/>
          </p:cNvSpPr>
          <p:nvPr>
            <p:ph idx="1"/>
          </p:nvPr>
        </p:nvSpPr>
        <p:spPr>
          <a:xfrm>
            <a:off x="457200" y="1600200"/>
            <a:ext cx="8229600" cy="4648200"/>
          </a:xfrm>
        </p:spPr>
        <p:txBody>
          <a:bodyPr/>
          <a:lstStyle/>
          <a:p>
            <a:r>
              <a:rPr lang="ar-SA" b="1" dirty="0">
                <a:solidFill>
                  <a:srgbClr val="FF0000"/>
                </a:solidFill>
              </a:rPr>
              <a:t> </a:t>
            </a:r>
            <a:r>
              <a:rPr lang="ar-SA" sz="3200" b="1" dirty="0">
                <a:solidFill>
                  <a:srgbClr val="FF0000"/>
                </a:solidFill>
              </a:rPr>
              <a:t>العُنْف لغةً : </a:t>
            </a:r>
            <a:r>
              <a:rPr lang="ar-SA" sz="3200" b="1" dirty="0"/>
              <a:t>يعني الشدّة والقسوة</a:t>
            </a:r>
          </a:p>
          <a:p>
            <a:pPr>
              <a:buNone/>
            </a:pPr>
            <a:endParaRPr lang="ar-SA" sz="3200" b="1" dirty="0"/>
          </a:p>
          <a:p>
            <a:r>
              <a:rPr lang="ar-SA" sz="3200" b="1" dirty="0">
                <a:solidFill>
                  <a:srgbClr val="FF0000"/>
                </a:solidFill>
              </a:rPr>
              <a:t>العنف اصطلاحاً : </a:t>
            </a:r>
            <a:r>
              <a:rPr lang="ar-SA" sz="3200" b="1" dirty="0"/>
              <a:t>يعني استخدام القوة بطريقة غير قانونية، أو التهديد من أجل التسبّب بالضرر والأذى للآخرين</a:t>
            </a:r>
          </a:p>
          <a:p>
            <a:pPr>
              <a:buNone/>
            </a:pPr>
            <a:endParaRPr lang="ar-SA" sz="3200" b="1" dirty="0"/>
          </a:p>
          <a:p>
            <a:r>
              <a:rPr lang="ar-SA" sz="3200" b="1" dirty="0"/>
              <a:t> </a:t>
            </a:r>
            <a:r>
              <a:rPr lang="ar-SA" sz="3200" b="1" dirty="0">
                <a:solidFill>
                  <a:srgbClr val="FF0000"/>
                </a:solidFill>
              </a:rPr>
              <a:t>العنف في علم الاجتماع : </a:t>
            </a:r>
            <a:r>
              <a:rPr lang="ar-SA" sz="3200" b="1" dirty="0"/>
              <a:t>يعني اللجوء إلى الأذى سواء كان ذلك من خلال الإهمال، أو الإيذاء البدني، أو النفسي، أو الأخلاقي او زيادة اعباء العمل </a:t>
            </a:r>
            <a:endParaRPr lang="ar-SA" sz="3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762000"/>
            <a:ext cx="8229600" cy="5364163"/>
          </a:xfrm>
        </p:spPr>
        <p:txBody>
          <a:bodyPr>
            <a:normAutofit/>
          </a:bodyPr>
          <a:lstStyle/>
          <a:p>
            <a:r>
              <a:rPr lang="ar-SA" sz="2800" b="1" dirty="0">
                <a:solidFill>
                  <a:srgbClr val="FF0000"/>
                </a:solidFill>
              </a:rPr>
              <a:t>العنف الوظيفي ضد المراة: </a:t>
            </a:r>
            <a:r>
              <a:rPr lang="ar-SA" sz="2800" b="1" dirty="0"/>
              <a:t>(سلوك يُراد به إثارة الخوف، أو التسبب بالأذى سواء كان جسدي، أو نفسي، أو جنسي دون التفريق بين الجنس، أو العمر، أو العرق، وتوليد شعور الإهانة  أو إيقاعه تحت أثر التهديد، أو الضرر العاطفي، أو الإكراه الجنسي،</a:t>
            </a:r>
            <a:endParaRPr lang="ar-SA" sz="2800" dirty="0"/>
          </a:p>
          <a:p>
            <a:r>
              <a:rPr lang="ar-SA" dirty="0"/>
              <a:t>  </a:t>
            </a:r>
            <a:r>
              <a:rPr lang="ar-SA" dirty="0">
                <a:solidFill>
                  <a:srgbClr val="FF0000"/>
                </a:solidFill>
              </a:rPr>
              <a:t>العنف الوظيفي الموجه ضدالمراة</a:t>
            </a:r>
            <a:r>
              <a:rPr lang="ar-SA" dirty="0"/>
              <a:t>،   احدى الظواهر السلبية  ضد  النساء داخل    المؤسسات بتنوعها، حكومة كانت أم غير حكومية</a:t>
            </a:r>
            <a:r>
              <a:rPr lang="en-US" dirty="0"/>
              <a:t>.</a:t>
            </a:r>
            <a:r>
              <a:rPr lang="ar-SA" dirty="0"/>
              <a:t>كالتعرض للتحرش </a:t>
            </a:r>
            <a:br>
              <a:rPr lang="en-US" dirty="0"/>
            </a:br>
            <a:r>
              <a:rPr lang="ar-SA" dirty="0"/>
              <a:t>والابتزاز والتهديد، من قبل بعض الأفراد من داخل المؤسسة، أو خارجها من المراجعين. وينطبق الأمر ذاته على مراجعات تلك المؤسسات، اللاتي واجهت الكثيرات منهن ضغوطات من موظفين.</a:t>
            </a:r>
            <a:endParaRPr lang="en-US" dirty="0"/>
          </a:p>
          <a:p>
            <a:r>
              <a:rPr lang="ar-SA" sz="2800" b="1" dirty="0"/>
              <a:t>.</a:t>
            </a:r>
            <a:endParaRPr lang="en-US"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609600"/>
            <a:ext cx="8229600" cy="685800"/>
          </a:xfrm>
        </p:spPr>
        <p:txBody>
          <a:bodyPr>
            <a:normAutofit fontScale="90000"/>
          </a:bodyPr>
          <a:lstStyle/>
          <a:p>
            <a:pPr algn="r"/>
            <a:br>
              <a:rPr lang="ar-SA" b="1" dirty="0"/>
            </a:br>
            <a:br>
              <a:rPr lang="en-US" dirty="0"/>
            </a:br>
            <a:br>
              <a:rPr lang="en-US" dirty="0"/>
            </a:br>
            <a:r>
              <a:rPr lang="ar-SA" dirty="0"/>
              <a:t> </a:t>
            </a:r>
            <a:r>
              <a:rPr lang="ar-SA" b="1" dirty="0">
                <a:solidFill>
                  <a:srgbClr val="FF0000"/>
                </a:solidFill>
              </a:rPr>
              <a:t>أنواع العنف ضد المرأة في بيئة العمل</a:t>
            </a:r>
          </a:p>
        </p:txBody>
      </p:sp>
      <p:sp>
        <p:nvSpPr>
          <p:cNvPr id="3" name="عنصر نائب للمحتوى 2"/>
          <p:cNvSpPr>
            <a:spLocks noGrp="1"/>
          </p:cNvSpPr>
          <p:nvPr>
            <p:ph idx="1"/>
          </p:nvPr>
        </p:nvSpPr>
        <p:spPr>
          <a:xfrm>
            <a:off x="457200" y="1524000"/>
            <a:ext cx="8229600" cy="4800600"/>
          </a:xfrm>
        </p:spPr>
        <p:txBody>
          <a:bodyPr>
            <a:normAutofit fontScale="92500" lnSpcReduction="10000"/>
          </a:bodyPr>
          <a:lstStyle/>
          <a:p>
            <a:r>
              <a:rPr lang="ar-SA" sz="3200" b="1" dirty="0">
                <a:solidFill>
                  <a:srgbClr val="FF0000"/>
                </a:solidFill>
              </a:rPr>
              <a:t>التحرش الجنسي ضد المراة العاملة</a:t>
            </a:r>
            <a:endParaRPr lang="en-US" sz="3200" b="1" dirty="0">
              <a:solidFill>
                <a:srgbClr val="FF0000"/>
              </a:solidFill>
            </a:endParaRPr>
          </a:p>
          <a:p>
            <a:r>
              <a:rPr lang="ar-SA" sz="3200" b="1" dirty="0">
                <a:solidFill>
                  <a:srgbClr val="00B050"/>
                </a:solidFill>
              </a:rPr>
              <a:t>سواء أكان لفظي، أو بصري، أو معنوي، أو جسدي</a:t>
            </a:r>
            <a:r>
              <a:rPr lang="ar-SA" sz="3200" dirty="0"/>
              <a:t>. مثل</a:t>
            </a:r>
            <a:r>
              <a:rPr lang="en-US" sz="3200" dirty="0"/>
              <a:t>:</a:t>
            </a:r>
          </a:p>
          <a:p>
            <a:pPr lvl="0"/>
            <a:r>
              <a:rPr lang="ar-SA" sz="3200" dirty="0"/>
              <a:t>أن يُطلب من الموظفة القيام بأفعال  غير اخلاقية  أو الاستجابة لها من شخص آخر مقابل الحصول على مزايا، مثل: ربط الترقيات بذلك، أو التهديد بالفصل في حال الامتناع.</a:t>
            </a:r>
            <a:endParaRPr lang="en-US" sz="3200" dirty="0"/>
          </a:p>
          <a:p>
            <a:pPr lvl="0"/>
            <a:r>
              <a:rPr lang="ar-SA" sz="3200" dirty="0"/>
              <a:t>الاجبار للقيام باعمال غير اخلاقية أثناء تواجدهم في مكان العمل.</a:t>
            </a:r>
            <a:endParaRPr lang="en-US" sz="3200" dirty="0"/>
          </a:p>
          <a:p>
            <a:pPr lvl="0"/>
            <a:r>
              <a:rPr lang="ar-SA" sz="3200" dirty="0"/>
              <a:t>إرسال رسائل إلكترونية أو ورقية أو التفوه بعبارات تحمل مضمونًا غير اخلاقي من شأنه إزعاجها أو الإساءة إليها. حيث لا تشعر الموظفات بالارتياح والأمان بسبب المزاح والدعابات والتعليقات ذات الطابع الغير اخلاقي من قِبل الزملاء</a:t>
            </a:r>
            <a:endParaRPr lang="en-US" sz="3200" dirty="0"/>
          </a:p>
          <a:p>
            <a:endParaRPr lang="ar-SA" sz="3200" dirty="0">
              <a:solidFill>
                <a:schemeClr val="accent2">
                  <a:lumMod val="75000"/>
                </a:schemeClr>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SA" b="1" dirty="0">
                <a:solidFill>
                  <a:srgbClr val="FF0000"/>
                </a:solidFill>
              </a:rPr>
              <a:t>أنواع العنف ضد المرأة في بيئة العمل</a:t>
            </a:r>
            <a:endParaRPr lang="ar-IQ" dirty="0"/>
          </a:p>
        </p:txBody>
      </p:sp>
      <p:sp>
        <p:nvSpPr>
          <p:cNvPr id="3" name="Content Placeholder 2"/>
          <p:cNvSpPr>
            <a:spLocks noGrp="1"/>
          </p:cNvSpPr>
          <p:nvPr>
            <p:ph idx="1"/>
          </p:nvPr>
        </p:nvSpPr>
        <p:spPr/>
        <p:txBody>
          <a:bodyPr>
            <a:normAutofit fontScale="85000" lnSpcReduction="10000"/>
          </a:bodyPr>
          <a:lstStyle/>
          <a:p>
            <a:r>
              <a:rPr lang="en-US" dirty="0"/>
              <a:t>.</a:t>
            </a:r>
            <a:r>
              <a:rPr lang="en-US" sz="2800" dirty="0"/>
              <a:t> </a:t>
            </a:r>
            <a:r>
              <a:rPr lang="ar-SA" sz="2800" b="1" dirty="0">
                <a:solidFill>
                  <a:srgbClr val="FF0000"/>
                </a:solidFill>
              </a:rPr>
              <a:t>التحرش العرقي </a:t>
            </a:r>
            <a:r>
              <a:rPr lang="ar-SA" b="1" dirty="0">
                <a:solidFill>
                  <a:srgbClr val="FF0000"/>
                </a:solidFill>
              </a:rPr>
              <a:t>:</a:t>
            </a:r>
            <a:endParaRPr lang="en-US" b="1" dirty="0">
              <a:solidFill>
                <a:srgbClr val="FF0000"/>
              </a:solidFill>
            </a:endParaRPr>
          </a:p>
          <a:p>
            <a:r>
              <a:rPr lang="ar-SA" dirty="0"/>
              <a:t>يعني معاملة بعض الموظفات أو إحداهن عن قصد بطريقة عدائية، أو التقليل من شأنها، أو إطلاق ألقاب ساخرة عليها تشير إلى أُصولها العرقية وتحمل إهانة مبطنة أو صريحة</a:t>
            </a:r>
          </a:p>
          <a:p>
            <a:pPr lvl="0"/>
            <a:r>
              <a:rPr lang="ar-SA" b="1" dirty="0">
                <a:solidFill>
                  <a:srgbClr val="FF0000"/>
                </a:solidFill>
              </a:rPr>
              <a:t>او القيام  بالاتي </a:t>
            </a:r>
            <a:r>
              <a:rPr lang="ar-SA" dirty="0"/>
              <a:t>: </a:t>
            </a:r>
          </a:p>
          <a:p>
            <a:pPr lvl="0"/>
            <a:r>
              <a:rPr lang="ar-SA" b="1" dirty="0">
                <a:solidFill>
                  <a:srgbClr val="00B050"/>
                </a:solidFill>
              </a:rPr>
              <a:t>التمييز على أساس الجنس</a:t>
            </a:r>
            <a:r>
              <a:rPr lang="ar-SA" dirty="0"/>
              <a:t>: حيث يتم التفرقة بين العاملين الذكور والإناث في الواجبات والحقوق الوظيفية والترقيات والرواتب.</a:t>
            </a:r>
            <a:endParaRPr lang="en-US" dirty="0"/>
          </a:p>
          <a:p>
            <a:pPr lvl="0"/>
            <a:r>
              <a:rPr lang="ar-SA" b="1" dirty="0">
                <a:solidFill>
                  <a:srgbClr val="0070C0"/>
                </a:solidFill>
              </a:rPr>
              <a:t>السخرية بسبب العمر</a:t>
            </a:r>
            <a:r>
              <a:rPr lang="ar-SA" dirty="0"/>
              <a:t>: عادة ما يستهدف هذا النوع النساء اللواتي تجاوزن سنًا معينًا أو حديثات التخرج، وتكون بمخاطبتهن بألفاظ أو بأسلوب يقلل من شأنهن.</a:t>
            </a:r>
            <a:endParaRPr lang="en-US" dirty="0"/>
          </a:p>
          <a:p>
            <a:pPr lvl="0"/>
            <a:r>
              <a:rPr lang="ar-SA" b="1" dirty="0">
                <a:solidFill>
                  <a:srgbClr val="00B050"/>
                </a:solidFill>
              </a:rPr>
              <a:t>التمييز الديني والسياسي</a:t>
            </a:r>
            <a:r>
              <a:rPr lang="ar-SA" dirty="0"/>
              <a:t>: القيام بأفعال أو قول ألفاظ عدائية اتجاه بعض الموظفات بسبب الديانة أو الانتماء السياسي، أو التفرقة بناءً على هذه الأسس في الترقيات والفرص الوظيفية.</a:t>
            </a:r>
            <a:endParaRPr lang="en-US" dirty="0"/>
          </a:p>
          <a:p>
            <a:pPr lvl="0"/>
            <a:r>
              <a:rPr lang="ar-SA" b="1" dirty="0">
                <a:solidFill>
                  <a:srgbClr val="0070C0"/>
                </a:solidFill>
              </a:rPr>
              <a:t>الإهانات اللفظية</a:t>
            </a:r>
            <a:r>
              <a:rPr lang="ar-SA" dirty="0"/>
              <a:t>: مثل السب والقذف وسوء المعاملة والتمييز على أسس لا علاقة لها بالأداء الوظيفي.</a:t>
            </a:r>
            <a:endParaRPr lang="en-US" dirty="0"/>
          </a:p>
          <a:p>
            <a:pPr lvl="0"/>
            <a:r>
              <a:rPr lang="ar-SA" b="1" dirty="0">
                <a:solidFill>
                  <a:srgbClr val="00B050"/>
                </a:solidFill>
              </a:rPr>
              <a:t>االعنف الجسدي  </a:t>
            </a:r>
            <a:r>
              <a:rPr lang="ar-SA" dirty="0"/>
              <a:t>اي ممارسة تنطوي على التعدي بالضرب</a:t>
            </a:r>
            <a:endParaRPr lang="en-US" dirty="0">
              <a:solidFill>
                <a:srgbClr val="FF0000"/>
              </a:solidFill>
            </a:endParaRPr>
          </a:p>
          <a:p>
            <a:endParaRPr lang="ar-IQ"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SA" b="1" dirty="0">
                <a:solidFill>
                  <a:srgbClr val="FF0000"/>
                </a:solidFill>
              </a:rPr>
              <a:t>حقائق عن العنف ضد المرأة في مكان العمل</a:t>
            </a:r>
            <a:endParaRPr lang="ar-IQ" dirty="0"/>
          </a:p>
        </p:txBody>
      </p:sp>
      <p:sp>
        <p:nvSpPr>
          <p:cNvPr id="5" name="Content Placeholder 4"/>
          <p:cNvSpPr>
            <a:spLocks noGrp="1"/>
          </p:cNvSpPr>
          <p:nvPr>
            <p:ph idx="1"/>
          </p:nvPr>
        </p:nvSpPr>
        <p:spPr/>
        <p:txBody>
          <a:bodyPr>
            <a:normAutofit/>
          </a:bodyPr>
          <a:lstStyle/>
          <a:p>
            <a:r>
              <a:rPr lang="ar-SA" b="1" dirty="0">
                <a:solidFill>
                  <a:srgbClr val="FF0000"/>
                </a:solidFill>
              </a:rPr>
              <a:t>هناك مجموعة من الحقائق التي لا بدّ من معرفتها عن العنف ضد المرأة في مكان العمل:</a:t>
            </a:r>
            <a:endParaRPr lang="en-US" b="1" dirty="0">
              <a:solidFill>
                <a:srgbClr val="FF0000"/>
              </a:solidFill>
            </a:endParaRPr>
          </a:p>
          <a:p>
            <a:pPr lvl="0"/>
            <a:r>
              <a:rPr lang="ar-SA" b="1" dirty="0">
                <a:solidFill>
                  <a:schemeClr val="accent1"/>
                </a:solidFill>
              </a:rPr>
              <a:t>الملامسة بالأيدي </a:t>
            </a:r>
            <a:r>
              <a:rPr lang="ar-SA" dirty="0"/>
              <a:t>و</a:t>
            </a:r>
            <a:r>
              <a:rPr lang="ar-SA" b="1" dirty="0"/>
              <a:t>إن بدت عفوية يمكن وضعها تحت خانة العنف في بيئة العمل    </a:t>
            </a:r>
            <a:r>
              <a:rPr lang="ar-SA" dirty="0"/>
              <a:t>.</a:t>
            </a:r>
            <a:endParaRPr lang="en-US" dirty="0"/>
          </a:p>
          <a:p>
            <a:pPr lvl="0"/>
            <a:r>
              <a:rPr lang="ar-SA" b="1" dirty="0"/>
              <a:t>المعتدي في بيئة العمل لا يكون فقط الرئيس المباشر أو من هو أعلى منه رتبة، وإنما يمكن أن يكون أحد الزملاء، أو المرؤوسين، أو العملاء، أو غيرهم.</a:t>
            </a:r>
            <a:endParaRPr lang="en-US" b="1" dirty="0"/>
          </a:p>
          <a:p>
            <a:r>
              <a:rPr lang="ar-SA" b="1" dirty="0">
                <a:solidFill>
                  <a:schemeClr val="accent1"/>
                </a:solidFill>
              </a:rPr>
              <a:t>ضحية العنف </a:t>
            </a:r>
            <a:r>
              <a:rPr lang="ar-SA" b="1" dirty="0"/>
              <a:t>يمكن أن تكون طرف ثالث </a:t>
            </a:r>
            <a:r>
              <a:rPr lang="ar-SA" b="1" dirty="0">
                <a:solidFill>
                  <a:schemeClr val="accent1"/>
                </a:solidFill>
              </a:rPr>
              <a:t>شهد الاعتداء</a:t>
            </a:r>
            <a:r>
              <a:rPr lang="ar-SA" b="1" dirty="0"/>
              <a:t> وخلف ذلك لديه اضطرابات أو مشكلات  نفسية  </a:t>
            </a:r>
          </a:p>
          <a:p>
            <a:endParaRPr lang="ar-SA" dirty="0"/>
          </a:p>
          <a:p>
            <a:endParaRPr lang="ar-IQ" dirty="0"/>
          </a:p>
        </p:txBody>
      </p:sp>
      <p:pic>
        <p:nvPicPr>
          <p:cNvPr id="7" name="Picture 6" descr="C:\Users\lenovo\Pictures\shutterstock_1039111645_seksuaalinen_hairinta-scaled.jpg"/>
          <p:cNvPicPr/>
          <p:nvPr/>
        </p:nvPicPr>
        <p:blipFill>
          <a:blip r:embed="rId2" cstate="print"/>
          <a:srcRect/>
          <a:stretch>
            <a:fillRect/>
          </a:stretch>
        </p:blipFill>
        <p:spPr bwMode="auto">
          <a:xfrm>
            <a:off x="1000100" y="4786322"/>
            <a:ext cx="4000528" cy="107157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ar-SA" b="1" dirty="0">
                <a:solidFill>
                  <a:srgbClr val="FF0000"/>
                </a:solidFill>
              </a:rPr>
              <a:t>حقائق عن العنف ضد المرأة في مكان العمل</a:t>
            </a:r>
            <a:br>
              <a:rPr lang="en-US" dirty="0"/>
            </a:br>
            <a:endParaRPr lang="ar-IQ" dirty="0"/>
          </a:p>
        </p:txBody>
      </p:sp>
      <p:sp>
        <p:nvSpPr>
          <p:cNvPr id="3" name="Content Placeholder 2"/>
          <p:cNvSpPr>
            <a:spLocks noGrp="1"/>
          </p:cNvSpPr>
          <p:nvPr>
            <p:ph idx="1"/>
          </p:nvPr>
        </p:nvSpPr>
        <p:spPr/>
        <p:txBody>
          <a:bodyPr>
            <a:normAutofit/>
          </a:bodyPr>
          <a:lstStyle/>
          <a:p>
            <a:pPr lvl="0"/>
            <a:r>
              <a:rPr lang="ar-SA" b="1" dirty="0">
                <a:solidFill>
                  <a:schemeClr val="accent1"/>
                </a:solidFill>
              </a:rPr>
              <a:t>السلوك العنيف يظهر في بيئة العمل</a:t>
            </a:r>
            <a:r>
              <a:rPr lang="ar-SA" b="1" dirty="0"/>
              <a:t> عندما يكون هناك تفاوت في السلطات والمراكز بين الجاني والضحية.او نتيجة الغيرة المفرطة بسبب التمييز العلمي او المهني للضحية</a:t>
            </a:r>
            <a:endParaRPr lang="en-US" b="1" dirty="0"/>
          </a:p>
          <a:p>
            <a:pPr lvl="0"/>
            <a:r>
              <a:rPr lang="ar-SA" b="1" dirty="0">
                <a:solidFill>
                  <a:schemeClr val="accent1"/>
                </a:solidFill>
              </a:rPr>
              <a:t>سكوت ضحية العنف في بيئة العمل أو موافقتها مكرهةً </a:t>
            </a:r>
            <a:r>
              <a:rPr lang="ar-SA" b="1" dirty="0"/>
              <a:t>على متطلبات رئيسها في العمل لا يخلع عنها صفة الضحية.</a:t>
            </a:r>
            <a:endParaRPr lang="en-US" b="1" dirty="0"/>
          </a:p>
          <a:p>
            <a:endParaRPr lang="ar-IQ" dirty="0"/>
          </a:p>
        </p:txBody>
      </p:sp>
      <p:pic>
        <p:nvPicPr>
          <p:cNvPr id="3074" name="Picture 2" descr="C:\Users\lenovo\Pictures\download (8).jpg"/>
          <p:cNvPicPr>
            <a:picLocks noChangeAspect="1" noChangeArrowheads="1"/>
          </p:cNvPicPr>
          <p:nvPr/>
        </p:nvPicPr>
        <p:blipFill>
          <a:blip r:embed="rId2"/>
          <a:srcRect/>
          <a:stretch>
            <a:fillRect/>
          </a:stretch>
        </p:blipFill>
        <p:spPr bwMode="auto">
          <a:xfrm>
            <a:off x="1142976" y="4071942"/>
            <a:ext cx="4786346" cy="2295528"/>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471</TotalTime>
  <Words>784</Words>
  <Application>Microsoft Office PowerPoint</Application>
  <PresentationFormat>On-screen Show (4:3)</PresentationFormat>
  <Paragraphs>76</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Flow</vt:lpstr>
      <vt:lpstr>جامعة بغداد   كلية الإدارة والاقتصاد قسم إدارة الأعمال  </vt:lpstr>
      <vt:lpstr>هدف الورشة</vt:lpstr>
      <vt:lpstr>لماذ العنف الوظيفي ضد المراة؟</vt:lpstr>
      <vt:lpstr>       ما هو العنف الوظيفي  .....؟</vt:lpstr>
      <vt:lpstr>PowerPoint Presentation</vt:lpstr>
      <vt:lpstr>    أنواع العنف ضد المرأة في بيئة العمل</vt:lpstr>
      <vt:lpstr>أنواع العنف ضد المرأة في بيئة العمل</vt:lpstr>
      <vt:lpstr>حقائق عن العنف ضد المرأة في مكان العمل</vt:lpstr>
      <vt:lpstr>حقائق عن العنف ضد المرأة في مكان العمل </vt:lpstr>
      <vt:lpstr>اسباب انسحاب المراة من العمل</vt:lpstr>
      <vt:lpstr>اسباب ارتفاع البطالة النسوية  </vt:lpstr>
      <vt:lpstr>كيف تحمين نفسك من العنف الوظيفي في بيئة العمل؟ </vt:lpstr>
      <vt:lpstr>كيف تحمين نفسك من العنف الوظيفي في بيئة العمل</vt:lpstr>
      <vt:lpstr>كيف تحمين نفسك من العنف الوظيفي في بيئة العمل</vt:lpstr>
      <vt:lpstr>موقف المشرع العراقي من العنف بكافة اشكاله</vt:lpstr>
      <vt:lpstr>التوصيات</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جامعة بغداد/ كلية الإدارة والاقتصاد قسم إدارة الأعمال   ورشة عمل بعنوان</dc:title>
  <dc:creator>home</dc:creator>
  <cp:lastModifiedBy>Unknown User</cp:lastModifiedBy>
  <cp:revision>36</cp:revision>
  <dcterms:created xsi:type="dcterms:W3CDTF">2021-12-09T15:50:54Z</dcterms:created>
  <dcterms:modified xsi:type="dcterms:W3CDTF">2022-06-04T07:01:57Z</dcterms:modified>
</cp:coreProperties>
</file>