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p:scale>
          <a:sx n="78" d="100"/>
          <a:sy n="78" d="100"/>
        </p:scale>
        <p:origin x="45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7F141EC-C653-47C4-A7EC-5466E4C70C43}" type="datetimeFigureOut">
              <a:rPr lang="en-US" smtClean="0"/>
              <a:t>4/20/2022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9EE042-953E-4409-8CD7-DABEDCD8C9DB}" type="slidenum">
              <a:rPr lang="en-US" smtClean="0"/>
              <a:t>‹#›</a:t>
            </a:fld>
            <a:endParaRPr lang="en-US"/>
          </a:p>
        </p:txBody>
      </p:sp>
    </p:spTree>
    <p:extLst>
      <p:ext uri="{BB962C8B-B14F-4D97-AF65-F5344CB8AC3E}">
        <p14:creationId xmlns:p14="http://schemas.microsoft.com/office/powerpoint/2010/main" val="23908481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F141EC-C653-47C4-A7EC-5466E4C70C43}" type="datetimeFigureOut">
              <a:rPr lang="en-US" smtClean="0"/>
              <a:t>4/20/2022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9EE042-953E-4409-8CD7-DABEDCD8C9DB}" type="slidenum">
              <a:rPr lang="en-US" smtClean="0"/>
              <a:t>‹#›</a:t>
            </a:fld>
            <a:endParaRPr lang="en-US"/>
          </a:p>
        </p:txBody>
      </p:sp>
    </p:spTree>
    <p:extLst>
      <p:ext uri="{BB962C8B-B14F-4D97-AF65-F5344CB8AC3E}">
        <p14:creationId xmlns:p14="http://schemas.microsoft.com/office/powerpoint/2010/main" val="30630422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F141EC-C653-47C4-A7EC-5466E4C70C43}" type="datetimeFigureOut">
              <a:rPr lang="en-US" smtClean="0"/>
              <a:t>4/20/2022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9EE042-953E-4409-8CD7-DABEDCD8C9DB}" type="slidenum">
              <a:rPr lang="en-US" smtClean="0"/>
              <a:t>‹#›</a:t>
            </a:fld>
            <a:endParaRPr lang="en-US"/>
          </a:p>
        </p:txBody>
      </p:sp>
    </p:spTree>
    <p:extLst>
      <p:ext uri="{BB962C8B-B14F-4D97-AF65-F5344CB8AC3E}">
        <p14:creationId xmlns:p14="http://schemas.microsoft.com/office/powerpoint/2010/main" val="1846851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F141EC-C653-47C4-A7EC-5466E4C70C43}" type="datetimeFigureOut">
              <a:rPr lang="en-US" smtClean="0"/>
              <a:t>4/20/2022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9EE042-953E-4409-8CD7-DABEDCD8C9DB}" type="slidenum">
              <a:rPr lang="en-US" smtClean="0"/>
              <a:t>‹#›</a:t>
            </a:fld>
            <a:endParaRPr lang="en-US"/>
          </a:p>
        </p:txBody>
      </p:sp>
    </p:spTree>
    <p:extLst>
      <p:ext uri="{BB962C8B-B14F-4D97-AF65-F5344CB8AC3E}">
        <p14:creationId xmlns:p14="http://schemas.microsoft.com/office/powerpoint/2010/main" val="3428199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F141EC-C653-47C4-A7EC-5466E4C70C43}" type="datetimeFigureOut">
              <a:rPr lang="en-US" smtClean="0"/>
              <a:t>4/20/2022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9EE042-953E-4409-8CD7-DABEDCD8C9DB}" type="slidenum">
              <a:rPr lang="en-US" smtClean="0"/>
              <a:t>‹#›</a:t>
            </a:fld>
            <a:endParaRPr lang="en-US"/>
          </a:p>
        </p:txBody>
      </p:sp>
    </p:spTree>
    <p:extLst>
      <p:ext uri="{BB962C8B-B14F-4D97-AF65-F5344CB8AC3E}">
        <p14:creationId xmlns:p14="http://schemas.microsoft.com/office/powerpoint/2010/main" val="1580483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7F141EC-C653-47C4-A7EC-5466E4C70C43}" type="datetimeFigureOut">
              <a:rPr lang="en-US" smtClean="0"/>
              <a:t>4/20/2022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9EE042-953E-4409-8CD7-DABEDCD8C9DB}" type="slidenum">
              <a:rPr lang="en-US" smtClean="0"/>
              <a:t>‹#›</a:t>
            </a:fld>
            <a:endParaRPr lang="en-US"/>
          </a:p>
        </p:txBody>
      </p:sp>
    </p:spTree>
    <p:extLst>
      <p:ext uri="{BB962C8B-B14F-4D97-AF65-F5344CB8AC3E}">
        <p14:creationId xmlns:p14="http://schemas.microsoft.com/office/powerpoint/2010/main" val="4237695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7F141EC-C653-47C4-A7EC-5466E4C70C43}" type="datetimeFigureOut">
              <a:rPr lang="en-US" smtClean="0"/>
              <a:t>4/20/2022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9EE042-953E-4409-8CD7-DABEDCD8C9DB}" type="slidenum">
              <a:rPr lang="en-US" smtClean="0"/>
              <a:t>‹#›</a:t>
            </a:fld>
            <a:endParaRPr lang="en-US"/>
          </a:p>
        </p:txBody>
      </p:sp>
    </p:spTree>
    <p:extLst>
      <p:ext uri="{BB962C8B-B14F-4D97-AF65-F5344CB8AC3E}">
        <p14:creationId xmlns:p14="http://schemas.microsoft.com/office/powerpoint/2010/main" val="620995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7F141EC-C653-47C4-A7EC-5466E4C70C43}" type="datetimeFigureOut">
              <a:rPr lang="en-US" smtClean="0"/>
              <a:t>4/20/2022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9EE042-953E-4409-8CD7-DABEDCD8C9DB}" type="slidenum">
              <a:rPr lang="en-US" smtClean="0"/>
              <a:t>‹#›</a:t>
            </a:fld>
            <a:endParaRPr lang="en-US"/>
          </a:p>
        </p:txBody>
      </p:sp>
    </p:spTree>
    <p:extLst>
      <p:ext uri="{BB962C8B-B14F-4D97-AF65-F5344CB8AC3E}">
        <p14:creationId xmlns:p14="http://schemas.microsoft.com/office/powerpoint/2010/main" val="3107125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F141EC-C653-47C4-A7EC-5466E4C70C43}" type="datetimeFigureOut">
              <a:rPr lang="en-US" smtClean="0"/>
              <a:t>4/20/2022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9EE042-953E-4409-8CD7-DABEDCD8C9DB}" type="slidenum">
              <a:rPr lang="en-US" smtClean="0"/>
              <a:t>‹#›</a:t>
            </a:fld>
            <a:endParaRPr lang="en-US"/>
          </a:p>
        </p:txBody>
      </p:sp>
    </p:spTree>
    <p:extLst>
      <p:ext uri="{BB962C8B-B14F-4D97-AF65-F5344CB8AC3E}">
        <p14:creationId xmlns:p14="http://schemas.microsoft.com/office/powerpoint/2010/main" val="3098510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F141EC-C653-47C4-A7EC-5466E4C70C43}" type="datetimeFigureOut">
              <a:rPr lang="en-US" smtClean="0"/>
              <a:t>4/20/2022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9EE042-953E-4409-8CD7-DABEDCD8C9DB}" type="slidenum">
              <a:rPr lang="en-US" smtClean="0"/>
              <a:t>‹#›</a:t>
            </a:fld>
            <a:endParaRPr lang="en-US"/>
          </a:p>
        </p:txBody>
      </p:sp>
    </p:spTree>
    <p:extLst>
      <p:ext uri="{BB962C8B-B14F-4D97-AF65-F5344CB8AC3E}">
        <p14:creationId xmlns:p14="http://schemas.microsoft.com/office/powerpoint/2010/main" val="179706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F141EC-C653-47C4-A7EC-5466E4C70C43}" type="datetimeFigureOut">
              <a:rPr lang="en-US" smtClean="0"/>
              <a:t>4/20/2022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9EE042-953E-4409-8CD7-DABEDCD8C9DB}" type="slidenum">
              <a:rPr lang="en-US" smtClean="0"/>
              <a:t>‹#›</a:t>
            </a:fld>
            <a:endParaRPr lang="en-US"/>
          </a:p>
        </p:txBody>
      </p:sp>
    </p:spTree>
    <p:extLst>
      <p:ext uri="{BB962C8B-B14F-4D97-AF65-F5344CB8AC3E}">
        <p14:creationId xmlns:p14="http://schemas.microsoft.com/office/powerpoint/2010/main" val="899510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F141EC-C653-47C4-A7EC-5466E4C70C43}" type="datetimeFigureOut">
              <a:rPr lang="en-US" smtClean="0"/>
              <a:t>4/20/2022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9EE042-953E-4409-8CD7-DABEDCD8C9DB}" type="slidenum">
              <a:rPr lang="en-US" smtClean="0"/>
              <a:t>‹#›</a:t>
            </a:fld>
            <a:endParaRPr lang="en-US"/>
          </a:p>
        </p:txBody>
      </p:sp>
    </p:spTree>
    <p:extLst>
      <p:ext uri="{BB962C8B-B14F-4D97-AF65-F5344CB8AC3E}">
        <p14:creationId xmlns:p14="http://schemas.microsoft.com/office/powerpoint/2010/main" val="16546353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117567"/>
            <a:ext cx="10515600" cy="1573122"/>
          </a:xfrm>
        </p:spPr>
        <p:txBody>
          <a:bodyPr anchor="t">
            <a:normAutofit fontScale="90000"/>
          </a:bodyPr>
          <a:lstStyle/>
          <a:p>
            <a:pPr algn="r">
              <a:lnSpc>
                <a:spcPct val="100000"/>
              </a:lnSpc>
            </a:pPr>
            <a:r>
              <a:rPr lang="ar-IQ" sz="3600" dirty="0"/>
              <a:t>جامعة بغداد </a:t>
            </a:r>
            <a:r>
              <a:rPr lang="en-US" sz="3600" dirty="0"/>
              <a:t/>
            </a:r>
            <a:br>
              <a:rPr lang="en-US" sz="3600" dirty="0"/>
            </a:br>
            <a:r>
              <a:rPr lang="ar-IQ" sz="3600" dirty="0"/>
              <a:t>كلية الادارة والااقتصاد</a:t>
            </a:r>
            <a:r>
              <a:rPr lang="en-US" sz="3600" dirty="0"/>
              <a:t/>
            </a:r>
            <a:br>
              <a:rPr lang="en-US" sz="3600" dirty="0"/>
            </a:br>
            <a:r>
              <a:rPr lang="ar-IQ" sz="3600" dirty="0"/>
              <a:t>قسم ادارة الاعمال</a:t>
            </a:r>
            <a:r>
              <a:rPr lang="en-US" sz="3600" dirty="0"/>
              <a:t/>
            </a:r>
            <a:br>
              <a:rPr lang="en-US" sz="3600" dirty="0"/>
            </a:br>
            <a:endParaRPr lang="en-US" dirty="0"/>
          </a:p>
        </p:txBody>
      </p:sp>
      <p:sp>
        <p:nvSpPr>
          <p:cNvPr id="8" name="Content Placeholder 7"/>
          <p:cNvSpPr>
            <a:spLocks noGrp="1"/>
          </p:cNvSpPr>
          <p:nvPr>
            <p:ph idx="1"/>
          </p:nvPr>
        </p:nvSpPr>
        <p:spPr/>
        <p:txBody>
          <a:bodyPr>
            <a:normAutofit fontScale="85000" lnSpcReduction="20000"/>
          </a:bodyPr>
          <a:lstStyle/>
          <a:p>
            <a:pPr marL="0" marR="0" indent="0" algn="r">
              <a:lnSpc>
                <a:spcPct val="107000"/>
              </a:lnSpc>
              <a:spcBef>
                <a:spcPts val="0"/>
              </a:spcBef>
              <a:spcAft>
                <a:spcPts val="800"/>
              </a:spcAft>
              <a:buNone/>
            </a:pPr>
            <a:r>
              <a:rPr lang="ar-IQ" sz="2000"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en-US" sz="1600" b="1" dirty="0" smtClean="0">
              <a:effectLst/>
              <a:latin typeface="Calibri" panose="020F0502020204030204" pitchFamily="34" charset="0"/>
              <a:ea typeface="Calibri" panose="020F0502020204030204" pitchFamily="34" charset="0"/>
              <a:cs typeface="Arial" panose="020B0604020202020204" pitchFamily="34" charset="0"/>
            </a:endParaRPr>
          </a:p>
          <a:p>
            <a:pPr marL="0" marR="0" indent="0" algn="ctr">
              <a:lnSpc>
                <a:spcPct val="107000"/>
              </a:lnSpc>
              <a:spcBef>
                <a:spcPts val="0"/>
              </a:spcBef>
              <a:spcAft>
                <a:spcPts val="800"/>
              </a:spcAft>
              <a:buNone/>
            </a:pPr>
            <a:r>
              <a:rPr lang="ar-IQ" b="1" dirty="0" smtClean="0">
                <a:effectLst/>
                <a:latin typeface="Algerian" panose="04020705040A02060702" pitchFamily="82" charset="0"/>
                <a:ea typeface="Calibri" panose="020F0502020204030204" pitchFamily="34" charset="0"/>
                <a:cs typeface="Times New Roman" panose="02020603050405020304" pitchFamily="18" charset="0"/>
              </a:rPr>
              <a:t>ورشة</a:t>
            </a:r>
            <a:endParaRPr lang="en-US" sz="1600" b="1" dirty="0" smtClean="0">
              <a:effectLst/>
              <a:latin typeface="Calibri" panose="020F0502020204030204" pitchFamily="34" charset="0"/>
              <a:ea typeface="Calibri" panose="020F0502020204030204" pitchFamily="34" charset="0"/>
              <a:cs typeface="Arial" panose="020B0604020202020204" pitchFamily="34" charset="0"/>
            </a:endParaRPr>
          </a:p>
          <a:p>
            <a:pPr marL="0" indent="0" algn="ctr">
              <a:lnSpc>
                <a:spcPct val="107000"/>
              </a:lnSpc>
              <a:spcBef>
                <a:spcPts val="0"/>
              </a:spcBef>
              <a:spcAft>
                <a:spcPts val="800"/>
              </a:spcAft>
              <a:buNone/>
            </a:pPr>
            <a:r>
              <a:rPr lang="ar-IQ" b="1" dirty="0" smtClean="0">
                <a:effectLst/>
                <a:latin typeface="Algerian" panose="04020705040A02060702" pitchFamily="82" charset="0"/>
                <a:ea typeface="Calibri" panose="020F0502020204030204" pitchFamily="34" charset="0"/>
                <a:cs typeface="Times New Roman" panose="02020603050405020304" pitchFamily="18" charset="0"/>
              </a:rPr>
              <a:t> </a:t>
            </a:r>
            <a:endParaRPr lang="en-US" sz="1600" b="1" dirty="0" smtClean="0">
              <a:effectLst/>
              <a:latin typeface="Calibri" panose="020F0502020204030204" pitchFamily="34" charset="0"/>
              <a:ea typeface="Calibri" panose="020F0502020204030204" pitchFamily="34" charset="0"/>
              <a:cs typeface="Arial" panose="020B0604020202020204" pitchFamily="34" charset="0"/>
            </a:endParaRPr>
          </a:p>
          <a:p>
            <a:pPr marL="0" marR="0" indent="0" algn="ctr">
              <a:lnSpc>
                <a:spcPct val="107000"/>
              </a:lnSpc>
              <a:spcBef>
                <a:spcPts val="0"/>
              </a:spcBef>
              <a:spcAft>
                <a:spcPts val="800"/>
              </a:spcAft>
              <a:buNone/>
            </a:pPr>
            <a:r>
              <a:rPr lang="ar-IQ" b="1" dirty="0" smtClean="0">
                <a:effectLst/>
                <a:latin typeface="Algerian" panose="04020705040A02060702" pitchFamily="82" charset="0"/>
                <a:ea typeface="Calibri" panose="020F0502020204030204" pitchFamily="34" charset="0"/>
                <a:cs typeface="Times New Roman" panose="02020603050405020304" pitchFamily="18" charset="0"/>
              </a:rPr>
              <a:t>متطلبات بناء رأس المال البشري</a:t>
            </a:r>
            <a:endParaRPr lang="en-US" sz="1600" b="1" dirty="0" smtClean="0">
              <a:effectLst/>
              <a:latin typeface="Calibri" panose="020F0502020204030204" pitchFamily="34" charset="0"/>
              <a:ea typeface="Calibri" panose="020F0502020204030204" pitchFamily="34" charset="0"/>
              <a:cs typeface="Arial" panose="020B0604020202020204" pitchFamily="34" charset="0"/>
            </a:endParaRPr>
          </a:p>
          <a:p>
            <a:pPr marL="0" marR="0" indent="0" algn="ctr">
              <a:lnSpc>
                <a:spcPct val="107000"/>
              </a:lnSpc>
              <a:spcBef>
                <a:spcPts val="0"/>
              </a:spcBef>
              <a:spcAft>
                <a:spcPts val="800"/>
              </a:spcAft>
              <a:buNone/>
            </a:pPr>
            <a:r>
              <a:rPr lang="ar-IQ" sz="2000" b="1"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en-US" sz="1600" b="1" dirty="0" smtClean="0">
              <a:effectLst/>
              <a:latin typeface="Calibri" panose="020F0502020204030204" pitchFamily="34" charset="0"/>
              <a:ea typeface="Calibri" panose="020F0502020204030204" pitchFamily="34" charset="0"/>
              <a:cs typeface="Arial" panose="020B0604020202020204" pitchFamily="34" charset="0"/>
            </a:endParaRPr>
          </a:p>
          <a:p>
            <a:pPr marL="0" marR="0" indent="0" algn="ctr">
              <a:lnSpc>
                <a:spcPct val="107000"/>
              </a:lnSpc>
              <a:spcBef>
                <a:spcPts val="0"/>
              </a:spcBef>
              <a:spcAft>
                <a:spcPts val="800"/>
              </a:spcAft>
              <a:buNone/>
            </a:pPr>
            <a:r>
              <a:rPr lang="ar-IQ" sz="2000" b="1"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en-US" sz="1600" b="1" dirty="0" smtClean="0">
              <a:effectLst/>
              <a:latin typeface="Calibri" panose="020F0502020204030204" pitchFamily="34" charset="0"/>
              <a:ea typeface="Calibri" panose="020F0502020204030204" pitchFamily="34" charset="0"/>
              <a:cs typeface="Arial" panose="020B0604020202020204" pitchFamily="34" charset="0"/>
            </a:endParaRPr>
          </a:p>
          <a:p>
            <a:pPr marL="0" marR="0" indent="0" algn="ctr">
              <a:lnSpc>
                <a:spcPct val="107000"/>
              </a:lnSpc>
              <a:spcBef>
                <a:spcPts val="0"/>
              </a:spcBef>
              <a:spcAft>
                <a:spcPts val="800"/>
              </a:spcAft>
              <a:buNone/>
            </a:pPr>
            <a:r>
              <a:rPr lang="ar-IQ" sz="2000" b="1"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en-US" sz="1600" b="1" dirty="0" smtClean="0">
              <a:effectLst/>
              <a:latin typeface="Calibri" panose="020F0502020204030204" pitchFamily="34" charset="0"/>
              <a:ea typeface="Calibri" panose="020F0502020204030204" pitchFamily="34" charset="0"/>
              <a:cs typeface="Arial" panose="020B0604020202020204" pitchFamily="34" charset="0"/>
            </a:endParaRPr>
          </a:p>
          <a:p>
            <a:pPr marL="0" marR="0" indent="0" algn="ctr">
              <a:lnSpc>
                <a:spcPct val="107000"/>
              </a:lnSpc>
              <a:spcBef>
                <a:spcPts val="0"/>
              </a:spcBef>
              <a:spcAft>
                <a:spcPts val="800"/>
              </a:spcAft>
              <a:buNone/>
            </a:pPr>
            <a:r>
              <a:rPr lang="ar-IQ" sz="2000" b="1"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en-US" sz="1600" b="1" dirty="0" smtClean="0">
              <a:effectLst/>
              <a:latin typeface="Calibri" panose="020F0502020204030204" pitchFamily="34" charset="0"/>
              <a:ea typeface="Calibri" panose="020F0502020204030204" pitchFamily="34" charset="0"/>
              <a:cs typeface="Arial" panose="020B0604020202020204" pitchFamily="34" charset="0"/>
            </a:endParaRPr>
          </a:p>
          <a:p>
            <a:pPr marL="0" marR="0" indent="0" algn="ctr">
              <a:lnSpc>
                <a:spcPct val="107000"/>
              </a:lnSpc>
              <a:spcBef>
                <a:spcPts val="0"/>
              </a:spcBef>
              <a:spcAft>
                <a:spcPts val="800"/>
              </a:spcAft>
              <a:buNone/>
            </a:pPr>
            <a:r>
              <a:rPr lang="ar-IQ" sz="2400" b="1"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en-US" sz="1600" b="1" dirty="0" smtClean="0">
              <a:effectLst/>
              <a:latin typeface="Calibri" panose="020F0502020204030204" pitchFamily="34" charset="0"/>
              <a:ea typeface="Calibri" panose="020F0502020204030204" pitchFamily="34" charset="0"/>
              <a:cs typeface="Arial" panose="020B0604020202020204" pitchFamily="34" charset="0"/>
            </a:endParaRPr>
          </a:p>
          <a:p>
            <a:pPr marL="0" marR="0" indent="0" algn="ctr">
              <a:lnSpc>
                <a:spcPct val="107000"/>
              </a:lnSpc>
              <a:spcBef>
                <a:spcPts val="0"/>
              </a:spcBef>
              <a:spcAft>
                <a:spcPts val="800"/>
              </a:spcAft>
              <a:buNone/>
            </a:pPr>
            <a:r>
              <a:rPr lang="ar-IQ" sz="2400" b="1" dirty="0" smtClean="0">
                <a:effectLst/>
                <a:latin typeface="Calibri" panose="020F0502020204030204" pitchFamily="34" charset="0"/>
                <a:ea typeface="Calibri" panose="020F0502020204030204" pitchFamily="34" charset="0"/>
                <a:cs typeface="Times New Roman" panose="02020603050405020304" pitchFamily="18" charset="0"/>
              </a:rPr>
              <a:t>اعداد</a:t>
            </a:r>
            <a:endParaRPr lang="en-US" sz="1600" b="1" dirty="0" smtClean="0">
              <a:effectLst/>
              <a:latin typeface="Calibri" panose="020F0502020204030204" pitchFamily="34" charset="0"/>
              <a:ea typeface="Calibri" panose="020F0502020204030204" pitchFamily="34" charset="0"/>
              <a:cs typeface="Arial" panose="020B0604020202020204" pitchFamily="34" charset="0"/>
            </a:endParaRPr>
          </a:p>
          <a:p>
            <a:pPr marL="0" marR="0" indent="0" algn="ctr">
              <a:lnSpc>
                <a:spcPct val="107000"/>
              </a:lnSpc>
              <a:spcBef>
                <a:spcPts val="0"/>
              </a:spcBef>
              <a:spcAft>
                <a:spcPts val="800"/>
              </a:spcAft>
              <a:buNone/>
            </a:pPr>
            <a:r>
              <a:rPr lang="ar-IQ" sz="2400" b="1" dirty="0" smtClean="0">
                <a:effectLst/>
                <a:latin typeface="Calibri" panose="020F0502020204030204" pitchFamily="34" charset="0"/>
                <a:ea typeface="Calibri" panose="020F0502020204030204" pitchFamily="34" charset="0"/>
                <a:cs typeface="Times New Roman" panose="02020603050405020304" pitchFamily="18" charset="0"/>
              </a:rPr>
              <a:t>أ.د.غني دحام الزبيدي</a:t>
            </a:r>
            <a:endParaRPr lang="en-US" sz="1600" b="1" dirty="0" smtClean="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545703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6409" y="870479"/>
            <a:ext cx="10278109" cy="5763373"/>
          </a:xfrm>
          <a:prstGeom prst="rect">
            <a:avLst/>
          </a:prstGeom>
        </p:spPr>
        <p:txBody>
          <a:bodyPr wrap="square">
            <a:spAutoFit/>
          </a:bodyPr>
          <a:lstStyle/>
          <a:p>
            <a:pPr algn="just" rtl="1">
              <a:lnSpc>
                <a:spcPct val="107000"/>
              </a:lnSpc>
            </a:pPr>
            <a:r>
              <a:rPr lang="en-US" dirty="0" smtClean="0">
                <a:solidFill>
                  <a:srgbClr val="242021"/>
                </a:solidFill>
                <a:effectLst/>
                <a:latin typeface="Times New Roman" panose="02020603050405020304" pitchFamily="18" charset="0"/>
                <a:ea typeface="Times New Roman" panose="02020603050405020304" pitchFamily="18" charset="0"/>
                <a:cs typeface="Arial" panose="020B0604020202020204" pitchFamily="34" charset="0"/>
              </a:rPr>
              <a:t/>
            </a:r>
            <a:br>
              <a:rPr lang="en-US" dirty="0" smtClean="0">
                <a:solidFill>
                  <a:srgbClr val="242021"/>
                </a:solidFill>
                <a:effectLst/>
                <a:latin typeface="Times New Roman" panose="02020603050405020304" pitchFamily="18" charset="0"/>
                <a:ea typeface="Times New Roman" panose="02020603050405020304" pitchFamily="18" charset="0"/>
                <a:cs typeface="Arial" panose="020B0604020202020204" pitchFamily="34" charset="0"/>
              </a:rPr>
            </a:br>
            <a:r>
              <a:rPr lang="ar-SA" b="1" dirty="0" smtClean="0">
                <a:solidFill>
                  <a:srgbClr val="242021"/>
                </a:solidFill>
                <a:effectLst/>
                <a:latin typeface="Calibri" panose="020F0502020204030204" pitchFamily="34" charset="0"/>
                <a:ea typeface="Times New Roman" panose="02020603050405020304" pitchFamily="18" charset="0"/>
                <a:cs typeface="Times New Roman" panose="02020603050405020304" pitchFamily="18" charset="0"/>
              </a:rPr>
              <a:t>1- ترتيب الدول في المؤشر</a:t>
            </a:r>
            <a:r>
              <a:rPr lang="ar-SA" b="1" dirty="0" smtClean="0">
                <a:solidFill>
                  <a:srgbClr val="242021"/>
                </a:solidFill>
                <a:effectLst/>
                <a:latin typeface="Calibri" panose="020F0502020204030204" pitchFamily="34" charset="0"/>
                <a:ea typeface="Calibri" panose="020F0502020204030204" pitchFamily="34" charset="0"/>
                <a:cs typeface="Times New Roman" panose="02020603050405020304" pitchFamily="18" charset="0"/>
              </a:rPr>
              <a:t> وموقع </a:t>
            </a:r>
            <a:r>
              <a:rPr lang="ar-SA" b="1" dirty="0" smtClean="0">
                <a:solidFill>
                  <a:srgbClr val="242021"/>
                </a:solidFill>
                <a:effectLst/>
                <a:latin typeface="Calibri" panose="020F0502020204030204" pitchFamily="34" charset="0"/>
                <a:ea typeface="Calibri" panose="020F0502020204030204" pitchFamily="34" charset="0"/>
                <a:cs typeface="Times New Roman" panose="02020603050405020304" pitchFamily="18" charset="0"/>
              </a:rPr>
              <a:t>العراق</a:t>
            </a:r>
            <a:r>
              <a:rPr lang="ar-IQ" b="1" dirty="0" smtClean="0">
                <a:solidFill>
                  <a:srgbClr val="24202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r>
              <a:rPr lang="en-US" b="1" dirty="0" smtClean="0">
                <a:solidFill>
                  <a:srgbClr val="242021"/>
                </a:solidFill>
                <a:effectLst/>
                <a:latin typeface="Times New Roman" panose="02020603050405020304" pitchFamily="18" charset="0"/>
                <a:ea typeface="Times New Roman" panose="02020603050405020304" pitchFamily="18" charset="0"/>
              </a:rPr>
              <a:t/>
            </a:r>
            <a:br>
              <a:rPr lang="en-US" b="1" dirty="0" smtClean="0">
                <a:solidFill>
                  <a:srgbClr val="242021"/>
                </a:solidFill>
                <a:effectLst/>
                <a:latin typeface="Times New Roman" panose="02020603050405020304" pitchFamily="18" charset="0"/>
                <a:ea typeface="Times New Roman" panose="02020603050405020304" pitchFamily="18" charset="0"/>
              </a:rPr>
            </a:br>
            <a:r>
              <a:rPr lang="ar-SA" sz="2400" dirty="0" smtClean="0">
                <a:solidFill>
                  <a:srgbClr val="242021"/>
                </a:solidFill>
                <a:effectLst/>
                <a:ea typeface="Times New Roman" panose="02020603050405020304" pitchFamily="18" charset="0"/>
                <a:cs typeface="Times New Roman" panose="02020603050405020304" pitchFamily="18" charset="0"/>
              </a:rPr>
              <a:t>تحتل سنغافورة المرتبة الأولى في المؤشر وتأتي بعدها هونغ كونغ،</a:t>
            </a:r>
            <a:r>
              <a:rPr lang="ar-IQ" sz="2400" dirty="0" smtClean="0">
                <a:solidFill>
                  <a:srgbClr val="242021"/>
                </a:solidFill>
                <a:effectLst/>
                <a:ea typeface="Times New Roman" panose="02020603050405020304" pitchFamily="18" charset="0"/>
                <a:cs typeface="Times New Roman" panose="02020603050405020304" pitchFamily="18" charset="0"/>
              </a:rPr>
              <a:t>واليابان </a:t>
            </a:r>
            <a:r>
              <a:rPr lang="ar-SA" sz="2400" dirty="0" smtClean="0">
                <a:solidFill>
                  <a:srgbClr val="242021"/>
                </a:solidFill>
                <a:effectLst/>
                <a:ea typeface="Times New Roman" panose="02020603050405020304" pitchFamily="18" charset="0"/>
                <a:cs typeface="Times New Roman" panose="02020603050405020304" pitchFamily="18" charset="0"/>
              </a:rPr>
              <a:t>وكوريا الجنوبية، وكندا وهي المراتب الخمسة الاولى في المؤشر بينما جاءت النيجر وتشاد ومالي وليبيريا في اسفل المؤشر الذي يضم (174) دولة</a:t>
            </a:r>
            <a:r>
              <a:rPr lang="en-US" sz="2400" dirty="0" smtClean="0">
                <a:solidFill>
                  <a:srgbClr val="242021"/>
                </a:solidFill>
                <a:effectLst/>
                <a:latin typeface="Times New Roman" panose="02020603050405020304" pitchFamily="18" charset="0"/>
                <a:ea typeface="Times New Roman" panose="02020603050405020304" pitchFamily="18" charset="0"/>
              </a:rPr>
              <a:t>.</a:t>
            </a:r>
            <a:r>
              <a:rPr lang="ar-SA" sz="2400" dirty="0" smtClean="0">
                <a:solidFill>
                  <a:srgbClr val="242021"/>
                </a:solidFill>
                <a:effectLst/>
                <a:latin typeface="Times New Roman" panose="02020603050405020304" pitchFamily="18" charset="0"/>
                <a:ea typeface="Times New Roman" panose="02020603050405020304" pitchFamily="18" charset="0"/>
              </a:rPr>
              <a:t>وفقاً للمؤشر فإن (33) دولة من أصل (48) في منطقة أوروبا وآسيا الوسطى المدرجة في مؤشر </a:t>
            </a:r>
            <a:r>
              <a:rPr lang="en-US" sz="2400" dirty="0" smtClean="0">
                <a:solidFill>
                  <a:srgbClr val="242021"/>
                </a:solidFill>
                <a:effectLst/>
                <a:latin typeface="Times New Roman" panose="02020603050405020304" pitchFamily="18" charset="0"/>
                <a:ea typeface="Times New Roman" panose="02020603050405020304" pitchFamily="18" charset="0"/>
              </a:rPr>
              <a:t>2020</a:t>
            </a:r>
            <a:r>
              <a:rPr lang="ar-SA" sz="2400" dirty="0" smtClean="0">
                <a:solidFill>
                  <a:srgbClr val="242021"/>
                </a:solidFill>
                <a:effectLst/>
                <a:latin typeface="Times New Roman" panose="02020603050405020304" pitchFamily="18" charset="0"/>
                <a:ea typeface="Times New Roman" panose="02020603050405020304" pitchFamily="18" charset="0"/>
              </a:rPr>
              <a:t>تقع في الثلث الأول من العالم، تتوافق هذه النتائج بشكل أساس مع معدلات البلدان ذات الدخل المرتفع نسبياً في المنطقة، يمكن للدول الغنية أن تستثمر في التعليم الأساسي والرعاية الصحية أكثر من الدول الفقيرة</a:t>
            </a:r>
            <a:r>
              <a:rPr lang="ar-IQ" sz="2400" dirty="0" smtClean="0">
                <a:solidFill>
                  <a:srgbClr val="242021"/>
                </a:solidFill>
                <a:effectLst/>
                <a:latin typeface="Times New Roman" panose="02020603050405020304" pitchFamily="18" charset="0"/>
                <a:ea typeface="Times New Roman" panose="02020603050405020304" pitchFamily="18" charset="0"/>
              </a:rPr>
              <a:t>.</a:t>
            </a:r>
          </a:p>
          <a:p>
            <a:pPr algn="r" rtl="1"/>
            <a:r>
              <a:rPr lang="en-US" sz="2400" b="1" dirty="0" smtClean="0">
                <a:solidFill>
                  <a:srgbClr val="242021"/>
                </a:solidFill>
                <a:effectLst/>
                <a:latin typeface="Times New Roman" panose="02020603050405020304" pitchFamily="18" charset="0"/>
                <a:ea typeface="Calibri" panose="020F0502020204030204" pitchFamily="34" charset="0"/>
              </a:rPr>
              <a:t/>
            </a:r>
            <a:br>
              <a:rPr lang="en-US" sz="2400" b="1" dirty="0" smtClean="0">
                <a:solidFill>
                  <a:srgbClr val="242021"/>
                </a:solidFill>
                <a:effectLst/>
                <a:latin typeface="Times New Roman" panose="02020603050405020304" pitchFamily="18" charset="0"/>
                <a:ea typeface="Calibri" panose="020F0502020204030204" pitchFamily="34" charset="0"/>
              </a:rPr>
            </a:br>
            <a:r>
              <a:rPr lang="ar-SA" sz="2400" dirty="0" smtClean="0">
                <a:solidFill>
                  <a:srgbClr val="242021"/>
                </a:solidFill>
                <a:effectLst/>
                <a:ea typeface="Calibri" panose="020F0502020204030204" pitchFamily="34" charset="0"/>
                <a:cs typeface="Times New Roman" panose="02020603050405020304" pitchFamily="18" charset="0"/>
              </a:rPr>
              <a:t>وتسلسل العراق في المؤشر هو (143) من أصل </a:t>
            </a:r>
            <a:r>
              <a:rPr lang="en-US" sz="2400" dirty="0" smtClean="0">
                <a:solidFill>
                  <a:srgbClr val="242021"/>
                </a:solidFill>
                <a:effectLst/>
                <a:latin typeface="Times New Roman" panose="02020603050405020304" pitchFamily="18" charset="0"/>
                <a:ea typeface="Calibri" panose="020F0502020204030204" pitchFamily="34" charset="0"/>
              </a:rPr>
              <a:t>174</a:t>
            </a:r>
            <a:r>
              <a:rPr lang="ar-SA" sz="2400" dirty="0" smtClean="0">
                <a:solidFill>
                  <a:srgbClr val="242021"/>
                </a:solidFill>
                <a:effectLst/>
                <a:latin typeface="Times New Roman" panose="02020603050405020304" pitchFamily="18" charset="0"/>
                <a:ea typeface="Calibri" panose="020F0502020204030204" pitchFamily="34" charset="0"/>
              </a:rPr>
              <a:t>دولة بدرجة (0.41) وهو موقع</a:t>
            </a:r>
            <a:r>
              <a:rPr lang="ar-IQ" sz="2400" dirty="0">
                <a:solidFill>
                  <a:srgbClr val="242021"/>
                </a:solidFill>
                <a:latin typeface="Times New Roman" panose="02020603050405020304" pitchFamily="18" charset="0"/>
                <a:ea typeface="Calibri" panose="020F0502020204030204" pitchFamily="34" charset="0"/>
              </a:rPr>
              <a:t> </a:t>
            </a:r>
            <a:r>
              <a:rPr lang="ar-SA" sz="2400" dirty="0" smtClean="0">
                <a:solidFill>
                  <a:srgbClr val="242021"/>
                </a:solidFill>
                <a:effectLst/>
                <a:latin typeface="Times New Roman" panose="02020603050405020304" pitchFamily="18" charset="0"/>
                <a:ea typeface="Calibri" panose="020F0502020204030204" pitchFamily="34" charset="0"/>
              </a:rPr>
              <a:t>متاخر بالقياس الى دول الخليج العربي إذ أفاد المؤشر بأن دولة الإمارات جاءت في المرتبة (44) عالمياً والأولى عربياً وثالثاً على مستوى الشرق الأوسط وشمال أفريقيا، ضمن أفضل الدول استثماراً في رأس المال البشري، وحلّت مملكة البحرين في المرتبة الثانية عربياً وفي المرتبة (46 ) عالمياً والرابعة على مستوى الشرق الأوسط وشمال أفريقيا، كما حلت عمان في المرتبة (64) عالمياً، والمملكة  العربية السعودية في المركز (84) والكويت في المركز (88) عالمياً.</a:t>
            </a:r>
            <a:endParaRPr lang="en-US" sz="2400" dirty="0"/>
          </a:p>
        </p:txBody>
      </p:sp>
    </p:spTree>
    <p:extLst>
      <p:ext uri="{BB962C8B-B14F-4D97-AF65-F5344CB8AC3E}">
        <p14:creationId xmlns:p14="http://schemas.microsoft.com/office/powerpoint/2010/main" val="17031012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4813" y="494675"/>
            <a:ext cx="10807908" cy="7633949"/>
          </a:xfrm>
          <a:prstGeom prst="rect">
            <a:avLst/>
          </a:prstGeom>
        </p:spPr>
        <p:txBody>
          <a:bodyPr wrap="square">
            <a:spAutoFit/>
          </a:bodyPr>
          <a:lstStyle/>
          <a:p>
            <a:pPr algn="just" rtl="1">
              <a:lnSpc>
                <a:spcPct val="107000"/>
              </a:lnSpc>
            </a:pP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pPr>
            <a:r>
              <a:rPr lang="ar-SA" b="1" dirty="0" smtClean="0">
                <a:solidFill>
                  <a:srgbClr val="242021"/>
                </a:solidFill>
                <a:effectLst/>
                <a:latin typeface="Calibri" panose="020F0502020204030204" pitchFamily="34" charset="0"/>
                <a:ea typeface="Calibri" panose="020F0502020204030204" pitchFamily="34" charset="0"/>
                <a:cs typeface="Times New Roman" panose="02020603050405020304" pitchFamily="18" charset="0"/>
              </a:rPr>
              <a:t>2-مؤشرات التربية  والتعليم في العراق</a:t>
            </a:r>
            <a:r>
              <a:rPr lang="ar-SA" b="1" dirty="0" smtClean="0">
                <a:solidFill>
                  <a:srgbClr val="242021"/>
                </a:solidFill>
                <a:effectLst/>
                <a:latin typeface="Calibri" panose="020F0502020204030204" pitchFamily="34" charset="0"/>
                <a:ea typeface="Calibri" panose="020F0502020204030204" pitchFamily="34" charset="0"/>
                <a:cs typeface="Times New Roman" panose="02020603050405020304" pitchFamily="18" charset="0"/>
              </a:rPr>
              <a:t>:</a:t>
            </a:r>
            <a:endParaRPr lang="ar-IQ" b="1" dirty="0" smtClean="0">
              <a:solidFill>
                <a:srgbClr val="242021"/>
              </a:solidFill>
              <a:effectLst/>
              <a:latin typeface="Calibri" panose="020F0502020204030204" pitchFamily="34" charset="0"/>
              <a:ea typeface="Calibri" panose="020F0502020204030204" pitchFamily="34" charset="0"/>
              <a:cs typeface="Times New Roman" panose="02020603050405020304" pitchFamily="18" charset="0"/>
            </a:endParaRPr>
          </a:p>
          <a:p>
            <a:pPr algn="just" rtl="1">
              <a:lnSpc>
                <a:spcPct val="107000"/>
              </a:lnSpc>
            </a:pPr>
            <a:r>
              <a:rPr lang="en-US" sz="2400" dirty="0" smtClean="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a:r>
            <a:br>
              <a:rPr lang="en-US" sz="2400" dirty="0" smtClean="0">
                <a:solidFill>
                  <a:srgbClr val="242021"/>
                </a:solidFill>
                <a:effectLst/>
                <a:latin typeface="Times New Roman" panose="02020603050405020304" pitchFamily="18" charset="0"/>
                <a:ea typeface="Calibri" panose="020F0502020204030204" pitchFamily="34" charset="0"/>
                <a:cs typeface="Arial" panose="020B0604020202020204" pitchFamily="34" charset="0"/>
              </a:rPr>
            </a:br>
            <a:r>
              <a:rPr lang="ar-SA" sz="2000" dirty="0" smtClean="0">
                <a:solidFill>
                  <a:srgbClr val="333333"/>
                </a:solidFill>
                <a:effectLst/>
                <a:latin typeface="Calibri" panose="020F0502020204030204" pitchFamily="34" charset="0"/>
                <a:ea typeface="Times New Roman" panose="02020603050405020304" pitchFamily="18" charset="0"/>
                <a:cs typeface="+mj-cs"/>
              </a:rPr>
              <a:t>يمثل بعد التعليم على وفق مؤشر البنك الدولي كمية وجودة التعليم (سنوات الدراسة المتوقعة ونواتج التعلم). ويعكس المؤشر ضعفا واضحا في هذا المجال ، و</a:t>
            </a:r>
            <a:r>
              <a:rPr lang="ar-SA" sz="2000" dirty="0" smtClean="0">
                <a:solidFill>
                  <a:srgbClr val="242021"/>
                </a:solidFill>
                <a:effectLst/>
                <a:latin typeface="Calibri" panose="020F0502020204030204" pitchFamily="34" charset="0"/>
                <a:ea typeface="Calibri" panose="020F0502020204030204" pitchFamily="34" charset="0"/>
                <a:cs typeface="+mj-cs"/>
              </a:rPr>
              <a:t>يعـزى ضعـف مؤشـر رأس المـال البشـري  في العراق بالأساس إلـى المحصلات الضئيلـة للتعليـم، فطبقا  للمعـدلات الحاليـة للالتحـاق بالمـدارس، مـن المتوقـع أن يتمكـن الطفـل العراقـي مـن إكمـال(</a:t>
            </a:r>
            <a:r>
              <a:rPr lang="en-US" sz="2000" dirty="0" smtClean="0">
                <a:solidFill>
                  <a:srgbClr val="242021"/>
                </a:solidFill>
                <a:effectLst/>
                <a:latin typeface="Times New Roman" panose="02020603050405020304" pitchFamily="18" charset="0"/>
                <a:ea typeface="Calibri" panose="020F0502020204030204" pitchFamily="34" charset="0"/>
                <a:cs typeface="+mj-cs"/>
              </a:rPr>
              <a:t> (9,6</a:t>
            </a:r>
            <a:r>
              <a:rPr lang="ar-SA" sz="2000" dirty="0" smtClean="0">
                <a:solidFill>
                  <a:srgbClr val="242021"/>
                </a:solidFill>
                <a:effectLst/>
                <a:latin typeface="Calibri" panose="020F0502020204030204" pitchFamily="34" charset="0"/>
                <a:ea typeface="Calibri" panose="020F0502020204030204" pitchFamily="34" charset="0"/>
                <a:cs typeface="+mj-cs"/>
              </a:rPr>
              <a:t>سـنوات</a:t>
            </a:r>
            <a:r>
              <a:rPr lang="en-US" sz="2000" dirty="0" smtClean="0">
                <a:solidFill>
                  <a:srgbClr val="242021"/>
                </a:solidFill>
                <a:effectLst/>
                <a:latin typeface="Times New Roman" panose="02020603050405020304" pitchFamily="18" charset="0"/>
                <a:ea typeface="Calibri" panose="020F0502020204030204" pitchFamily="34" charset="0"/>
                <a:cs typeface="+mj-cs"/>
              </a:rPr>
              <a:t>)</a:t>
            </a:r>
            <a:r>
              <a:rPr lang="ar-SA" sz="2000" dirty="0" smtClean="0">
                <a:solidFill>
                  <a:srgbClr val="242021"/>
                </a:solidFill>
                <a:effectLst/>
                <a:latin typeface="Calibri" panose="020F0502020204030204" pitchFamily="34" charset="0"/>
                <a:ea typeface="Calibri" panose="020F0502020204030204" pitchFamily="34" charset="0"/>
                <a:cs typeface="+mj-cs"/>
              </a:rPr>
              <a:t> فقـط مـن التعليـم المدرسـي مقارنـة بــ(11,3) سـنة فـي منطقـة الشـرق الأوسط  وشــمال إفريقيــا</a:t>
            </a:r>
            <a:r>
              <a:rPr lang="en-US" sz="2000" dirty="0" smtClean="0">
                <a:solidFill>
                  <a:srgbClr val="242021"/>
                </a:solidFill>
                <a:effectLst/>
                <a:latin typeface="Times New Roman" panose="02020603050405020304" pitchFamily="18" charset="0"/>
                <a:ea typeface="Calibri" panose="020F0502020204030204" pitchFamily="34" charset="0"/>
                <a:cs typeface="+mj-cs"/>
              </a:rPr>
              <a:t>.</a:t>
            </a:r>
            <a:endParaRPr lang="ar-IQ" sz="2000" dirty="0" smtClean="0">
              <a:solidFill>
                <a:srgbClr val="242021"/>
              </a:solidFill>
              <a:effectLst/>
              <a:latin typeface="Times New Roman" panose="02020603050405020304" pitchFamily="18" charset="0"/>
              <a:ea typeface="Calibri" panose="020F0502020204030204" pitchFamily="34" charset="0"/>
              <a:cs typeface="+mj-cs"/>
            </a:endParaRPr>
          </a:p>
          <a:p>
            <a:pPr algn="just" rtl="1">
              <a:lnSpc>
                <a:spcPct val="107000"/>
              </a:lnSpc>
            </a:pPr>
            <a:r>
              <a:rPr lang="en-US" sz="2000" b="1" dirty="0" smtClean="0">
                <a:solidFill>
                  <a:srgbClr val="242021"/>
                </a:solidFill>
                <a:effectLst/>
                <a:latin typeface="Times New Roman" panose="02020603050405020304" pitchFamily="18" charset="0"/>
                <a:ea typeface="Calibri" panose="020F0502020204030204" pitchFamily="34" charset="0"/>
                <a:cs typeface="+mj-cs"/>
              </a:rPr>
              <a:t/>
            </a:r>
            <a:br>
              <a:rPr lang="en-US" sz="2000" b="1" dirty="0" smtClean="0">
                <a:solidFill>
                  <a:srgbClr val="242021"/>
                </a:solidFill>
                <a:effectLst/>
                <a:latin typeface="Times New Roman" panose="02020603050405020304" pitchFamily="18" charset="0"/>
                <a:ea typeface="Calibri" panose="020F0502020204030204" pitchFamily="34" charset="0"/>
                <a:cs typeface="+mj-cs"/>
              </a:rPr>
            </a:br>
            <a:r>
              <a:rPr lang="ar-SA" sz="2000" dirty="0" smtClean="0">
                <a:solidFill>
                  <a:srgbClr val="242021"/>
                </a:solidFill>
                <a:effectLst/>
                <a:latin typeface="Calibri" panose="020F0502020204030204" pitchFamily="34" charset="0"/>
                <a:ea typeface="Calibri" panose="020F0502020204030204" pitchFamily="34" charset="0"/>
                <a:cs typeface="+mj-cs"/>
              </a:rPr>
              <a:t>أمــا إذا أخذنــا فــي الحسبان مقــدار التعلــم الــذي يحصــل عليــه التلميــذ فعلياً مقاســاً </a:t>
            </a:r>
            <a:r>
              <a:rPr lang="ar-SA" sz="2000" dirty="0" smtClean="0">
                <a:solidFill>
                  <a:srgbClr val="242021"/>
                </a:solidFill>
                <a:effectLst/>
                <a:latin typeface="Calibri" panose="020F0502020204030204" pitchFamily="34" charset="0"/>
                <a:ea typeface="Calibri" panose="020F0502020204030204" pitchFamily="34" charset="0"/>
                <a:cs typeface="+mj-cs"/>
              </a:rPr>
              <a:t>مــن</a:t>
            </a:r>
            <a:r>
              <a:rPr lang="ar-IQ" sz="2000" dirty="0">
                <a:solidFill>
                  <a:srgbClr val="242021"/>
                </a:solidFill>
                <a:latin typeface="Times New Roman" panose="02020603050405020304" pitchFamily="18" charset="0"/>
                <a:ea typeface="Calibri" panose="020F0502020204030204" pitchFamily="34" charset="0"/>
                <a:cs typeface="+mj-cs"/>
              </a:rPr>
              <a:t> </a:t>
            </a:r>
            <a:r>
              <a:rPr lang="ar-SA" sz="2000" dirty="0" smtClean="0">
                <a:solidFill>
                  <a:srgbClr val="242021"/>
                </a:solidFill>
                <a:effectLst/>
                <a:latin typeface="Calibri" panose="020F0502020204030204" pitchFamily="34" charset="0"/>
                <a:ea typeface="Calibri" panose="020F0502020204030204" pitchFamily="34" charset="0"/>
                <a:cs typeface="+mj-cs"/>
              </a:rPr>
              <a:t>خـلال </a:t>
            </a:r>
            <a:r>
              <a:rPr lang="ar-SA" sz="2000" dirty="0" smtClean="0">
                <a:solidFill>
                  <a:srgbClr val="242021"/>
                </a:solidFill>
                <a:effectLst/>
                <a:latin typeface="Calibri" panose="020F0502020204030204" pitchFamily="34" charset="0"/>
                <a:ea typeface="Calibri" panose="020F0502020204030204" pitchFamily="34" charset="0"/>
                <a:cs typeface="+mj-cs"/>
              </a:rPr>
              <a:t>الاختبــارات المعياريــة، فإنــه يحصــل علـى مـا يعـادل (4) سـنوات دراسـية فقـط عندمـا يبلـغ سـن الثامنـة عشـر بالمقارنـة مـع متوسـط المنطقـة البالـغ (6,7 ) سـنة. ونتيجـة لذلـك، فـإن (2,9) مـن مجمـوع (6,9 ) سـنوات التـي يمضيهـا الطفـل العراقـي فـي المدرسـة (40 %) منها تعد ضائعـة ولا تترجـم إلـى مهـارات إنتاجيـة يحتاجهـا عندمـا يلتحـق بصفـوف القـوى </a:t>
            </a:r>
            <a:r>
              <a:rPr lang="ar-SA" sz="2000" dirty="0" smtClean="0">
                <a:solidFill>
                  <a:srgbClr val="242021"/>
                </a:solidFill>
                <a:effectLst/>
                <a:latin typeface="Calibri" panose="020F0502020204030204" pitchFamily="34" charset="0"/>
                <a:ea typeface="Calibri" panose="020F0502020204030204" pitchFamily="34" charset="0"/>
                <a:cs typeface="+mj-cs"/>
              </a:rPr>
              <a:t>العاملـة</a:t>
            </a:r>
            <a:endParaRPr lang="ar-IQ" sz="2000" dirty="0" smtClean="0">
              <a:solidFill>
                <a:srgbClr val="242021"/>
              </a:solidFill>
              <a:effectLst/>
              <a:latin typeface="Calibri" panose="020F0502020204030204" pitchFamily="34" charset="0"/>
              <a:ea typeface="Calibri" panose="020F0502020204030204" pitchFamily="34" charset="0"/>
              <a:cs typeface="+mj-cs"/>
            </a:endParaRPr>
          </a:p>
          <a:p>
            <a:pPr algn="just" rtl="1">
              <a:lnSpc>
                <a:spcPct val="107000"/>
              </a:lnSpc>
            </a:pPr>
            <a:r>
              <a:rPr lang="en-US" sz="2000" dirty="0" smtClean="0">
                <a:solidFill>
                  <a:srgbClr val="242021"/>
                </a:solidFill>
                <a:effectLst/>
                <a:latin typeface="Times New Roman" panose="02020603050405020304" pitchFamily="18" charset="0"/>
                <a:ea typeface="Calibri" panose="020F0502020204030204" pitchFamily="34" charset="0"/>
                <a:cs typeface="+mj-cs"/>
              </a:rPr>
              <a:t>.</a:t>
            </a:r>
            <a:r>
              <a:rPr lang="en-US" sz="2000" dirty="0" smtClean="0">
                <a:solidFill>
                  <a:srgbClr val="242021"/>
                </a:solidFill>
                <a:effectLst/>
                <a:latin typeface="Times New Roman" panose="02020603050405020304" pitchFamily="18" charset="0"/>
                <a:ea typeface="Calibri" panose="020F0502020204030204" pitchFamily="34" charset="0"/>
                <a:cs typeface="+mj-cs"/>
              </a:rPr>
              <a:t/>
            </a:r>
            <a:br>
              <a:rPr lang="en-US" sz="2000" dirty="0" smtClean="0">
                <a:solidFill>
                  <a:srgbClr val="242021"/>
                </a:solidFill>
                <a:effectLst/>
                <a:latin typeface="Times New Roman" panose="02020603050405020304" pitchFamily="18" charset="0"/>
                <a:ea typeface="Calibri" panose="020F0502020204030204" pitchFamily="34" charset="0"/>
                <a:cs typeface="+mj-cs"/>
              </a:rPr>
            </a:br>
            <a:r>
              <a:rPr lang="ar-SA" sz="2000" dirty="0" smtClean="0">
                <a:solidFill>
                  <a:srgbClr val="242021"/>
                </a:solidFill>
                <a:effectLst/>
                <a:latin typeface="Calibri" panose="020F0502020204030204" pitchFamily="34" charset="0"/>
                <a:ea typeface="Calibri" panose="020F0502020204030204" pitchFamily="34" charset="0"/>
                <a:cs typeface="+mj-cs"/>
              </a:rPr>
              <a:t>وتخفـي هـذه المعـدلات تفاوتـات كبيـرة ترتبـط بالموقـع الجغرافـي والحالـة الاجتماعيـة والاقتصاديـة وتشـمل معظـم مسـتويات التعليـم، كمـا يتجلـى ذلـك فـي نسـب الحضـور بالمدرسة المسـجل فـي المسـوح الاسـرية، اذ لا يحضـر إلا (3%) فقـط من اطفال الريف المرحلـة مـا قبـل المدرسـة، أي مـا يعـادل عُشر أقرانهـم فـي المناطـق الحضريـة</a:t>
            </a:r>
            <a:r>
              <a:rPr lang="en-US" sz="2000" dirty="0" smtClean="0">
                <a:solidFill>
                  <a:srgbClr val="242021"/>
                </a:solidFill>
                <a:effectLst/>
                <a:latin typeface="Times New Roman" panose="02020603050405020304" pitchFamily="18" charset="0"/>
                <a:ea typeface="Calibri" panose="020F0502020204030204" pitchFamily="34" charset="0"/>
                <a:cs typeface="+mj-cs"/>
              </a:rPr>
              <a:t>. </a:t>
            </a:r>
            <a:r>
              <a:rPr lang="ar-SA" sz="2000" dirty="0">
                <a:solidFill>
                  <a:srgbClr val="242021"/>
                </a:solidFill>
                <a:latin typeface="Times New Roman" panose="02020603050405020304" pitchFamily="18" charset="0"/>
                <a:ea typeface="Calibri" panose="020F0502020204030204" pitchFamily="34" charset="0"/>
                <a:cs typeface="+mj-cs"/>
              </a:rPr>
              <a:t>وفـي الدراسـة المتوسـطة يحضـر (35%) مـن أطفـال الاسر الفقيرة، مقارنـة بــ ( 77%) مـن أطفـال الأسر الأكثر ثـراء، ويصـح القـول نفسـه علـى (44%) فقـط مـن أطفـال الاسـر الريفية مقارنـة بــ(64%) مـن أطفـال المناطـق الحضريـة</a:t>
            </a:r>
            <a:r>
              <a:rPr lang="en-US" sz="2000" dirty="0" smtClean="0">
                <a:solidFill>
                  <a:srgbClr val="242021"/>
                </a:solidFill>
                <a:effectLst/>
                <a:latin typeface="Times New Roman" panose="02020603050405020304" pitchFamily="18" charset="0"/>
                <a:ea typeface="Calibri" panose="020F0502020204030204" pitchFamily="34" charset="0"/>
                <a:cs typeface="+mj-cs"/>
              </a:rPr>
              <a:t>.</a:t>
            </a:r>
            <a:endParaRPr lang="ar-IQ" sz="2000" dirty="0" smtClean="0">
              <a:solidFill>
                <a:srgbClr val="242021"/>
              </a:solidFill>
              <a:effectLst/>
              <a:latin typeface="Times New Roman" panose="02020603050405020304" pitchFamily="18" charset="0"/>
              <a:ea typeface="Calibri" panose="020F0502020204030204" pitchFamily="34" charset="0"/>
              <a:cs typeface="+mj-cs"/>
            </a:endParaRPr>
          </a:p>
          <a:p>
            <a:pPr algn="just" rtl="1">
              <a:lnSpc>
                <a:spcPct val="107000"/>
              </a:lnSpc>
            </a:pPr>
            <a:endParaRPr lang="ar-IQ" sz="2000" dirty="0">
              <a:solidFill>
                <a:srgbClr val="242021"/>
              </a:solidFill>
              <a:latin typeface="Times New Roman" panose="02020603050405020304" pitchFamily="18" charset="0"/>
              <a:ea typeface="Calibri" panose="020F0502020204030204" pitchFamily="34" charset="0"/>
              <a:cs typeface="Arial" panose="020B0604020202020204" pitchFamily="34" charset="0"/>
            </a:endParaRPr>
          </a:p>
          <a:p>
            <a:pPr algn="just" rtl="1">
              <a:lnSpc>
                <a:spcPct val="107000"/>
              </a:lnSpc>
            </a:pPr>
            <a:endParaRPr lang="ar-IQ" sz="1200" dirty="0" smtClean="0">
              <a:solidFill>
                <a:srgbClr val="242021"/>
              </a:solidFill>
              <a:effectLst/>
              <a:latin typeface="Times New Roman" panose="02020603050405020304" pitchFamily="18" charset="0"/>
              <a:ea typeface="Calibri" panose="020F0502020204030204" pitchFamily="34" charset="0"/>
              <a:cs typeface="Arial" panose="020B0604020202020204" pitchFamily="34" charset="0"/>
            </a:endParaRPr>
          </a:p>
          <a:p>
            <a:pPr algn="just" rtl="1">
              <a:lnSpc>
                <a:spcPct val="107000"/>
              </a:lnSpc>
            </a:pPr>
            <a:endParaRPr lang="ar-IQ" sz="1200" dirty="0">
              <a:solidFill>
                <a:srgbClr val="242021"/>
              </a:solidFill>
              <a:latin typeface="Times New Roman" panose="02020603050405020304" pitchFamily="18" charset="0"/>
              <a:ea typeface="Calibri" panose="020F0502020204030204" pitchFamily="34" charset="0"/>
              <a:cs typeface="Arial" panose="020B0604020202020204" pitchFamily="34" charset="0"/>
            </a:endParaRPr>
          </a:p>
          <a:p>
            <a:pPr algn="just" rtl="1">
              <a:lnSpc>
                <a:spcPct val="107000"/>
              </a:lnSpc>
            </a:pPr>
            <a:endParaRPr lang="ar-IQ" sz="1200" dirty="0" smtClean="0">
              <a:solidFill>
                <a:srgbClr val="242021"/>
              </a:solidFill>
              <a:effectLst/>
              <a:latin typeface="Times New Roman" panose="02020603050405020304" pitchFamily="18" charset="0"/>
              <a:ea typeface="Calibri" panose="020F0502020204030204" pitchFamily="34" charset="0"/>
              <a:cs typeface="Arial" panose="020B0604020202020204" pitchFamily="34" charset="0"/>
            </a:endParaRPr>
          </a:p>
          <a:p>
            <a:pPr algn="just" rtl="1">
              <a:lnSpc>
                <a:spcPct val="107000"/>
              </a:lnSpc>
            </a:pPr>
            <a:endParaRPr lang="ar-IQ" sz="1200" dirty="0">
              <a:solidFill>
                <a:srgbClr val="242021"/>
              </a:solidFill>
              <a:latin typeface="Times New Roman" panose="02020603050405020304" pitchFamily="18" charset="0"/>
              <a:ea typeface="Calibri" panose="020F0502020204030204" pitchFamily="34" charset="0"/>
              <a:cs typeface="Arial" panose="020B0604020202020204" pitchFamily="34" charset="0"/>
            </a:endParaRPr>
          </a:p>
          <a:p>
            <a:pPr algn="just" rtl="1">
              <a:lnSpc>
                <a:spcPct val="107000"/>
              </a:lnSpc>
            </a:pPr>
            <a:endParaRPr lang="ar-IQ" sz="1200" dirty="0" smtClean="0">
              <a:solidFill>
                <a:srgbClr val="242021"/>
              </a:solidFill>
              <a:effectLst/>
              <a:latin typeface="Times New Roman" panose="02020603050405020304" pitchFamily="18" charset="0"/>
              <a:ea typeface="Calibri" panose="020F0502020204030204" pitchFamily="34" charset="0"/>
              <a:cs typeface="Arial" panose="020B0604020202020204" pitchFamily="34" charset="0"/>
            </a:endParaRPr>
          </a:p>
          <a:p>
            <a:pPr algn="just" rtl="1">
              <a:lnSpc>
                <a:spcPct val="107000"/>
              </a:lnSpc>
            </a:pPr>
            <a:endParaRPr lang="ar-IQ" sz="1200" dirty="0">
              <a:solidFill>
                <a:srgbClr val="242021"/>
              </a:solidFill>
              <a:latin typeface="Times New Roman" panose="02020603050405020304" pitchFamily="18" charset="0"/>
              <a:ea typeface="Calibri" panose="020F0502020204030204" pitchFamily="34" charset="0"/>
              <a:cs typeface="Arial" panose="020B0604020202020204" pitchFamily="34" charset="0"/>
            </a:endParaRPr>
          </a:p>
          <a:p>
            <a:pPr algn="just" rtl="1">
              <a:lnSpc>
                <a:spcPct val="107000"/>
              </a:lnSpc>
            </a:pPr>
            <a:endParaRPr lang="en-US"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075231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8345" y="219660"/>
            <a:ext cx="10626811" cy="5090240"/>
          </a:xfrm>
          <a:prstGeom prst="rect">
            <a:avLst/>
          </a:prstGeom>
        </p:spPr>
        <p:txBody>
          <a:bodyPr wrap="square">
            <a:spAutoFit/>
          </a:bodyPr>
          <a:lstStyle/>
          <a:p>
            <a:pPr algn="just" rtl="1">
              <a:lnSpc>
                <a:spcPct val="107000"/>
              </a:lnSpc>
            </a:pPr>
            <a:r>
              <a:rPr lang="ar-SA" dirty="0" smtClean="0">
                <a:solidFill>
                  <a:srgbClr val="242021"/>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pPr>
            <a:r>
              <a:rPr lang="ar-SA" b="1" dirty="0" smtClean="0">
                <a:solidFill>
                  <a:srgbClr val="242021"/>
                </a:solidFill>
                <a:effectLst/>
                <a:latin typeface="Calibri" panose="020F0502020204030204" pitchFamily="34" charset="0"/>
                <a:ea typeface="Calibri" panose="020F0502020204030204" pitchFamily="34" charset="0"/>
                <a:cs typeface="Times New Roman" panose="02020603050405020304" pitchFamily="18" charset="0"/>
              </a:rPr>
              <a:t>3-معدلات التوظيف  لراس المال البشري في العراق وتوزيع الثروة</a:t>
            </a:r>
            <a:r>
              <a:rPr lang="ar-SA" dirty="0" smtClean="0">
                <a:solidFill>
                  <a:srgbClr val="242021"/>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justLow" rtl="1">
              <a:lnSpc>
                <a:spcPct val="107000"/>
              </a:lnSpc>
            </a:pPr>
            <a:r>
              <a:rPr lang="en-US" dirty="0" smtClean="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a:r>
            <a:br>
              <a:rPr lang="en-US" dirty="0" smtClean="0">
                <a:solidFill>
                  <a:srgbClr val="242021"/>
                </a:solidFill>
                <a:effectLst/>
                <a:latin typeface="Times New Roman" panose="02020603050405020304" pitchFamily="18" charset="0"/>
                <a:ea typeface="Calibri" panose="020F0502020204030204" pitchFamily="34" charset="0"/>
                <a:cs typeface="Arial" panose="020B0604020202020204" pitchFamily="34" charset="0"/>
              </a:rPr>
            </a:br>
            <a:r>
              <a:rPr lang="ar-SA" sz="2000" dirty="0" smtClean="0">
                <a:solidFill>
                  <a:srgbClr val="242021"/>
                </a:solidFill>
                <a:effectLst/>
                <a:latin typeface="Calibri" panose="020F0502020204030204" pitchFamily="34" charset="0"/>
                <a:ea typeface="Calibri" panose="020F0502020204030204" pitchFamily="34" charset="0"/>
                <a:cs typeface="Times New Roman" panose="02020603050405020304" pitchFamily="18" charset="0"/>
              </a:rPr>
              <a:t>يرجع ارتفـاع مسـتوى المعيشـة فـي العـراق بشـكل أسـاس الـى استهلاك الاحتياطـي النفطـي</a:t>
            </a:r>
            <a:r>
              <a:rPr lang="en-US" sz="2000" dirty="0" smtClean="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a:r>
            <a:br>
              <a:rPr lang="en-US" sz="2000" dirty="0" smtClean="0">
                <a:solidFill>
                  <a:srgbClr val="242021"/>
                </a:solidFill>
                <a:effectLst/>
                <a:latin typeface="Times New Roman" panose="02020603050405020304" pitchFamily="18" charset="0"/>
                <a:ea typeface="Calibri" panose="020F0502020204030204" pitchFamily="34" charset="0"/>
                <a:cs typeface="Arial" panose="020B0604020202020204" pitchFamily="34" charset="0"/>
              </a:rPr>
            </a:br>
            <a:r>
              <a:rPr lang="ar-SA" sz="2000" dirty="0" smtClean="0">
                <a:solidFill>
                  <a:srgbClr val="242021"/>
                </a:solidFill>
                <a:effectLst/>
                <a:latin typeface="Calibri" panose="020F0502020204030204" pitchFamily="34" charset="0"/>
                <a:ea typeface="Calibri" panose="020F0502020204030204" pitchFamily="34" charset="0"/>
                <a:cs typeface="Times New Roman" panose="02020603050405020304" pitchFamily="18" charset="0"/>
              </a:rPr>
              <a:t>بينمـا الاسـتثمار فـي بنـاء رأس المـال البشـري ضعيفـا، اذ يفتقر العــراق إلــى نظــام حمايــة اجتماعيــة </a:t>
            </a:r>
            <a:r>
              <a:rPr lang="ar-SA" sz="2000" dirty="0" smtClean="0">
                <a:solidFill>
                  <a:srgbClr val="242021"/>
                </a:solidFill>
                <a:effectLst/>
                <a:latin typeface="Calibri" panose="020F0502020204030204" pitchFamily="34" charset="0"/>
                <a:ea typeface="Calibri" panose="020F0502020204030204" pitchFamily="34" charset="0"/>
                <a:cs typeface="Times New Roman" panose="02020603050405020304" pitchFamily="18" charset="0"/>
              </a:rPr>
              <a:t>شــامل</a:t>
            </a:r>
            <a:r>
              <a:rPr lang="ar-SA" sz="2000" dirty="0" smtClean="0">
                <a:solidFill>
                  <a:srgbClr val="242021"/>
                </a:solidFill>
                <a:effectLst/>
                <a:latin typeface="Calibri" panose="020F0502020204030204" pitchFamily="34" charset="0"/>
                <a:ea typeface="Calibri" panose="020F0502020204030204" pitchFamily="34" charset="0"/>
                <a:cs typeface="Times New Roman" panose="02020603050405020304" pitchFamily="18" charset="0"/>
              </a:rPr>
              <a:t>، منصــف ومتســاو يمكــن مــن اســتيعاب الصدمــات وحمايــة المســنين وذوي الاعاقــة، وعلـى الرغـم مـن الكلفـة العاليـة وصعوبـة الاسـتدامة الماليـة للنظـام الحالـي، فانـه يعانـي مـن تغطيـة منخفضـة يسـتفيدةمنهـا بالأساس موظفـو القطـاع العـام حوالـي (3 ) ملايين شـخص (فـي مقابـل حوالـي </a:t>
            </a:r>
            <a:r>
              <a:rPr lang="en-US" sz="2000" dirty="0" smtClean="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200</a:t>
            </a:r>
            <a:r>
              <a:rPr lang="ar-SA" sz="2000" dirty="0" smtClean="0">
                <a:solidFill>
                  <a:srgbClr val="242021"/>
                </a:solidFill>
                <a:effectLst/>
                <a:latin typeface="Calibri" panose="020F0502020204030204" pitchFamily="34" charset="0"/>
                <a:ea typeface="Calibri" panose="020F0502020204030204" pitchFamily="34" charset="0"/>
                <a:cs typeface="Times New Roman" panose="02020603050405020304" pitchFamily="18" charset="0"/>
              </a:rPr>
              <a:t>ألـف شـخص فقـط مـن موظفــي القطــاع الخــاص، بينمــا لا تشــمل التغطيــة حوالــي (5) ملايين آخريــن</a:t>
            </a:r>
            <a:r>
              <a:rPr lang="en-US" sz="2000" dirty="0" smtClean="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algn="justLow" rtl="1"/>
            <a:r>
              <a:rPr lang="en-US" sz="2000" dirty="0" smtClean="0">
                <a:solidFill>
                  <a:srgbClr val="242021"/>
                </a:solidFill>
                <a:effectLst/>
                <a:latin typeface="Times New Roman" panose="02020603050405020304" pitchFamily="18" charset="0"/>
                <a:ea typeface="Calibri" panose="020F0502020204030204" pitchFamily="34" charset="0"/>
              </a:rPr>
              <a:t/>
            </a:r>
            <a:br>
              <a:rPr lang="en-US" sz="2000" dirty="0" smtClean="0">
                <a:solidFill>
                  <a:srgbClr val="242021"/>
                </a:solidFill>
                <a:effectLst/>
                <a:latin typeface="Times New Roman" panose="02020603050405020304" pitchFamily="18" charset="0"/>
                <a:ea typeface="Calibri" panose="020F0502020204030204" pitchFamily="34" charset="0"/>
              </a:rPr>
            </a:br>
            <a:r>
              <a:rPr lang="ar-SA" sz="2000" dirty="0" smtClean="0">
                <a:solidFill>
                  <a:srgbClr val="242021"/>
                </a:solidFill>
                <a:effectLst/>
                <a:latin typeface="Times New Roman" panose="02020603050405020304" pitchFamily="18" charset="0"/>
                <a:ea typeface="Calibri" panose="020F0502020204030204" pitchFamily="34" charset="0"/>
              </a:rPr>
              <a:t>ويواجــه نظــام الحمايــة الاجتماعيــة تحديــات اقتصاديــة واجتماعيــة أخـرى؛ ممـا يـؤدي الـى تفاوت كبيـر ليـس بيـن موظفـي القطاعيـن العـام والخـاص فحسـب، بـل كذلـك بيـن مختلـف الافـراد المسـتفيدين مـن النظـام، فضلاً عن ذلـك، ينتـج التصميـم الحالـي لنظـام التقاعـد حوافـز سـلبية</a:t>
            </a:r>
            <a:r>
              <a:rPr lang="ar-SA" sz="2000" dirty="0" smtClean="0">
                <a:solidFill>
                  <a:srgbClr val="242021"/>
                </a:solidFill>
                <a:effectLst/>
                <a:latin typeface="Times New Roman" panose="02020603050405020304" pitchFamily="18" charset="0"/>
                <a:ea typeface="Calibri" panose="020F0502020204030204" pitchFamily="34" charset="0"/>
              </a:rPr>
              <a:t>، علـى سـبيل المثـال، التحفيـز علـى التقاعـد المبكـر، والعقبـات التـي تعتـرض تنميـة القطـاع الخـاص نظـرا لافضليـة العمـل فـي القطـاع العـام، ولا يوفـر نظـام التقاعـد الحالـي للمنتفعيـن معاشـات كافيـة ويمكـن تقديـر حجمهـا قبـل التقاعـد</a:t>
            </a:r>
            <a:r>
              <a:rPr lang="en-US" sz="2000" dirty="0" smtClean="0">
                <a:solidFill>
                  <a:srgbClr val="242021"/>
                </a:solidFill>
                <a:effectLst/>
                <a:latin typeface="Times New Roman" panose="02020603050405020304" pitchFamily="18" charset="0"/>
                <a:ea typeface="Calibri" panose="020F0502020204030204" pitchFamily="34" charset="0"/>
              </a:rPr>
              <a:t>.</a:t>
            </a:r>
            <a:r>
              <a:rPr lang="en-US" sz="2000" dirty="0" smtClean="0">
                <a:solidFill>
                  <a:srgbClr val="242021"/>
                </a:solidFill>
                <a:effectLst/>
                <a:latin typeface="Times New Roman" panose="02020603050405020304" pitchFamily="18" charset="0"/>
                <a:ea typeface="Calibri" panose="020F0502020204030204" pitchFamily="34" charset="0"/>
              </a:rPr>
              <a:t/>
            </a:r>
            <a:br>
              <a:rPr lang="en-US" sz="2000" dirty="0" smtClean="0">
                <a:solidFill>
                  <a:srgbClr val="242021"/>
                </a:solidFill>
                <a:effectLst/>
                <a:latin typeface="Times New Roman" panose="02020603050405020304" pitchFamily="18" charset="0"/>
                <a:ea typeface="Calibri" panose="020F0502020204030204" pitchFamily="34" charset="0"/>
              </a:rPr>
            </a:br>
            <a:r>
              <a:rPr lang="en-US" sz="2000" dirty="0" smtClean="0">
                <a:effectLst/>
                <a:latin typeface="Times New Roman" panose="02020603050405020304" pitchFamily="18" charset="0"/>
                <a:ea typeface="Calibri" panose="020F0502020204030204" pitchFamily="34" charset="0"/>
              </a:rPr>
              <a:t/>
            </a:r>
            <a:br>
              <a:rPr lang="en-US" sz="2000" dirty="0" smtClean="0">
                <a:effectLst/>
                <a:latin typeface="Times New Roman" panose="02020603050405020304" pitchFamily="18" charset="0"/>
                <a:ea typeface="Calibri" panose="020F0502020204030204" pitchFamily="34" charset="0"/>
              </a:rPr>
            </a:br>
            <a:endParaRPr lang="en-US" sz="2000" dirty="0"/>
          </a:p>
        </p:txBody>
      </p:sp>
    </p:spTree>
    <p:extLst>
      <p:ext uri="{BB962C8B-B14F-4D97-AF65-F5344CB8AC3E}">
        <p14:creationId xmlns:p14="http://schemas.microsoft.com/office/powerpoint/2010/main" val="29838624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326571"/>
            <a:ext cx="11965577" cy="5130507"/>
          </a:xfrm>
          <a:prstGeom prst="rect">
            <a:avLst/>
          </a:prstGeom>
        </p:spPr>
        <p:txBody>
          <a:bodyPr wrap="square">
            <a:spAutoFit/>
          </a:bodyPr>
          <a:lstStyle/>
          <a:p>
            <a:pPr algn="just" rtl="1">
              <a:lnSpc>
                <a:spcPct val="107000"/>
              </a:lnSpc>
            </a:pPr>
            <a:r>
              <a:rPr lang="en-US" dirty="0" smtClean="0">
                <a:solidFill>
                  <a:srgbClr val="FFFFFF"/>
                </a:solidFill>
                <a:effectLst/>
                <a:latin typeface="Times New Roman" panose="02020603050405020304" pitchFamily="18" charset="0"/>
                <a:ea typeface="Calibri" panose="020F0502020204030204" pitchFamily="34" charset="0"/>
                <a:cs typeface="Arial" panose="020B0604020202020204" pitchFamily="34" charset="0"/>
              </a:rPr>
              <a:t>1</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pPr>
            <a:r>
              <a:rPr lang="ar-SA" b="1" dirty="0" smtClean="0">
                <a:solidFill>
                  <a:srgbClr val="242021"/>
                </a:solidFill>
                <a:effectLst/>
                <a:latin typeface="Calibri" panose="020F0502020204030204" pitchFamily="34" charset="0"/>
                <a:ea typeface="Times New Roman" panose="02020603050405020304" pitchFamily="18" charset="0"/>
                <a:cs typeface="Times New Roman" panose="02020603050405020304" pitchFamily="18" charset="0"/>
              </a:rPr>
              <a:t>4-الواقع الصحي وتاثير جائحة كوفيد 19 على راس المال البشري في العراق</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pPr>
            <a:r>
              <a:rPr lang="ar-SA" dirty="0" smtClean="0">
                <a:solidFill>
                  <a:srgbClr val="242021"/>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pPr>
            <a:r>
              <a:rPr lang="ar-SA" dirty="0" smtClean="0">
                <a:solidFill>
                  <a:srgbClr val="333333"/>
                </a:solidFill>
                <a:effectLst/>
                <a:latin typeface="Calibri" panose="020F0502020204030204" pitchFamily="34" charset="0"/>
                <a:ea typeface="Times New Roman" panose="02020603050405020304" pitchFamily="18" charset="0"/>
                <a:cs typeface="Times New Roman" panose="02020603050405020304" pitchFamily="18" charset="0"/>
              </a:rPr>
              <a:t>يمثل بعد الصحة اعلى وفق مؤشر راس المال البشري الصادر من البتك الدولي  (بقاء الأطفال على قيد الحياة، والتقزم، ومعدلات بقاء البالغين على قيد الحياة</a:t>
            </a:r>
            <a:r>
              <a:rPr lang="ar-SA" dirty="0" smtClean="0">
                <a:solidFill>
                  <a:srgbClr val="242021"/>
                </a:solidFill>
                <a:effectLst/>
                <a:latin typeface="Calibri" panose="020F0502020204030204" pitchFamily="34" charset="0"/>
                <a:ea typeface="Calibri" panose="020F0502020204030204" pitchFamily="34" charset="0"/>
                <a:cs typeface="Times New Roman" panose="02020603050405020304" pitchFamily="18" charset="0"/>
              </a:rPr>
              <a:t> )ويعكـس التقرير معالجة أزمة راس </a:t>
            </a:r>
            <a:r>
              <a:rPr lang="ar-SA" dirty="0" smtClean="0">
                <a:solidFill>
                  <a:srgbClr val="242021"/>
                </a:solidFill>
                <a:effectLst/>
                <a:latin typeface="Calibri" panose="020F0502020204030204" pitchFamily="34" charset="0"/>
                <a:ea typeface="Calibri" panose="020F0502020204030204" pitchFamily="34" charset="0"/>
                <a:cs typeface="Times New Roman" panose="02020603050405020304" pitchFamily="18" charset="0"/>
              </a:rPr>
              <a:t>المال</a:t>
            </a:r>
            <a:r>
              <a:rPr lang="ar-IQ" dirty="0">
                <a:solidFill>
                  <a:srgbClr val="242021"/>
                </a:solidFill>
                <a:latin typeface="Calibri" panose="020F0502020204030204" pitchFamily="34" charset="0"/>
                <a:ea typeface="Calibri" panose="020F0502020204030204" pitchFamily="34" charset="0"/>
                <a:cs typeface="Times New Roman" panose="02020603050405020304" pitchFamily="18" charset="0"/>
              </a:rPr>
              <a:t> </a:t>
            </a:r>
            <a:r>
              <a:rPr lang="ar-SA" dirty="0" smtClean="0">
                <a:solidFill>
                  <a:srgbClr val="242021"/>
                </a:solidFill>
                <a:effectLst/>
                <a:latin typeface="Calibri" panose="020F0502020204030204" pitchFamily="34" charset="0"/>
                <a:ea typeface="Calibri" panose="020F0502020204030204" pitchFamily="34" charset="0"/>
                <a:cs typeface="Times New Roman" panose="02020603050405020304" pitchFamily="18" charset="0"/>
              </a:rPr>
              <a:t>البشري </a:t>
            </a:r>
            <a:r>
              <a:rPr lang="ar-SA" dirty="0" smtClean="0">
                <a:solidFill>
                  <a:srgbClr val="242021"/>
                </a:solidFill>
                <a:effectLst/>
                <a:latin typeface="Calibri" panose="020F0502020204030204" pitchFamily="34" charset="0"/>
                <a:ea typeface="Calibri" panose="020F0502020204030204" pitchFamily="34" charset="0"/>
                <a:cs typeface="Times New Roman" panose="02020603050405020304" pitchFamily="18" charset="0"/>
              </a:rPr>
              <a:t>في العراقاذ حقق بعض المكاسـب المتواضعـة  فـي قطـاع الصحـة ، و تراجـع محصلات رئيسـة أخــرى</a:t>
            </a:r>
            <a:r>
              <a:rPr lang="en-US" dirty="0" smtClean="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a:t>
            </a:r>
            <a:r>
              <a:rPr lang="ar-SA" dirty="0" smtClean="0">
                <a:solidFill>
                  <a:srgbClr val="242021"/>
                </a:solidFill>
                <a:effectLst/>
                <a:latin typeface="Calibri" panose="020F0502020204030204" pitchFamily="34" charset="0"/>
                <a:ea typeface="Calibri" panose="020F0502020204030204" pitchFamily="34" charset="0"/>
                <a:cs typeface="Times New Roman" panose="02020603050405020304" pitchFamily="18" charset="0"/>
              </a:rPr>
              <a:t> ففــي حيــن انخفــض معــدل وفيــات الأطفال دون ســن الخامســة خــلال العقديــن الماضييــن،الا أنــه ما يــزال يمثــل ضعــف متوســط البلــدان ذات الدخــل المتوســط الأعلى، وأعلــى بكثيــر مــن نظرائــه فــي منطقــة الشــرق الاوســط وشــمال إفريقيــا، وأن مســتوى التقــزم بيـن الأطفال فـي العـراق أعلـى بكثيـر عمـا هـو عليـه فـي بلـدان أخـرى فـي المنطقـة اضعـف دخلاً</a:t>
            </a:r>
            <a:r>
              <a:rPr lang="en-US" dirty="0" smtClean="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a:t>
            </a:r>
            <a:r>
              <a:rPr lang="ar-SA" dirty="0" smtClean="0">
                <a:solidFill>
                  <a:srgbClr val="242021"/>
                </a:solidFill>
                <a:effectLst/>
                <a:latin typeface="Calibri" panose="020F0502020204030204" pitchFamily="34" charset="0"/>
                <a:ea typeface="Calibri" panose="020F0502020204030204" pitchFamily="34" charset="0"/>
                <a:cs typeface="Times New Roman" panose="02020603050405020304" pitchFamily="18" charset="0"/>
              </a:rPr>
              <a:t>ففـي عـام </a:t>
            </a:r>
            <a:r>
              <a:rPr lang="en-US" dirty="0" smtClean="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2018</a:t>
            </a:r>
            <a:r>
              <a:rPr lang="ar-SA" dirty="0" smtClean="0">
                <a:solidFill>
                  <a:srgbClr val="242021"/>
                </a:solidFill>
                <a:effectLst/>
                <a:latin typeface="Calibri" panose="020F0502020204030204" pitchFamily="34" charset="0"/>
                <a:ea typeface="Calibri" panose="020F0502020204030204" pitchFamily="34" charset="0"/>
                <a:cs typeface="Times New Roman" panose="02020603050405020304" pitchFamily="18" charset="0"/>
              </a:rPr>
              <a:t> بـدأ متوسـط العمـر المتوقـع عنـد الـوالدة باسـتعادة المسـتوى الـذي كان عليـه عـام </a:t>
            </a:r>
            <a:r>
              <a:rPr lang="en-US" dirty="0" smtClean="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2000</a:t>
            </a:r>
            <a:r>
              <a:rPr lang="ar-SA" dirty="0" smtClean="0">
                <a:solidFill>
                  <a:srgbClr val="242021"/>
                </a:solidFill>
                <a:effectLst/>
                <a:latin typeface="Calibri" panose="020F0502020204030204" pitchFamily="34" charset="0"/>
                <a:ea typeface="Calibri" panose="020F0502020204030204" pitchFamily="34" charset="0"/>
                <a:cs typeface="Times New Roman" panose="02020603050405020304" pitchFamily="18" charset="0"/>
              </a:rPr>
              <a:t>وهـو </a:t>
            </a:r>
            <a:r>
              <a:rPr lang="en-US" dirty="0" smtClean="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70</a:t>
            </a:r>
            <a:r>
              <a:rPr lang="ar-SA" dirty="0" smtClean="0">
                <a:solidFill>
                  <a:srgbClr val="242021"/>
                </a:solidFill>
                <a:effectLst/>
                <a:latin typeface="Calibri" panose="020F0502020204030204" pitchFamily="34" charset="0"/>
                <a:ea typeface="Calibri" panose="020F0502020204030204" pitchFamily="34" charset="0"/>
                <a:cs typeface="Times New Roman" panose="02020603050405020304" pitchFamily="18" charset="0"/>
              </a:rPr>
              <a:t>عامـاً ٍ ، إلا أن المواطـن العراقـي لـم يسـتفد بشـكل متسـاو مـن </a:t>
            </a:r>
            <a:r>
              <a:rPr lang="ar-SA" dirty="0" smtClean="0">
                <a:solidFill>
                  <a:srgbClr val="242021"/>
                </a:solidFill>
                <a:effectLst/>
                <a:latin typeface="Calibri" panose="020F0502020204030204" pitchFamily="34" charset="0"/>
                <a:ea typeface="Calibri" panose="020F0502020204030204" pitchFamily="34" charset="0"/>
                <a:cs typeface="Times New Roman" panose="02020603050405020304" pitchFamily="18" charset="0"/>
              </a:rPr>
              <a:t>تلـك</a:t>
            </a:r>
            <a:r>
              <a:rPr lang="ar-IQ" dirty="0">
                <a:solidFill>
                  <a:srgbClr val="242021"/>
                </a:solidFill>
                <a:latin typeface="Times New Roman" panose="02020603050405020304" pitchFamily="18" charset="0"/>
                <a:ea typeface="Calibri" panose="020F0502020204030204" pitchFamily="34" charset="0"/>
                <a:cs typeface="Arial" panose="020B0604020202020204" pitchFamily="34" charset="0"/>
              </a:rPr>
              <a:t> </a:t>
            </a:r>
            <a:r>
              <a:rPr lang="ar-SA" dirty="0" smtClean="0">
                <a:solidFill>
                  <a:srgbClr val="242021"/>
                </a:solidFill>
                <a:effectLst/>
                <a:latin typeface="Calibri" panose="020F0502020204030204" pitchFamily="34" charset="0"/>
                <a:ea typeface="Calibri" panose="020F0502020204030204" pitchFamily="34" charset="0"/>
                <a:cs typeface="Times New Roman" panose="02020603050405020304" pitchFamily="18" charset="0"/>
              </a:rPr>
              <a:t>لمكاسـب </a:t>
            </a:r>
            <a:r>
              <a:rPr lang="ar-SA" dirty="0" smtClean="0">
                <a:solidFill>
                  <a:srgbClr val="242021"/>
                </a:solidFill>
                <a:effectLst/>
                <a:latin typeface="Calibri" panose="020F0502020204030204" pitchFamily="34" charset="0"/>
                <a:ea typeface="Calibri" panose="020F0502020204030204" pitchFamily="34" charset="0"/>
                <a:cs typeface="Times New Roman" panose="02020603050405020304" pitchFamily="18" charset="0"/>
              </a:rPr>
              <a:t>المتواضعـة، إذ يظهـر التحليـل أن معـدلات وفيـات الأطفال حديثـي الـولادة والرضـع ودون سـن الخامسـة قـد تحسـنت بشـكل ملحـوظ فـي المناطـق الحضرية والأكثر ثراءً، إلا أن </a:t>
            </a:r>
            <a:r>
              <a:rPr lang="ar-IQ" dirty="0" smtClean="0">
                <a:solidFill>
                  <a:srgbClr val="242021"/>
                </a:solidFill>
                <a:effectLst/>
                <a:latin typeface="Calibri" panose="020F0502020204030204" pitchFamily="34" charset="0"/>
                <a:ea typeface="Calibri" panose="020F0502020204030204" pitchFamily="34" charset="0"/>
                <a:cs typeface="Times New Roman" panose="02020603050405020304" pitchFamily="18" charset="0"/>
              </a:rPr>
              <a:t>ال</a:t>
            </a:r>
            <a:r>
              <a:rPr lang="ar-SA" dirty="0" smtClean="0">
                <a:solidFill>
                  <a:srgbClr val="242021"/>
                </a:solidFill>
                <a:effectLst/>
                <a:latin typeface="Calibri" panose="020F0502020204030204" pitchFamily="34" charset="0"/>
                <a:ea typeface="Calibri" panose="020F0502020204030204" pitchFamily="34" charset="0"/>
                <a:cs typeface="Times New Roman" panose="02020603050405020304" pitchFamily="18" charset="0"/>
              </a:rPr>
              <a:t>ظــروف </a:t>
            </a:r>
            <a:r>
              <a:rPr lang="ar-IQ" dirty="0" smtClean="0">
                <a:solidFill>
                  <a:srgbClr val="242021"/>
                </a:solidFill>
                <a:effectLst/>
                <a:latin typeface="Calibri" panose="020F0502020204030204" pitchFamily="34" charset="0"/>
                <a:ea typeface="Calibri" panose="020F0502020204030204" pitchFamily="34" charset="0"/>
                <a:cs typeface="Times New Roman" panose="02020603050405020304" pitchFamily="18" charset="0"/>
              </a:rPr>
              <a:t>الامنية التي واجهت العراق </a:t>
            </a:r>
            <a:r>
              <a:rPr lang="ar-SA" dirty="0" smtClean="0">
                <a:solidFill>
                  <a:srgbClr val="242021"/>
                </a:solidFill>
                <a:effectLst/>
                <a:latin typeface="Calibri" panose="020F0502020204030204" pitchFamily="34" charset="0"/>
                <a:ea typeface="Calibri" panose="020F0502020204030204" pitchFamily="34" charset="0"/>
                <a:cs typeface="Times New Roman" panose="02020603050405020304" pitchFamily="18" charset="0"/>
              </a:rPr>
              <a:t>ســببت </a:t>
            </a:r>
            <a:r>
              <a:rPr lang="ar-SA" dirty="0" smtClean="0">
                <a:solidFill>
                  <a:srgbClr val="242021"/>
                </a:solidFill>
                <a:effectLst/>
                <a:latin typeface="Calibri" panose="020F0502020204030204" pitchFamily="34" charset="0"/>
                <a:ea typeface="Calibri" panose="020F0502020204030204" pitchFamily="34" charset="0"/>
                <a:cs typeface="Times New Roman" panose="02020603050405020304" pitchFamily="18" charset="0"/>
              </a:rPr>
              <a:t>موجــات كبيــرة مــن النــزوح وتدفــق اللاجئيين وأثـرت سلباً علـى متوسـط العمـر المتوقـع لـكل مـن البالغيـن والأطفال؛ ممـا أدى إلـى وجود تباينـات كبيـرة بيـن المحافظـات</a:t>
            </a:r>
            <a:r>
              <a:rPr lang="en-US" dirty="0" smtClean="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pPr>
            <a:r>
              <a:rPr lang="en-US" b="1" dirty="0" smtClean="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a:r>
            <a:br>
              <a:rPr lang="en-US" b="1" dirty="0" smtClean="0">
                <a:solidFill>
                  <a:srgbClr val="242021"/>
                </a:solidFill>
                <a:effectLst/>
                <a:latin typeface="Times New Roman" panose="02020603050405020304" pitchFamily="18" charset="0"/>
                <a:ea typeface="Calibri" panose="020F0502020204030204" pitchFamily="34" charset="0"/>
                <a:cs typeface="Arial" panose="020B0604020202020204" pitchFamily="34" charset="0"/>
              </a:rPr>
            </a:br>
            <a:r>
              <a:rPr lang="ar-SA" b="0" i="0" dirty="0" smtClean="0">
                <a:solidFill>
                  <a:srgbClr val="242021"/>
                </a:solidFill>
                <a:effectLst/>
                <a:latin typeface="TraditionalArabic"/>
                <a:ea typeface="Calibri" panose="020F0502020204030204" pitchFamily="34" charset="0"/>
                <a:cs typeface="Times New Roman" panose="02020603050405020304" pitchFamily="18" charset="0"/>
              </a:rPr>
              <a:t>سجل العراق حوالي (1,2) مليـون حالـة إصابـة مؤكـدة  بفيروس كوفيد -19 وحوالـي (16000)</a:t>
            </a:r>
            <a:r>
              <a:rPr lang="ar-SA" dirty="0" smtClean="0">
                <a:solidFill>
                  <a:srgbClr val="242021"/>
                </a:solidFill>
                <a:effectLst/>
                <a:latin typeface="Calibri" panose="020F0502020204030204" pitchFamily="34" charset="0"/>
                <a:ea typeface="Calibri" panose="020F0502020204030204" pitchFamily="34" charset="0"/>
                <a:cs typeface="Times New Roman" panose="02020603050405020304" pitchFamily="18" charset="0"/>
              </a:rPr>
              <a:t> </a:t>
            </a:r>
            <a:r>
              <a:rPr lang="ar-SA" b="0" i="0" dirty="0" smtClean="0">
                <a:solidFill>
                  <a:srgbClr val="242021"/>
                </a:solidFill>
                <a:effectLst/>
                <a:latin typeface="TraditionalArabic"/>
                <a:ea typeface="Calibri" panose="020F0502020204030204" pitchFamily="34" charset="0"/>
                <a:cs typeface="Times New Roman" panose="02020603050405020304" pitchFamily="18" charset="0"/>
              </a:rPr>
              <a:t>حالـة وفـاة لغايـة نصـف نهايـة شـهر أيـار ،</a:t>
            </a:r>
            <a:r>
              <a:rPr lang="en-US" b="0" i="0" dirty="0" smtClean="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2021</a:t>
            </a:r>
            <a:r>
              <a:rPr lang="ar-SA" b="0" i="0" dirty="0" smtClean="0">
                <a:solidFill>
                  <a:srgbClr val="242021"/>
                </a:solidFill>
                <a:effectLst/>
                <a:latin typeface="TraditionalArabic"/>
                <a:ea typeface="Calibri" panose="020F0502020204030204" pitchFamily="34" charset="0"/>
                <a:cs typeface="Times New Roman" panose="02020603050405020304" pitchFamily="18" charset="0"/>
              </a:rPr>
              <a:t>وما يـزال العـراق عرضـة لخطـورة عاليـة تتمثـل فـي</a:t>
            </a:r>
            <a:r>
              <a:rPr lang="ar-SA" dirty="0" smtClean="0">
                <a:solidFill>
                  <a:srgbClr val="242021"/>
                </a:solidFill>
                <a:effectLst/>
                <a:latin typeface="Calibri" panose="020F0502020204030204" pitchFamily="34" charset="0"/>
                <a:ea typeface="Calibri" panose="020F0502020204030204" pitchFamily="34" charset="0"/>
                <a:cs typeface="Times New Roman" panose="02020603050405020304" pitchFamily="18" charset="0"/>
              </a:rPr>
              <a:t> </a:t>
            </a:r>
            <a:r>
              <a:rPr lang="ar-SA" b="0" i="0" dirty="0" smtClean="0">
                <a:solidFill>
                  <a:srgbClr val="242021"/>
                </a:solidFill>
                <a:effectLst/>
                <a:latin typeface="TraditionalArabic"/>
                <a:ea typeface="Calibri" panose="020F0502020204030204" pitchFamily="34" charset="0"/>
                <a:cs typeface="Times New Roman" panose="02020603050405020304" pitchFamily="18" charset="0"/>
              </a:rPr>
              <a:t>الحالات المرضيـة والوفيـات المرتبطـة بـذه الجائحـة، ليـس فقـط مـن خـلال آثارهـا المباشـرة ولكـن أيضاً</a:t>
            </a:r>
            <a:r>
              <a:rPr lang="ar-SA" dirty="0" smtClean="0">
                <a:solidFill>
                  <a:srgbClr val="242021"/>
                </a:solidFill>
                <a:effectLst/>
                <a:latin typeface="Calibri" panose="020F0502020204030204" pitchFamily="34" charset="0"/>
                <a:ea typeface="Calibri" panose="020F0502020204030204" pitchFamily="34" charset="0"/>
                <a:cs typeface="Times New Roman" panose="02020603050405020304" pitchFamily="18" charset="0"/>
              </a:rPr>
              <a:t> </a:t>
            </a:r>
            <a:r>
              <a:rPr lang="ar-SA" b="0" i="0" dirty="0" smtClean="0">
                <a:solidFill>
                  <a:srgbClr val="242021"/>
                </a:solidFill>
                <a:effectLst/>
                <a:latin typeface="TraditionalArabic"/>
                <a:ea typeface="Calibri" panose="020F0502020204030204" pitchFamily="34" charset="0"/>
                <a:cs typeface="Times New Roman" panose="02020603050405020304" pitchFamily="18" charset="0"/>
              </a:rPr>
              <a:t>بشـكل غيـر مباشـر مـن خلال العـبء الـذي تثقلـه الجائحـة علـى النظـام الصحـي</a:t>
            </a:r>
            <a:r>
              <a:rPr lang="en-US" b="0" i="0" dirty="0" smtClean="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a:t>
            </a:r>
            <a:r>
              <a:rPr lang="en-US" dirty="0" smtClean="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a:t>
            </a:r>
            <a:r>
              <a:rPr lang="ar-SA" b="0" i="0" dirty="0" smtClean="0">
                <a:solidFill>
                  <a:srgbClr val="242021"/>
                </a:solidFill>
                <a:effectLst/>
                <a:latin typeface="TraditionalArabic"/>
                <a:ea typeface="Calibri" panose="020F0502020204030204" pitchFamily="34" charset="0"/>
                <a:cs typeface="Times New Roman" panose="02020603050405020304" pitchFamily="18" charset="0"/>
              </a:rPr>
              <a:t>وترتبـط الخطـورة بالنسـب المرتفعـة والمتزايـدة للمصابيـن بالأمراض غيـر المعديـة، ووجـود مجموعـة</a:t>
            </a:r>
            <a:r>
              <a:rPr lang="ar-SA" dirty="0">
                <a:solidFill>
                  <a:srgbClr val="242021"/>
                </a:solidFill>
                <a:latin typeface="Times New Roman" panose="02020603050405020304" pitchFamily="18" charset="0"/>
                <a:ea typeface="Calibri" panose="020F0502020204030204" pitchFamily="34" charset="0"/>
              </a:rPr>
              <a:t> </a:t>
            </a:r>
            <a:r>
              <a:rPr lang="ar-SA" b="0" i="0" dirty="0" smtClean="0">
                <a:solidFill>
                  <a:srgbClr val="242021"/>
                </a:solidFill>
                <a:effectLst/>
                <a:latin typeface="TraditionalArabic"/>
                <a:ea typeface="Calibri" panose="020F0502020204030204" pitchFamily="34" charset="0"/>
                <a:cs typeface="Times New Roman" panose="02020603050405020304" pitchFamily="18" charset="0"/>
              </a:rPr>
              <a:t>متنوعـة مــن فئــات الســكان الهشــة المعرضــة للخطــر جــراء الفقــر والنــزوح، فضلاً عــن واقــع النظــام</a:t>
            </a:r>
            <a:r>
              <a:rPr lang="ar-SA" dirty="0">
                <a:solidFill>
                  <a:srgbClr val="242021"/>
                </a:solidFill>
                <a:latin typeface="Times New Roman" panose="02020603050405020304" pitchFamily="18" charset="0"/>
                <a:ea typeface="Calibri" panose="020F0502020204030204" pitchFamily="34" charset="0"/>
              </a:rPr>
              <a:t> </a:t>
            </a:r>
            <a:r>
              <a:rPr lang="ar-SA" b="0" i="0" dirty="0" smtClean="0">
                <a:solidFill>
                  <a:srgbClr val="242021"/>
                </a:solidFill>
                <a:effectLst/>
                <a:latin typeface="TraditionalArabic"/>
                <a:ea typeface="Calibri" panose="020F0502020204030204" pitchFamily="34" charset="0"/>
                <a:cs typeface="Times New Roman" panose="02020603050405020304" pitchFamily="18" charset="0"/>
              </a:rPr>
              <a:t>الصحــي الــذي يتصــف بالضعــف ويفتقــر إلـى الإنصاف، ويتوقـع أن تسـبب الجائحـة خسـائرا</a:t>
            </a:r>
            <a:r>
              <a:rPr lang="ar-SA" dirty="0">
                <a:solidFill>
                  <a:srgbClr val="242021"/>
                </a:solidFill>
                <a:latin typeface="Times New Roman" panose="02020603050405020304" pitchFamily="18" charset="0"/>
                <a:ea typeface="Calibri" panose="020F0502020204030204" pitchFamily="34" charset="0"/>
              </a:rPr>
              <a:t> </a:t>
            </a:r>
            <a:r>
              <a:rPr lang="ar-SA" b="0" i="0" dirty="0" smtClean="0">
                <a:solidFill>
                  <a:srgbClr val="242021"/>
                </a:solidFill>
                <a:effectLst/>
                <a:latin typeface="TraditionalArabic"/>
                <a:ea typeface="Calibri" panose="020F0502020204030204" pitchFamily="34" charset="0"/>
                <a:cs typeface="Times New Roman" panose="02020603050405020304" pitchFamily="18" charset="0"/>
              </a:rPr>
              <a:t>متزايـدة فـي قطـاع التعليـم بيـن فئـات الأطفال </a:t>
            </a:r>
            <a:r>
              <a:rPr lang="ar-SA" b="0" i="0" dirty="0" smtClean="0">
                <a:solidFill>
                  <a:srgbClr val="242021"/>
                </a:solidFill>
                <a:effectLst/>
                <a:latin typeface="TraditionalArabic"/>
                <a:ea typeface="Calibri" panose="020F0502020204030204" pitchFamily="34" charset="0"/>
                <a:cs typeface="Times New Roman" panose="02020603050405020304" pitchFamily="18" charset="0"/>
              </a:rPr>
              <a:t>والشـباب</a:t>
            </a:r>
            <a:r>
              <a:rPr lang="ar-IQ" b="0" i="0" dirty="0" smtClean="0">
                <a:solidFill>
                  <a:srgbClr val="242021"/>
                </a:solidFill>
                <a:effectLst/>
                <a:latin typeface="TraditionalArabic"/>
                <a:ea typeface="Calibri" panose="020F0502020204030204" pitchFamily="34" charset="0"/>
                <a:cs typeface="Times New Roman" panose="02020603050405020304" pitchFamily="18" charset="0"/>
              </a:rPr>
              <a:t>.</a:t>
            </a:r>
            <a:endParaRPr lang="en-US"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178400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1601" y="715565"/>
            <a:ext cx="9848334" cy="3945054"/>
          </a:xfrm>
          <a:prstGeom prst="rect">
            <a:avLst/>
          </a:prstGeom>
        </p:spPr>
        <p:txBody>
          <a:bodyPr wrap="square">
            <a:spAutoFit/>
          </a:bodyPr>
          <a:lstStyle/>
          <a:p>
            <a:pPr algn="just" rtl="1">
              <a:lnSpc>
                <a:spcPct val="107000"/>
              </a:lnSpc>
            </a:pPr>
            <a:r>
              <a:rPr lang="ar-SA" b="0" i="0" dirty="0" smtClean="0">
                <a:solidFill>
                  <a:srgbClr val="242021"/>
                </a:solidFill>
                <a:effectLst/>
                <a:latin typeface="TraditionalArabic"/>
                <a:ea typeface="Calibri" panose="020F0502020204030204" pitchFamily="34" charset="0"/>
                <a:cs typeface="Times New Roman" panose="02020603050405020304" pitchFamily="18" charset="0"/>
              </a:rPr>
              <a:t> </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pPr>
            <a:r>
              <a:rPr lang="ar-SA" b="1" i="0" dirty="0" smtClean="0">
                <a:solidFill>
                  <a:srgbClr val="242021"/>
                </a:solidFill>
                <a:effectLst/>
                <a:latin typeface="TraditionalArabic"/>
                <a:ea typeface="Calibri" panose="020F0502020204030204" pitchFamily="34" charset="0"/>
                <a:cs typeface="Times New Roman" panose="02020603050405020304" pitchFamily="18" charset="0"/>
              </a:rPr>
              <a:t>5-توزيع الثروة وتاثيرها على راس المال البشري </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pPr>
            <a:r>
              <a:rPr lang="ar-SA" b="0" i="0" dirty="0" smtClean="0">
                <a:solidFill>
                  <a:srgbClr val="242021"/>
                </a:solidFill>
                <a:effectLst/>
                <a:latin typeface="TraditionalArabic"/>
                <a:ea typeface="Calibri" panose="020F0502020204030204" pitchFamily="34" charset="0"/>
                <a:cs typeface="Times New Roman" panose="02020603050405020304" pitchFamily="18" charset="0"/>
              </a:rPr>
              <a:t>استنادا الى تقرير البنك الدولي فقد بلغـت نسـبة نمـو ثـروة العـراق</a:t>
            </a:r>
            <a:r>
              <a:rPr lang="en-US" b="0" i="0" dirty="0" smtClean="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a:t>
            </a:r>
            <a:r>
              <a:rPr lang="ar-SA" b="0" i="0" dirty="0" smtClean="0">
                <a:solidFill>
                  <a:srgbClr val="242021"/>
                </a:solidFill>
                <a:effectLst/>
                <a:latin typeface="TraditionalArabic"/>
                <a:ea typeface="Calibri" panose="020F0502020204030204" pitchFamily="34" charset="0"/>
                <a:cs typeface="Times New Roman" panose="02020603050405020304" pitchFamily="18" charset="0"/>
              </a:rPr>
              <a:t>   </a:t>
            </a:r>
            <a:r>
              <a:rPr lang="en-US" b="0" i="0" dirty="0" smtClean="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133 </a:t>
            </a:r>
            <a:r>
              <a:rPr lang="ar-SA" b="0" i="0" dirty="0" smtClean="0">
                <a:solidFill>
                  <a:srgbClr val="242021"/>
                </a:solidFill>
                <a:effectLst/>
                <a:latin typeface="TraditionalArabic"/>
                <a:ea typeface="Calibri" panose="020F0502020204030204" pitchFamily="34" charset="0"/>
                <a:cs typeface="Times New Roman" panose="02020603050405020304" pitchFamily="18" charset="0"/>
              </a:rPr>
              <a:t>خلال الفترة من 2005-2014وهـي مـن أعلـى</a:t>
            </a:r>
            <a:r>
              <a:rPr lang="ar-SA" dirty="0" smtClean="0">
                <a:solidFill>
                  <a:srgbClr val="242021"/>
                </a:solidFill>
                <a:effectLst/>
                <a:latin typeface="Calibri" panose="020F0502020204030204" pitchFamily="34" charset="0"/>
                <a:ea typeface="Calibri" panose="020F0502020204030204" pitchFamily="34" charset="0"/>
                <a:cs typeface="Times New Roman" panose="02020603050405020304" pitchFamily="18" charset="0"/>
              </a:rPr>
              <a:t> </a:t>
            </a:r>
            <a:r>
              <a:rPr lang="ar-SA" b="0" i="0" dirty="0" smtClean="0">
                <a:solidFill>
                  <a:srgbClr val="242021"/>
                </a:solidFill>
                <a:effectLst/>
                <a:latin typeface="TraditionalArabic"/>
                <a:ea typeface="Calibri" panose="020F0502020204030204" pitchFamily="34" charset="0"/>
                <a:cs typeface="Times New Roman" panose="02020603050405020304" pitchFamily="18" charset="0"/>
              </a:rPr>
              <a:t>نسـب النمـو المسـجلة فـي البلـدان ذات المــوارد النفطيــة </a:t>
            </a:r>
            <a:r>
              <a:rPr lang="ar-SA" b="0" i="0" dirty="0" smtClean="0">
                <a:solidFill>
                  <a:srgbClr val="242021"/>
                </a:solidFill>
                <a:effectLst/>
                <a:latin typeface="TraditionalArabic"/>
                <a:ea typeface="Calibri" panose="020F0502020204030204" pitchFamily="34" charset="0"/>
                <a:cs typeface="Times New Roman" panose="02020603050405020304" pitchFamily="18" charset="0"/>
              </a:rPr>
              <a:t>، </a:t>
            </a:r>
            <a:r>
              <a:rPr lang="ar-IQ" b="0" i="0" dirty="0" smtClean="0">
                <a:solidFill>
                  <a:srgbClr val="242021"/>
                </a:solidFill>
                <a:effectLst/>
                <a:latin typeface="TraditionalArabic"/>
                <a:ea typeface="Calibri" panose="020F0502020204030204" pitchFamily="34" charset="0"/>
                <a:cs typeface="Times New Roman" panose="02020603050405020304" pitchFamily="18" charset="0"/>
              </a:rPr>
              <a:t>و</a:t>
            </a:r>
            <a:r>
              <a:rPr lang="ar-SA" b="0" i="0" dirty="0" smtClean="0">
                <a:solidFill>
                  <a:srgbClr val="242021"/>
                </a:solidFill>
                <a:effectLst/>
                <a:latin typeface="TraditionalArabic"/>
                <a:ea typeface="Calibri" panose="020F0502020204030204" pitchFamily="34" charset="0"/>
                <a:cs typeface="Times New Roman" panose="02020603050405020304" pitchFamily="18" charset="0"/>
              </a:rPr>
              <a:t>قــد </a:t>
            </a:r>
            <a:r>
              <a:rPr lang="ar-SA" b="0" i="0" dirty="0" smtClean="0">
                <a:solidFill>
                  <a:srgbClr val="242021"/>
                </a:solidFill>
                <a:effectLst/>
                <a:latin typeface="TraditionalArabic"/>
                <a:ea typeface="Calibri" panose="020F0502020204030204" pitchFamily="34" charset="0"/>
                <a:cs typeface="Times New Roman" panose="02020603050405020304" pitchFamily="18" charset="0"/>
              </a:rPr>
              <a:t>حقــق العــراق هــذا النمو بالأساس</a:t>
            </a:r>
            <a:r>
              <a:rPr lang="ar-SA" dirty="0" smtClean="0">
                <a:solidFill>
                  <a:srgbClr val="242021"/>
                </a:solidFill>
                <a:effectLst/>
                <a:latin typeface="Calibri" panose="020F0502020204030204" pitchFamily="34" charset="0"/>
                <a:ea typeface="Calibri" panose="020F0502020204030204" pitchFamily="34" charset="0"/>
                <a:cs typeface="Times New Roman" panose="02020603050405020304" pitchFamily="18" charset="0"/>
              </a:rPr>
              <a:t> </a:t>
            </a:r>
            <a:r>
              <a:rPr lang="ar-SA" b="0" i="0" dirty="0" smtClean="0">
                <a:solidFill>
                  <a:srgbClr val="242021"/>
                </a:solidFill>
                <a:effectLst/>
                <a:latin typeface="TraditionalArabic"/>
                <a:ea typeface="Calibri" panose="020F0502020204030204" pitchFamily="34" charset="0"/>
                <a:cs typeface="Times New Roman" panose="02020603050405020304" pitchFamily="18" charset="0"/>
              </a:rPr>
              <a:t>عبــر اســتنفاد مــوارده النفطية، لكن مع ذلك فــإن دخــل الفــرد فــي العــراق لــم يواكــب النمــو الــذي</a:t>
            </a:r>
            <a:r>
              <a:rPr lang="ar-SA" dirty="0" smtClean="0">
                <a:solidFill>
                  <a:srgbClr val="242021"/>
                </a:solidFill>
                <a:effectLst/>
                <a:latin typeface="Calibri" panose="020F0502020204030204" pitchFamily="34" charset="0"/>
                <a:ea typeface="Calibri" panose="020F0502020204030204" pitchFamily="34" charset="0"/>
                <a:cs typeface="Times New Roman" panose="02020603050405020304" pitchFamily="18" charset="0"/>
              </a:rPr>
              <a:t> </a:t>
            </a:r>
            <a:r>
              <a:rPr lang="ar-SA" b="0" i="0" dirty="0" smtClean="0">
                <a:solidFill>
                  <a:srgbClr val="242021"/>
                </a:solidFill>
                <a:effectLst/>
                <a:latin typeface="TraditionalArabic"/>
                <a:ea typeface="Calibri" panose="020F0502020204030204" pitchFamily="34" charset="0"/>
                <a:cs typeface="Times New Roman" panose="02020603050405020304" pitchFamily="18" charset="0"/>
              </a:rPr>
              <a:t>شــهدته البلــدان الاخــرى ذات الدخـل المتوسـط الاعلى، فخـلال الفتـرة بيـن العـوام </a:t>
            </a:r>
            <a:r>
              <a:rPr lang="en-US" b="0" i="0" dirty="0" smtClean="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2005</a:t>
            </a:r>
            <a:r>
              <a:rPr lang="ar-SA" b="0" i="0" dirty="0" smtClean="0">
                <a:solidFill>
                  <a:srgbClr val="242021"/>
                </a:solidFill>
                <a:effectLst/>
                <a:latin typeface="TraditionalArabic"/>
                <a:ea typeface="Calibri" panose="020F0502020204030204" pitchFamily="34" charset="0"/>
                <a:cs typeface="Times New Roman" panose="02020603050405020304" pitchFamily="18" charset="0"/>
              </a:rPr>
              <a:t>الـى،</a:t>
            </a:r>
            <a:r>
              <a:rPr lang="en-US" b="0" i="0" dirty="0" smtClean="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2019</a:t>
            </a:r>
            <a:r>
              <a:rPr lang="ar-SA" b="0" i="0" dirty="0" smtClean="0">
                <a:solidFill>
                  <a:srgbClr val="242021"/>
                </a:solidFill>
                <a:effectLst/>
                <a:latin typeface="TraditionalArabic"/>
                <a:ea typeface="Calibri" panose="020F0502020204030204" pitchFamily="34" charset="0"/>
                <a:cs typeface="Times New Roman" panose="02020603050405020304" pitchFamily="18" charset="0"/>
              </a:rPr>
              <a:t>سـجل الناتـج المحلـي الاجمالـي للفـرد الواحـد نمـوا أبطـأ بــ(1,7) نقطـة مئويـة عمـا هـو عليـه</a:t>
            </a:r>
            <a:r>
              <a:rPr lang="ar-SA" dirty="0" smtClean="0">
                <a:solidFill>
                  <a:srgbClr val="242021"/>
                </a:solidFill>
                <a:effectLst/>
                <a:latin typeface="Calibri" panose="020F0502020204030204" pitchFamily="34" charset="0"/>
                <a:ea typeface="Calibri" panose="020F0502020204030204" pitchFamily="34" charset="0"/>
                <a:cs typeface="Times New Roman" panose="02020603050405020304" pitchFamily="18" charset="0"/>
              </a:rPr>
              <a:t> </a:t>
            </a:r>
            <a:r>
              <a:rPr lang="ar-SA" b="0" i="0" dirty="0" smtClean="0">
                <a:solidFill>
                  <a:srgbClr val="242021"/>
                </a:solidFill>
                <a:effectLst/>
                <a:latin typeface="TraditionalArabic"/>
                <a:ea typeface="Calibri" panose="020F0502020204030204" pitchFamily="34" charset="0"/>
                <a:cs typeface="Times New Roman" panose="02020603050405020304" pitchFamily="18" charset="0"/>
              </a:rPr>
              <a:t>فـي البلـدان الأخرى ذات الدخـل المتوسـط الأعلى. ويعـود السـبب فـي ذلـك إلـى أن العـراق لـم</a:t>
            </a:r>
            <a:r>
              <a:rPr lang="ar-SA" dirty="0" smtClean="0">
                <a:solidFill>
                  <a:srgbClr val="242021"/>
                </a:solidFill>
                <a:effectLst/>
                <a:latin typeface="Calibri" panose="020F0502020204030204" pitchFamily="34" charset="0"/>
                <a:ea typeface="Calibri" panose="020F0502020204030204" pitchFamily="34" charset="0"/>
                <a:cs typeface="Times New Roman" panose="02020603050405020304" pitchFamily="18" charset="0"/>
              </a:rPr>
              <a:t> </a:t>
            </a:r>
            <a:r>
              <a:rPr lang="ar-SA" b="0" i="0" dirty="0" smtClean="0">
                <a:solidFill>
                  <a:srgbClr val="242021"/>
                </a:solidFill>
                <a:effectLst/>
                <a:latin typeface="TraditionalArabic"/>
                <a:ea typeface="Calibri" panose="020F0502020204030204" pitchFamily="34" charset="0"/>
                <a:cs typeface="Times New Roman" panose="02020603050405020304" pitchFamily="18" charset="0"/>
              </a:rPr>
              <a:t>يسـتخدم احتياطـه النفطـي الكبيـر فـي تنميـة رأس المـال البشـري، وهـو أمـر لا بد منـه لتحقيـق النمـو</a:t>
            </a:r>
            <a:r>
              <a:rPr lang="ar-SA" dirty="0" smtClean="0">
                <a:solidFill>
                  <a:srgbClr val="242021"/>
                </a:solidFill>
                <a:effectLst/>
                <a:latin typeface="Calibri" panose="020F0502020204030204" pitchFamily="34" charset="0"/>
                <a:ea typeface="Calibri" panose="020F0502020204030204" pitchFamily="34" charset="0"/>
                <a:cs typeface="Times New Roman" panose="02020603050405020304" pitchFamily="18" charset="0"/>
              </a:rPr>
              <a:t> </a:t>
            </a:r>
            <a:r>
              <a:rPr lang="ar-SA" b="0" i="0" dirty="0" smtClean="0">
                <a:solidFill>
                  <a:srgbClr val="242021"/>
                </a:solidFill>
                <a:effectLst/>
                <a:latin typeface="TraditionalArabic"/>
                <a:ea typeface="Calibri" panose="020F0502020204030204" pitchFamily="34" charset="0"/>
                <a:cs typeface="Times New Roman" panose="02020603050405020304" pitchFamily="18" charset="0"/>
              </a:rPr>
              <a:t>الاقتصـادي المسـتدام</a:t>
            </a:r>
            <a:r>
              <a:rPr lang="en-US" b="0" i="0" dirty="0" smtClean="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a:t>
            </a:r>
            <a:r>
              <a:rPr lang="en-US" dirty="0" smtClean="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a:t>
            </a:r>
            <a:r>
              <a:rPr lang="ar-IQ" dirty="0" smtClean="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فعلى</a:t>
            </a:r>
            <a:r>
              <a:rPr lang="ar-SA" b="0" i="0" dirty="0" smtClean="0">
                <a:solidFill>
                  <a:srgbClr val="242021"/>
                </a:solidFill>
                <a:effectLst/>
                <a:latin typeface="TraditionalArabic"/>
                <a:ea typeface="Calibri" panose="020F0502020204030204" pitchFamily="34" charset="0"/>
                <a:cs typeface="Times New Roman" panose="02020603050405020304" pitchFamily="18" charset="0"/>
              </a:rPr>
              <a:t> </a:t>
            </a:r>
            <a:r>
              <a:rPr lang="ar-SA" b="0" i="0" dirty="0" smtClean="0">
                <a:solidFill>
                  <a:srgbClr val="242021"/>
                </a:solidFill>
                <a:effectLst/>
                <a:latin typeface="TraditionalArabic"/>
                <a:ea typeface="Calibri" panose="020F0502020204030204" pitchFamily="34" charset="0"/>
                <a:cs typeface="Times New Roman" panose="02020603050405020304" pitchFamily="18" charset="0"/>
              </a:rPr>
              <a:t>مـدى </a:t>
            </a:r>
            <a:r>
              <a:rPr lang="ar-SA" b="0" i="0" dirty="0" smtClean="0">
                <a:solidFill>
                  <a:srgbClr val="242021"/>
                </a:solidFill>
                <a:effectLst/>
                <a:latin typeface="TraditionalArabic"/>
                <a:ea typeface="Calibri" panose="020F0502020204030204" pitchFamily="34" charset="0"/>
                <a:cs typeface="Times New Roman" panose="02020603050405020304" pitchFamily="18" charset="0"/>
              </a:rPr>
              <a:t>عقـود </a:t>
            </a:r>
            <a:r>
              <a:rPr lang="ar-SA" b="0" i="0" dirty="0" smtClean="0">
                <a:solidFill>
                  <a:srgbClr val="242021"/>
                </a:solidFill>
                <a:effectLst/>
                <a:latin typeface="TraditionalArabic"/>
                <a:ea typeface="Calibri" panose="020F0502020204030204" pitchFamily="34" charset="0"/>
                <a:cs typeface="Times New Roman" panose="02020603050405020304" pitchFamily="18" charset="0"/>
              </a:rPr>
              <a:t>اسـتثمرت مختلـف بلـدان العالـم فـي رأس المـال البشـري كمحـرك للنمـو</a:t>
            </a:r>
            <a:r>
              <a:rPr lang="ar-SA" dirty="0">
                <a:solidFill>
                  <a:srgbClr val="242021"/>
                </a:solidFill>
                <a:latin typeface="Times New Roman" panose="02020603050405020304" pitchFamily="18" charset="0"/>
                <a:ea typeface="Calibri" panose="020F0502020204030204" pitchFamily="34" charset="0"/>
              </a:rPr>
              <a:t> </a:t>
            </a:r>
            <a:r>
              <a:rPr lang="ar-SA" b="0" i="0" dirty="0" smtClean="0">
                <a:solidFill>
                  <a:srgbClr val="242021"/>
                </a:solidFill>
                <a:effectLst/>
                <a:latin typeface="TraditionalArabic"/>
                <a:ea typeface="Calibri" panose="020F0502020204030204" pitchFamily="34" charset="0"/>
                <a:cs typeface="Times New Roman" panose="02020603050405020304" pitchFamily="18" charset="0"/>
              </a:rPr>
              <a:t>الاقتصـادي</a:t>
            </a:r>
            <a:r>
              <a:rPr lang="ar-IQ" b="0" i="0" dirty="0" smtClean="0">
                <a:solidFill>
                  <a:srgbClr val="242021"/>
                </a:solidFill>
                <a:effectLst/>
                <a:latin typeface="TraditionalArabic"/>
                <a:ea typeface="Calibri" panose="020F0502020204030204" pitchFamily="34" charset="0"/>
                <a:cs typeface="Times New Roman" panose="02020603050405020304" pitchFamily="18" charset="0"/>
              </a:rPr>
              <a:t>.</a:t>
            </a:r>
          </a:p>
          <a:p>
            <a:pPr algn="just" rtl="1">
              <a:lnSpc>
                <a:spcPct val="107000"/>
              </a:lnSpc>
            </a:pPr>
            <a:r>
              <a:rPr lang="ar-SA" b="0" i="0" dirty="0" smtClean="0">
                <a:solidFill>
                  <a:srgbClr val="242021"/>
                </a:solidFill>
                <a:effectLst/>
                <a:latin typeface="TraditionalArabic"/>
                <a:ea typeface="Calibri" panose="020F0502020204030204" pitchFamily="34" charset="0"/>
                <a:cs typeface="Times New Roman" panose="02020603050405020304" pitchFamily="18" charset="0"/>
              </a:rPr>
              <a:t> </a:t>
            </a:r>
            <a:r>
              <a:rPr lang="ar-SA" b="0" i="0" dirty="0" smtClean="0">
                <a:solidFill>
                  <a:srgbClr val="242021"/>
                </a:solidFill>
                <a:effectLst/>
                <a:latin typeface="TraditionalArabic"/>
                <a:ea typeface="Calibri" panose="020F0502020204030204" pitchFamily="34" charset="0"/>
                <a:cs typeface="Times New Roman" panose="02020603050405020304" pitchFamily="18" charset="0"/>
              </a:rPr>
              <a:t>وفـي يومنـا الحاضـر يشـكل رأس المـال البشـري الحصـة الأكبر </a:t>
            </a:r>
            <a:r>
              <a:rPr lang="ar-IQ" b="0" i="0" dirty="0" smtClean="0">
                <a:solidFill>
                  <a:srgbClr val="242021"/>
                </a:solidFill>
                <a:effectLst/>
                <a:latin typeface="TraditionalArabic"/>
                <a:ea typeface="Calibri" panose="020F0502020204030204" pitchFamily="34" charset="0"/>
                <a:cs typeface="Times New Roman" panose="02020603050405020304" pitchFamily="18" charset="0"/>
              </a:rPr>
              <a:t>وهي</a:t>
            </a:r>
            <a:r>
              <a:rPr lang="ar-SA" b="0" i="0" dirty="0" smtClean="0">
                <a:solidFill>
                  <a:srgbClr val="242021"/>
                </a:solidFill>
                <a:effectLst/>
                <a:latin typeface="TraditionalArabic"/>
                <a:ea typeface="Calibri" panose="020F0502020204030204" pitchFamily="34" charset="0"/>
                <a:cs typeface="Times New Roman" panose="02020603050405020304" pitchFamily="18" charset="0"/>
              </a:rPr>
              <a:t>(64</a:t>
            </a:r>
            <a:r>
              <a:rPr lang="ar-SA" b="0" i="0" dirty="0" smtClean="0">
                <a:solidFill>
                  <a:srgbClr val="242021"/>
                </a:solidFill>
                <a:effectLst/>
                <a:latin typeface="TraditionalArabic"/>
                <a:ea typeface="Calibri" panose="020F0502020204030204" pitchFamily="34" charset="0"/>
                <a:cs typeface="Times New Roman" panose="02020603050405020304" pitchFamily="18" charset="0"/>
              </a:rPr>
              <a:t>) فـي المئة مـن</a:t>
            </a:r>
            <a:r>
              <a:rPr lang="ar-SA" dirty="0">
                <a:solidFill>
                  <a:srgbClr val="242021"/>
                </a:solidFill>
                <a:latin typeface="Times New Roman" panose="02020603050405020304" pitchFamily="18" charset="0"/>
                <a:ea typeface="Calibri" panose="020F0502020204030204" pitchFamily="34" charset="0"/>
              </a:rPr>
              <a:t> </a:t>
            </a:r>
            <a:r>
              <a:rPr lang="ar-SA" b="0" i="0" dirty="0" smtClean="0">
                <a:solidFill>
                  <a:srgbClr val="242021"/>
                </a:solidFill>
                <a:effectLst/>
                <a:latin typeface="TraditionalArabic"/>
                <a:ea typeface="Calibri" panose="020F0502020204030204" pitchFamily="34" charset="0"/>
                <a:cs typeface="Times New Roman" panose="02020603050405020304" pitchFamily="18" charset="0"/>
              </a:rPr>
              <a:t>إجمالـي الثـروة فـي جميـع أنحـاء العالـم، وللدلالة على ذلك؛ لا تتجـاوز حصـة رأس المـال البشـري مـن</a:t>
            </a:r>
            <a:r>
              <a:rPr lang="ar-SA" dirty="0">
                <a:solidFill>
                  <a:srgbClr val="242021"/>
                </a:solidFill>
                <a:latin typeface="Times New Roman" panose="02020603050405020304" pitchFamily="18" charset="0"/>
                <a:ea typeface="Calibri" panose="020F0502020204030204" pitchFamily="34" charset="0"/>
              </a:rPr>
              <a:t> </a:t>
            </a:r>
            <a:r>
              <a:rPr lang="ar-SA" b="0" i="0" dirty="0" smtClean="0">
                <a:solidFill>
                  <a:srgbClr val="242021"/>
                </a:solidFill>
                <a:effectLst/>
                <a:latin typeface="TraditionalArabic"/>
                <a:ea typeface="Calibri" panose="020F0502020204030204" pitchFamily="34" charset="0"/>
                <a:cs typeface="Times New Roman" panose="02020603050405020304" pitchFamily="18" charset="0"/>
              </a:rPr>
              <a:t>إجمالـي ثـروة العـراق نسـبة (15) فـي المئة وهـي الادنى فـي منطقـة الشـرق الاوسـط وشـمال إفريقيـا.</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pPr>
            <a:r>
              <a:rPr lang="ar-SA" dirty="0" smtClean="0">
                <a:solidFill>
                  <a:srgbClr val="242021"/>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680931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12192000" cy="5857757"/>
          </a:xfrm>
          <a:prstGeom prst="rect">
            <a:avLst/>
          </a:prstGeom>
        </p:spPr>
        <p:txBody>
          <a:bodyPr wrap="square">
            <a:spAutoFit/>
          </a:bodyPr>
          <a:lstStyle/>
          <a:p>
            <a:pPr algn="r" rtl="1">
              <a:lnSpc>
                <a:spcPct val="107000"/>
              </a:lnSpc>
            </a:pPr>
            <a:r>
              <a:rPr lang="ar-SA" b="1" dirty="0" smtClean="0">
                <a:solidFill>
                  <a:srgbClr val="242021"/>
                </a:solidFill>
                <a:effectLst/>
                <a:latin typeface="Calibri" panose="020F0502020204030204" pitchFamily="34" charset="0"/>
                <a:ea typeface="Times New Roman" panose="02020603050405020304" pitchFamily="18" charset="0"/>
                <a:cs typeface="Times New Roman" panose="02020603050405020304" pitchFamily="18" charset="0"/>
              </a:rPr>
              <a:t>سابعا- تحديات راس المال البشري في العراق :</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pPr>
            <a:r>
              <a:rPr lang="ar-SA" dirty="0" smtClean="0">
                <a:solidFill>
                  <a:srgbClr val="242021"/>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SA" sz="2000" dirty="0" smtClean="0">
                <a:effectLst/>
                <a:latin typeface="Calibri" panose="020F0502020204030204" pitchFamily="34" charset="0"/>
                <a:ea typeface="Calibri" panose="020F0502020204030204" pitchFamily="34" charset="0"/>
                <a:cs typeface="Times New Roman" panose="02020603050405020304" pitchFamily="18" charset="0"/>
              </a:rPr>
              <a:t>يواجه راس المال البشري في العرق الكثير من التحديات والتي يمكن اجمالها بالآتي:</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buFont typeface="+mj-lt"/>
              <a:buAutoNum type="arabicPeriod"/>
            </a:pPr>
            <a:r>
              <a:rPr lang="ar-SA" sz="2000" dirty="0" smtClean="0">
                <a:effectLst/>
                <a:cs typeface="Times New Roman" panose="02020603050405020304" pitchFamily="18" charset="0"/>
              </a:rPr>
              <a:t>تدني الواقع الصحي في العراق فعلى</a:t>
            </a:r>
            <a:r>
              <a:rPr lang="ar-SA" sz="2000" dirty="0" smtClean="0">
                <a:solidFill>
                  <a:srgbClr val="242021"/>
                </a:solidFill>
                <a:effectLst/>
                <a:cs typeface="Times New Roman" panose="02020603050405020304" pitchFamily="18" charset="0"/>
              </a:rPr>
              <a:t> الرغم من  انخفــاض معــدل وفيــات الأطفال دون ســن الخامســة خــلال العقديــن الماضييــن،الا أنــه ما يــزال يمثــل ضعــف متوســط البلــدان ذات الدخــل المتوســط الأعلى، وأعلــى بكثيــر مــن نظرائــه فــي منطقــة الشــرق الاوســط وشــمال إفريقيــا،.وضاعفت جائحة فيروس كورونا من هذا الواقع </a:t>
            </a:r>
            <a:endParaRPr lang="en-US" sz="2000" dirty="0" smtClean="0">
              <a:effectLst/>
            </a:endParaRPr>
          </a:p>
          <a:p>
            <a:pPr marL="342900" lvl="0" indent="-342900" algn="just" rtl="1">
              <a:buFont typeface="+mj-lt"/>
              <a:buAutoNum type="arabicPeriod"/>
            </a:pPr>
            <a:r>
              <a:rPr lang="ar-SA" sz="2000" dirty="0" smtClean="0">
                <a:solidFill>
                  <a:srgbClr val="242021"/>
                </a:solidFill>
                <a:effectLst/>
                <a:cs typeface="Times New Roman" panose="02020603050405020304" pitchFamily="18" charset="0"/>
              </a:rPr>
              <a:t>تعرض العراق على مدى اربعة عقود الى الحروب والحصاروتردي الاوضاع الامنية بعد الاحتلال عام 2003 </a:t>
            </a:r>
            <a:r>
              <a:rPr lang="ar-IQ" sz="2000" dirty="0" smtClean="0">
                <a:solidFill>
                  <a:srgbClr val="242021"/>
                </a:solidFill>
                <a:effectLst/>
                <a:cs typeface="Times New Roman" panose="02020603050405020304" pitchFamily="18" charset="0"/>
              </a:rPr>
              <a:t>ادت </a:t>
            </a:r>
            <a:r>
              <a:rPr lang="ar-SA" sz="2000" dirty="0" smtClean="0">
                <a:solidFill>
                  <a:srgbClr val="242021"/>
                </a:solidFill>
                <a:effectLst/>
                <a:cs typeface="Times New Roman" panose="02020603050405020304" pitchFamily="18" charset="0"/>
              </a:rPr>
              <a:t>الى </a:t>
            </a:r>
            <a:r>
              <a:rPr lang="ar-SA" sz="2000" dirty="0" smtClean="0">
                <a:solidFill>
                  <a:srgbClr val="242021"/>
                </a:solidFill>
                <a:effectLst/>
                <a:cs typeface="Times New Roman" panose="02020603050405020304" pitchFamily="18" charset="0"/>
              </a:rPr>
              <a:t>خسائر فادحة بالارواح اثرت بشكل كبير على </a:t>
            </a:r>
            <a:r>
              <a:rPr lang="ar-SA" sz="2000" dirty="0" smtClean="0">
                <a:solidFill>
                  <a:srgbClr val="242021"/>
                </a:solidFill>
                <a:effectLst/>
                <a:cs typeface="Times New Roman" panose="02020603050405020304" pitchFamily="18" charset="0"/>
              </a:rPr>
              <a:t>قدرات </a:t>
            </a:r>
            <a:r>
              <a:rPr lang="ar-SA" sz="2000" dirty="0" smtClean="0">
                <a:solidFill>
                  <a:srgbClr val="242021"/>
                </a:solidFill>
                <a:effectLst/>
                <a:cs typeface="Times New Roman" panose="02020603050405020304" pitchFamily="18" charset="0"/>
              </a:rPr>
              <a:t>راس المال البشري.  </a:t>
            </a:r>
            <a:endParaRPr lang="en-US" sz="2000" dirty="0" smtClean="0">
              <a:effectLst/>
            </a:endParaRPr>
          </a:p>
          <a:p>
            <a:pPr marL="342900" lvl="0" indent="-342900" algn="just" rtl="1">
              <a:buFont typeface="+mj-lt"/>
              <a:buAutoNum type="arabicPeriod"/>
            </a:pPr>
            <a:r>
              <a:rPr lang="ar-SA" sz="2000" dirty="0" smtClean="0">
                <a:effectLst/>
                <a:cs typeface="Times New Roman" panose="02020603050405020304" pitchFamily="18" charset="0"/>
              </a:rPr>
              <a:t>ضعف استثمار رأس المال البشري بسبب غياب الخطط الاستراتيجية من قبل الدولة  اذ </a:t>
            </a:r>
            <a:r>
              <a:rPr lang="ar-SA" sz="2000" dirty="0" smtClean="0">
                <a:solidFill>
                  <a:srgbClr val="242021"/>
                </a:solidFill>
                <a:effectLst/>
                <a:cs typeface="Times New Roman" panose="02020603050405020304" pitchFamily="18" charset="0"/>
              </a:rPr>
              <a:t>قد لايحصل حوالي (5 ) ملايين من العراقيين على عمل منتظم</a:t>
            </a:r>
            <a:r>
              <a:rPr lang="en-US" sz="2000" dirty="0" smtClean="0">
                <a:solidFill>
                  <a:srgbClr val="242021"/>
                </a:solidFill>
                <a:effectLst/>
                <a:latin typeface="Times New Roman" panose="02020603050405020304" pitchFamily="18" charset="0"/>
              </a:rPr>
              <a:t>.</a:t>
            </a:r>
            <a:r>
              <a:rPr lang="ar-SA" sz="2000" dirty="0" smtClean="0">
                <a:solidFill>
                  <a:srgbClr val="242021"/>
                </a:solidFill>
                <a:effectLst/>
                <a:cs typeface="Times New Roman" panose="02020603050405020304" pitchFamily="18" charset="0"/>
              </a:rPr>
              <a:t>بسبب ضعف وتلاشي القطاع الخاص وعدم قدرة جهاز الدولة الاداري على استيعاب الاعداد المتزايدة من الخريجيين.</a:t>
            </a:r>
            <a:endParaRPr lang="en-US" sz="2000" dirty="0" smtClean="0">
              <a:effectLst/>
            </a:endParaRPr>
          </a:p>
          <a:p>
            <a:pPr marL="342900" lvl="0" indent="-342900" algn="just" rtl="1">
              <a:buFont typeface="+mj-lt"/>
              <a:buAutoNum type="arabicPeriod"/>
            </a:pPr>
            <a:r>
              <a:rPr lang="ar-SA" sz="2000" dirty="0" smtClean="0">
                <a:solidFill>
                  <a:srgbClr val="242021"/>
                </a:solidFill>
                <a:effectLst/>
                <a:cs typeface="Times New Roman" panose="02020603050405020304" pitchFamily="18" charset="0"/>
              </a:rPr>
              <a:t>ادى نظام التقاعد الجديد الذي قلص اعمار المشمولين بالتقاعد الى 60 سنة لموظفي الدولة و63 سنة لاساتذة الجامعات وبعض الفئات  الى خسارة الكثير من الطاقات فضلا عن سرعة تطبيق القانون اربك الكثير من المؤسسات وعجزها عن تهيئة البدلاء المناسبين.</a:t>
            </a:r>
            <a:endParaRPr lang="en-US" sz="2000" dirty="0" smtClean="0">
              <a:effectLst/>
            </a:endParaRPr>
          </a:p>
          <a:p>
            <a:pPr algn="just" rtl="1">
              <a:lnSpc>
                <a:spcPct val="107000"/>
              </a:lnSpc>
              <a:spcAft>
                <a:spcPts val="800"/>
              </a:spcAft>
            </a:pPr>
            <a:r>
              <a:rPr lang="ar-SA" sz="2000" dirty="0" smtClean="0">
                <a:effectLst/>
                <a:latin typeface="Calibri" panose="020F0502020204030204" pitchFamily="34" charset="0"/>
                <a:ea typeface="Calibri" panose="020F0502020204030204" pitchFamily="34" charset="0"/>
                <a:cs typeface="Times New Roman" panose="02020603050405020304" pitchFamily="18" charset="0"/>
              </a:rPr>
              <a:t>5-انحصار فرص العمل وزيادة معدلات البطالة التي شملت حملة الشهادات العليا فضلا عن حملة شهادات البكالوريوس.وهذا ناجم عن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457200" algn="just" rtl="1"/>
            <a:r>
              <a:rPr lang="ar-SA" sz="2000" dirty="0" smtClean="0">
                <a:effectLst/>
                <a:cs typeface="Times New Roman" panose="02020603050405020304" pitchFamily="18" charset="0"/>
              </a:rPr>
              <a:t>أ- عدم قدرة جهاز الدولة الاداري عن استيعاب الاعداد المتزايدة من الخريجين .</a:t>
            </a:r>
            <a:endParaRPr lang="en-US" sz="2000" dirty="0" smtClean="0">
              <a:effectLst/>
            </a:endParaRPr>
          </a:p>
          <a:p>
            <a:pPr marL="457200" algn="just" rtl="1"/>
            <a:r>
              <a:rPr lang="ar-SA" sz="2000" dirty="0" smtClean="0">
                <a:effectLst/>
                <a:cs typeface="Times New Roman" panose="02020603050405020304" pitchFamily="18" charset="0"/>
              </a:rPr>
              <a:t>ب- انحسار دور القطاع الخاص العراقي  مما ولد ضعفا واضحا  في استثمار راس المال البشري.</a:t>
            </a:r>
            <a:endParaRPr lang="en-US" sz="2000" dirty="0" smtClean="0">
              <a:effectLst/>
            </a:endParaRPr>
          </a:p>
          <a:p>
            <a:pPr marL="457200" algn="just" rtl="1"/>
            <a:r>
              <a:rPr lang="ar-SA" sz="2000" dirty="0" smtClean="0">
                <a:effectLst/>
                <a:cs typeface="Times New Roman" panose="02020603050405020304" pitchFamily="18" charset="0"/>
              </a:rPr>
              <a:t>ج-ضعف جذب الاستثمارات من الخارج التي يمكن ان تساهم في استيعاب عدد متزايد من الخريجين.</a:t>
            </a:r>
            <a:endParaRPr lang="en-US" sz="2000" dirty="0" smtClean="0">
              <a:effectLst/>
            </a:endParaRPr>
          </a:p>
          <a:p>
            <a:pPr algn="just" rtl="1"/>
            <a:r>
              <a:rPr lang="ar-SA" sz="2000" dirty="0" smtClean="0">
                <a:effectLst/>
                <a:cs typeface="Times New Roman" panose="02020603050405020304" pitchFamily="18" charset="0"/>
              </a:rPr>
              <a:t>6-ضعف مؤسسات التربية والتعليم العالي في مجال المناهج وافتقارها الى الجاذبية  للطلبة فضلا عن ضعف الجانب التطبيقي فيها. وفي هذا الصدد يمكن ان نلاحظ  ان واقع التربية والتعليم العالي في العراق يعاني من الاتي:</a:t>
            </a:r>
            <a:endParaRPr lang="en-US" sz="2000" dirty="0">
              <a:effectLst/>
            </a:endParaRPr>
          </a:p>
        </p:txBody>
      </p:sp>
    </p:spTree>
    <p:extLst>
      <p:ext uri="{BB962C8B-B14F-4D97-AF65-F5344CB8AC3E}">
        <p14:creationId xmlns:p14="http://schemas.microsoft.com/office/powerpoint/2010/main" val="41768719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319551"/>
          </a:xfrm>
          <a:prstGeom prst="rect">
            <a:avLst/>
          </a:prstGeom>
        </p:spPr>
        <p:txBody>
          <a:bodyPr wrap="square">
            <a:spAutoFit/>
          </a:bodyPr>
          <a:lstStyle/>
          <a:p>
            <a:pPr algn="just" rtl="1">
              <a:lnSpc>
                <a:spcPct val="107000"/>
              </a:lnSpc>
              <a:spcAft>
                <a:spcPts val="800"/>
              </a:spcAft>
            </a:pPr>
            <a:r>
              <a:rPr lang="ar-SA"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Font typeface="+mj-cs"/>
              <a:buAutoNum type="arabic1Minus"/>
            </a:pPr>
            <a:r>
              <a:rPr lang="ar-SA" dirty="0" smtClean="0">
                <a:effectLst/>
                <a:latin typeface="Calibri" panose="020F0502020204030204" pitchFamily="34" charset="0"/>
                <a:ea typeface="Calibri" panose="020F0502020204030204" pitchFamily="34" charset="0"/>
                <a:cs typeface="Times New Roman" panose="02020603050405020304" pitchFamily="18" charset="0"/>
              </a:rPr>
              <a:t>ضعف الالتحاق بالمدارس فضلا  اكتضاضها بالطلبة بسبب النقص الحاد في اعدادها التي فاقمت من  زيادة اعداد المتسربين من الدراسة و ضعف متابعة الاهل وادارات المدارس وغياب الاليات المناسبة للتصدي لهذه الظاهرة.</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buFont typeface="+mj-cs"/>
              <a:buAutoNum type="arabic1Minus"/>
            </a:pPr>
            <a:r>
              <a:rPr lang="ar-SA" dirty="0" smtClean="0">
                <a:effectLst/>
                <a:cs typeface="Times New Roman" panose="02020603050405020304" pitchFamily="18" charset="0"/>
              </a:rPr>
              <a:t>ضعف جدية الطلبة في اكتساب التعلم  وتزايد حالات الغش ،واستشراء ثقافة بين الطلبة وهي الميل نحو الحصول على الشهادة بدون بذل ادنى جهود مستغلين كثرة القرارات المتعلقة بعدم احتساب سنوات الرسوب فضلا عن منح الدرجات الاضافية كمساعدة للوصول الى النجاح.</a:t>
            </a:r>
            <a:endParaRPr lang="en-US" dirty="0" smtClean="0">
              <a:effectLst/>
            </a:endParaRPr>
          </a:p>
          <a:p>
            <a:pPr marL="342900" lvl="0" indent="-342900" algn="just" rtl="1">
              <a:buFont typeface="+mj-cs"/>
              <a:buAutoNum type="arabic1Minus"/>
            </a:pPr>
            <a:r>
              <a:rPr lang="ar-SA" dirty="0" smtClean="0">
                <a:effectLst/>
                <a:cs typeface="Times New Roman" panose="02020603050405020304" pitchFamily="18" charset="0"/>
              </a:rPr>
              <a:t>تدني مستوى التعليم في الكليات الاهلية .</a:t>
            </a:r>
            <a:endParaRPr lang="en-US" dirty="0" smtClean="0">
              <a:effectLst/>
            </a:endParaRPr>
          </a:p>
          <a:p>
            <a:pPr marL="342900" lvl="0" indent="-342900" algn="just" rtl="1">
              <a:buFont typeface="+mj-cs"/>
              <a:buAutoNum type="arabic1Minus"/>
            </a:pPr>
            <a:r>
              <a:rPr lang="ar-SA" dirty="0" smtClean="0">
                <a:effectLst/>
                <a:cs typeface="Times New Roman" panose="02020603050405020304" pitchFamily="18" charset="0"/>
              </a:rPr>
              <a:t>التوسع غير المدروس في الدراسات العليا نتيجة ضغوط كثيرة فضلا عن ضعف المدخلات وكثرة قنوات التقديم وبما لايتناسب مع الحاجة الفعلية وطاقة الكليات  مما شكل تحدي في امكانية استيعابهم في التعليم او سوق العمل.</a:t>
            </a:r>
            <a:endParaRPr lang="en-US" dirty="0" smtClean="0">
              <a:effectLst/>
            </a:endParaRPr>
          </a:p>
          <a:p>
            <a:pPr marL="342900" lvl="0" indent="-342900" algn="just" rtl="1">
              <a:buFont typeface="+mj-cs"/>
              <a:buAutoNum type="arabic1Minus"/>
            </a:pPr>
            <a:r>
              <a:rPr lang="ar-SA" dirty="0" smtClean="0">
                <a:effectLst/>
                <a:cs typeface="Times New Roman" panose="02020603050405020304" pitchFamily="18" charset="0"/>
              </a:rPr>
              <a:t>انحسار التعليم المهني (صناعة- تجارة – زراعة) نتيجة ضعف الاهتمام بالخريجين على الرغم من  كونهم يشكلون الاطر الوسطى لاي تنمية وذلك عن طريق اتاحة الفرصة لهم لتغيير اختصاصهم وقبولهم في الكليات الاهلية.</a:t>
            </a:r>
            <a:endParaRPr lang="en-US" dirty="0" smtClean="0">
              <a:effectLst/>
            </a:endParaRPr>
          </a:p>
          <a:p>
            <a:pPr marL="342900" lvl="0" indent="-342900" algn="just" rtl="1">
              <a:buFont typeface="+mj-cs"/>
              <a:buAutoNum type="arabic1Minus"/>
            </a:pPr>
            <a:r>
              <a:rPr lang="ar-SA" dirty="0" smtClean="0">
                <a:effectLst/>
                <a:cs typeface="Times New Roman" panose="02020603050405020304" pitchFamily="18" charset="0"/>
              </a:rPr>
              <a:t>رغبة اغلب الموظفين بالحصول على شهادات عليا من خارج العراق  ومن جامعات غير رصينة بغية زيادة رواتبهم  مستغلين ضعف الضوابط قد شكل  تحدي جديد للتعليم العالي فضلا عن  استنزاف للاموال العراقية.</a:t>
            </a:r>
            <a:endParaRPr lang="en-US" dirty="0" smtClean="0">
              <a:effectLst/>
            </a:endParaRPr>
          </a:p>
          <a:p>
            <a:pPr algn="just" rtl="1">
              <a:lnSpc>
                <a:spcPct val="107000"/>
              </a:lnSpc>
              <a:spcAft>
                <a:spcPts val="800"/>
              </a:spcAft>
            </a:pPr>
            <a:r>
              <a:rPr lang="ar-SA" dirty="0" smtClean="0">
                <a:effectLst/>
                <a:latin typeface="Calibri" panose="020F0502020204030204" pitchFamily="34" charset="0"/>
                <a:ea typeface="Calibri" panose="020F0502020204030204" pitchFamily="34" charset="0"/>
                <a:cs typeface="Times New Roman" panose="02020603050405020304" pitchFamily="18" charset="0"/>
              </a:rPr>
              <a:t>7-انتشار آفة تعاطي المخدرات بين شريحة  الشباب بات تمثل التحدي الاكبر لراس المال البشري  وللمجتمع والدولة يصاحب ذلك ضعف الاجراءات التوعويه او الرادعة لمعالجة هذه الآفة .</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SA" dirty="0" smtClean="0">
                <a:effectLst/>
                <a:latin typeface="Calibri" panose="020F0502020204030204" pitchFamily="34" charset="0"/>
                <a:ea typeface="Calibri" panose="020F0502020204030204" pitchFamily="34" charset="0"/>
                <a:cs typeface="Times New Roman" panose="02020603050405020304" pitchFamily="18" charset="0"/>
              </a:rPr>
              <a:t>8-سيادة خطاب الكراهية والحث على التطرف والعنف من قبل بعض وسائل الاعلام ووسائل التواصل الاجتماعي والتي غالبا ماتكون شريحة الشباب الاكثر تأثرا والمستهدفه بسبب اندفاعها وحماسها قد </a:t>
            </a:r>
            <a:r>
              <a:rPr lang="ar-SA" dirty="0" smtClean="0">
                <a:effectLst/>
                <a:latin typeface="Calibri" panose="020F0502020204030204" pitchFamily="34" charset="0"/>
                <a:ea typeface="Calibri" panose="020F0502020204030204" pitchFamily="34" charset="0"/>
                <a:cs typeface="Times New Roman" panose="02020603050405020304" pitchFamily="18" charset="0"/>
              </a:rPr>
              <a:t>فاقم</a:t>
            </a:r>
            <a:r>
              <a:rPr lang="ar-IQ" dirty="0" smtClean="0">
                <a:effectLst/>
                <a:latin typeface="Calibri" panose="020F0502020204030204" pitchFamily="34" charset="0"/>
                <a:ea typeface="Calibri" panose="020F0502020204030204" pitchFamily="34" charset="0"/>
                <a:cs typeface="Times New Roman" panose="02020603050405020304" pitchFamily="18" charset="0"/>
              </a:rPr>
              <a:t> من</a:t>
            </a:r>
            <a:r>
              <a:rPr lang="ar-SA" dirty="0" smtClean="0">
                <a:effectLst/>
                <a:latin typeface="Calibri" panose="020F0502020204030204" pitchFamily="34" charset="0"/>
                <a:ea typeface="Calibri" panose="020F0502020204030204" pitchFamily="34" charset="0"/>
                <a:cs typeface="Times New Roman" panose="02020603050405020304" pitchFamily="18" charset="0"/>
              </a:rPr>
              <a:t> </a:t>
            </a:r>
            <a:r>
              <a:rPr lang="ar-SA" dirty="0" smtClean="0">
                <a:effectLst/>
                <a:latin typeface="Calibri" panose="020F0502020204030204" pitchFamily="34" charset="0"/>
                <a:ea typeface="Calibri" panose="020F0502020204030204" pitchFamily="34" charset="0"/>
                <a:cs typeface="Times New Roman" panose="02020603050405020304" pitchFamily="18" charset="0"/>
              </a:rPr>
              <a:t>حالات العنف الاسري والمجتمعي.</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marL="133350" marR="0" algn="just" rtl="1">
              <a:lnSpc>
                <a:spcPct val="107000"/>
              </a:lnSpc>
              <a:spcBef>
                <a:spcPts val="0"/>
              </a:spcBef>
              <a:spcAft>
                <a:spcPts val="800"/>
              </a:spcAft>
            </a:pPr>
            <a:r>
              <a:rPr lang="ar-SA" dirty="0" smtClean="0">
                <a:effectLst/>
                <a:latin typeface="Calibri" panose="020F0502020204030204" pitchFamily="34" charset="0"/>
                <a:ea typeface="Calibri" panose="020F0502020204030204" pitchFamily="34" charset="0"/>
                <a:cs typeface="Times New Roman" panose="02020603050405020304" pitchFamily="18" charset="0"/>
              </a:rPr>
              <a:t>9-زيادة معدلات الطلاق  اذا تشير بعض الاحصاءات على سبيل المثا ان هناك 10 حلات طلاق في كل ساعة ضمن مدينة بغداد لوحدها ، فضلا عن  تزايد حالات العنف الاسري والكثير من المظاهر الاجتماعية </a:t>
            </a:r>
            <a:r>
              <a:rPr lang="ar-SA" dirty="0" smtClean="0">
                <a:effectLst/>
                <a:latin typeface="Calibri" panose="020F0502020204030204" pitchFamily="34" charset="0"/>
                <a:ea typeface="Calibri" panose="020F0502020204030204" pitchFamily="34" charset="0"/>
                <a:cs typeface="Times New Roman" panose="02020603050405020304" pitchFamily="18" charset="0"/>
              </a:rPr>
              <a:t>الت</a:t>
            </a:r>
            <a:r>
              <a:rPr lang="ar-IQ" dirty="0" smtClean="0">
                <a:effectLst/>
                <a:latin typeface="Calibri" panose="020F0502020204030204" pitchFamily="34" charset="0"/>
                <a:ea typeface="Calibri" panose="020F0502020204030204" pitchFamily="34" charset="0"/>
                <a:cs typeface="Times New Roman" panose="02020603050405020304" pitchFamily="18" charset="0"/>
              </a:rPr>
              <a:t>ي</a:t>
            </a:r>
            <a:r>
              <a:rPr lang="ar-SA" dirty="0" smtClean="0">
                <a:effectLst/>
                <a:latin typeface="Calibri" panose="020F0502020204030204" pitchFamily="34" charset="0"/>
                <a:ea typeface="Calibri" panose="020F0502020204030204" pitchFamily="34" charset="0"/>
                <a:cs typeface="Times New Roman" panose="02020603050405020304" pitchFamily="18" charset="0"/>
              </a:rPr>
              <a:t> </a:t>
            </a:r>
            <a:r>
              <a:rPr lang="ar-SA" dirty="0" smtClean="0">
                <a:effectLst/>
                <a:latin typeface="Calibri" panose="020F0502020204030204" pitchFamily="34" charset="0"/>
                <a:ea typeface="Calibri" panose="020F0502020204030204" pitchFamily="34" charset="0"/>
                <a:cs typeface="Times New Roman" panose="02020603050405020304" pitchFamily="18" charset="0"/>
              </a:rPr>
              <a:t>يكان قد غادرها العراق كالصراع بين العشائر وضعف احترام القوانيين.</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r>
              <a:rPr lang="ar-SA" dirty="0" smtClean="0">
                <a:effectLst/>
                <a:cs typeface="Times New Roman" panose="02020603050405020304" pitchFamily="18" charset="0"/>
              </a:rPr>
              <a:t>10- هجرة الكثير من الكفاءات المتميزة الى الخارج (اطباء –مهندسين – خبراء – اساتذة جامعة )نتيجة استهدافهم او اهمالهم بسب الظروف التي مر بها العراق فضلا عن تزايد الرغبة لدى اغلب الشباب العراقي في الهجرة خارج العراق .  </a:t>
            </a:r>
            <a:endParaRPr lang="en-US" dirty="0">
              <a:effectLst/>
            </a:endParaRPr>
          </a:p>
        </p:txBody>
      </p:sp>
    </p:spTree>
    <p:extLst>
      <p:ext uri="{BB962C8B-B14F-4D97-AF65-F5344CB8AC3E}">
        <p14:creationId xmlns:p14="http://schemas.microsoft.com/office/powerpoint/2010/main" val="36486815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24465" y="1327656"/>
            <a:ext cx="10206681" cy="5283241"/>
          </a:xfrm>
          <a:prstGeom prst="rect">
            <a:avLst/>
          </a:prstGeom>
        </p:spPr>
        <p:txBody>
          <a:bodyPr wrap="square">
            <a:spAutoFit/>
          </a:bodyPr>
          <a:lstStyle/>
          <a:p>
            <a:pPr algn="just" rtl="1"/>
            <a:r>
              <a:rPr lang="ar-SA" sz="2400" b="1" dirty="0" smtClean="0">
                <a:effectLst/>
                <a:cs typeface="Times New Roman" panose="02020603050405020304" pitchFamily="18" charset="0"/>
              </a:rPr>
              <a:t>ثامنا- الفرص المتعلقة براس المال البشري:</a:t>
            </a:r>
            <a:endParaRPr lang="en-US" sz="2400" dirty="0" smtClean="0">
              <a:effectLst/>
            </a:endParaRPr>
          </a:p>
          <a:p>
            <a:pPr algn="just" rtl="1">
              <a:lnSpc>
                <a:spcPct val="107000"/>
              </a:lnSpc>
            </a:pPr>
            <a:r>
              <a:rPr lang="ar-IQ" sz="2400" dirty="0" smtClean="0">
                <a:effectLst/>
                <a:latin typeface="Calibri" panose="020F0502020204030204" pitchFamily="34" charset="0"/>
                <a:ea typeface="Calibri" panose="020F0502020204030204" pitchFamily="34" charset="0"/>
                <a:cs typeface="Times New Roman" panose="02020603050405020304" pitchFamily="18" charset="0"/>
              </a:rPr>
              <a:t>على الرغم من كثرة التحديات التي تواجه راس المال البشري في العراق الا ان هناك الكثير من الجوانب المشرقة والفرص لاستثمار موارده البشرية ،</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0"/>
              </a:spcAft>
              <a:buFont typeface="Symbol" panose="05050102010706020507" pitchFamily="18" charset="2"/>
              <a:buChar char=""/>
            </a:pPr>
            <a:r>
              <a:rPr lang="ar-IQ" sz="2400" dirty="0" smtClean="0">
                <a:effectLst/>
                <a:latin typeface="Calibri" panose="020F0502020204030204" pitchFamily="34" charset="0"/>
                <a:ea typeface="Calibri" panose="020F0502020204030204" pitchFamily="34" charset="0"/>
                <a:cs typeface="Times New Roman" panose="02020603050405020304" pitchFamily="18" charset="0"/>
              </a:rPr>
              <a:t>يعد العراق من الدول التي تتميز بغزارة راس المال البشري و يتميز بكون النسبة الاعلى من سكانه هم من الشباب  وبنسبة قد تتجاوز 65% .</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0"/>
              </a:spcAft>
              <a:buFont typeface="Symbol" panose="05050102010706020507" pitchFamily="18" charset="2"/>
              <a:buChar char=""/>
            </a:pPr>
            <a:r>
              <a:rPr lang="ar-IQ" sz="2400" dirty="0" smtClean="0">
                <a:effectLst/>
                <a:latin typeface="Calibri" panose="020F0502020204030204" pitchFamily="34" charset="0"/>
                <a:ea typeface="Calibri" panose="020F0502020204030204" pitchFamily="34" charset="0"/>
                <a:cs typeface="Times New Roman" panose="02020603050405020304" pitchFamily="18" charset="0"/>
              </a:rPr>
              <a:t>تنوع المورد </a:t>
            </a:r>
            <a:r>
              <a:rPr lang="ar-IQ" sz="2400" dirty="0" smtClean="0">
                <a:effectLst/>
                <a:latin typeface="Calibri" panose="020F0502020204030204" pitchFamily="34" charset="0"/>
                <a:ea typeface="Calibri" panose="020F0502020204030204" pitchFamily="34" charset="0"/>
                <a:cs typeface="Times New Roman" panose="02020603050405020304" pitchFamily="18" charset="0"/>
              </a:rPr>
              <a:t>البشري من حيث النوع والتخصصات العلمية والاكاديمية،اذ تشير التقديرات ان </a:t>
            </a:r>
            <a:r>
              <a:rPr lang="ar-SA" sz="2400" dirty="0" smtClean="0">
                <a:effectLst/>
                <a:latin typeface="Calibri" panose="020F0502020204030204" pitchFamily="34" charset="0"/>
                <a:ea typeface="Calibri" panose="020F0502020204030204" pitchFamily="34" charset="0"/>
                <a:cs typeface="Times New Roman" panose="02020603050405020304" pitchFamily="18" charset="0"/>
              </a:rPr>
              <a:t>عدد الخريجين من الجامعات العراقية يقارب 190 الف خريج </a:t>
            </a:r>
            <a:r>
              <a:rPr lang="ar-IQ" sz="2400" dirty="0" smtClean="0">
                <a:effectLst/>
                <a:latin typeface="Calibri" panose="020F0502020204030204" pitchFamily="34" charset="0"/>
                <a:ea typeface="Calibri" panose="020F0502020204030204" pitchFamily="34" charset="0"/>
                <a:cs typeface="Times New Roman" panose="02020603050405020304" pitchFamily="18" charset="0"/>
              </a:rPr>
              <a:t>سنويا من مختلف الاختصاصات.</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0"/>
              </a:spcAft>
              <a:buFont typeface="Symbol" panose="05050102010706020507" pitchFamily="18" charset="2"/>
              <a:buChar char=""/>
            </a:pPr>
            <a:r>
              <a:rPr lang="ar-IQ" sz="2400" dirty="0" smtClean="0">
                <a:effectLst/>
                <a:latin typeface="Calibri" panose="020F0502020204030204" pitchFamily="34" charset="0"/>
                <a:ea typeface="Calibri" panose="020F0502020204030204" pitchFamily="34" charset="0"/>
                <a:cs typeface="Times New Roman" panose="02020603050405020304" pitchFamily="18" charset="0"/>
              </a:rPr>
              <a:t>ارتفاع معدلات الذكاء في المجتمع العراقي </a:t>
            </a:r>
            <a:r>
              <a:rPr lang="ar-IQ" sz="2400" dirty="0" smtClean="0">
                <a:effectLst/>
                <a:latin typeface="Calibri" panose="020F0502020204030204" pitchFamily="34" charset="0"/>
                <a:ea typeface="Calibri" panose="020F0502020204030204" pitchFamily="34" charset="0"/>
                <a:cs typeface="Times New Roman" panose="02020603050405020304" pitchFamily="18" charset="0"/>
              </a:rPr>
              <a:t>تعد </a:t>
            </a:r>
            <a:r>
              <a:rPr lang="ar-IQ" sz="2400" dirty="0" smtClean="0">
                <a:effectLst/>
                <a:latin typeface="Calibri" panose="020F0502020204030204" pitchFamily="34" charset="0"/>
                <a:ea typeface="Calibri" panose="020F0502020204030204" pitchFamily="34" charset="0"/>
                <a:cs typeface="Times New Roman" panose="02020603050405020304" pitchFamily="18" charset="0"/>
              </a:rPr>
              <a:t>من ميزات  رأس المال البشري العراقي.</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0"/>
              </a:spcAft>
              <a:buFont typeface="Symbol" panose="05050102010706020507" pitchFamily="18" charset="2"/>
              <a:buChar char=""/>
            </a:pPr>
            <a:r>
              <a:rPr lang="ar-IQ" sz="2400" dirty="0" smtClean="0">
                <a:effectLst/>
                <a:latin typeface="Calibri" panose="020F0502020204030204" pitchFamily="34" charset="0"/>
                <a:ea typeface="Calibri" panose="020F0502020204030204" pitchFamily="34" charset="0"/>
                <a:cs typeface="Times New Roman" panose="02020603050405020304" pitchFamily="18" charset="0"/>
              </a:rPr>
              <a:t>توزع راس المال البشري على مختلف المحافظات العراقية </a:t>
            </a:r>
            <a:r>
              <a:rPr lang="ar-SA" sz="2400" dirty="0" smtClean="0">
                <a:effectLst/>
                <a:latin typeface="Calibri" panose="020F0502020204030204" pitchFamily="34" charset="0"/>
                <a:ea typeface="Calibri" panose="020F0502020204030204" pitchFamily="34" charset="0"/>
                <a:cs typeface="Times New Roman" panose="02020603050405020304" pitchFamily="18" charset="0"/>
              </a:rPr>
              <a:t>ووجود كفاءات عراقية في مختلف التخصصات العلمية والانسانية.</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0"/>
              </a:spcAft>
              <a:buFont typeface="Symbol" panose="05050102010706020507" pitchFamily="18" charset="2"/>
              <a:buChar char=""/>
            </a:pPr>
            <a:r>
              <a:rPr lang="ar-SA" sz="2400" dirty="0" smtClean="0">
                <a:effectLst/>
                <a:latin typeface="Calibri" panose="020F0502020204030204" pitchFamily="34" charset="0"/>
                <a:ea typeface="Calibri" panose="020F0502020204030204" pitchFamily="34" charset="0"/>
                <a:cs typeface="Times New Roman" panose="02020603050405020304" pitchFamily="18" charset="0"/>
              </a:rPr>
              <a:t>توفر الثروات في العراق تعد عاملا مشجعا على استثمار رأس المال البشري</a:t>
            </a:r>
            <a:r>
              <a:rPr lang="ar-SA" sz="240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ar-IQ"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rtl="1">
              <a:lnSpc>
                <a:spcPct val="107000"/>
              </a:lnSpc>
              <a:spcBef>
                <a:spcPts val="0"/>
              </a:spcBef>
              <a:spcAft>
                <a:spcPts val="0"/>
              </a:spcAft>
              <a:buFont typeface="Symbol" panose="05050102010706020507" pitchFamily="18" charset="2"/>
              <a:buChar char=""/>
            </a:pPr>
            <a:endParaRPr lang="ar-IQ" sz="12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rtl="1">
              <a:lnSpc>
                <a:spcPct val="107000"/>
              </a:lnSpc>
              <a:spcBef>
                <a:spcPts val="0"/>
              </a:spcBef>
              <a:spcAft>
                <a:spcPts val="0"/>
              </a:spcAft>
              <a:buFont typeface="Symbol" panose="05050102010706020507" pitchFamily="18" charset="2"/>
              <a:buChar char=""/>
            </a:pPr>
            <a:endParaRPr lang="ar-IQ"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rtl="1">
              <a:lnSpc>
                <a:spcPct val="107000"/>
              </a:lnSpc>
              <a:spcBef>
                <a:spcPts val="0"/>
              </a:spcBef>
              <a:spcAft>
                <a:spcPts val="0"/>
              </a:spcAft>
              <a:buFont typeface="Symbol" panose="05050102010706020507" pitchFamily="18" charset="2"/>
              <a:buChar char=""/>
            </a:pP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r>
              <a:rPr lang="ar-SA" dirty="0" smtClean="0">
                <a:effectLst/>
                <a:cs typeface="Times New Roman" panose="02020603050405020304" pitchFamily="18" charset="0"/>
              </a:rPr>
              <a:t> </a:t>
            </a:r>
            <a:endParaRPr lang="en-US" dirty="0">
              <a:effectLst/>
            </a:endParaRPr>
          </a:p>
        </p:txBody>
      </p:sp>
    </p:spTree>
    <p:extLst>
      <p:ext uri="{BB962C8B-B14F-4D97-AF65-F5344CB8AC3E}">
        <p14:creationId xmlns:p14="http://schemas.microsoft.com/office/powerpoint/2010/main" val="16988000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669367"/>
          </a:xfrm>
        </p:spPr>
        <p:txBody>
          <a:bodyPr>
            <a:normAutofit/>
          </a:bodyPr>
          <a:lstStyle/>
          <a:p>
            <a:r>
              <a:rPr lang="ar-SA" sz="2000" b="1" dirty="0"/>
              <a:t>تاسعا- متطلبات بناء رأس المال البشري</a:t>
            </a:r>
            <a:endParaRPr lang="en-US" sz="2000" dirty="0"/>
          </a:p>
        </p:txBody>
      </p:sp>
      <p:sp>
        <p:nvSpPr>
          <p:cNvPr id="3" name="Subtitle 2"/>
          <p:cNvSpPr>
            <a:spLocks noGrp="1"/>
          </p:cNvSpPr>
          <p:nvPr>
            <p:ph type="subTitle" idx="1"/>
          </p:nvPr>
        </p:nvSpPr>
        <p:spPr>
          <a:xfrm>
            <a:off x="753762" y="1927654"/>
            <a:ext cx="10713308" cy="4930345"/>
          </a:xfrm>
        </p:spPr>
        <p:txBody>
          <a:bodyPr>
            <a:normAutofit fontScale="25000" lnSpcReduction="20000"/>
          </a:bodyPr>
          <a:lstStyle/>
          <a:p>
            <a:pPr rtl="1"/>
            <a:r>
              <a:rPr lang="ar-SA" b="1" dirty="0" smtClean="0"/>
              <a:t>:</a:t>
            </a:r>
            <a:endParaRPr lang="en-US" dirty="0"/>
          </a:p>
          <a:p>
            <a:pPr algn="just" rtl="1"/>
            <a:r>
              <a:rPr lang="ar-SA" sz="8000" dirty="0">
                <a:cs typeface="+mj-cs"/>
              </a:rPr>
              <a:t>في ضوء ماتقدم يمكن وضع بعض المقترحات التي نأمل ان تساهم في استثمار راس المال البشري العراقي  وتطويره  وعلى النحو الآتي:</a:t>
            </a:r>
            <a:endParaRPr lang="en-US" sz="8000" dirty="0">
              <a:cs typeface="+mj-cs"/>
            </a:endParaRPr>
          </a:p>
          <a:p>
            <a:pPr lvl="0" algn="just" rtl="1"/>
            <a:r>
              <a:rPr lang="ar-IQ" sz="8000" dirty="0" smtClean="0">
                <a:cs typeface="+mj-cs"/>
              </a:rPr>
              <a:t>1-</a:t>
            </a:r>
            <a:r>
              <a:rPr lang="ar-SA" sz="8000" dirty="0" smtClean="0">
                <a:cs typeface="+mj-cs"/>
              </a:rPr>
              <a:t>وضع </a:t>
            </a:r>
            <a:r>
              <a:rPr lang="ar-SA" sz="8000" dirty="0">
                <a:cs typeface="+mj-cs"/>
              </a:rPr>
              <a:t>خطة استراتيجة لاستثمار راس المال البشري العراقي من قبل وزارة التخطيط </a:t>
            </a:r>
            <a:r>
              <a:rPr lang="ar-SA" sz="8000" dirty="0" smtClean="0">
                <a:cs typeface="+mj-cs"/>
              </a:rPr>
              <a:t>و</a:t>
            </a:r>
            <a:r>
              <a:rPr lang="ar-IQ" sz="8000" dirty="0" smtClean="0">
                <a:cs typeface="+mj-cs"/>
              </a:rPr>
              <a:t>بالتعاون مع </a:t>
            </a:r>
            <a:r>
              <a:rPr lang="ar-SA" sz="8000" dirty="0" smtClean="0">
                <a:cs typeface="+mj-cs"/>
              </a:rPr>
              <a:t>الجامعات </a:t>
            </a:r>
            <a:r>
              <a:rPr lang="ar-SA" sz="8000" dirty="0">
                <a:cs typeface="+mj-cs"/>
              </a:rPr>
              <a:t>العراقية  وبالاشتراك مع  المحافظات العراقية ومن ملامح هذه الخطة الاتي:</a:t>
            </a:r>
            <a:endParaRPr lang="en-US" sz="8000" dirty="0">
              <a:cs typeface="+mj-cs"/>
            </a:endParaRPr>
          </a:p>
          <a:p>
            <a:pPr lvl="0" algn="just" rtl="1"/>
            <a:r>
              <a:rPr lang="ar-IQ" sz="8000" dirty="0" smtClean="0">
                <a:cs typeface="+mj-cs"/>
              </a:rPr>
              <a:t>أ-</a:t>
            </a:r>
            <a:r>
              <a:rPr lang="ar-SA" sz="8000" dirty="0" smtClean="0">
                <a:cs typeface="+mj-cs"/>
              </a:rPr>
              <a:t>عقد </a:t>
            </a:r>
            <a:r>
              <a:rPr lang="ar-SA" sz="8000" dirty="0">
                <a:cs typeface="+mj-cs"/>
              </a:rPr>
              <a:t>اتفاقيات مع البنك الدولي ومنظمات الامم المتحدة المتخصصة بتنمية راس المال البشري للحصول على الاستشارات والمشاريع المشتركة لتطوير راس المال البشري العراقي.</a:t>
            </a:r>
            <a:endParaRPr lang="en-US" sz="8000" dirty="0">
              <a:cs typeface="+mj-cs"/>
            </a:endParaRPr>
          </a:p>
          <a:p>
            <a:pPr algn="just" rtl="1"/>
            <a:r>
              <a:rPr lang="ar-SA" sz="8000" dirty="0">
                <a:cs typeface="+mj-cs"/>
              </a:rPr>
              <a:t>ب – تاسيس بنك للمعلومات  في كل محافظة يتضمن اعداد العراقيين غير الحاصلين على فرص عمل من الخريجين وغير الخريجين مع تثبيت اختصاصتهم وكل المعلومات الديموغرافية عنهم  وتحديثها باستمرار.</a:t>
            </a:r>
            <a:endParaRPr lang="en-US" sz="8000" dirty="0">
              <a:cs typeface="+mj-cs"/>
            </a:endParaRPr>
          </a:p>
          <a:p>
            <a:pPr algn="just" rtl="1"/>
            <a:r>
              <a:rPr lang="ar-SA" sz="8000" dirty="0">
                <a:cs typeface="+mj-cs"/>
              </a:rPr>
              <a:t>ج-تاسيس شركات في كل محافظة بمشاركة الحكومة والقطاع الخاص وتقدم لها كافة التسهيلات وتعفى من الضرائب وتكون باشراف الحكومة المحلية في المحافظة  تتولي تنفيذ جميع المشاريع المقترحة في كل محافظة على ان تستوعب  ماتحتاجه من ايدي عاملة من العاطلين عن العمل في المحافظة وبحسب اختصاصاتهم ومن خلال بنك المعلومات في المحافظة.</a:t>
            </a:r>
            <a:endParaRPr lang="en-US" sz="8000" dirty="0">
              <a:cs typeface="+mj-cs"/>
            </a:endParaRPr>
          </a:p>
          <a:p>
            <a:pPr algn="just" rtl="1"/>
            <a:r>
              <a:rPr lang="ar-SA" sz="8000" dirty="0">
                <a:cs typeface="+mj-cs"/>
              </a:rPr>
              <a:t>د-تفعيل دور مجلس الخدمة الاتحادي في التوزيع العادل لفرص التعيين.</a:t>
            </a:r>
            <a:endParaRPr lang="en-US" sz="8000" dirty="0">
              <a:cs typeface="+mj-cs"/>
            </a:endParaRPr>
          </a:p>
          <a:p>
            <a:pPr algn="just" rtl="1"/>
            <a:r>
              <a:rPr lang="ar-SA" sz="8000" dirty="0">
                <a:cs typeface="+mj-cs"/>
              </a:rPr>
              <a:t>ها-جذب الاستثمار الخارجي بشكل جدي عبر منح التسهيلات على ان تكون نصف الايدي العاملة من المحافظات التي تنفذ فيها المشاريع.</a:t>
            </a:r>
            <a:endParaRPr lang="en-US" sz="8000" dirty="0">
              <a:cs typeface="+mj-cs"/>
            </a:endParaRPr>
          </a:p>
          <a:p>
            <a:pPr rtl="1"/>
            <a:r>
              <a:rPr lang="ar-SA" dirty="0"/>
              <a:t> </a:t>
            </a:r>
            <a:endParaRPr lang="en-US" dirty="0"/>
          </a:p>
          <a:p>
            <a:pPr rtl="1"/>
            <a:r>
              <a:rPr lang="ar-SA" dirty="0"/>
              <a:t> </a:t>
            </a:r>
            <a:endParaRPr lang="en-US" dirty="0"/>
          </a:p>
          <a:p>
            <a:endParaRPr lang="en-US" dirty="0"/>
          </a:p>
        </p:txBody>
      </p:sp>
    </p:spTree>
    <p:extLst>
      <p:ext uri="{BB962C8B-B14F-4D97-AF65-F5344CB8AC3E}">
        <p14:creationId xmlns:p14="http://schemas.microsoft.com/office/powerpoint/2010/main" val="5327392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6119" y="726630"/>
            <a:ext cx="10404389" cy="5632311"/>
          </a:xfrm>
          <a:prstGeom prst="rect">
            <a:avLst/>
          </a:prstGeom>
        </p:spPr>
        <p:txBody>
          <a:bodyPr wrap="square">
            <a:spAutoFit/>
          </a:bodyPr>
          <a:lstStyle/>
          <a:p>
            <a:pPr algn="just" rtl="1"/>
            <a:r>
              <a:rPr lang="ar-SA" dirty="0"/>
              <a:t>و-منح قروض من المصارف العراقية لاقامة المشاريع الزراعية والحيوانية </a:t>
            </a:r>
            <a:r>
              <a:rPr lang="ar-IQ" dirty="0" smtClean="0"/>
              <a:t> والصناعية</a:t>
            </a:r>
            <a:r>
              <a:rPr lang="ar-SA" dirty="0" smtClean="0"/>
              <a:t>(مزارع </a:t>
            </a:r>
            <a:r>
              <a:rPr lang="ar-SA" dirty="0"/>
              <a:t>، حقول دواجن ـ، تربية عجول او اغنام </a:t>
            </a:r>
            <a:r>
              <a:rPr lang="ar-IQ" dirty="0" smtClean="0"/>
              <a:t>-ورش</a:t>
            </a:r>
            <a:r>
              <a:rPr lang="ar-SA" dirty="0" smtClean="0"/>
              <a:t>)على </a:t>
            </a:r>
            <a:r>
              <a:rPr lang="ar-SA" dirty="0"/>
              <a:t>ان تكون غير شخصية على شكل شركات تضامنية  تضم مجموعات من الخرجين مع توفير الضمانات لهذه المشاريع عن طريق دراسات الجدوى وبحسب المحافظات على ان يغطى انتاجها المحافظة مع ضمان الحماية له .</a:t>
            </a:r>
            <a:endParaRPr lang="en-US" dirty="0"/>
          </a:p>
          <a:p>
            <a:pPr algn="just" rtl="1"/>
            <a:r>
              <a:rPr lang="ar-SA" dirty="0"/>
              <a:t>ز-فتح مراكز للتدريب في المحافظات لاكساب الشباب مهارات تمكنهم من انشاء المشاريع خاصة بهم.</a:t>
            </a:r>
            <a:endParaRPr lang="en-US" dirty="0"/>
          </a:p>
          <a:p>
            <a:pPr lvl="0" algn="just" rtl="1"/>
            <a:r>
              <a:rPr lang="ar-IQ" dirty="0" smtClean="0"/>
              <a:t>2-</a:t>
            </a:r>
            <a:r>
              <a:rPr lang="ar-SA" dirty="0" smtClean="0"/>
              <a:t>التاكيد </a:t>
            </a:r>
            <a:r>
              <a:rPr lang="ar-SA" dirty="0"/>
              <a:t>على بناء المواطنه بداء من </a:t>
            </a:r>
            <a:r>
              <a:rPr lang="ar-IQ" dirty="0"/>
              <a:t>رياض الاطفال وصولا الى</a:t>
            </a:r>
            <a:r>
              <a:rPr lang="ar-SA" dirty="0"/>
              <a:t> المدارس الابتدائية والمنوسطة و الاعدادية واستحداث مادة المواطنه والبيئة بهدف ربط الطلبة بوطنهم والتعلق به بدلا من الارتباطات الضيقة الطائفية او الاثنية  والحرص على التوجهات الحديثة في المحافظة على البيئة.</a:t>
            </a:r>
            <a:endParaRPr lang="en-US" dirty="0"/>
          </a:p>
          <a:p>
            <a:pPr lvl="0" algn="just" rtl="1"/>
            <a:r>
              <a:rPr lang="ar-IQ" dirty="0" smtClean="0"/>
              <a:t>3-</a:t>
            </a:r>
            <a:r>
              <a:rPr lang="ar-SA" dirty="0" smtClean="0"/>
              <a:t>اعادة </a:t>
            </a:r>
            <a:r>
              <a:rPr lang="ar-SA" dirty="0"/>
              <a:t>الاهتمام بالمدارس المهنية والمحافظة على خريجيها لانهم يمثلون الاطر الوسطى لاي نهضة في البلد.</a:t>
            </a:r>
            <a:endParaRPr lang="en-US" dirty="0"/>
          </a:p>
          <a:p>
            <a:pPr lvl="0" algn="just" rtl="1"/>
            <a:r>
              <a:rPr lang="ar-IQ" dirty="0" smtClean="0"/>
              <a:t>5- ت</a:t>
            </a:r>
            <a:r>
              <a:rPr lang="ar-SA" dirty="0" smtClean="0"/>
              <a:t>فعيل </a:t>
            </a:r>
            <a:r>
              <a:rPr lang="ar-SA" dirty="0"/>
              <a:t>دور وزارة الشباب والرياضة عن طريق زيادة مراكز الشباب على مستوى الاحياء والمدن لاستعياب طاقات الشباب وابعادهم عن الانحراف والجريمه والمخدرات.</a:t>
            </a:r>
            <a:endParaRPr lang="en-US" dirty="0"/>
          </a:p>
          <a:p>
            <a:pPr lvl="0" algn="just" rtl="1"/>
            <a:r>
              <a:rPr lang="ar-IQ" dirty="0" smtClean="0"/>
              <a:t>6-</a:t>
            </a:r>
            <a:r>
              <a:rPr lang="ar-SA" dirty="0" smtClean="0"/>
              <a:t>تفعيل </a:t>
            </a:r>
            <a:r>
              <a:rPr lang="ar-SA" dirty="0"/>
              <a:t>القوانين التي تتصدى لخطاب الكراهية والتحريض على العنف.</a:t>
            </a:r>
            <a:endParaRPr lang="en-US" dirty="0"/>
          </a:p>
          <a:p>
            <a:pPr algn="just" rtl="1"/>
            <a:r>
              <a:rPr lang="ar-IQ" dirty="0" smtClean="0"/>
              <a:t>7-</a:t>
            </a:r>
            <a:r>
              <a:rPr lang="ar-SA" dirty="0" smtClean="0"/>
              <a:t>زيادة </a:t>
            </a:r>
            <a:r>
              <a:rPr lang="ar-SA" dirty="0"/>
              <a:t>الاهتمام بدروس التربية الرياضية والفنية في المدارس كونها تعد من الدروس الجاذبه للطلبة وتنمي روح الالفة والعمل </a:t>
            </a:r>
            <a:r>
              <a:rPr lang="ar-SA" dirty="0" smtClean="0"/>
              <a:t>الجماعي</a:t>
            </a:r>
            <a:r>
              <a:rPr lang="ar-IQ" dirty="0" smtClean="0"/>
              <a:t>.</a:t>
            </a:r>
          </a:p>
          <a:p>
            <a:pPr algn="just" rtl="1"/>
            <a:endParaRPr lang="ar-IQ" dirty="0"/>
          </a:p>
          <a:p>
            <a:pPr algn="just" rtl="1"/>
            <a:endParaRPr lang="ar-IQ" dirty="0" smtClean="0"/>
          </a:p>
          <a:p>
            <a:pPr algn="just" rtl="1"/>
            <a:endParaRPr lang="ar-IQ" dirty="0"/>
          </a:p>
          <a:p>
            <a:pPr algn="just" rtl="1"/>
            <a:endParaRPr lang="ar-IQ" dirty="0" smtClean="0"/>
          </a:p>
          <a:p>
            <a:pPr algn="just" rtl="1"/>
            <a:endParaRPr lang="ar-IQ" dirty="0"/>
          </a:p>
          <a:p>
            <a:pPr algn="just" rtl="1"/>
            <a:endParaRPr lang="ar-IQ" dirty="0" smtClean="0"/>
          </a:p>
          <a:p>
            <a:pPr algn="just" rtl="1"/>
            <a:endParaRPr lang="ar-IQ" dirty="0"/>
          </a:p>
          <a:p>
            <a:pPr algn="just" rtl="1"/>
            <a:endParaRPr lang="ar-IQ" dirty="0" smtClean="0"/>
          </a:p>
          <a:p>
            <a:pPr algn="just" rtl="1"/>
            <a:r>
              <a:rPr lang="ar-IQ" dirty="0"/>
              <a:t>1</a:t>
            </a:r>
            <a:endParaRPr lang="en-US" dirty="0"/>
          </a:p>
        </p:txBody>
      </p:sp>
    </p:spTree>
    <p:extLst>
      <p:ext uri="{BB962C8B-B14F-4D97-AF65-F5344CB8AC3E}">
        <p14:creationId xmlns:p14="http://schemas.microsoft.com/office/powerpoint/2010/main" val="2278097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24297" y="862149"/>
            <a:ext cx="9130938" cy="4208075"/>
          </a:xfrm>
          <a:prstGeom prst="rect">
            <a:avLst/>
          </a:prstGeom>
        </p:spPr>
        <p:txBody>
          <a:bodyPr wrap="square">
            <a:spAutoFit/>
          </a:bodyPr>
          <a:lstStyle/>
          <a:p>
            <a:pPr algn="r">
              <a:lnSpc>
                <a:spcPct val="107000"/>
              </a:lnSpc>
              <a:spcAft>
                <a:spcPts val="800"/>
              </a:spcAft>
            </a:pPr>
            <a:r>
              <a:rPr lang="ar-IQ" sz="2800" b="1" dirty="0" smtClean="0">
                <a:effectLst/>
                <a:latin typeface="Calibri" panose="020F0502020204030204" pitchFamily="34" charset="0"/>
                <a:ea typeface="Calibri" panose="020F0502020204030204" pitchFamily="34" charset="0"/>
                <a:cs typeface="Times New Roman" panose="02020603050405020304" pitchFamily="18" charset="0"/>
              </a:rPr>
              <a:t>اولا- مفهوم رأس المال البشر</a:t>
            </a:r>
            <a:r>
              <a:rPr lang="ar-IQ" sz="3200" b="1" dirty="0" smtClean="0">
                <a:effectLst/>
                <a:latin typeface="Calibri" panose="020F0502020204030204" pitchFamily="34" charset="0"/>
                <a:ea typeface="Calibri" panose="020F0502020204030204" pitchFamily="34" charset="0"/>
                <a:cs typeface="Times New Roman" panose="02020603050405020304" pitchFamily="18" charset="0"/>
              </a:rPr>
              <a:t>ي</a:t>
            </a:r>
            <a:r>
              <a:rPr lang="ar-IQ" sz="1600" b="1" dirty="0" smtClean="0">
                <a:effectLst/>
                <a:latin typeface="Calibri" panose="020F0502020204030204" pitchFamily="34" charset="0"/>
                <a:ea typeface="Calibri" panose="020F0502020204030204" pitchFamily="34" charset="0"/>
                <a:cs typeface="Times New Roman" panose="02020603050405020304" pitchFamily="18" charset="0"/>
              </a:rPr>
              <a:t>:</a:t>
            </a:r>
            <a:endParaRPr lang="en-US" sz="1200" b="1" dirty="0" smtClean="0">
              <a:effectLst/>
              <a:latin typeface="Calibri" panose="020F0502020204030204" pitchFamily="34" charset="0"/>
              <a:ea typeface="Calibri" panose="020F0502020204030204" pitchFamily="34" charset="0"/>
              <a:cs typeface="Arial" panose="020B0604020202020204" pitchFamily="34" charset="0"/>
            </a:endParaRPr>
          </a:p>
          <a:p>
            <a:pPr algn="just" rtl="1">
              <a:spcBef>
                <a:spcPts val="600"/>
              </a:spcBef>
              <a:spcAft>
                <a:spcPts val="600"/>
              </a:spcAft>
            </a:pPr>
            <a:r>
              <a:rPr lang="ar-IQ" sz="1600" b="1" dirty="0" smtClean="0">
                <a:effectLst/>
                <a:cs typeface="Times New Roman" panose="02020603050405020304" pitchFamily="18" charset="0"/>
              </a:rPr>
              <a:t>يعد</a:t>
            </a:r>
            <a:r>
              <a:rPr lang="ar-SA" sz="1600" b="1" dirty="0" smtClean="0">
                <a:effectLst/>
                <a:cs typeface="Times New Roman" panose="02020603050405020304" pitchFamily="18" charset="0"/>
              </a:rPr>
              <a:t> آدم سميث  اول من طرح فكرة رأس المال البشري (مثل العديد من المفاهيم الاقتصادية الأخرى) من خلال كتابه  ثروة الأمم  وهذه الثرة مستمدة من القدرات المكتسبة للناس  .</a:t>
            </a:r>
            <a:endParaRPr lang="en-US" b="1" dirty="0" smtClean="0">
              <a:effectLst/>
            </a:endParaRPr>
          </a:p>
          <a:p>
            <a:pPr algn="just" rtl="1">
              <a:lnSpc>
                <a:spcPct val="107000"/>
              </a:lnSpc>
              <a:spcAft>
                <a:spcPts val="800"/>
              </a:spcAft>
            </a:pPr>
            <a:r>
              <a:rPr lang="ar-IQ" sz="1600" b="1" dirty="0" smtClean="0">
                <a:effectLst/>
                <a:latin typeface="Calibri" panose="020F0502020204030204" pitchFamily="34" charset="0"/>
                <a:ea typeface="Calibri" panose="020F0502020204030204" pitchFamily="34" charset="0"/>
                <a:cs typeface="Times New Roman" panose="02020603050405020304" pitchFamily="18" charset="0"/>
              </a:rPr>
              <a:t>وظهرت نظرية رأس المال البشري مع نهاية الستينات وبداية السبعينات على </a:t>
            </a:r>
            <a:r>
              <a:rPr lang="ar-IQ" sz="1600" b="1" dirty="0" smtClean="0">
                <a:effectLst/>
                <a:latin typeface="Calibri" panose="020F0502020204030204" pitchFamily="34" charset="0"/>
                <a:ea typeface="Calibri" panose="020F0502020204030204" pitchFamily="34" charset="0"/>
                <a:cs typeface="Times New Roman" panose="02020603050405020304" pitchFamily="18" charset="0"/>
              </a:rPr>
              <a:t>يد </a:t>
            </a:r>
            <a:r>
              <a:rPr lang="ar-IQ" sz="1600" b="1" dirty="0" smtClean="0">
                <a:effectLst/>
                <a:latin typeface="Calibri" panose="020F0502020204030204" pitchFamily="34" charset="0"/>
                <a:ea typeface="Calibri" panose="020F0502020204030204" pitchFamily="34" charset="0"/>
                <a:cs typeface="Times New Roman" panose="02020603050405020304" pitchFamily="18" charset="0"/>
              </a:rPr>
              <a:t>المفكر الاقتصادي </a:t>
            </a:r>
            <a:r>
              <a:rPr lang="en-US" sz="1600" b="1" dirty="0" smtClean="0">
                <a:effectLst/>
                <a:latin typeface="Times New Roman" panose="02020603050405020304" pitchFamily="18" charset="0"/>
                <a:ea typeface="Calibri" panose="020F0502020204030204" pitchFamily="34" charset="0"/>
                <a:cs typeface="Arial" panose="020B0604020202020204" pitchFamily="34" charset="0"/>
              </a:rPr>
              <a:t>Mincer Jacob</a:t>
            </a:r>
            <a:r>
              <a:rPr lang="ar-IQ" sz="1600" b="1" dirty="0" smtClean="0">
                <a:effectLst/>
                <a:latin typeface="Calibri" panose="020F0502020204030204" pitchFamily="34" charset="0"/>
                <a:ea typeface="Calibri" panose="020F0502020204030204" pitchFamily="34" charset="0"/>
                <a:cs typeface="Times New Roman" panose="02020603050405020304" pitchFamily="18" charset="0"/>
              </a:rPr>
              <a:t> اول من استخدم مصطلح (الرأسمال </a:t>
            </a:r>
            <a:r>
              <a:rPr lang="ar-IQ" sz="1600" b="1" dirty="0" smtClean="0">
                <a:effectLst/>
                <a:latin typeface="Calibri" panose="020F0502020204030204" pitchFamily="34" charset="0"/>
                <a:ea typeface="Calibri" panose="020F0502020204030204" pitchFamily="34" charset="0"/>
                <a:cs typeface="Times New Roman" panose="02020603050405020304" pitchFamily="18" charset="0"/>
              </a:rPr>
              <a:t>البشري</a:t>
            </a:r>
            <a:r>
              <a:rPr lang="ar-IQ" sz="1600" b="1" dirty="0">
                <a:latin typeface="Calibri" panose="020F0502020204030204" pitchFamily="34" charset="0"/>
                <a:ea typeface="Calibri" panose="020F0502020204030204" pitchFamily="34" charset="0"/>
                <a:cs typeface="Times New Roman" panose="02020603050405020304" pitchFamily="18" charset="0"/>
              </a:rPr>
              <a:t>،</a:t>
            </a:r>
            <a:r>
              <a:rPr lang="ar-IQ" sz="1600" b="1" dirty="0" smtClean="0">
                <a:effectLst/>
                <a:latin typeface="Calibri" panose="020F0502020204030204" pitchFamily="34" charset="0"/>
                <a:ea typeface="Calibri" panose="020F0502020204030204" pitchFamily="34" charset="0"/>
                <a:cs typeface="Times New Roman" panose="02020603050405020304" pitchFamily="18" charset="0"/>
              </a:rPr>
              <a:t>  </a:t>
            </a:r>
            <a:r>
              <a:rPr lang="ar-IQ" sz="1600" b="1" dirty="0" smtClean="0">
                <a:effectLst/>
                <a:latin typeface="Calibri" panose="020F0502020204030204" pitchFamily="34" charset="0"/>
                <a:ea typeface="Calibri" panose="020F0502020204030204" pitchFamily="34" charset="0"/>
                <a:cs typeface="Times New Roman" panose="02020603050405020304" pitchFamily="18" charset="0"/>
              </a:rPr>
              <a:t>لكن الظهور الحقيقي للنظرية الجديدة هو من خلال مقال تشره الاقتصادي </a:t>
            </a:r>
            <a:r>
              <a:rPr lang="en-US" sz="1600" b="1" dirty="0" smtClean="0">
                <a:effectLst/>
                <a:latin typeface="Times New Roman" panose="02020603050405020304" pitchFamily="18" charset="0"/>
                <a:ea typeface="Calibri" panose="020F0502020204030204" pitchFamily="34" charset="0"/>
                <a:cs typeface="Arial" panose="020B0604020202020204" pitchFamily="34" charset="0"/>
              </a:rPr>
              <a:t>Schultz </a:t>
            </a:r>
            <a:r>
              <a:rPr lang="ar-IQ" sz="1600" b="1" dirty="0" smtClean="0">
                <a:effectLst/>
                <a:latin typeface="Calibri" panose="020F0502020204030204" pitchFamily="34" charset="0"/>
                <a:ea typeface="Calibri" panose="020F0502020204030204" pitchFamily="34" charset="0"/>
                <a:cs typeface="Times New Roman" panose="02020603050405020304" pitchFamily="18" charset="0"/>
              </a:rPr>
              <a:t>  سنة 1961وعلى وفق هذه النظرية تعد الموارد البشرية بمثابة راسمال لها نفس اهمية الموارد المادية الاخرى.</a:t>
            </a:r>
            <a:endParaRPr lang="en-US" sz="1100" b="1"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sz="1600" b="1" dirty="0" smtClean="0">
                <a:effectLst/>
                <a:latin typeface="Calibri" panose="020F0502020204030204" pitchFamily="34" charset="0"/>
                <a:ea typeface="Calibri" panose="020F0502020204030204" pitchFamily="34" charset="0"/>
                <a:cs typeface="Times New Roman" panose="02020603050405020304" pitchFamily="18" charset="0"/>
              </a:rPr>
              <a:t>ويعرف </a:t>
            </a:r>
            <a:r>
              <a:rPr lang="en-US" sz="1600" b="1" dirty="0" smtClean="0">
                <a:effectLst/>
                <a:latin typeface="Times New Roman" panose="02020603050405020304" pitchFamily="18" charset="0"/>
                <a:ea typeface="Calibri" panose="020F0502020204030204" pitchFamily="34" charset="0"/>
                <a:cs typeface="Arial" panose="020B0604020202020204" pitchFamily="34" charset="0"/>
              </a:rPr>
              <a:t>Stewart,1997</a:t>
            </a:r>
            <a:r>
              <a:rPr lang="ar-IQ" sz="1600" b="1" dirty="0" smtClean="0">
                <a:effectLst/>
                <a:latin typeface="Calibri" panose="020F0502020204030204" pitchFamily="34" charset="0"/>
                <a:ea typeface="Calibri" panose="020F0502020204030204" pitchFamily="34" charset="0"/>
                <a:cs typeface="Times New Roman" panose="02020603050405020304" pitchFamily="18" charset="0"/>
              </a:rPr>
              <a:t> راسمال البشري بانه المصدر الاساسي لتكوين وتشخيص الافراد الذين يمتلكون المقدرة العقلية والمهارات والخبرات لايجاد الحلول العملية المناسبة لمتطلبات ورغبات الزبائن. اما </a:t>
            </a:r>
            <a:r>
              <a:rPr lang="en-US" sz="1600" b="1" dirty="0" smtClean="0">
                <a:effectLst/>
                <a:latin typeface="Times New Roman" panose="02020603050405020304" pitchFamily="18" charset="0"/>
                <a:ea typeface="Calibri" panose="020F0502020204030204" pitchFamily="34" charset="0"/>
                <a:cs typeface="Arial" panose="020B0604020202020204" pitchFamily="34" charset="0"/>
              </a:rPr>
              <a:t>Rose,2000</a:t>
            </a:r>
            <a:r>
              <a:rPr lang="ar-IQ" sz="1600" b="1" dirty="0" smtClean="0">
                <a:effectLst/>
                <a:latin typeface="Calibri" panose="020F0502020204030204" pitchFamily="34" charset="0"/>
                <a:ea typeface="Calibri" panose="020F0502020204030204" pitchFamily="34" charset="0"/>
                <a:cs typeface="Times New Roman" panose="02020603050405020304" pitchFamily="18" charset="0"/>
              </a:rPr>
              <a:t> فيرى انه كفاءة جماعية للمنظمة ووظيفته افضل الحلول للزبائن من خلال معرفة يمتلكها الافراد العاملين.وترى </a:t>
            </a:r>
            <a:r>
              <a:rPr lang="en-US" sz="1600" b="1" dirty="0" smtClean="0">
                <a:effectLst/>
                <a:latin typeface="Times New Roman" panose="02020603050405020304" pitchFamily="18" charset="0"/>
                <a:ea typeface="Calibri" panose="020F0502020204030204" pitchFamily="34" charset="0"/>
                <a:cs typeface="Arial" panose="020B0604020202020204" pitchFamily="34" charset="0"/>
              </a:rPr>
              <a:t>Sullivan,2001 </a:t>
            </a:r>
            <a:r>
              <a:rPr lang="ar-IQ" sz="1600" b="1" dirty="0">
                <a:latin typeface="Times New Roman" panose="02020603050405020304" pitchFamily="18" charset="0"/>
                <a:ea typeface="Calibri" panose="020F0502020204030204" pitchFamily="34" charset="0"/>
              </a:rPr>
              <a:t>ان راس المال البشري هو المخزون المعرفي لافراد المنظمة وهو قيمة تراكمية لمعرفة العاملين ونطاقه محدد بالمعرفة الفردية، ويعرفه </a:t>
            </a:r>
            <a:r>
              <a:rPr lang="en-US" sz="1600" b="1" dirty="0" smtClean="0">
                <a:effectLst/>
                <a:latin typeface="Times New Roman" panose="02020603050405020304" pitchFamily="18" charset="0"/>
                <a:ea typeface="Calibri" panose="020F0502020204030204" pitchFamily="34" charset="0"/>
                <a:cs typeface="Arial" panose="020B0604020202020204" pitchFamily="34" charset="0"/>
              </a:rPr>
              <a:t>Bontis,2002 </a:t>
            </a:r>
            <a:r>
              <a:rPr lang="ar-IQ" sz="1600" b="1" dirty="0" smtClean="0">
                <a:effectLst/>
                <a:latin typeface="Calibri" panose="020F0502020204030204" pitchFamily="34" charset="0"/>
                <a:ea typeface="Calibri" panose="020F0502020204030204" pitchFamily="34" charset="0"/>
                <a:cs typeface="Times New Roman" panose="02020603050405020304" pitchFamily="18" charset="0"/>
              </a:rPr>
              <a:t> بانه تراكم للمعرفة الضمنية في اذهان العاملين وان جوهر راس المال البشري عباره عن افكار تعمل على تحقيق النجاح والازدهار في المنظمة.</a:t>
            </a:r>
            <a:endParaRPr lang="en-US" sz="1100" b="1"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SA" sz="1600" b="1" dirty="0" smtClean="0">
                <a:effectLst/>
                <a:latin typeface="Calibri" panose="020F0502020204030204" pitchFamily="34" charset="0"/>
                <a:ea typeface="Calibri" panose="020F0502020204030204" pitchFamily="34" charset="0"/>
                <a:cs typeface="Times New Roman" panose="02020603050405020304" pitchFamily="18" charset="0"/>
              </a:rPr>
              <a:t>وتكمن اهمية رأس المال البشراي كونه صبح عنصراً أساسياً في القيمة السوقية للشركة. وقدرت دراسة بحثية أجرتها </a:t>
            </a:r>
            <a:r>
              <a:rPr lang="en-US" sz="1600" b="1" dirty="0" smtClean="0">
                <a:effectLst/>
                <a:latin typeface="Times New Roman" panose="02020603050405020304" pitchFamily="18" charset="0"/>
                <a:ea typeface="Calibri" panose="020F0502020204030204" pitchFamily="34" charset="0"/>
                <a:cs typeface="Arial" panose="020B0604020202020204" pitchFamily="34" charset="0"/>
              </a:rPr>
              <a:t>CFO Research Services</a:t>
            </a:r>
            <a:r>
              <a:rPr lang="ar-SA" sz="1600" b="1" dirty="0" smtClean="0">
                <a:effectLst/>
                <a:latin typeface="Calibri" panose="020F0502020204030204" pitchFamily="34" charset="0"/>
                <a:ea typeface="Calibri" panose="020F0502020204030204" pitchFamily="34" charset="0"/>
                <a:cs typeface="Times New Roman" panose="02020603050405020304" pitchFamily="18" charset="0"/>
              </a:rPr>
              <a:t> في عام 2003 أن قيمة رأس المال البشري تمثل أكثر من 36 % من إجمالي الإيرادات في منظمة </a:t>
            </a:r>
            <a:r>
              <a:rPr lang="ar-SA" sz="1600" b="1" dirty="0" smtClean="0">
                <a:effectLst/>
                <a:latin typeface="Calibri" panose="020F0502020204030204" pitchFamily="34" charset="0"/>
                <a:ea typeface="Calibri" panose="020F0502020204030204" pitchFamily="34" charset="0"/>
                <a:cs typeface="Times New Roman" panose="02020603050405020304" pitchFamily="18" charset="0"/>
              </a:rPr>
              <a:t>نموذجية</a:t>
            </a:r>
            <a:r>
              <a:rPr lang="ar-IQ" sz="1600" b="1" dirty="0" smtClean="0">
                <a:effectLst/>
                <a:latin typeface="Calibri" panose="020F0502020204030204" pitchFamily="34" charset="0"/>
                <a:ea typeface="Calibri" panose="020F0502020204030204" pitchFamily="34" charset="0"/>
                <a:cs typeface="Times New Roman" panose="02020603050405020304" pitchFamily="18" charset="0"/>
              </a:rPr>
              <a:t>.</a:t>
            </a:r>
            <a:endParaRPr lang="en-US" sz="11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88807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67097" y="862149"/>
            <a:ext cx="9627325" cy="3872214"/>
          </a:xfrm>
          <a:prstGeom prst="rect">
            <a:avLst/>
          </a:prstGeom>
        </p:spPr>
        <p:txBody>
          <a:bodyPr wrap="square">
            <a:spAutoFit/>
          </a:bodyPr>
          <a:lstStyle/>
          <a:p>
            <a:pPr algn="r" rtl="1">
              <a:lnSpc>
                <a:spcPct val="107000"/>
              </a:lnSpc>
              <a:spcAft>
                <a:spcPts val="800"/>
              </a:spcAft>
            </a:pPr>
            <a:r>
              <a:rPr lang="ar-IQ" sz="2800" b="1" dirty="0" smtClean="0">
                <a:effectLst/>
                <a:latin typeface="Calibri" panose="020F0502020204030204" pitchFamily="34" charset="0"/>
                <a:ea typeface="Calibri" panose="020F0502020204030204" pitchFamily="34" charset="0"/>
                <a:cs typeface="Times New Roman" panose="02020603050405020304" pitchFamily="18" charset="0"/>
              </a:rPr>
              <a:t>ثانيا- نظرية رأس المال البشري:</a:t>
            </a:r>
            <a:endParaRPr lang="en-US" b="1" dirty="0" smtClean="0">
              <a:effectLst/>
              <a:latin typeface="Calibri" panose="020F0502020204030204" pitchFamily="34" charset="0"/>
              <a:ea typeface="Calibri" panose="020F0502020204030204" pitchFamily="34" charset="0"/>
              <a:cs typeface="Arial" panose="020B0604020202020204" pitchFamily="34" charset="0"/>
            </a:endParaRPr>
          </a:p>
          <a:p>
            <a:pPr algn="just" rtl="1">
              <a:spcBef>
                <a:spcPts val="600"/>
              </a:spcBef>
              <a:spcAft>
                <a:spcPts val="600"/>
              </a:spcAft>
            </a:pPr>
            <a:r>
              <a:rPr lang="ar-IQ" sz="1600" b="1" dirty="0" smtClean="0">
                <a:effectLst/>
                <a:cs typeface="Times New Roman" panose="02020603050405020304" pitchFamily="18" charset="0"/>
              </a:rPr>
              <a:t>تؤكد هذه النظرية على حقيقة مفادها ان المنظمة تقرر مقدار المبالغ المستثمرة في الموارد البشرية من خلال مقارنتها بالعوائد المستقبلية المتوقعة</a:t>
            </a:r>
            <a:r>
              <a:rPr lang="ar-SA" sz="1600" b="1" dirty="0" smtClean="0">
                <a:effectLst/>
                <a:cs typeface="Times New Roman" panose="02020603050405020304" pitchFamily="18" charset="0"/>
              </a:rPr>
              <a:t> وتساعد نظرية رأس المال البشري في تحديد تأثير الافراد على الأعمال ومساهمتهم في قيمة المساهمين</a:t>
            </a:r>
            <a:r>
              <a:rPr lang="ar-IQ" sz="1600" b="1" dirty="0" smtClean="0">
                <a:effectLst/>
                <a:cs typeface="Times New Roman" panose="02020603050405020304" pitchFamily="18" charset="0"/>
              </a:rPr>
              <a:t>.</a:t>
            </a:r>
            <a:r>
              <a:rPr lang="ar-SA" sz="1600" b="1" dirty="0" smtClean="0">
                <a:effectLst/>
                <a:cs typeface="Times New Roman" panose="02020603050405020304" pitchFamily="18" charset="0"/>
              </a:rPr>
              <a:t> و يتضمن نهج إدارة الأفراد المستند إلى نظرية رأس المال البشري الحصول على إجابات للأسئلة</a:t>
            </a:r>
            <a:r>
              <a:rPr lang="en-US" sz="1600" b="1" dirty="0" smtClean="0">
                <a:effectLst/>
                <a:latin typeface="Times New Roman" panose="02020603050405020304" pitchFamily="18" charset="0"/>
              </a:rPr>
              <a:t>:</a:t>
            </a:r>
            <a:r>
              <a:rPr lang="ar-SA" sz="1600" b="1" dirty="0" smtClean="0">
                <a:effectLst/>
                <a:cs typeface="Times New Roman" panose="02020603050405020304" pitchFamily="18" charset="0"/>
              </a:rPr>
              <a:t> الاتية:</a:t>
            </a:r>
            <a:endParaRPr lang="en-US" b="1" dirty="0" smtClean="0">
              <a:effectLst/>
            </a:endParaRPr>
          </a:p>
          <a:p>
            <a:pPr algn="just" rtl="1">
              <a:spcBef>
                <a:spcPts val="600"/>
              </a:spcBef>
              <a:spcAft>
                <a:spcPts val="600"/>
              </a:spcAft>
            </a:pPr>
            <a:r>
              <a:rPr lang="en-US" sz="1600" b="1" dirty="0" smtClean="0">
                <a:effectLst/>
                <a:latin typeface="Times New Roman" panose="02020603050405020304" pitchFamily="18" charset="0"/>
              </a:rPr>
              <a:t>●</a:t>
            </a:r>
            <a:r>
              <a:rPr lang="ar-SA" sz="1600" b="1" dirty="0" smtClean="0">
                <a:effectLst/>
                <a:cs typeface="Times New Roman" panose="02020603050405020304" pitchFamily="18" charset="0"/>
              </a:rPr>
              <a:t>ما هي محركات الأداء الرئيسية التي تخلق قيمة؟</a:t>
            </a:r>
            <a:endParaRPr lang="en-US" b="1" dirty="0" smtClean="0">
              <a:effectLst/>
            </a:endParaRPr>
          </a:p>
          <a:p>
            <a:pPr algn="just" rtl="1">
              <a:spcBef>
                <a:spcPts val="600"/>
              </a:spcBef>
              <a:spcAft>
                <a:spcPts val="600"/>
              </a:spcAft>
            </a:pPr>
            <a:r>
              <a:rPr lang="en-US" sz="1600" b="1" dirty="0" smtClean="0">
                <a:effectLst/>
                <a:latin typeface="Times New Roman" panose="02020603050405020304" pitchFamily="18" charset="0"/>
              </a:rPr>
              <a:t>●</a:t>
            </a:r>
            <a:r>
              <a:rPr lang="ar-SA" sz="1600" b="1" dirty="0" smtClean="0">
                <a:effectLst/>
                <a:cs typeface="Times New Roman" panose="02020603050405020304" pitchFamily="18" charset="0"/>
              </a:rPr>
              <a:t>ما هي المهارات التي لدينا؟</a:t>
            </a:r>
            <a:endParaRPr lang="en-US" b="1" dirty="0" smtClean="0">
              <a:effectLst/>
            </a:endParaRPr>
          </a:p>
          <a:p>
            <a:pPr algn="just" rtl="1">
              <a:spcBef>
                <a:spcPts val="600"/>
              </a:spcBef>
              <a:spcAft>
                <a:spcPts val="600"/>
              </a:spcAft>
            </a:pPr>
            <a:r>
              <a:rPr lang="en-US" sz="1600" b="1" dirty="0" smtClean="0">
                <a:effectLst/>
                <a:latin typeface="Times New Roman" panose="02020603050405020304" pitchFamily="18" charset="0"/>
              </a:rPr>
              <a:t>●</a:t>
            </a:r>
            <a:r>
              <a:rPr lang="ar-SA" sz="1600" b="1" dirty="0" smtClean="0">
                <a:effectLst/>
                <a:cs typeface="Times New Roman" panose="02020603050405020304" pitchFamily="18" charset="0"/>
              </a:rPr>
              <a:t>ما هي المهارات التي نحتاجها الآن وفي المستقبل لتحقيق أهدافنا الاستراتيجية؟</a:t>
            </a:r>
            <a:endParaRPr lang="en-US" b="1" dirty="0" smtClean="0">
              <a:effectLst/>
            </a:endParaRPr>
          </a:p>
          <a:p>
            <a:pPr algn="just" rtl="1">
              <a:spcBef>
                <a:spcPts val="600"/>
              </a:spcBef>
              <a:spcAft>
                <a:spcPts val="600"/>
              </a:spcAft>
            </a:pPr>
            <a:r>
              <a:rPr lang="en-US" sz="1600" b="1" dirty="0" smtClean="0">
                <a:effectLst/>
                <a:latin typeface="Times New Roman" panose="02020603050405020304" pitchFamily="18" charset="0"/>
              </a:rPr>
              <a:t>●</a:t>
            </a:r>
            <a:r>
              <a:rPr lang="ar-SA" sz="1600" b="1" dirty="0" smtClean="0">
                <a:effectLst/>
                <a:cs typeface="Times New Roman" panose="02020603050405020304" pitchFamily="18" charset="0"/>
              </a:rPr>
              <a:t>كيف سنجذب هذه المهارات ونطورها ونحتفظ بها؟</a:t>
            </a:r>
            <a:endParaRPr lang="en-US" b="1" dirty="0" smtClean="0">
              <a:effectLst/>
            </a:endParaRPr>
          </a:p>
          <a:p>
            <a:pPr algn="just" rtl="1">
              <a:spcBef>
                <a:spcPts val="600"/>
              </a:spcBef>
              <a:spcAft>
                <a:spcPts val="600"/>
              </a:spcAft>
            </a:pPr>
            <a:r>
              <a:rPr lang="en-US" sz="1600" b="1" dirty="0" smtClean="0">
                <a:effectLst/>
                <a:latin typeface="Times New Roman" panose="02020603050405020304" pitchFamily="18" charset="0"/>
              </a:rPr>
              <a:t>●</a:t>
            </a:r>
            <a:r>
              <a:rPr lang="ar-SA" sz="1600" b="1" dirty="0" smtClean="0">
                <a:effectLst/>
                <a:cs typeface="Times New Roman" panose="02020603050405020304" pitchFamily="18" charset="0"/>
              </a:rPr>
              <a:t>كيف يمكننا تطوير ثقافة وبيئة يتم فيها التعلم المؤسسي والفردي الذي يلبي احتياجاتنا واحتياجات موظفينا؟</a:t>
            </a:r>
            <a:endParaRPr lang="en-US" b="1" dirty="0" smtClean="0">
              <a:effectLst/>
            </a:endParaRPr>
          </a:p>
          <a:p>
            <a:pPr algn="just" rtl="1">
              <a:spcBef>
                <a:spcPts val="600"/>
              </a:spcBef>
              <a:spcAft>
                <a:spcPts val="600"/>
              </a:spcAft>
            </a:pPr>
            <a:r>
              <a:rPr lang="ar-SA" sz="1600" b="1" dirty="0" smtClean="0">
                <a:effectLst/>
                <a:cs typeface="Times New Roman" panose="02020603050405020304" pitchFamily="18" charset="0"/>
              </a:rPr>
              <a:t>● كيف يمكننا توفير المعرفة الصريحة والضمنية التي تم إنشاؤها في مؤسستنا ليتم التقاطها وتسجيلها واستخدامها بشكل فعال؟</a:t>
            </a:r>
            <a:endParaRPr lang="en-US" b="1" dirty="0">
              <a:effectLst/>
            </a:endParaRPr>
          </a:p>
        </p:txBody>
      </p:sp>
    </p:spTree>
    <p:extLst>
      <p:ext uri="{BB962C8B-B14F-4D97-AF65-F5344CB8AC3E}">
        <p14:creationId xmlns:p14="http://schemas.microsoft.com/office/powerpoint/2010/main" val="4051383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06286" y="875211"/>
            <a:ext cx="9679577" cy="3851182"/>
          </a:xfrm>
          <a:prstGeom prst="rect">
            <a:avLst/>
          </a:prstGeom>
        </p:spPr>
        <p:txBody>
          <a:bodyPr wrap="square">
            <a:spAutoFit/>
          </a:bodyPr>
          <a:lstStyle/>
          <a:p>
            <a:pPr algn="r" rtl="1">
              <a:spcBef>
                <a:spcPts val="600"/>
              </a:spcBef>
              <a:spcAft>
                <a:spcPts val="600"/>
              </a:spcAft>
            </a:pPr>
            <a:r>
              <a:rPr lang="ar-IQ" b="1" dirty="0" smtClean="0">
                <a:effectLst/>
                <a:cs typeface="Times New Roman" panose="02020603050405020304" pitchFamily="18" charset="0"/>
              </a:rPr>
              <a:t>ثالثا-</a:t>
            </a:r>
            <a:r>
              <a:rPr lang="ar-SA" b="1" dirty="0" smtClean="0">
                <a:effectLst/>
                <a:cs typeface="Times New Roman" panose="02020603050405020304" pitchFamily="18" charset="0"/>
              </a:rPr>
              <a:t>مكونات رأس المال البشري </a:t>
            </a:r>
            <a:endParaRPr lang="en-US" b="1" dirty="0" smtClean="0">
              <a:effectLst/>
              <a:cs typeface="Times New Roman" panose="02020603050405020304" pitchFamily="18" charset="0"/>
            </a:endParaRPr>
          </a:p>
          <a:p>
            <a:pPr algn="r" rtl="1">
              <a:spcBef>
                <a:spcPts val="600"/>
              </a:spcBef>
              <a:spcAft>
                <a:spcPts val="600"/>
              </a:spcAft>
            </a:pPr>
            <a:r>
              <a:rPr lang="ar-SA" dirty="0" smtClean="0">
                <a:effectLst/>
                <a:cs typeface="Times New Roman" panose="02020603050405020304" pitchFamily="18" charset="0"/>
              </a:rPr>
              <a:t>يتكون رأس المال البشري من رأس المال الفكري والاجتماعي والتنظيمي</a:t>
            </a:r>
            <a:r>
              <a:rPr lang="en-US" dirty="0" smtClean="0">
                <a:effectLst/>
                <a:latin typeface="Times New Roman" panose="02020603050405020304" pitchFamily="18" charset="0"/>
              </a:rPr>
              <a:t>.</a:t>
            </a:r>
            <a:endParaRPr lang="en-US" dirty="0" smtClean="0">
              <a:effectLst/>
            </a:endParaRPr>
          </a:p>
          <a:p>
            <a:pPr algn="just" rtl="1">
              <a:spcBef>
                <a:spcPts val="600"/>
              </a:spcBef>
              <a:spcAft>
                <a:spcPts val="600"/>
              </a:spcAft>
            </a:pPr>
            <a:r>
              <a:rPr lang="ar-SA" dirty="0" smtClean="0">
                <a:effectLst/>
                <a:cs typeface="Times New Roman" panose="02020603050405020304" pitchFamily="18" charset="0"/>
              </a:rPr>
              <a:t>-</a:t>
            </a:r>
            <a:r>
              <a:rPr lang="ar-SA" b="1" dirty="0" smtClean="0">
                <a:effectLst/>
                <a:cs typeface="Times New Roman" panose="02020603050405020304" pitchFamily="18" charset="0"/>
              </a:rPr>
              <a:t>رأس المال الفكري :</a:t>
            </a:r>
            <a:r>
              <a:rPr lang="ar-SA" dirty="0" smtClean="0">
                <a:effectLst/>
                <a:cs typeface="Times New Roman" panose="02020603050405020304" pitchFamily="18" charset="0"/>
              </a:rPr>
              <a:t>يرتبط مفهوم رأس المال البشري بالمفهوم الشامل لرأس المال الفكري ، والذي يتم تعريفه على أنه مخزون وتدفقات المعرفة المتاحة لمنظمة ما. و يمكن اعتبار هذه الموارد غير الملموسة مرتبطة بالافراد ، والتي تشكل مع الموارد الملموسة (الأموال والأصول المادية) السوق أو القيمة الإجمالية للأعمال.</a:t>
            </a:r>
            <a:endParaRPr lang="en-US" dirty="0" smtClean="0">
              <a:effectLst/>
            </a:endParaRPr>
          </a:p>
          <a:p>
            <a:pPr algn="just" rtl="1">
              <a:spcBef>
                <a:spcPts val="600"/>
              </a:spcBef>
              <a:spcAft>
                <a:spcPts val="600"/>
              </a:spcAft>
            </a:pPr>
            <a:r>
              <a:rPr lang="ar-SA" b="1" dirty="0" smtClean="0">
                <a:effectLst/>
                <a:cs typeface="Times New Roman" panose="02020603050405020304" pitchFamily="18" charset="0"/>
              </a:rPr>
              <a:t>رأس المال الاجتماعي</a:t>
            </a:r>
            <a:r>
              <a:rPr lang="ar-SA" dirty="0" smtClean="0">
                <a:effectLst/>
                <a:cs typeface="Times New Roman" panose="02020603050405020304" pitchFamily="18" charset="0"/>
              </a:rPr>
              <a:t>: هو عنصر آخر من عناصر رأس المال الفكري. ويتكون من المعرفة المستمدة من شبكات العلاقات داخل وخارج المنظمة. تم تعريف رأس المال الاجتماعي من قبل بوتنام (1996: 66) على أنه "سمات الحياة الاجتماعية - الشبكات والمعايير والثقة - التي تمكن المشاركين من العمل معًا بشكل أكثر فعالية لتحقيق الأهداف المشتركة.</a:t>
            </a:r>
            <a:endParaRPr lang="en-US" dirty="0" smtClean="0">
              <a:effectLst/>
            </a:endParaRPr>
          </a:p>
          <a:p>
            <a:pPr algn="just" rtl="1">
              <a:spcBef>
                <a:spcPts val="600"/>
              </a:spcBef>
              <a:spcAft>
                <a:spcPts val="600"/>
              </a:spcAft>
            </a:pPr>
            <a:r>
              <a:rPr lang="ar-SA" b="1" dirty="0" smtClean="0">
                <a:effectLst/>
                <a:cs typeface="Times New Roman" panose="02020603050405020304" pitchFamily="18" charset="0"/>
              </a:rPr>
              <a:t>-رأس المال التنظيمي :</a:t>
            </a:r>
            <a:r>
              <a:rPr lang="ar-SA" dirty="0" smtClean="0">
                <a:effectLst/>
                <a:cs typeface="Times New Roman" panose="02020603050405020304" pitchFamily="18" charset="0"/>
              </a:rPr>
              <a:t>هو المعرفة المؤسسية التي تمتلكها منظمة مخزنة في قواعد البيانات ، والكتيبات ، وما إلى ذلك (غالبًا ما يطلق عليه "رأس المال الهيكلي) .</a:t>
            </a:r>
            <a:endParaRPr lang="en-US" dirty="0" smtClean="0">
              <a:effectLst/>
            </a:endParaRPr>
          </a:p>
          <a:p>
            <a:pPr algn="just" rtl="1">
              <a:lnSpc>
                <a:spcPct val="107000"/>
              </a:lnSpc>
              <a:spcAft>
                <a:spcPts val="800"/>
              </a:spcAft>
            </a:pPr>
            <a:r>
              <a:rPr lang="en-US" dirty="0" smtClean="0">
                <a:effectLst/>
                <a:latin typeface="Times New Roman" panose="02020603050405020304" pitchFamily="18" charset="0"/>
                <a:ea typeface="Calibri" panose="020F0502020204030204" pitchFamily="34" charset="0"/>
                <a:cs typeface="Arial" panose="020B0604020202020204" pitchFamily="34" charset="0"/>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81584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7645" y="1005840"/>
            <a:ext cx="10894423" cy="4465646"/>
          </a:xfrm>
          <a:prstGeom prst="rect">
            <a:avLst/>
          </a:prstGeom>
        </p:spPr>
        <p:txBody>
          <a:bodyPr wrap="square">
            <a:spAutoFit/>
          </a:bodyPr>
          <a:lstStyle/>
          <a:p>
            <a:pPr algn="just" rtl="1">
              <a:lnSpc>
                <a:spcPct val="107000"/>
              </a:lnSpc>
              <a:spcAft>
                <a:spcPts val="800"/>
              </a:spcAft>
            </a:pPr>
            <a:r>
              <a:rPr lang="ar-IQ" sz="2400" b="1" dirty="0" smtClean="0">
                <a:effectLst/>
                <a:latin typeface="Calibri" panose="020F0502020204030204" pitchFamily="34" charset="0"/>
                <a:ea typeface="Calibri" panose="020F0502020204030204" pitchFamily="34" charset="0"/>
                <a:cs typeface="Times New Roman" panose="02020603050405020304" pitchFamily="18" charset="0"/>
              </a:rPr>
              <a:t>رابعا- أبعاد راس المال البشري: </a:t>
            </a:r>
            <a:endParaRPr lang="en-US" sz="1600" b="1"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800"/>
              </a:spcAft>
              <a:buFont typeface="+mj-lt"/>
              <a:buAutoNum type="arabicPeriod"/>
            </a:pPr>
            <a:r>
              <a:rPr lang="ar-IQ" dirty="0" smtClean="0">
                <a:effectLst/>
                <a:latin typeface="Calibri" panose="020F0502020204030204" pitchFamily="34" charset="0"/>
                <a:ea typeface="Calibri" panose="020F0502020204030204" pitchFamily="34" charset="0"/>
                <a:cs typeface="Times New Roman" panose="02020603050405020304" pitchFamily="18" charset="0"/>
              </a:rPr>
              <a:t>المعرفة:اصبحت المعرفة هي الكون الرئيس لاي مشروع وليس التقنية ويرى الكثير من المنظرين ان المعرفة اصبحت ابرز عناصر الانتاج في اقتصاد اليوم.</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800"/>
              </a:spcAft>
              <a:buFont typeface="+mj-lt"/>
              <a:buAutoNum type="arabicPeriod"/>
            </a:pPr>
            <a:r>
              <a:rPr lang="ar-IQ" dirty="0" smtClean="0">
                <a:effectLst/>
                <a:latin typeface="Calibri" panose="020F0502020204030204" pitchFamily="34" charset="0"/>
                <a:ea typeface="Calibri" panose="020F0502020204030204" pitchFamily="34" charset="0"/>
                <a:cs typeface="Times New Roman" panose="02020603050405020304" pitchFamily="18" charset="0"/>
              </a:rPr>
              <a:t>المهارة:وتشير الى الخبرة التي تم تطويرهاعبر التدريب والتعليم فضلا عن مايتم اكتسابه في العمل وتمثل المهارة القابلية في انجاز المهمام المحددة وتتنوع المهارات تبعا لطبيعة المنظمة والنشاط فهناك المهارة الفنية والمهارة الادراكية والمهارة التشخيصية والمهارة الانسانية.</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800"/>
              </a:spcAft>
              <a:buFont typeface="+mj-lt"/>
              <a:buAutoNum type="arabicPeriod"/>
            </a:pPr>
            <a:r>
              <a:rPr lang="ar-IQ" dirty="0" smtClean="0">
                <a:effectLst/>
                <a:latin typeface="Calibri" panose="020F0502020204030204" pitchFamily="34" charset="0"/>
                <a:ea typeface="Calibri" panose="020F0502020204030204" pitchFamily="34" charset="0"/>
                <a:cs typeface="Times New Roman" panose="02020603050405020304" pitchFamily="18" charset="0"/>
              </a:rPr>
              <a:t>الحدس:التصور الذي يقوم في الذهن المنتبه وبدرجة من السهولة والتمييز بحيث لايبقى مجال للشك او الريبه.</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800"/>
              </a:spcAft>
              <a:buFont typeface="+mj-lt"/>
              <a:buAutoNum type="arabicPeriod"/>
            </a:pPr>
            <a:r>
              <a:rPr lang="ar-IQ" dirty="0" smtClean="0">
                <a:effectLst/>
                <a:latin typeface="Calibri" panose="020F0502020204030204" pitchFamily="34" charset="0"/>
                <a:ea typeface="Calibri" panose="020F0502020204030204" pitchFamily="34" charset="0"/>
                <a:cs typeface="Times New Roman" panose="02020603050405020304" pitchFamily="18" charset="0"/>
              </a:rPr>
              <a:t>التفكير المنظم: هي عملية عقلية يتم من خلالها معالجة البيانات للوصول الى حقائق جديدة من خلال اعتماد قواعد محددة،وهناك انواع من التفكير منها الاستقرائي والاستنباطي والتماثلي والاجرائي.</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800"/>
              </a:spcAft>
              <a:buFont typeface="+mj-lt"/>
              <a:buAutoNum type="arabicPeriod"/>
            </a:pPr>
            <a:r>
              <a:rPr lang="ar-IQ" dirty="0" smtClean="0">
                <a:effectLst/>
                <a:latin typeface="Calibri" panose="020F0502020204030204" pitchFamily="34" charset="0"/>
                <a:ea typeface="Calibri" panose="020F0502020204030204" pitchFamily="34" charset="0"/>
                <a:cs typeface="Times New Roman" panose="02020603050405020304" pitchFamily="18" charset="0"/>
              </a:rPr>
              <a:t>القدرات:وتمثل مواهب موجودة لدى العاملين وتستخدم لتحقيق اهدافها والقدرات التي يتمتع بها رأس المال البشري ينبغي ان تكون متميزة ولها تاثير على عمل المنظمة، كما تعق المقدرات احدى مصادر التفوق على المنافسين.</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800"/>
              </a:spcAft>
              <a:buFont typeface="+mj-lt"/>
              <a:buAutoNum type="arabicPeriod"/>
            </a:pPr>
            <a:r>
              <a:rPr lang="ar-IQ" dirty="0" smtClean="0">
                <a:effectLst/>
                <a:latin typeface="Calibri" panose="020F0502020204030204" pitchFamily="34" charset="0"/>
                <a:ea typeface="Calibri" panose="020F0502020204030204" pitchFamily="34" charset="0"/>
                <a:cs typeface="Times New Roman" panose="02020603050405020304" pitchFamily="18" charset="0"/>
              </a:rPr>
              <a:t>الابتكار: هو امتلاك الفرد لافكار جديدة وابداعية ولايكتفي بكتابتها ع الورق بل يغامر لتنفيذها طبقا لمخطط زمني دقيق.</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800"/>
              </a:spcAft>
              <a:buFont typeface="+mj-lt"/>
              <a:buAutoNum type="arabicPeriod"/>
            </a:pPr>
            <a:r>
              <a:rPr lang="ar-IQ" dirty="0" smtClean="0">
                <a:effectLst/>
                <a:latin typeface="Calibri" panose="020F0502020204030204" pitchFamily="34" charset="0"/>
                <a:ea typeface="Calibri" panose="020F0502020204030204" pitchFamily="34" charset="0"/>
                <a:cs typeface="Times New Roman" panose="02020603050405020304" pitchFamily="18" charset="0"/>
              </a:rPr>
              <a:t>الذكاء: تكيف الفرد مع نشاطه العقلي ومحيطه ،امتلاكه القابيلية على التصرف الهادف والمنطقي والتعامل المجدي مع البيئة .</a:t>
            </a:r>
            <a:endParaRPr lang="en-US"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1652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19348" y="640081"/>
            <a:ext cx="9823270" cy="5834418"/>
          </a:xfrm>
          <a:prstGeom prst="rect">
            <a:avLst/>
          </a:prstGeom>
        </p:spPr>
        <p:txBody>
          <a:bodyPr wrap="square">
            <a:spAutoFit/>
          </a:bodyPr>
          <a:lstStyle/>
          <a:p>
            <a:pPr algn="just" rtl="1">
              <a:lnSpc>
                <a:spcPct val="107000"/>
              </a:lnSpc>
              <a:spcAft>
                <a:spcPts val="800"/>
              </a:spcAft>
            </a:pP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sz="2800" b="1" dirty="0" smtClean="0">
                <a:effectLst/>
                <a:latin typeface="Calibri" panose="020F0502020204030204" pitchFamily="34" charset="0"/>
                <a:ea typeface="Calibri" panose="020F0502020204030204" pitchFamily="34" charset="0"/>
                <a:cs typeface="Times New Roman" panose="02020603050405020304" pitchFamily="18" charset="0"/>
              </a:rPr>
              <a:t>خامسا-مقاييس راس المال البشري:</a:t>
            </a:r>
            <a:endParaRPr lang="en-US" b="1" dirty="0" smtClean="0">
              <a:effectLst/>
              <a:latin typeface="Calibri" panose="020F0502020204030204" pitchFamily="34" charset="0"/>
              <a:ea typeface="Calibri" panose="020F0502020204030204" pitchFamily="34" charset="0"/>
              <a:cs typeface="Arial" panose="020B0604020202020204" pitchFamily="34" charset="0"/>
            </a:endParaRPr>
          </a:p>
          <a:p>
            <a:pPr algn="just" rtl="1">
              <a:spcBef>
                <a:spcPts val="600"/>
              </a:spcBef>
              <a:spcAft>
                <a:spcPts val="600"/>
              </a:spcAft>
            </a:pPr>
            <a:r>
              <a:rPr lang="ar-SA" dirty="0" smtClean="0">
                <a:effectLst/>
                <a:cs typeface="Times New Roman" panose="02020603050405020304" pitchFamily="18" charset="0"/>
              </a:rPr>
              <a:t>يتمثل دور قياس رأس المال البشري في تقييم تأثير ممارسات إدارة الموارد البشرية ومساهمة الأفراد في الأداء التنظيمي. ويدور قياس رأس المال البشري حول إيجاد الروابط والارتباطات والسببية بشكل مثالي بين مجموعات مختلفة من بيانات (الموارد البشرية) ، باستخدام التقنيات الإحصائية</a:t>
            </a:r>
            <a:r>
              <a:rPr lang="en-US" dirty="0" smtClean="0">
                <a:effectLst/>
                <a:latin typeface="Times New Roman" panose="02020603050405020304" pitchFamily="18" charset="0"/>
              </a:rPr>
              <a:t>.</a:t>
            </a:r>
            <a:r>
              <a:rPr lang="ar-SA" dirty="0" smtClean="0">
                <a:effectLst/>
                <a:cs typeface="Times New Roman" panose="02020603050405020304" pitchFamily="18" charset="0"/>
              </a:rPr>
              <a:t> وتكمن الصعوبة في قياس راس المال البشري كونه إلى حد كبير "غير معياري وضمني وديناميكي ومعتمد على السياق ومتجسد في الناس. </a:t>
            </a:r>
            <a:endParaRPr lang="en-US" dirty="0" smtClean="0">
              <a:effectLst/>
            </a:endParaRPr>
          </a:p>
          <a:p>
            <a:pPr algn="just" rtl="1">
              <a:spcBef>
                <a:spcPts val="600"/>
              </a:spcBef>
              <a:spcAft>
                <a:spcPts val="600"/>
              </a:spcAft>
            </a:pPr>
            <a:r>
              <a:rPr lang="ar-SA" dirty="0" smtClean="0">
                <a:effectLst/>
                <a:cs typeface="Times New Roman" panose="02020603050405020304" pitchFamily="18" charset="0"/>
              </a:rPr>
              <a:t>يوفر قياس رأس المال البشري أساسًا لاتخاذ قرارات إدارة الأفراد. فهو يعني تحديد محركات إدارة الأفراد ونمذجة تأثير تغييرها. أدت الأهمية المعترف بها لتحقيق ميزة رأس المال البشري إلى الاهتمام بتطوير طرق قياس قيمة وتأثير رأس المال للأسباب التالية:</a:t>
            </a:r>
            <a:endParaRPr lang="en-US" dirty="0" smtClean="0">
              <a:effectLst/>
            </a:endParaRPr>
          </a:p>
          <a:p>
            <a:pPr algn="just" rtl="1">
              <a:spcBef>
                <a:spcPts val="600"/>
              </a:spcBef>
              <a:spcAft>
                <a:spcPts val="600"/>
              </a:spcAft>
            </a:pPr>
            <a:r>
              <a:rPr lang="en-US" dirty="0" smtClean="0">
                <a:effectLst/>
                <a:latin typeface="Times New Roman" panose="02020603050405020304" pitchFamily="18" charset="0"/>
              </a:rPr>
              <a:t>● </a:t>
            </a:r>
            <a:r>
              <a:rPr lang="ar-SA" dirty="0" smtClean="0">
                <a:effectLst/>
                <a:cs typeface="Times New Roman" panose="02020603050405020304" pitchFamily="18" charset="0"/>
              </a:rPr>
              <a:t>يضيف الافراد في المؤسسات قيمة وهناك حالة لتقييم هذه القيمة لتوفير أساس لتخطيط الموارد البشرية ولرصد فعالية وتأثير سياسات وممارسات الموارد البشرية</a:t>
            </a:r>
            <a:r>
              <a:rPr lang="en-US" dirty="0" smtClean="0">
                <a:effectLst/>
                <a:latin typeface="Times New Roman" panose="02020603050405020304" pitchFamily="18" charset="0"/>
              </a:rPr>
              <a:t>.</a:t>
            </a:r>
            <a:endParaRPr lang="en-US" dirty="0" smtClean="0">
              <a:effectLst/>
            </a:endParaRPr>
          </a:p>
          <a:p>
            <a:pPr algn="just" rtl="1">
              <a:spcBef>
                <a:spcPts val="600"/>
              </a:spcBef>
              <a:spcAft>
                <a:spcPts val="600"/>
              </a:spcAft>
            </a:pPr>
            <a:r>
              <a:rPr lang="en-US" dirty="0" smtClean="0">
                <a:effectLst/>
                <a:latin typeface="Times New Roman" panose="02020603050405020304" pitchFamily="18" charset="0"/>
              </a:rPr>
              <a:t>● </a:t>
            </a:r>
            <a:r>
              <a:rPr lang="ar-SA" dirty="0" smtClean="0">
                <a:effectLst/>
                <a:cs typeface="Times New Roman" panose="02020603050405020304" pitchFamily="18" charset="0"/>
              </a:rPr>
              <a:t>ستعمل عملية تحديد المقاييس وجمع المعلومات المتعلقة بها وتحليلها على تركيز انتباه المنظمة على ما يجب القيام به لإيجاد رأس مالها البشري والحفاظ عليه وتطويره والاستفادة منه على أفضل وجه</a:t>
            </a:r>
            <a:r>
              <a:rPr lang="en-US" dirty="0" smtClean="0">
                <a:effectLst/>
                <a:latin typeface="Times New Roman" panose="02020603050405020304" pitchFamily="18" charset="0"/>
              </a:rPr>
              <a:t>.</a:t>
            </a:r>
            <a:endParaRPr lang="en-US" dirty="0" smtClean="0">
              <a:effectLst/>
            </a:endParaRPr>
          </a:p>
          <a:p>
            <a:pPr algn="just" rtl="1">
              <a:spcBef>
                <a:spcPts val="600"/>
              </a:spcBef>
              <a:spcAft>
                <a:spcPts val="600"/>
              </a:spcAft>
            </a:pPr>
            <a:r>
              <a:rPr lang="en-US" dirty="0" smtClean="0">
                <a:effectLst/>
                <a:latin typeface="Times New Roman" panose="02020603050405020304" pitchFamily="18" charset="0"/>
              </a:rPr>
              <a:t>● </a:t>
            </a:r>
            <a:r>
              <a:rPr lang="ar-SA" dirty="0" smtClean="0">
                <a:effectLst/>
                <a:cs typeface="Times New Roman" panose="02020603050405020304" pitchFamily="18" charset="0"/>
              </a:rPr>
              <a:t>يمكن استخدام القياسات لرصد التقدم المحرز في تحقيق أهداف الموارد البشرية الاستراتيجية وبشكل عام لتقييم فعالية ممارسات الموارد البشرية</a:t>
            </a:r>
            <a:r>
              <a:rPr lang="en-US" dirty="0" smtClean="0">
                <a:effectLst/>
                <a:latin typeface="Times New Roman" panose="02020603050405020304" pitchFamily="18" charset="0"/>
              </a:rPr>
              <a:t>.</a:t>
            </a:r>
            <a:endParaRPr lang="ar-IQ" dirty="0" smtClean="0">
              <a:effectLst/>
              <a:latin typeface="Times New Roman" panose="02020603050405020304" pitchFamily="18" charset="0"/>
            </a:endParaRPr>
          </a:p>
          <a:p>
            <a:pPr marL="285750" indent="-285750" algn="just" rtl="1">
              <a:spcBef>
                <a:spcPts val="600"/>
              </a:spcBef>
              <a:spcAft>
                <a:spcPts val="600"/>
              </a:spcAft>
              <a:buFont typeface="Arial" panose="020B0604020202020204" pitchFamily="34" charset="0"/>
              <a:buChar char="•"/>
            </a:pPr>
            <a:r>
              <a:rPr lang="ar-IQ" dirty="0" smtClean="0">
                <a:latin typeface="Calibri" panose="020F0502020204030204" pitchFamily="34" charset="0"/>
                <a:ea typeface="Calibri" panose="020F0502020204030204" pitchFamily="34" charset="0"/>
                <a:cs typeface="Times New Roman" panose="02020603050405020304" pitchFamily="18" charset="0"/>
              </a:rPr>
              <a:t>لا</a:t>
            </a:r>
            <a:r>
              <a:rPr lang="ar-SA" dirty="0" smtClean="0">
                <a:latin typeface="Calibri" panose="020F0502020204030204" pitchFamily="34" charset="0"/>
                <a:ea typeface="Calibri" panose="020F0502020204030204" pitchFamily="34" charset="0"/>
                <a:cs typeface="Times New Roman" panose="02020603050405020304" pitchFamily="18" charset="0"/>
              </a:rPr>
              <a:t>يمكن </a:t>
            </a:r>
            <a:r>
              <a:rPr lang="ar-SA" dirty="0">
                <a:latin typeface="Calibri" panose="020F0502020204030204" pitchFamily="34" charset="0"/>
                <a:ea typeface="Calibri" panose="020F0502020204030204" pitchFamily="34" charset="0"/>
                <a:cs typeface="Times New Roman" panose="02020603050405020304" pitchFamily="18" charset="0"/>
              </a:rPr>
              <a:t>الادارة بشكل صحيح  ما لم يتم القياس.</a:t>
            </a:r>
            <a:endParaRPr lang="en-US" dirty="0">
              <a:latin typeface="Calibri" panose="020F0502020204030204" pitchFamily="34" charset="0"/>
              <a:ea typeface="Calibri" panose="020F0502020204030204" pitchFamily="34" charset="0"/>
              <a:cs typeface="Arial" panose="020B0604020202020204" pitchFamily="34" charset="0"/>
            </a:endParaRPr>
          </a:p>
          <a:p>
            <a:pPr algn="just" rtl="1">
              <a:spcBef>
                <a:spcPts val="600"/>
              </a:spcBef>
              <a:spcAft>
                <a:spcPts val="600"/>
              </a:spcAft>
            </a:pPr>
            <a:endParaRPr lang="en-US" dirty="0" smtClean="0">
              <a:effectLst/>
            </a:endParaRPr>
          </a:p>
        </p:txBody>
      </p:sp>
    </p:spTree>
    <p:extLst>
      <p:ext uri="{BB962C8B-B14F-4D97-AF65-F5344CB8AC3E}">
        <p14:creationId xmlns:p14="http://schemas.microsoft.com/office/powerpoint/2010/main" val="4094164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7864" y="-108010"/>
            <a:ext cx="11686902" cy="6617196"/>
          </a:xfrm>
          <a:prstGeom prst="rect">
            <a:avLst/>
          </a:prstGeom>
        </p:spPr>
        <p:txBody>
          <a:bodyPr wrap="square">
            <a:spAutoFit/>
          </a:bodyPr>
          <a:lstStyle/>
          <a:p>
            <a:pPr algn="r" rtl="1">
              <a:spcAft>
                <a:spcPts val="800"/>
              </a:spcAft>
            </a:pPr>
            <a:r>
              <a:rPr lang="ar-IQ" sz="1600" dirty="0" smtClean="0">
                <a:effectLst/>
                <a:latin typeface="Calibri" panose="020F0502020204030204" pitchFamily="34" charset="0"/>
                <a:ea typeface="Calibri" panose="020F0502020204030204" pitchFamily="34" charset="0"/>
                <a:cs typeface="Times New Roman" panose="02020603050405020304" pitchFamily="18" charset="0"/>
              </a:rPr>
              <a:t>1-المقاييس </a:t>
            </a:r>
            <a:r>
              <a:rPr lang="ar-IQ" sz="1600" dirty="0" smtClean="0">
                <a:effectLst/>
                <a:latin typeface="Calibri" panose="020F0502020204030204" pitchFamily="34" charset="0"/>
                <a:ea typeface="Calibri" panose="020F0502020204030204" pitchFamily="34" charset="0"/>
                <a:cs typeface="Times New Roman" panose="02020603050405020304" pitchFamily="18" charset="0"/>
              </a:rPr>
              <a:t>غير المالية لراس المال البشري:</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spcBef>
                <a:spcPts val="0"/>
              </a:spcBef>
              <a:spcAft>
                <a:spcPts val="800"/>
              </a:spcAft>
              <a:buFont typeface="Symbol" panose="05050102010706020507" pitchFamily="18" charset="2"/>
              <a:buChar char=""/>
            </a:pPr>
            <a:r>
              <a:rPr lang="ar-IQ" sz="1600" dirty="0" smtClean="0">
                <a:effectLst/>
                <a:latin typeface="Calibri" panose="020F0502020204030204" pitchFamily="34" charset="0"/>
                <a:ea typeface="Calibri" panose="020F0502020204030204" pitchFamily="34" charset="0"/>
                <a:cs typeface="Times New Roman" panose="02020603050405020304" pitchFamily="18" charset="0"/>
              </a:rPr>
              <a:t>نسبة راس المال الفكري في المنظمة=الموجودات الفكرية/ اجمال عدد العاملين</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spcBef>
                <a:spcPts val="0"/>
              </a:spcBef>
              <a:spcAft>
                <a:spcPts val="800"/>
              </a:spcAft>
              <a:buFont typeface="Symbol" panose="05050102010706020507" pitchFamily="18" charset="2"/>
              <a:buChar char=""/>
            </a:pPr>
            <a:r>
              <a:rPr lang="ar-IQ" sz="1600" dirty="0" smtClean="0">
                <a:effectLst/>
                <a:latin typeface="Calibri" panose="020F0502020204030204" pitchFamily="34" charset="0"/>
                <a:ea typeface="Calibri" panose="020F0502020204030204" pitchFamily="34" charset="0"/>
                <a:cs typeface="Times New Roman" panose="02020603050405020304" pitchFamily="18" charset="0"/>
              </a:rPr>
              <a:t>مخزون الخبرة العملية للعاملين في المنظمة= متوسط عدد سنين الخبرة </a:t>
            </a:r>
            <a:r>
              <a:rPr lang="ar-IQ" sz="1600" dirty="0" smtClean="0">
                <a:effectLst/>
                <a:latin typeface="Calibri" panose="020F0502020204030204" pitchFamily="34" charset="0"/>
                <a:ea typeface="Calibri" panose="020F0502020204030204" pitchFamily="34" charset="0"/>
                <a:cs typeface="Times New Roman" panose="02020603050405020304" pitchFamily="18" charset="0"/>
              </a:rPr>
              <a:t>للموارد/اجمالي </a:t>
            </a:r>
            <a:r>
              <a:rPr lang="ar-IQ" sz="1600" dirty="0" smtClean="0">
                <a:effectLst/>
                <a:latin typeface="Calibri" panose="020F0502020204030204" pitchFamily="34" charset="0"/>
                <a:ea typeface="Calibri" panose="020F0502020204030204" pitchFamily="34" charset="0"/>
                <a:cs typeface="Times New Roman" panose="02020603050405020304" pitchFamily="18" charset="0"/>
              </a:rPr>
              <a:t>عدد العاملين.</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spcBef>
                <a:spcPts val="0"/>
              </a:spcBef>
              <a:spcAft>
                <a:spcPts val="800"/>
              </a:spcAft>
              <a:buFont typeface="Symbol" panose="05050102010706020507" pitchFamily="18" charset="2"/>
              <a:buChar char=""/>
            </a:pPr>
            <a:r>
              <a:rPr lang="ar-IQ" sz="1600" dirty="0" smtClean="0">
                <a:effectLst/>
                <a:latin typeface="Calibri" panose="020F0502020204030204" pitchFamily="34" charset="0"/>
                <a:ea typeface="Calibri" panose="020F0502020204030204" pitchFamily="34" charset="0"/>
                <a:cs typeface="Times New Roman" panose="02020603050405020304" pitchFamily="18" charset="0"/>
              </a:rPr>
              <a:t>الدعم والتمكين لراس المال البشري=معدل تولي الموجودات الفكرية لمناصب قيادية/اجمالي </a:t>
            </a:r>
            <a:r>
              <a:rPr lang="ar-IQ" sz="1600" dirty="0" smtClean="0">
                <a:effectLst/>
                <a:latin typeface="Calibri" panose="020F0502020204030204" pitchFamily="34" charset="0"/>
                <a:ea typeface="Calibri" panose="020F0502020204030204" pitchFamily="34" charset="0"/>
                <a:cs typeface="Times New Roman" panose="02020603050405020304" pitchFamily="18" charset="0"/>
              </a:rPr>
              <a:t>الموجودات </a:t>
            </a:r>
            <a:r>
              <a:rPr lang="ar-IQ" sz="1600" dirty="0" smtClean="0">
                <a:effectLst/>
                <a:latin typeface="Calibri" panose="020F0502020204030204" pitchFamily="34" charset="0"/>
                <a:ea typeface="Calibri" panose="020F0502020204030204" pitchFamily="34" charset="0"/>
                <a:cs typeface="Times New Roman" panose="02020603050405020304" pitchFamily="18" charset="0"/>
              </a:rPr>
              <a:t>الفكرية.</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spcBef>
                <a:spcPts val="0"/>
              </a:spcBef>
              <a:spcAft>
                <a:spcPts val="800"/>
              </a:spcAft>
              <a:buFont typeface="Symbol" panose="05050102010706020507" pitchFamily="18" charset="2"/>
              <a:buChar char=""/>
            </a:pPr>
            <a:r>
              <a:rPr lang="ar-IQ" sz="1600" dirty="0" smtClean="0">
                <a:effectLst/>
                <a:latin typeface="Calibri" panose="020F0502020204030204" pitchFamily="34" charset="0"/>
                <a:ea typeface="Calibri" panose="020F0502020204030204" pitchFamily="34" charset="0"/>
                <a:cs typeface="Times New Roman" panose="02020603050405020304" pitchFamily="18" charset="0"/>
              </a:rPr>
              <a:t>مدى الاحتفاظ  بالعاملين ذوي الخبرة= معدل دوران الموجودات الفكرية/اجمالي رأس المال الفكري.</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spcBef>
                <a:spcPts val="0"/>
              </a:spcBef>
              <a:spcAft>
                <a:spcPts val="800"/>
              </a:spcAft>
              <a:buFont typeface="Symbol" panose="05050102010706020507" pitchFamily="18" charset="2"/>
              <a:buChar char=""/>
            </a:pPr>
            <a:r>
              <a:rPr lang="ar-IQ" sz="1600" dirty="0" smtClean="0">
                <a:effectLst/>
                <a:latin typeface="Calibri" panose="020F0502020204030204" pitchFamily="34" charset="0"/>
                <a:ea typeface="Calibri" panose="020F0502020204030204" pitchFamily="34" charset="0"/>
                <a:cs typeface="Times New Roman" panose="02020603050405020304" pitchFamily="18" charset="0"/>
              </a:rPr>
              <a:t>التعويض: للتعرف على مستوى دفع الاجور ورضا الزبون ورضا العاملين.</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spcBef>
                <a:spcPts val="0"/>
              </a:spcBef>
              <a:spcAft>
                <a:spcPts val="800"/>
              </a:spcAft>
              <a:buFont typeface="Symbol" panose="05050102010706020507" pitchFamily="18" charset="2"/>
              <a:buChar char=""/>
            </a:pPr>
            <a:r>
              <a:rPr lang="ar-IQ" sz="1600" dirty="0" smtClean="0">
                <a:effectLst/>
                <a:latin typeface="Calibri" panose="020F0502020204030204" pitchFamily="34" charset="0"/>
                <a:ea typeface="Calibri" panose="020F0502020204030204" pitchFamily="34" charset="0"/>
                <a:cs typeface="Times New Roman" panose="02020603050405020304" pitchFamily="18" charset="0"/>
              </a:rPr>
              <a:t>اتجاه قوة العمل يقيس معدل الترقية.</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spcBef>
                <a:spcPts val="0"/>
              </a:spcBef>
              <a:spcAft>
                <a:spcPts val="800"/>
              </a:spcAft>
              <a:buFont typeface="Symbol" panose="05050102010706020507" pitchFamily="18" charset="2"/>
              <a:buChar char=""/>
            </a:pPr>
            <a:r>
              <a:rPr lang="ar-IQ" sz="1600" dirty="0" smtClean="0">
                <a:effectLst/>
                <a:latin typeface="Calibri" panose="020F0502020204030204" pitchFamily="34" charset="0"/>
                <a:ea typeface="Calibri" panose="020F0502020204030204" pitchFamily="34" charset="0"/>
                <a:cs typeface="Times New Roman" panose="02020603050405020304" pitchFamily="18" charset="0"/>
              </a:rPr>
              <a:t>مقاييس الانتاجية: يقيس العائد لكل عامل ،كلفة التشغيل لكل عامل ،القيمة الحقيقية المضافة لكل عامل.</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marR="0" lvl="0" algn="r" rtl="1">
              <a:spcBef>
                <a:spcPts val="0"/>
              </a:spcBef>
              <a:spcAft>
                <a:spcPts val="800"/>
              </a:spcAft>
            </a:pPr>
            <a:r>
              <a:rPr lang="ar-IQ" sz="1600" dirty="0" smtClean="0">
                <a:latin typeface="Calibri" panose="020F0502020204030204" pitchFamily="34" charset="0"/>
                <a:ea typeface="Calibri" panose="020F0502020204030204" pitchFamily="34" charset="0"/>
                <a:cs typeface="Times New Roman" panose="02020603050405020304" pitchFamily="18" charset="0"/>
              </a:rPr>
              <a:t>2-</a:t>
            </a:r>
            <a:r>
              <a:rPr lang="ar-IQ" sz="1600" dirty="0" smtClean="0">
                <a:effectLst/>
                <a:latin typeface="Calibri" panose="020F0502020204030204" pitchFamily="34" charset="0"/>
                <a:ea typeface="Calibri" panose="020F0502020204030204" pitchFamily="34" charset="0"/>
                <a:cs typeface="Times New Roman" panose="02020603050405020304" pitchFamily="18" charset="0"/>
              </a:rPr>
              <a:t>لمقاييس </a:t>
            </a:r>
            <a:r>
              <a:rPr lang="ar-IQ" sz="1600" dirty="0" smtClean="0">
                <a:effectLst/>
                <a:latin typeface="Calibri" panose="020F0502020204030204" pitchFamily="34" charset="0"/>
                <a:ea typeface="Calibri" panose="020F0502020204030204" pitchFamily="34" charset="0"/>
                <a:cs typeface="Times New Roman" panose="02020603050405020304" pitchFamily="18" charset="0"/>
              </a:rPr>
              <a:t>المالية لراس المال البشري:</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spcBef>
                <a:spcPts val="0"/>
              </a:spcBef>
              <a:spcAft>
                <a:spcPts val="800"/>
              </a:spcAft>
              <a:buFont typeface="Symbol" panose="05050102010706020507" pitchFamily="18" charset="2"/>
              <a:buChar char=""/>
            </a:pPr>
            <a:r>
              <a:rPr lang="ar-IQ" sz="1600" dirty="0" smtClean="0">
                <a:effectLst/>
                <a:latin typeface="Calibri" panose="020F0502020204030204" pitchFamily="34" charset="0"/>
                <a:ea typeface="Calibri" panose="020F0502020204030204" pitchFamily="34" charset="0"/>
                <a:cs typeface="Times New Roman" panose="02020603050405020304" pitchFamily="18" charset="0"/>
              </a:rPr>
              <a:t>العائد على الاستثمار</a:t>
            </a:r>
            <a:r>
              <a:rPr lang="en-US" sz="1600" dirty="0" smtClean="0">
                <a:effectLst/>
                <a:latin typeface="Times New Roman" panose="02020603050405020304" pitchFamily="18" charset="0"/>
                <a:ea typeface="Calibri" panose="020F0502020204030204" pitchFamily="34" charset="0"/>
                <a:cs typeface="Arial" panose="020B0604020202020204" pitchFamily="34" charset="0"/>
              </a:rPr>
              <a:t>ROI</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spcBef>
                <a:spcPts val="0"/>
              </a:spcBef>
              <a:spcAft>
                <a:spcPts val="800"/>
              </a:spcAft>
              <a:buFont typeface="Symbol" panose="05050102010706020507" pitchFamily="18" charset="2"/>
              <a:buChar char=""/>
            </a:pPr>
            <a:r>
              <a:rPr lang="ar-IQ" sz="1600" dirty="0" smtClean="0">
                <a:effectLst/>
                <a:latin typeface="Calibri" panose="020F0502020204030204" pitchFamily="34" charset="0"/>
                <a:ea typeface="Calibri" panose="020F0502020204030204" pitchFamily="34" charset="0"/>
                <a:cs typeface="Times New Roman" panose="02020603050405020304" pitchFamily="18" charset="0"/>
              </a:rPr>
              <a:t>بطاقة الدرجات الموزونه.</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spcBef>
                <a:spcPts val="0"/>
              </a:spcBef>
              <a:spcAft>
                <a:spcPts val="800"/>
              </a:spcAft>
              <a:buFont typeface="Symbol" panose="05050102010706020507" pitchFamily="18" charset="2"/>
              <a:buChar char=""/>
            </a:pPr>
            <a:r>
              <a:rPr lang="ar-IQ" sz="1600" dirty="0" smtClean="0">
                <a:effectLst/>
                <a:latin typeface="Calibri" panose="020F0502020204030204" pitchFamily="34" charset="0"/>
                <a:ea typeface="Calibri" panose="020F0502020204030204" pitchFamily="34" charset="0"/>
                <a:cs typeface="Times New Roman" panose="02020603050405020304" pitchFamily="18" charset="0"/>
              </a:rPr>
              <a:t>نموذج المؤشرات المتعددة : ويتضمن 140 مؤشر تتعلق راس المال البشري ومن اهمها:</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spcBef>
                <a:spcPts val="0"/>
              </a:spcBef>
              <a:spcAft>
                <a:spcPts val="800"/>
              </a:spcAft>
              <a:buFont typeface="Symbol" panose="05050102010706020507" pitchFamily="18" charset="2"/>
              <a:buChar char=""/>
            </a:pPr>
            <a:r>
              <a:rPr lang="ar-IQ" sz="1600" dirty="0" smtClean="0">
                <a:effectLst/>
                <a:latin typeface="Calibri" panose="020F0502020204030204" pitchFamily="34" charset="0"/>
                <a:ea typeface="Calibri" panose="020F0502020204030204" pitchFamily="34" charset="0"/>
                <a:cs typeface="Times New Roman" panose="02020603050405020304" pitchFamily="18" charset="0"/>
              </a:rPr>
              <a:t>اجمالي الموجودات /عدد الموظفين.</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spcBef>
                <a:spcPts val="0"/>
              </a:spcBef>
              <a:spcAft>
                <a:spcPts val="800"/>
              </a:spcAft>
              <a:buFont typeface="Symbol" panose="05050102010706020507" pitchFamily="18" charset="2"/>
              <a:buChar char=""/>
            </a:pPr>
            <a:r>
              <a:rPr lang="ar-IQ" sz="1600" dirty="0" smtClean="0">
                <a:effectLst/>
                <a:latin typeface="Calibri" panose="020F0502020204030204" pitchFamily="34" charset="0"/>
                <a:ea typeface="Calibri" panose="020F0502020204030204" pitchFamily="34" charset="0"/>
                <a:cs typeface="Times New Roman" panose="02020603050405020304" pitchFamily="18" charset="0"/>
              </a:rPr>
              <a:t>الايرادات/اجمالي الموجودات%</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spcBef>
                <a:spcPts val="0"/>
              </a:spcBef>
              <a:spcAft>
                <a:spcPts val="800"/>
              </a:spcAft>
              <a:buFont typeface="Symbol" panose="05050102010706020507" pitchFamily="18" charset="2"/>
              <a:buChar char=""/>
            </a:pPr>
            <a:r>
              <a:rPr lang="ar-IQ" sz="1600" dirty="0" smtClean="0">
                <a:effectLst/>
                <a:latin typeface="Calibri" panose="020F0502020204030204" pitchFamily="34" charset="0"/>
                <a:ea typeface="Calibri" panose="020F0502020204030204" pitchFamily="34" charset="0"/>
                <a:cs typeface="Times New Roman" panose="02020603050405020304" pitchFamily="18" charset="0"/>
              </a:rPr>
              <a:t>اجمالي الايرادات للزبائن الجدد/اجمالي الايرادات%</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spcBef>
                <a:spcPts val="0"/>
              </a:spcBef>
              <a:spcAft>
                <a:spcPts val="800"/>
              </a:spcAft>
              <a:buFont typeface="Symbol" panose="05050102010706020507" pitchFamily="18" charset="2"/>
              <a:buChar char=""/>
            </a:pPr>
            <a:r>
              <a:rPr lang="ar-IQ" sz="1600" dirty="0" smtClean="0">
                <a:effectLst/>
                <a:latin typeface="Calibri" panose="020F0502020204030204" pitchFamily="34" charset="0"/>
                <a:ea typeface="Calibri" panose="020F0502020204030204" pitchFamily="34" charset="0"/>
                <a:cs typeface="Times New Roman" panose="02020603050405020304" pitchFamily="18" charset="0"/>
              </a:rPr>
              <a:t>اجمالي الايرادات للموظف الواحد.</a:t>
            </a:r>
            <a:endParaRPr lang="en-US" sz="11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spcBef>
                <a:spcPts val="0"/>
              </a:spcBef>
              <a:spcAft>
                <a:spcPts val="800"/>
              </a:spcAft>
              <a:buFont typeface="Symbol" panose="05050102010706020507" pitchFamily="18" charset="2"/>
              <a:buChar char=""/>
            </a:pPr>
            <a:r>
              <a:rPr lang="ar-IQ" sz="1600" dirty="0" smtClean="0">
                <a:effectLst/>
                <a:latin typeface="Calibri" panose="020F0502020204030204" pitchFamily="34" charset="0"/>
                <a:ea typeface="Calibri" panose="020F0502020204030204" pitchFamily="34" charset="0"/>
                <a:cs typeface="Times New Roman" panose="02020603050405020304" pitchFamily="18" charset="0"/>
              </a:rPr>
              <a:t>المصاريف الادارية/المصاريف الاجمالية%</a:t>
            </a:r>
            <a:endParaRPr lang="en-US" sz="11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spcBef>
                <a:spcPts val="0"/>
              </a:spcBef>
              <a:spcAft>
                <a:spcPts val="800"/>
              </a:spcAft>
              <a:buFont typeface="Symbol" panose="05050102010706020507" pitchFamily="18" charset="2"/>
              <a:buChar char=""/>
            </a:pPr>
            <a:r>
              <a:rPr lang="ar-IQ" sz="1600" dirty="0" smtClean="0">
                <a:effectLst/>
                <a:latin typeface="Calibri" panose="020F0502020204030204" pitchFamily="34" charset="0"/>
                <a:ea typeface="Calibri" panose="020F0502020204030204" pitchFamily="34" charset="0"/>
                <a:cs typeface="Times New Roman" panose="02020603050405020304" pitchFamily="18" charset="0"/>
              </a:rPr>
              <a:t>المصاريف الادارية للموظف الواحد.</a:t>
            </a:r>
            <a:endParaRPr lang="en-US" sz="1100" dirty="0" smtClean="0">
              <a:effectLst/>
              <a:latin typeface="Calibri" panose="020F0502020204030204" pitchFamily="34" charset="0"/>
              <a:ea typeface="Calibri" panose="020F0502020204030204" pitchFamily="34" charset="0"/>
              <a:cs typeface="Arial" panose="020B0604020202020204" pitchFamily="34" charset="0"/>
            </a:endParaRPr>
          </a:p>
          <a:p>
            <a:pPr marL="285750" indent="-285750" algn="r">
              <a:buFont typeface="Arial" panose="020B0604020202020204" pitchFamily="34" charset="0"/>
              <a:buChar char="•"/>
            </a:pPr>
            <a:r>
              <a:rPr lang="ar-IQ" sz="1600" dirty="0" smtClean="0">
                <a:effectLst/>
                <a:ea typeface="Calibri" panose="020F0502020204030204" pitchFamily="34" charset="0"/>
                <a:cs typeface="Times New Roman" panose="02020603050405020304" pitchFamily="18" charset="0"/>
              </a:rPr>
              <a:t>مصاريف تكنولوجيا المعلومات بالنسبة للموظف الواحد</a:t>
            </a:r>
            <a:endParaRPr lang="en-US" sz="1600" dirty="0"/>
          </a:p>
        </p:txBody>
      </p:sp>
    </p:spTree>
    <p:extLst>
      <p:ext uri="{BB962C8B-B14F-4D97-AF65-F5344CB8AC3E}">
        <p14:creationId xmlns:p14="http://schemas.microsoft.com/office/powerpoint/2010/main" val="33916344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96835" y="600892"/>
            <a:ext cx="10345782" cy="4520276"/>
          </a:xfrm>
          <a:prstGeom prst="rect">
            <a:avLst/>
          </a:prstGeom>
        </p:spPr>
        <p:txBody>
          <a:bodyPr wrap="square">
            <a:spAutoFit/>
          </a:bodyPr>
          <a:lstStyle/>
          <a:p>
            <a:pPr marL="914400" marR="0" algn="just" rtl="1">
              <a:lnSpc>
                <a:spcPct val="107000"/>
              </a:lnSpc>
              <a:spcBef>
                <a:spcPts val="0"/>
              </a:spcBef>
              <a:spcAft>
                <a:spcPts val="800"/>
              </a:spcAft>
            </a:pPr>
            <a:r>
              <a:rPr lang="ar-IQ"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SA" b="1" i="0" dirty="0" smtClean="0">
                <a:solidFill>
                  <a:srgbClr val="242021"/>
                </a:solidFill>
                <a:effectLst/>
                <a:latin typeface="TraditionalArabic"/>
                <a:ea typeface="Calibri" panose="020F0502020204030204" pitchFamily="34" charset="0"/>
                <a:cs typeface="Times New Roman" panose="02020603050405020304" pitchFamily="18" charset="0"/>
              </a:rPr>
              <a:t>سادسا- مؤشر البنك الدولي لرأس المال البشري:</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SA" sz="2400" b="0" i="0" dirty="0" smtClean="0">
                <a:solidFill>
                  <a:srgbClr val="242021"/>
                </a:solidFill>
                <a:effectLst/>
                <a:latin typeface="TraditionalArabic"/>
                <a:ea typeface="Calibri" panose="020F0502020204030204" pitchFamily="34" charset="0"/>
                <a:cs typeface="+mj-cs"/>
              </a:rPr>
              <a:t>مؤشر رأس المال </a:t>
            </a:r>
            <a:r>
              <a:rPr lang="ar-SA" sz="2400" b="0" i="0" dirty="0" smtClean="0">
                <a:solidFill>
                  <a:srgbClr val="242021"/>
                </a:solidFill>
                <a:effectLst/>
                <a:latin typeface="TraditionalArabic"/>
                <a:ea typeface="Calibri" panose="020F0502020204030204" pitchFamily="34" charset="0"/>
                <a:cs typeface="+mj-cs"/>
              </a:rPr>
              <a:t>البشري</a:t>
            </a:r>
            <a:r>
              <a:rPr lang="en-US" sz="2400" b="0" i="0" dirty="0" smtClean="0">
                <a:solidFill>
                  <a:srgbClr val="242021"/>
                </a:solidFill>
                <a:effectLst/>
                <a:latin typeface="Times New Roman" panose="02020603050405020304" pitchFamily="18" charset="0"/>
                <a:ea typeface="Calibri" panose="020F0502020204030204" pitchFamily="34" charset="0"/>
                <a:cs typeface="+mj-cs"/>
              </a:rPr>
              <a:t> (HCI)</a:t>
            </a:r>
            <a:r>
              <a:rPr lang="ar-SA" sz="2400" b="0" i="0" dirty="0" smtClean="0">
                <a:solidFill>
                  <a:srgbClr val="242021"/>
                </a:solidFill>
                <a:effectLst/>
                <a:latin typeface="TraditionalArabic"/>
                <a:ea typeface="Calibri" panose="020F0502020204030204" pitchFamily="34" charset="0"/>
                <a:cs typeface="+mj-cs"/>
              </a:rPr>
              <a:t> </a:t>
            </a:r>
            <a:r>
              <a:rPr lang="ar-SA" sz="2400" b="0" i="0" dirty="0" smtClean="0">
                <a:solidFill>
                  <a:srgbClr val="242021"/>
                </a:solidFill>
                <a:effectLst/>
                <a:latin typeface="TraditionalArabic"/>
                <a:ea typeface="Calibri" panose="020F0502020204030204" pitchFamily="34" charset="0"/>
                <a:cs typeface="+mj-cs"/>
              </a:rPr>
              <a:t>هو مقياس دولي يقيس المكونات الرئيسة لرأس المال</a:t>
            </a:r>
            <a:r>
              <a:rPr lang="en-US" sz="2400" dirty="0" smtClean="0">
                <a:solidFill>
                  <a:srgbClr val="242021"/>
                </a:solidFill>
                <a:effectLst/>
                <a:latin typeface="Times New Roman" panose="02020603050405020304" pitchFamily="18" charset="0"/>
                <a:ea typeface="Calibri" panose="020F0502020204030204" pitchFamily="34" charset="0"/>
                <a:cs typeface="+mj-cs"/>
              </a:rPr>
              <a:t/>
            </a:r>
            <a:br>
              <a:rPr lang="en-US" sz="2400" dirty="0" smtClean="0">
                <a:solidFill>
                  <a:srgbClr val="242021"/>
                </a:solidFill>
                <a:effectLst/>
                <a:latin typeface="Times New Roman" panose="02020603050405020304" pitchFamily="18" charset="0"/>
                <a:ea typeface="Calibri" panose="020F0502020204030204" pitchFamily="34" charset="0"/>
                <a:cs typeface="+mj-cs"/>
              </a:rPr>
            </a:br>
            <a:r>
              <a:rPr lang="ar-SA" sz="2400" b="0" i="0" dirty="0" smtClean="0">
                <a:solidFill>
                  <a:srgbClr val="242021"/>
                </a:solidFill>
                <a:effectLst/>
                <a:latin typeface="TraditionalArabic"/>
                <a:ea typeface="Calibri" panose="020F0502020204030204" pitchFamily="34" charset="0"/>
                <a:cs typeface="+mj-cs"/>
              </a:rPr>
              <a:t>البشري عبر مختلف دول العالم ، تم إطلاقه في عام </a:t>
            </a:r>
            <a:r>
              <a:rPr lang="en-US" sz="2400" b="0" i="0" dirty="0" smtClean="0">
                <a:solidFill>
                  <a:srgbClr val="242021"/>
                </a:solidFill>
                <a:effectLst/>
                <a:latin typeface="Times New Roman" panose="02020603050405020304" pitchFamily="18" charset="0"/>
                <a:ea typeface="Calibri" panose="020F0502020204030204" pitchFamily="34" charset="0"/>
                <a:cs typeface="+mj-cs"/>
              </a:rPr>
              <a:t>2018 </a:t>
            </a:r>
            <a:r>
              <a:rPr lang="ar-SA" sz="2400" dirty="0">
                <a:solidFill>
                  <a:srgbClr val="242021"/>
                </a:solidFill>
                <a:latin typeface="Times New Roman" panose="02020603050405020304" pitchFamily="18" charset="0"/>
                <a:ea typeface="Calibri" panose="020F0502020204030204" pitchFamily="34" charset="0"/>
                <a:cs typeface="+mj-cs"/>
              </a:rPr>
              <a:t>كجزء من مشروع رأس المال البشري </a:t>
            </a:r>
            <a:r>
              <a:rPr lang="ar-SA" sz="2400" b="0" i="0" dirty="0" smtClean="0">
                <a:solidFill>
                  <a:srgbClr val="242021"/>
                </a:solidFill>
                <a:effectLst/>
                <a:latin typeface="TraditionalArabic"/>
                <a:ea typeface="Calibri" panose="020F0502020204030204" pitchFamily="34" charset="0"/>
                <a:cs typeface="+mj-cs"/>
              </a:rPr>
              <a:t>برعاية </a:t>
            </a:r>
            <a:r>
              <a:rPr lang="ar-SA" sz="2400" dirty="0" smtClean="0">
                <a:solidFill>
                  <a:srgbClr val="242021"/>
                </a:solidFill>
                <a:effectLst/>
                <a:latin typeface="Calibri" panose="020F0502020204030204" pitchFamily="34" charset="0"/>
                <a:ea typeface="Calibri" panose="020F0502020204030204" pitchFamily="34" charset="0"/>
                <a:cs typeface="+mj-cs"/>
              </a:rPr>
              <a:t> </a:t>
            </a:r>
            <a:r>
              <a:rPr lang="ar-SA" sz="2400" b="0" i="0" dirty="0" smtClean="0">
                <a:solidFill>
                  <a:srgbClr val="242021"/>
                </a:solidFill>
                <a:effectLst/>
                <a:latin typeface="TraditionalArabic"/>
                <a:ea typeface="Calibri" panose="020F0502020204030204" pitchFamily="34" charset="0"/>
                <a:cs typeface="+mj-cs"/>
              </a:rPr>
              <a:t>البنك الدولي وكان يضم </a:t>
            </a:r>
            <a:r>
              <a:rPr lang="en-US" sz="2400" b="0" i="0" dirty="0" smtClean="0">
                <a:solidFill>
                  <a:srgbClr val="242021"/>
                </a:solidFill>
                <a:effectLst/>
                <a:latin typeface="Times New Roman" panose="02020603050405020304" pitchFamily="18" charset="0"/>
                <a:ea typeface="Calibri" panose="020F0502020204030204" pitchFamily="34" charset="0"/>
                <a:cs typeface="+mj-cs"/>
              </a:rPr>
              <a:t>157</a:t>
            </a:r>
            <a:r>
              <a:rPr lang="ar-SA" sz="2400" b="0" i="0" dirty="0" smtClean="0">
                <a:solidFill>
                  <a:srgbClr val="242021"/>
                </a:solidFill>
                <a:effectLst/>
                <a:latin typeface="TraditionalArabic"/>
                <a:ea typeface="Calibri" panose="020F0502020204030204" pitchFamily="34" charset="0"/>
                <a:cs typeface="+mj-cs"/>
              </a:rPr>
              <a:t>دولة ثم اصبح يضم 174 دولة عام 2020 </a:t>
            </a:r>
            <a:r>
              <a:rPr lang="ar-SA" sz="2400" dirty="0" smtClean="0">
                <a:solidFill>
                  <a:srgbClr val="333333"/>
                </a:solidFill>
                <a:effectLst/>
                <a:latin typeface="Calibri" panose="020F0502020204030204" pitchFamily="34" charset="0"/>
                <a:ea typeface="Times New Roman" panose="02020603050405020304" pitchFamily="18" charset="0"/>
                <a:cs typeface="+mj-cs"/>
              </a:rPr>
              <a:t>تمثل أكثر من 98٪ من </a:t>
            </a:r>
            <a:r>
              <a:rPr lang="ar-IQ" sz="2400" dirty="0" smtClean="0">
                <a:solidFill>
                  <a:srgbClr val="333333"/>
                </a:solidFill>
                <a:effectLst/>
                <a:latin typeface="Calibri" panose="020F0502020204030204" pitchFamily="34" charset="0"/>
                <a:ea typeface="Times New Roman" panose="02020603050405020304" pitchFamily="18" charset="0"/>
                <a:cs typeface="+mj-cs"/>
              </a:rPr>
              <a:t>دول</a:t>
            </a:r>
            <a:r>
              <a:rPr lang="ar-SA" sz="2400" dirty="0" smtClean="0">
                <a:solidFill>
                  <a:srgbClr val="333333"/>
                </a:solidFill>
                <a:effectLst/>
                <a:latin typeface="Calibri" panose="020F0502020204030204" pitchFamily="34" charset="0"/>
                <a:ea typeface="Times New Roman" panose="02020603050405020304" pitchFamily="18" charset="0"/>
                <a:cs typeface="+mj-cs"/>
              </a:rPr>
              <a:t> العالم</a:t>
            </a:r>
            <a:r>
              <a:rPr lang="ar-SA" sz="2400" b="0" i="0" dirty="0" smtClean="0">
                <a:solidFill>
                  <a:srgbClr val="242021"/>
                </a:solidFill>
                <a:effectLst/>
                <a:latin typeface="TraditionalArabic"/>
                <a:ea typeface="Calibri" panose="020F0502020204030204" pitchFamily="34" charset="0"/>
                <a:cs typeface="+mj-cs"/>
              </a:rPr>
              <a:t>.</a:t>
            </a:r>
            <a:endParaRPr lang="en-US" sz="1600" dirty="0" smtClean="0">
              <a:effectLst/>
              <a:latin typeface="Calibri" panose="020F0502020204030204" pitchFamily="34" charset="0"/>
              <a:ea typeface="Calibri" panose="020F0502020204030204" pitchFamily="34" charset="0"/>
              <a:cs typeface="+mj-cs"/>
            </a:endParaRPr>
          </a:p>
          <a:p>
            <a:pPr algn="just" rtl="1">
              <a:lnSpc>
                <a:spcPct val="107000"/>
              </a:lnSpc>
              <a:spcAft>
                <a:spcPts val="800"/>
              </a:spcAft>
            </a:pPr>
            <a:r>
              <a:rPr lang="ar-SA" sz="2400" b="0" i="0" dirty="0" smtClean="0">
                <a:solidFill>
                  <a:srgbClr val="242021"/>
                </a:solidFill>
                <a:effectLst/>
                <a:latin typeface="TraditionalArabic"/>
                <a:ea typeface="Calibri" panose="020F0502020204030204" pitchFamily="34" charset="0"/>
                <a:cs typeface="+mj-cs"/>
              </a:rPr>
              <a:t>ويتراوح مؤشر رأس المال البشري بين (0 و 1) اذ يعني (1 ) أنه تم الوصول إلى الحد</a:t>
            </a:r>
            <a:r>
              <a:rPr lang="en-US" sz="2400" dirty="0" smtClean="0">
                <a:solidFill>
                  <a:srgbClr val="242021"/>
                </a:solidFill>
                <a:effectLst/>
                <a:latin typeface="Times New Roman" panose="02020603050405020304" pitchFamily="18" charset="0"/>
                <a:ea typeface="Calibri" panose="020F0502020204030204" pitchFamily="34" charset="0"/>
                <a:cs typeface="+mj-cs"/>
              </a:rPr>
              <a:t/>
            </a:r>
            <a:br>
              <a:rPr lang="en-US" sz="2400" dirty="0" smtClean="0">
                <a:solidFill>
                  <a:srgbClr val="242021"/>
                </a:solidFill>
                <a:effectLst/>
                <a:latin typeface="Times New Roman" panose="02020603050405020304" pitchFamily="18" charset="0"/>
                <a:ea typeface="Calibri" panose="020F0502020204030204" pitchFamily="34" charset="0"/>
                <a:cs typeface="+mj-cs"/>
              </a:rPr>
            </a:br>
            <a:r>
              <a:rPr lang="ar-SA" sz="2400" b="0" i="0" dirty="0" smtClean="0">
                <a:solidFill>
                  <a:srgbClr val="242021"/>
                </a:solidFill>
                <a:effectLst/>
                <a:latin typeface="TraditionalArabic"/>
                <a:ea typeface="Calibri" panose="020F0502020204030204" pitchFamily="34" charset="0"/>
                <a:cs typeface="+mj-cs"/>
              </a:rPr>
              <a:t>الأقصى من الإمكانات، وهو جهد عالمي لتسريع التقدم نحو عالم يمكن لجميع الأطفال فيه تحقيق</a:t>
            </a:r>
            <a:r>
              <a:rPr lang="ar-SA" sz="2400" dirty="0" smtClean="0">
                <a:solidFill>
                  <a:srgbClr val="242021"/>
                </a:solidFill>
                <a:effectLst/>
                <a:latin typeface="Calibri" panose="020F0502020204030204" pitchFamily="34" charset="0"/>
                <a:ea typeface="Calibri" panose="020F0502020204030204" pitchFamily="34" charset="0"/>
                <a:cs typeface="+mj-cs"/>
              </a:rPr>
              <a:t> </a:t>
            </a:r>
            <a:r>
              <a:rPr lang="ar-SA" sz="2400" b="0" i="0" dirty="0" smtClean="0">
                <a:solidFill>
                  <a:srgbClr val="242021"/>
                </a:solidFill>
                <a:effectLst/>
                <a:latin typeface="TraditionalArabic"/>
                <a:ea typeface="Calibri" panose="020F0502020204030204" pitchFamily="34" charset="0"/>
                <a:cs typeface="+mj-cs"/>
              </a:rPr>
              <a:t>إمكاناتهم الكاملة ، ويسلط مؤشر رأس المال البشري الضوء على الكيفية التي تشكل</a:t>
            </a:r>
            <a:r>
              <a:rPr lang="ar-SA" sz="2400" dirty="0" smtClean="0">
                <a:solidFill>
                  <a:srgbClr val="242021"/>
                </a:solidFill>
                <a:effectLst/>
                <a:latin typeface="Calibri" panose="020F0502020204030204" pitchFamily="34" charset="0"/>
                <a:ea typeface="Calibri" panose="020F0502020204030204" pitchFamily="34" charset="0"/>
                <a:cs typeface="+mj-cs"/>
              </a:rPr>
              <a:t> </a:t>
            </a:r>
            <a:r>
              <a:rPr lang="ar-SA" sz="2400" b="0" i="0" dirty="0" smtClean="0">
                <a:solidFill>
                  <a:srgbClr val="242021"/>
                </a:solidFill>
                <a:effectLst/>
                <a:latin typeface="TraditionalArabic"/>
                <a:ea typeface="Calibri" panose="020F0502020204030204" pitchFamily="34" charset="0"/>
                <a:cs typeface="+mj-cs"/>
              </a:rPr>
              <a:t>خلالها  نتائج الصحة والتعليم الحالية إنتاجية الجيل القادم من المورد البشري ويؤكد على أهمية الاستثمارات الحكومية والمجتمعية في رأس المال البشري</a:t>
            </a:r>
            <a:r>
              <a:rPr lang="en-US" sz="2400" b="0" i="0" dirty="0" smtClean="0">
                <a:solidFill>
                  <a:srgbClr val="242021"/>
                </a:solidFill>
                <a:effectLst/>
                <a:latin typeface="Times New Roman" panose="02020603050405020304" pitchFamily="18" charset="0"/>
                <a:ea typeface="Calibri" panose="020F0502020204030204" pitchFamily="34" charset="0"/>
                <a:cs typeface="+mj-cs"/>
              </a:rPr>
              <a:t>.</a:t>
            </a:r>
            <a:r>
              <a:rPr lang="ar-SA" sz="2400" b="0" i="0" dirty="0" smtClean="0">
                <a:solidFill>
                  <a:srgbClr val="242021"/>
                </a:solidFill>
                <a:effectLst/>
                <a:latin typeface="TraditionalArabic"/>
                <a:ea typeface="Calibri" panose="020F0502020204030204" pitchFamily="34" charset="0"/>
                <a:cs typeface="+mj-cs"/>
              </a:rPr>
              <a:t> ويمكن استعراض المؤشرات الاساسية لتقرير البنك الدولي وكالاتي</a:t>
            </a:r>
            <a:r>
              <a:rPr lang="ar-SA" sz="2400" b="0" i="0" dirty="0" smtClean="0">
                <a:solidFill>
                  <a:srgbClr val="242021"/>
                </a:solidFill>
                <a:effectLst/>
                <a:latin typeface="TraditionalArabic"/>
                <a:ea typeface="Calibri" panose="020F0502020204030204" pitchFamily="34" charset="0"/>
                <a:cs typeface="+mj-cs"/>
              </a:rPr>
              <a:t>:</a:t>
            </a:r>
            <a:endParaRPr lang="ar-IQ" sz="2400" b="0" i="0" dirty="0" smtClean="0">
              <a:solidFill>
                <a:srgbClr val="242021"/>
              </a:solidFill>
              <a:effectLst/>
              <a:latin typeface="TraditionalArabic"/>
              <a:ea typeface="Calibri" panose="020F0502020204030204" pitchFamily="34" charset="0"/>
              <a:cs typeface="+mj-cs"/>
            </a:endParaRPr>
          </a:p>
          <a:p>
            <a:pPr algn="just" rtl="1">
              <a:lnSpc>
                <a:spcPct val="107000"/>
              </a:lnSpc>
              <a:spcAft>
                <a:spcPts val="800"/>
              </a:spcAft>
            </a:pPr>
            <a:endParaRPr lang="en-US" sz="1600" dirty="0">
              <a:effectLst/>
              <a:latin typeface="Calibri" panose="020F0502020204030204" pitchFamily="34" charset="0"/>
              <a:ea typeface="Calibri" panose="020F0502020204030204" pitchFamily="34" charset="0"/>
              <a:cs typeface="+mj-cs"/>
            </a:endParaRPr>
          </a:p>
        </p:txBody>
      </p:sp>
    </p:spTree>
    <p:extLst>
      <p:ext uri="{BB962C8B-B14F-4D97-AF65-F5344CB8AC3E}">
        <p14:creationId xmlns:p14="http://schemas.microsoft.com/office/powerpoint/2010/main" val="3535475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96578"/>
          </a:xfrm>
        </p:spPr>
        <p:txBody>
          <a:bodyPr>
            <a:normAutofit fontScale="90000"/>
          </a:bodyPr>
          <a:lstStyle/>
          <a:p>
            <a:endParaRPr lang="en-US" dirty="0"/>
          </a:p>
        </p:txBody>
      </p:sp>
      <p:graphicFrame>
        <p:nvGraphicFramePr>
          <p:cNvPr id="5" name="Content Placeholder 4"/>
          <p:cNvGraphicFramePr>
            <a:graphicFrameLocks noGrp="1"/>
          </p:cNvGraphicFramePr>
          <p:nvPr>
            <p:ph sz="half" idx="1"/>
          </p:nvPr>
        </p:nvGraphicFramePr>
        <p:xfrm>
          <a:off x="999975" y="1825625"/>
          <a:ext cx="4858050" cy="4351339"/>
        </p:xfrm>
        <a:graphic>
          <a:graphicData uri="http://schemas.openxmlformats.org/drawingml/2006/table">
            <a:tbl>
              <a:tblPr firstRow="1" firstCol="1" bandRow="1">
                <a:tableStyleId>{5C22544A-7EE6-4342-B048-85BDC9FD1C3A}</a:tableStyleId>
              </a:tblPr>
              <a:tblGrid>
                <a:gridCol w="1588463"/>
                <a:gridCol w="1588463"/>
                <a:gridCol w="1681124"/>
              </a:tblGrid>
              <a:tr h="217567">
                <a:tc gridSpan="3">
                  <a:txBody>
                    <a:bodyPr/>
                    <a:lstStyle/>
                    <a:p>
                      <a:pPr marL="0" marR="0" algn="ctr">
                        <a:lnSpc>
                          <a:spcPct val="107000"/>
                        </a:lnSpc>
                        <a:spcBef>
                          <a:spcPts val="0"/>
                        </a:spcBef>
                        <a:spcAft>
                          <a:spcPts val="800"/>
                        </a:spcAft>
                      </a:pPr>
                      <a:r>
                        <a:rPr lang="en-US" sz="1300">
                          <a:effectLst/>
                        </a:rPr>
                        <a:t>2020 Index Capital Human by countries of List</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185" marR="57185" marT="0" marB="0" anchor="ctr"/>
                </a:tc>
                <a:tc hMerge="1">
                  <a:txBody>
                    <a:bodyPr/>
                    <a:lstStyle/>
                    <a:p>
                      <a:endParaRPr lang="en-US"/>
                    </a:p>
                  </a:txBody>
                  <a:tcPr/>
                </a:tc>
                <a:tc hMerge="1">
                  <a:txBody>
                    <a:bodyPr/>
                    <a:lstStyle/>
                    <a:p>
                      <a:endParaRPr lang="en-US"/>
                    </a:p>
                  </a:txBody>
                  <a:tcPr/>
                </a:tc>
              </a:tr>
              <a:tr h="435133">
                <a:tc>
                  <a:txBody>
                    <a:bodyPr/>
                    <a:lstStyle/>
                    <a:p>
                      <a:pPr marL="0" marR="0">
                        <a:lnSpc>
                          <a:spcPct val="107000"/>
                        </a:lnSpc>
                        <a:spcBef>
                          <a:spcPts val="0"/>
                        </a:spcBef>
                        <a:spcAft>
                          <a:spcPts val="0"/>
                        </a:spcAft>
                      </a:pPr>
                      <a:r>
                        <a:rPr lang="en-US" sz="1300">
                          <a:effectLst/>
                        </a:rPr>
                        <a:t>Rank </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185" marR="57185" marT="0" marB="0" anchor="ctr"/>
                </a:tc>
                <a:tc>
                  <a:txBody>
                    <a:bodyPr/>
                    <a:lstStyle/>
                    <a:p>
                      <a:pPr marL="0" marR="0" algn="r" rtl="1">
                        <a:lnSpc>
                          <a:spcPct val="107000"/>
                        </a:lnSpc>
                        <a:spcBef>
                          <a:spcPts val="0"/>
                        </a:spcBef>
                        <a:spcAft>
                          <a:spcPts val="0"/>
                        </a:spcAft>
                      </a:pPr>
                      <a:r>
                        <a:rPr lang="en-US" sz="1300">
                          <a:effectLst/>
                        </a:rPr>
                        <a:t>Country </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185" marR="57185" marT="0" marB="0" anchor="ctr"/>
                </a:tc>
                <a:tc>
                  <a:txBody>
                    <a:bodyPr/>
                    <a:lstStyle/>
                    <a:p>
                      <a:pPr marL="0" marR="0" algn="r" rtl="1">
                        <a:lnSpc>
                          <a:spcPct val="107000"/>
                        </a:lnSpc>
                        <a:spcBef>
                          <a:spcPts val="0"/>
                        </a:spcBef>
                        <a:spcAft>
                          <a:spcPts val="0"/>
                        </a:spcAft>
                      </a:pPr>
                      <a:r>
                        <a:rPr lang="en-US" sz="1300">
                          <a:effectLst/>
                        </a:rPr>
                        <a:t>poten- of %( Score</a:t>
                      </a:r>
                      <a:br>
                        <a:rPr lang="en-US" sz="1300">
                          <a:effectLst/>
                        </a:rPr>
                      </a:br>
                      <a:r>
                        <a:rPr lang="en-US" sz="1300">
                          <a:effectLst/>
                        </a:rPr>
                        <a:t>)reached tial</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185" marR="57185" marT="0" marB="0" anchor="ctr"/>
                </a:tc>
              </a:tr>
              <a:tr h="217567">
                <a:tc>
                  <a:txBody>
                    <a:bodyPr/>
                    <a:lstStyle/>
                    <a:p>
                      <a:pPr marL="0" marR="0">
                        <a:lnSpc>
                          <a:spcPct val="107000"/>
                        </a:lnSpc>
                        <a:spcBef>
                          <a:spcPts val="0"/>
                        </a:spcBef>
                        <a:spcAft>
                          <a:spcPts val="0"/>
                        </a:spcAft>
                      </a:pPr>
                      <a:r>
                        <a:rPr lang="en-US" sz="1300">
                          <a:effectLst/>
                        </a:rPr>
                        <a:t>1 </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185" marR="57185" marT="0" marB="0" anchor="ctr"/>
                </a:tc>
                <a:tc>
                  <a:txBody>
                    <a:bodyPr/>
                    <a:lstStyle/>
                    <a:p>
                      <a:pPr marL="0" marR="0">
                        <a:lnSpc>
                          <a:spcPct val="107000"/>
                        </a:lnSpc>
                        <a:spcBef>
                          <a:spcPts val="0"/>
                        </a:spcBef>
                        <a:spcAft>
                          <a:spcPts val="0"/>
                        </a:spcAft>
                      </a:pPr>
                      <a:r>
                        <a:rPr lang="en-US" sz="1300">
                          <a:effectLst/>
                        </a:rPr>
                        <a:t>Singapore </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185" marR="57185" marT="0" marB="0" anchor="ctr"/>
                </a:tc>
                <a:tc>
                  <a:txBody>
                    <a:bodyPr/>
                    <a:lstStyle/>
                    <a:p>
                      <a:pPr marL="0" marR="0">
                        <a:lnSpc>
                          <a:spcPct val="107000"/>
                        </a:lnSpc>
                        <a:spcBef>
                          <a:spcPts val="0"/>
                        </a:spcBef>
                        <a:spcAft>
                          <a:spcPts val="0"/>
                        </a:spcAft>
                      </a:pPr>
                      <a:r>
                        <a:rPr lang="en-US" sz="1300">
                          <a:effectLst/>
                        </a:rPr>
                        <a:t>0.88</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185" marR="57185" marT="0" marB="0" anchor="ctr"/>
                </a:tc>
              </a:tr>
              <a:tr h="217567">
                <a:tc>
                  <a:txBody>
                    <a:bodyPr/>
                    <a:lstStyle/>
                    <a:p>
                      <a:pPr marL="0" marR="0">
                        <a:lnSpc>
                          <a:spcPct val="107000"/>
                        </a:lnSpc>
                        <a:spcBef>
                          <a:spcPts val="0"/>
                        </a:spcBef>
                        <a:spcAft>
                          <a:spcPts val="0"/>
                        </a:spcAft>
                      </a:pPr>
                      <a:r>
                        <a:rPr lang="en-US" sz="1300">
                          <a:effectLst/>
                        </a:rPr>
                        <a:t>2 </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185" marR="57185" marT="0" marB="0" anchor="ctr"/>
                </a:tc>
                <a:tc>
                  <a:txBody>
                    <a:bodyPr/>
                    <a:lstStyle/>
                    <a:p>
                      <a:pPr marL="0" marR="0">
                        <a:lnSpc>
                          <a:spcPct val="107000"/>
                        </a:lnSpc>
                        <a:spcBef>
                          <a:spcPts val="0"/>
                        </a:spcBef>
                        <a:spcAft>
                          <a:spcPts val="0"/>
                        </a:spcAft>
                      </a:pPr>
                      <a:r>
                        <a:rPr lang="en-US" sz="1300">
                          <a:effectLst/>
                        </a:rPr>
                        <a:t>Hong Kong </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185" marR="57185" marT="0" marB="0" anchor="ctr"/>
                </a:tc>
                <a:tc>
                  <a:txBody>
                    <a:bodyPr/>
                    <a:lstStyle/>
                    <a:p>
                      <a:pPr marL="0" marR="0">
                        <a:lnSpc>
                          <a:spcPct val="107000"/>
                        </a:lnSpc>
                        <a:spcBef>
                          <a:spcPts val="0"/>
                        </a:spcBef>
                        <a:spcAft>
                          <a:spcPts val="0"/>
                        </a:spcAft>
                      </a:pPr>
                      <a:r>
                        <a:rPr lang="en-US" sz="1300">
                          <a:effectLst/>
                        </a:rPr>
                        <a:t>0.81</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185" marR="57185" marT="0" marB="0" anchor="ctr"/>
                </a:tc>
              </a:tr>
              <a:tr h="217567">
                <a:tc>
                  <a:txBody>
                    <a:bodyPr/>
                    <a:lstStyle/>
                    <a:p>
                      <a:pPr marL="0" marR="0">
                        <a:lnSpc>
                          <a:spcPct val="107000"/>
                        </a:lnSpc>
                        <a:spcBef>
                          <a:spcPts val="0"/>
                        </a:spcBef>
                        <a:spcAft>
                          <a:spcPts val="0"/>
                        </a:spcAft>
                      </a:pPr>
                      <a:r>
                        <a:rPr lang="en-US" sz="1300">
                          <a:effectLst/>
                        </a:rPr>
                        <a:t>3 </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185" marR="57185" marT="0" marB="0" anchor="ctr"/>
                </a:tc>
                <a:tc>
                  <a:txBody>
                    <a:bodyPr/>
                    <a:lstStyle/>
                    <a:p>
                      <a:pPr marL="0" marR="0">
                        <a:lnSpc>
                          <a:spcPct val="107000"/>
                        </a:lnSpc>
                        <a:spcBef>
                          <a:spcPts val="0"/>
                        </a:spcBef>
                        <a:spcAft>
                          <a:spcPts val="0"/>
                        </a:spcAft>
                      </a:pPr>
                      <a:r>
                        <a:rPr lang="en-US" sz="1300">
                          <a:effectLst/>
                        </a:rPr>
                        <a:t>Japan </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185" marR="57185" marT="0" marB="0" anchor="ctr"/>
                </a:tc>
                <a:tc>
                  <a:txBody>
                    <a:bodyPr/>
                    <a:lstStyle/>
                    <a:p>
                      <a:pPr marL="0" marR="0">
                        <a:lnSpc>
                          <a:spcPct val="107000"/>
                        </a:lnSpc>
                        <a:spcBef>
                          <a:spcPts val="0"/>
                        </a:spcBef>
                        <a:spcAft>
                          <a:spcPts val="0"/>
                        </a:spcAft>
                      </a:pPr>
                      <a:r>
                        <a:rPr lang="en-US" sz="1300">
                          <a:effectLst/>
                        </a:rPr>
                        <a:t>0.80</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185" marR="57185" marT="0" marB="0" anchor="ctr"/>
                </a:tc>
              </a:tr>
              <a:tr h="217567">
                <a:tc>
                  <a:txBody>
                    <a:bodyPr/>
                    <a:lstStyle/>
                    <a:p>
                      <a:pPr marL="0" marR="0">
                        <a:lnSpc>
                          <a:spcPct val="107000"/>
                        </a:lnSpc>
                        <a:spcBef>
                          <a:spcPts val="0"/>
                        </a:spcBef>
                        <a:spcAft>
                          <a:spcPts val="0"/>
                        </a:spcAft>
                      </a:pPr>
                      <a:r>
                        <a:rPr lang="en-US" sz="1300">
                          <a:effectLst/>
                        </a:rPr>
                        <a:t>4 </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185" marR="57185" marT="0" marB="0" anchor="ctr"/>
                </a:tc>
                <a:tc>
                  <a:txBody>
                    <a:bodyPr/>
                    <a:lstStyle/>
                    <a:p>
                      <a:pPr marL="0" marR="0">
                        <a:lnSpc>
                          <a:spcPct val="107000"/>
                        </a:lnSpc>
                        <a:spcBef>
                          <a:spcPts val="0"/>
                        </a:spcBef>
                        <a:spcAft>
                          <a:spcPts val="0"/>
                        </a:spcAft>
                      </a:pPr>
                      <a:r>
                        <a:rPr lang="en-US" sz="1300">
                          <a:effectLst/>
                        </a:rPr>
                        <a:t>South Korea </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185" marR="57185" marT="0" marB="0" anchor="ctr"/>
                </a:tc>
                <a:tc>
                  <a:txBody>
                    <a:bodyPr/>
                    <a:lstStyle/>
                    <a:p>
                      <a:pPr marL="0" marR="0">
                        <a:lnSpc>
                          <a:spcPct val="107000"/>
                        </a:lnSpc>
                        <a:spcBef>
                          <a:spcPts val="0"/>
                        </a:spcBef>
                        <a:spcAft>
                          <a:spcPts val="0"/>
                        </a:spcAft>
                      </a:pPr>
                      <a:r>
                        <a:rPr lang="en-US" sz="1300">
                          <a:effectLst/>
                        </a:rPr>
                        <a:t>0.80</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185" marR="57185" marT="0" marB="0" anchor="ctr"/>
                </a:tc>
              </a:tr>
              <a:tr h="217567">
                <a:tc>
                  <a:txBody>
                    <a:bodyPr/>
                    <a:lstStyle/>
                    <a:p>
                      <a:pPr marL="0" marR="0">
                        <a:lnSpc>
                          <a:spcPct val="107000"/>
                        </a:lnSpc>
                        <a:spcBef>
                          <a:spcPts val="0"/>
                        </a:spcBef>
                        <a:spcAft>
                          <a:spcPts val="0"/>
                        </a:spcAft>
                      </a:pPr>
                      <a:r>
                        <a:rPr lang="en-US" sz="1300">
                          <a:effectLst/>
                        </a:rPr>
                        <a:t>5 </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185" marR="57185" marT="0" marB="0" anchor="ctr"/>
                </a:tc>
                <a:tc>
                  <a:txBody>
                    <a:bodyPr/>
                    <a:lstStyle/>
                    <a:p>
                      <a:pPr marL="0" marR="0">
                        <a:lnSpc>
                          <a:spcPct val="107000"/>
                        </a:lnSpc>
                        <a:spcBef>
                          <a:spcPts val="0"/>
                        </a:spcBef>
                        <a:spcAft>
                          <a:spcPts val="0"/>
                        </a:spcAft>
                      </a:pPr>
                      <a:r>
                        <a:rPr lang="en-US" sz="1300">
                          <a:effectLst/>
                        </a:rPr>
                        <a:t>Canada </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185" marR="57185" marT="0" marB="0" anchor="ctr"/>
                </a:tc>
                <a:tc>
                  <a:txBody>
                    <a:bodyPr/>
                    <a:lstStyle/>
                    <a:p>
                      <a:pPr marL="0" marR="0">
                        <a:lnSpc>
                          <a:spcPct val="107000"/>
                        </a:lnSpc>
                        <a:spcBef>
                          <a:spcPts val="0"/>
                        </a:spcBef>
                        <a:spcAft>
                          <a:spcPts val="0"/>
                        </a:spcAft>
                      </a:pPr>
                      <a:r>
                        <a:rPr lang="en-US" sz="1300">
                          <a:effectLst/>
                        </a:rPr>
                        <a:t>0.80</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185" marR="57185" marT="0" marB="0" anchor="ctr"/>
                </a:tc>
              </a:tr>
              <a:tr h="217567">
                <a:tc>
                  <a:txBody>
                    <a:bodyPr/>
                    <a:lstStyle/>
                    <a:p>
                      <a:pPr marL="0" marR="0">
                        <a:lnSpc>
                          <a:spcPct val="107000"/>
                        </a:lnSpc>
                        <a:spcBef>
                          <a:spcPts val="0"/>
                        </a:spcBef>
                        <a:spcAft>
                          <a:spcPts val="0"/>
                        </a:spcAft>
                      </a:pPr>
                      <a:r>
                        <a:rPr lang="en-US" sz="1300">
                          <a:effectLst/>
                        </a:rPr>
                        <a:t>6 </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185" marR="57185" marT="0" marB="0" anchor="ctr"/>
                </a:tc>
                <a:tc>
                  <a:txBody>
                    <a:bodyPr/>
                    <a:lstStyle/>
                    <a:p>
                      <a:pPr marL="0" marR="0">
                        <a:lnSpc>
                          <a:spcPct val="107000"/>
                        </a:lnSpc>
                        <a:spcBef>
                          <a:spcPts val="0"/>
                        </a:spcBef>
                        <a:spcAft>
                          <a:spcPts val="0"/>
                        </a:spcAft>
                      </a:pPr>
                      <a:r>
                        <a:rPr lang="en-US" sz="1300">
                          <a:effectLst/>
                        </a:rPr>
                        <a:t>Finland </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185" marR="57185" marT="0" marB="0" anchor="ctr"/>
                </a:tc>
                <a:tc>
                  <a:txBody>
                    <a:bodyPr/>
                    <a:lstStyle/>
                    <a:p>
                      <a:pPr marL="0" marR="0">
                        <a:lnSpc>
                          <a:spcPct val="107000"/>
                        </a:lnSpc>
                        <a:spcBef>
                          <a:spcPts val="0"/>
                        </a:spcBef>
                        <a:spcAft>
                          <a:spcPts val="0"/>
                        </a:spcAft>
                      </a:pPr>
                      <a:r>
                        <a:rPr lang="en-US" sz="1300">
                          <a:effectLst/>
                        </a:rPr>
                        <a:t>0.80</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185" marR="57185" marT="0" marB="0" anchor="ctr"/>
                </a:tc>
              </a:tr>
              <a:tr h="217567">
                <a:tc>
                  <a:txBody>
                    <a:bodyPr/>
                    <a:lstStyle/>
                    <a:p>
                      <a:pPr marL="0" marR="0">
                        <a:lnSpc>
                          <a:spcPct val="107000"/>
                        </a:lnSpc>
                        <a:spcBef>
                          <a:spcPts val="0"/>
                        </a:spcBef>
                        <a:spcAft>
                          <a:spcPts val="0"/>
                        </a:spcAft>
                      </a:pPr>
                      <a:r>
                        <a:rPr lang="en-US" sz="1300">
                          <a:effectLst/>
                        </a:rPr>
                        <a:t>7 </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185" marR="57185" marT="0" marB="0" anchor="ctr"/>
                </a:tc>
                <a:tc>
                  <a:txBody>
                    <a:bodyPr/>
                    <a:lstStyle/>
                    <a:p>
                      <a:pPr marL="0" marR="0">
                        <a:lnSpc>
                          <a:spcPct val="107000"/>
                        </a:lnSpc>
                        <a:spcBef>
                          <a:spcPts val="0"/>
                        </a:spcBef>
                        <a:spcAft>
                          <a:spcPts val="0"/>
                        </a:spcAft>
                      </a:pPr>
                      <a:r>
                        <a:rPr lang="en-US" sz="1300">
                          <a:effectLst/>
                        </a:rPr>
                        <a:t>Macao </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185" marR="57185" marT="0" marB="0" anchor="ctr"/>
                </a:tc>
                <a:tc>
                  <a:txBody>
                    <a:bodyPr/>
                    <a:lstStyle/>
                    <a:p>
                      <a:pPr marL="0" marR="0">
                        <a:lnSpc>
                          <a:spcPct val="107000"/>
                        </a:lnSpc>
                        <a:spcBef>
                          <a:spcPts val="0"/>
                        </a:spcBef>
                        <a:spcAft>
                          <a:spcPts val="0"/>
                        </a:spcAft>
                      </a:pPr>
                      <a:r>
                        <a:rPr lang="en-US" sz="1300">
                          <a:effectLst/>
                        </a:rPr>
                        <a:t>0.80</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185" marR="57185" marT="0" marB="0" anchor="ctr"/>
                </a:tc>
              </a:tr>
              <a:tr h="217567">
                <a:tc>
                  <a:txBody>
                    <a:bodyPr/>
                    <a:lstStyle/>
                    <a:p>
                      <a:pPr marL="0" marR="0">
                        <a:lnSpc>
                          <a:spcPct val="107000"/>
                        </a:lnSpc>
                        <a:spcBef>
                          <a:spcPts val="0"/>
                        </a:spcBef>
                        <a:spcAft>
                          <a:spcPts val="0"/>
                        </a:spcAft>
                      </a:pPr>
                      <a:r>
                        <a:rPr lang="en-US" sz="1300">
                          <a:effectLst/>
                        </a:rPr>
                        <a:t>8 </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185" marR="57185" marT="0" marB="0" anchor="ctr"/>
                </a:tc>
                <a:tc>
                  <a:txBody>
                    <a:bodyPr/>
                    <a:lstStyle/>
                    <a:p>
                      <a:pPr marL="0" marR="0">
                        <a:lnSpc>
                          <a:spcPct val="107000"/>
                        </a:lnSpc>
                        <a:spcBef>
                          <a:spcPts val="0"/>
                        </a:spcBef>
                        <a:spcAft>
                          <a:spcPts val="0"/>
                        </a:spcAft>
                      </a:pPr>
                      <a:r>
                        <a:rPr lang="en-US" sz="1300">
                          <a:effectLst/>
                        </a:rPr>
                        <a:t>Sweden </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185" marR="57185" marT="0" marB="0" anchor="ctr"/>
                </a:tc>
                <a:tc>
                  <a:txBody>
                    <a:bodyPr/>
                    <a:lstStyle/>
                    <a:p>
                      <a:pPr marL="0" marR="0">
                        <a:lnSpc>
                          <a:spcPct val="107000"/>
                        </a:lnSpc>
                        <a:spcBef>
                          <a:spcPts val="0"/>
                        </a:spcBef>
                        <a:spcAft>
                          <a:spcPts val="0"/>
                        </a:spcAft>
                      </a:pPr>
                      <a:r>
                        <a:rPr lang="en-US" sz="1300">
                          <a:effectLst/>
                        </a:rPr>
                        <a:t>0.80</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185" marR="57185" marT="0" marB="0" anchor="ctr"/>
                </a:tc>
              </a:tr>
              <a:tr h="217567">
                <a:tc>
                  <a:txBody>
                    <a:bodyPr/>
                    <a:lstStyle/>
                    <a:p>
                      <a:pPr marL="0" marR="0">
                        <a:lnSpc>
                          <a:spcPct val="107000"/>
                        </a:lnSpc>
                        <a:spcBef>
                          <a:spcPts val="0"/>
                        </a:spcBef>
                        <a:spcAft>
                          <a:spcPts val="0"/>
                        </a:spcAft>
                      </a:pPr>
                      <a:r>
                        <a:rPr lang="en-US" sz="1300">
                          <a:effectLst/>
                        </a:rPr>
                        <a:t>9 </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185" marR="57185" marT="0" marB="0" anchor="ctr"/>
                </a:tc>
                <a:tc>
                  <a:txBody>
                    <a:bodyPr/>
                    <a:lstStyle/>
                    <a:p>
                      <a:pPr marL="0" marR="0">
                        <a:lnSpc>
                          <a:spcPct val="107000"/>
                        </a:lnSpc>
                        <a:spcBef>
                          <a:spcPts val="0"/>
                        </a:spcBef>
                        <a:spcAft>
                          <a:spcPts val="0"/>
                        </a:spcAft>
                      </a:pPr>
                      <a:r>
                        <a:rPr lang="en-US" sz="1300">
                          <a:effectLst/>
                        </a:rPr>
                        <a:t>Ireland </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185" marR="57185" marT="0" marB="0" anchor="ctr"/>
                </a:tc>
                <a:tc>
                  <a:txBody>
                    <a:bodyPr/>
                    <a:lstStyle/>
                    <a:p>
                      <a:pPr marL="0" marR="0">
                        <a:lnSpc>
                          <a:spcPct val="107000"/>
                        </a:lnSpc>
                        <a:spcBef>
                          <a:spcPts val="0"/>
                        </a:spcBef>
                        <a:spcAft>
                          <a:spcPts val="0"/>
                        </a:spcAft>
                      </a:pPr>
                      <a:r>
                        <a:rPr lang="en-US" sz="1300">
                          <a:effectLst/>
                        </a:rPr>
                        <a:t>0.79</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185" marR="57185" marT="0" marB="0" anchor="ctr"/>
                </a:tc>
              </a:tr>
              <a:tr h="217567">
                <a:tc>
                  <a:txBody>
                    <a:bodyPr/>
                    <a:lstStyle/>
                    <a:p>
                      <a:pPr marL="0" marR="0">
                        <a:lnSpc>
                          <a:spcPct val="107000"/>
                        </a:lnSpc>
                        <a:spcBef>
                          <a:spcPts val="0"/>
                        </a:spcBef>
                        <a:spcAft>
                          <a:spcPts val="0"/>
                        </a:spcAft>
                      </a:pPr>
                      <a:r>
                        <a:rPr lang="en-US" sz="1300">
                          <a:effectLst/>
                        </a:rPr>
                        <a:t>10 </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185" marR="57185" marT="0" marB="0" anchor="ctr"/>
                </a:tc>
                <a:tc>
                  <a:txBody>
                    <a:bodyPr/>
                    <a:lstStyle/>
                    <a:p>
                      <a:pPr marL="0" marR="0">
                        <a:lnSpc>
                          <a:spcPct val="107000"/>
                        </a:lnSpc>
                        <a:spcBef>
                          <a:spcPts val="0"/>
                        </a:spcBef>
                        <a:spcAft>
                          <a:spcPts val="0"/>
                        </a:spcAft>
                      </a:pPr>
                      <a:r>
                        <a:rPr lang="en-US" sz="1300">
                          <a:effectLst/>
                        </a:rPr>
                        <a:t>Netherlands </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185" marR="57185" marT="0" marB="0" anchor="ctr"/>
                </a:tc>
                <a:tc>
                  <a:txBody>
                    <a:bodyPr/>
                    <a:lstStyle/>
                    <a:p>
                      <a:pPr marL="0" marR="0">
                        <a:lnSpc>
                          <a:spcPct val="107000"/>
                        </a:lnSpc>
                        <a:spcBef>
                          <a:spcPts val="0"/>
                        </a:spcBef>
                        <a:spcAft>
                          <a:spcPts val="0"/>
                        </a:spcAft>
                      </a:pPr>
                      <a:r>
                        <a:rPr lang="en-US" sz="1300">
                          <a:effectLst/>
                        </a:rPr>
                        <a:t>0.79</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185" marR="57185" marT="0" marB="0" anchor="ctr"/>
                </a:tc>
              </a:tr>
              <a:tr h="217567">
                <a:tc>
                  <a:txBody>
                    <a:bodyPr/>
                    <a:lstStyle/>
                    <a:p>
                      <a:pPr marL="0" marR="0">
                        <a:lnSpc>
                          <a:spcPct val="107000"/>
                        </a:lnSpc>
                        <a:spcBef>
                          <a:spcPts val="0"/>
                        </a:spcBef>
                        <a:spcAft>
                          <a:spcPts val="0"/>
                        </a:spcAft>
                      </a:pPr>
                      <a:r>
                        <a:rPr lang="en-US" sz="1300">
                          <a:effectLst/>
                        </a:rPr>
                        <a:t>11 </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185" marR="57185" marT="0" marB="0" anchor="ctr"/>
                </a:tc>
                <a:tc>
                  <a:txBody>
                    <a:bodyPr/>
                    <a:lstStyle/>
                    <a:p>
                      <a:pPr marL="0" marR="0">
                        <a:lnSpc>
                          <a:spcPct val="107000"/>
                        </a:lnSpc>
                        <a:spcBef>
                          <a:spcPts val="0"/>
                        </a:spcBef>
                        <a:spcAft>
                          <a:spcPts val="0"/>
                        </a:spcAft>
                      </a:pPr>
                      <a:r>
                        <a:rPr lang="en-US" sz="1300">
                          <a:effectLst/>
                        </a:rPr>
                        <a:t>United Kingdom </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185" marR="57185" marT="0" marB="0" anchor="ctr"/>
                </a:tc>
                <a:tc>
                  <a:txBody>
                    <a:bodyPr/>
                    <a:lstStyle/>
                    <a:p>
                      <a:pPr marL="0" marR="0">
                        <a:lnSpc>
                          <a:spcPct val="107000"/>
                        </a:lnSpc>
                        <a:spcBef>
                          <a:spcPts val="0"/>
                        </a:spcBef>
                        <a:spcAft>
                          <a:spcPts val="0"/>
                        </a:spcAft>
                      </a:pPr>
                      <a:r>
                        <a:rPr lang="en-US" sz="1300">
                          <a:effectLst/>
                        </a:rPr>
                        <a:t>0.78</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185" marR="57185" marT="0" marB="0" anchor="ctr"/>
                </a:tc>
              </a:tr>
              <a:tr h="217567">
                <a:tc>
                  <a:txBody>
                    <a:bodyPr/>
                    <a:lstStyle/>
                    <a:p>
                      <a:pPr marL="0" marR="0">
                        <a:lnSpc>
                          <a:spcPct val="107000"/>
                        </a:lnSpc>
                        <a:spcBef>
                          <a:spcPts val="0"/>
                        </a:spcBef>
                        <a:spcAft>
                          <a:spcPts val="0"/>
                        </a:spcAft>
                      </a:pPr>
                      <a:r>
                        <a:rPr lang="en-US" sz="1300">
                          <a:effectLst/>
                        </a:rPr>
                        <a:t>12 </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185" marR="57185" marT="0" marB="0" anchor="ctr"/>
                </a:tc>
                <a:tc>
                  <a:txBody>
                    <a:bodyPr/>
                    <a:lstStyle/>
                    <a:p>
                      <a:pPr marL="0" marR="0">
                        <a:lnSpc>
                          <a:spcPct val="107000"/>
                        </a:lnSpc>
                        <a:spcBef>
                          <a:spcPts val="0"/>
                        </a:spcBef>
                        <a:spcAft>
                          <a:spcPts val="0"/>
                        </a:spcAft>
                      </a:pPr>
                      <a:r>
                        <a:rPr lang="en-US" sz="1300">
                          <a:effectLst/>
                        </a:rPr>
                        <a:t>Estonia </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185" marR="57185" marT="0" marB="0" anchor="ctr"/>
                </a:tc>
                <a:tc>
                  <a:txBody>
                    <a:bodyPr/>
                    <a:lstStyle/>
                    <a:p>
                      <a:pPr marL="0" marR="0">
                        <a:lnSpc>
                          <a:spcPct val="107000"/>
                        </a:lnSpc>
                        <a:spcBef>
                          <a:spcPts val="0"/>
                        </a:spcBef>
                        <a:spcAft>
                          <a:spcPts val="0"/>
                        </a:spcAft>
                      </a:pPr>
                      <a:r>
                        <a:rPr lang="en-US" sz="1300">
                          <a:effectLst/>
                        </a:rPr>
                        <a:t>0.78</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185" marR="57185" marT="0" marB="0" anchor="ctr"/>
                </a:tc>
              </a:tr>
              <a:tr h="217567">
                <a:tc>
                  <a:txBody>
                    <a:bodyPr/>
                    <a:lstStyle/>
                    <a:p>
                      <a:pPr marL="0" marR="0">
                        <a:lnSpc>
                          <a:spcPct val="107000"/>
                        </a:lnSpc>
                        <a:spcBef>
                          <a:spcPts val="0"/>
                        </a:spcBef>
                        <a:spcAft>
                          <a:spcPts val="0"/>
                        </a:spcAft>
                      </a:pPr>
                      <a:r>
                        <a:rPr lang="en-US" sz="1300">
                          <a:effectLst/>
                        </a:rPr>
                        <a:t>13 </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185" marR="57185" marT="0" marB="0" anchor="ctr"/>
                </a:tc>
                <a:tc>
                  <a:txBody>
                    <a:bodyPr/>
                    <a:lstStyle/>
                    <a:p>
                      <a:pPr marL="0" marR="0">
                        <a:lnSpc>
                          <a:spcPct val="107000"/>
                        </a:lnSpc>
                        <a:spcBef>
                          <a:spcPts val="0"/>
                        </a:spcBef>
                        <a:spcAft>
                          <a:spcPts val="0"/>
                        </a:spcAft>
                      </a:pPr>
                      <a:r>
                        <a:rPr lang="en-US" sz="1300">
                          <a:effectLst/>
                        </a:rPr>
                        <a:t>New Zealand </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185" marR="57185" marT="0" marB="0" anchor="ctr"/>
                </a:tc>
                <a:tc>
                  <a:txBody>
                    <a:bodyPr/>
                    <a:lstStyle/>
                    <a:p>
                      <a:pPr marL="0" marR="0">
                        <a:lnSpc>
                          <a:spcPct val="107000"/>
                        </a:lnSpc>
                        <a:spcBef>
                          <a:spcPts val="0"/>
                        </a:spcBef>
                        <a:spcAft>
                          <a:spcPts val="0"/>
                        </a:spcAft>
                      </a:pPr>
                      <a:r>
                        <a:rPr lang="en-US" sz="1300">
                          <a:effectLst/>
                        </a:rPr>
                        <a:t>0.78</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185" marR="57185" marT="0" marB="0" anchor="ctr"/>
                </a:tc>
              </a:tr>
              <a:tr h="217567">
                <a:tc>
                  <a:txBody>
                    <a:bodyPr/>
                    <a:lstStyle/>
                    <a:p>
                      <a:pPr marL="0" marR="0">
                        <a:lnSpc>
                          <a:spcPct val="107000"/>
                        </a:lnSpc>
                        <a:spcBef>
                          <a:spcPts val="0"/>
                        </a:spcBef>
                        <a:spcAft>
                          <a:spcPts val="0"/>
                        </a:spcAft>
                      </a:pPr>
                      <a:r>
                        <a:rPr lang="en-US" sz="1300">
                          <a:effectLst/>
                        </a:rPr>
                        <a:t>14 </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185" marR="57185" marT="0" marB="0" anchor="ctr"/>
                </a:tc>
                <a:tc>
                  <a:txBody>
                    <a:bodyPr/>
                    <a:lstStyle/>
                    <a:p>
                      <a:pPr marL="0" marR="0">
                        <a:lnSpc>
                          <a:spcPct val="107000"/>
                        </a:lnSpc>
                        <a:spcBef>
                          <a:spcPts val="0"/>
                        </a:spcBef>
                        <a:spcAft>
                          <a:spcPts val="0"/>
                        </a:spcAft>
                      </a:pPr>
                      <a:r>
                        <a:rPr lang="en-US" sz="1300">
                          <a:effectLst/>
                        </a:rPr>
                        <a:t>Slovenia </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185" marR="57185" marT="0" marB="0" anchor="ctr"/>
                </a:tc>
                <a:tc>
                  <a:txBody>
                    <a:bodyPr/>
                    <a:lstStyle/>
                    <a:p>
                      <a:pPr marL="0" marR="0">
                        <a:lnSpc>
                          <a:spcPct val="107000"/>
                        </a:lnSpc>
                        <a:spcBef>
                          <a:spcPts val="0"/>
                        </a:spcBef>
                        <a:spcAft>
                          <a:spcPts val="0"/>
                        </a:spcAft>
                      </a:pPr>
                      <a:r>
                        <a:rPr lang="en-US" sz="1300">
                          <a:effectLst/>
                        </a:rPr>
                        <a:t>0.77</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185" marR="57185" marT="0" marB="0" anchor="ctr"/>
                </a:tc>
              </a:tr>
              <a:tr h="217567">
                <a:tc>
                  <a:txBody>
                    <a:bodyPr/>
                    <a:lstStyle/>
                    <a:p>
                      <a:pPr marL="0" marR="0">
                        <a:lnSpc>
                          <a:spcPct val="107000"/>
                        </a:lnSpc>
                        <a:spcBef>
                          <a:spcPts val="0"/>
                        </a:spcBef>
                        <a:spcAft>
                          <a:spcPts val="0"/>
                        </a:spcAft>
                      </a:pPr>
                      <a:r>
                        <a:rPr lang="en-US" sz="1300">
                          <a:effectLst/>
                        </a:rPr>
                        <a:t>15 </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185" marR="57185" marT="0" marB="0" anchor="ctr"/>
                </a:tc>
                <a:tc>
                  <a:txBody>
                    <a:bodyPr/>
                    <a:lstStyle/>
                    <a:p>
                      <a:pPr marL="0" marR="0">
                        <a:lnSpc>
                          <a:spcPct val="107000"/>
                        </a:lnSpc>
                        <a:spcBef>
                          <a:spcPts val="0"/>
                        </a:spcBef>
                        <a:spcAft>
                          <a:spcPts val="0"/>
                        </a:spcAft>
                      </a:pPr>
                      <a:r>
                        <a:rPr lang="en-US" sz="1300">
                          <a:effectLst/>
                        </a:rPr>
                        <a:t>Norway </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185" marR="57185" marT="0" marB="0" anchor="ctr"/>
                </a:tc>
                <a:tc>
                  <a:txBody>
                    <a:bodyPr/>
                    <a:lstStyle/>
                    <a:p>
                      <a:pPr marL="0" marR="0">
                        <a:lnSpc>
                          <a:spcPct val="107000"/>
                        </a:lnSpc>
                        <a:spcBef>
                          <a:spcPts val="0"/>
                        </a:spcBef>
                        <a:spcAft>
                          <a:spcPts val="0"/>
                        </a:spcAft>
                      </a:pPr>
                      <a:r>
                        <a:rPr lang="en-US" sz="1300">
                          <a:effectLst/>
                        </a:rPr>
                        <a:t>0.77</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185" marR="57185" marT="0" marB="0" anchor="ctr"/>
                </a:tc>
              </a:tr>
              <a:tr h="217567">
                <a:tc>
                  <a:txBody>
                    <a:bodyPr/>
                    <a:lstStyle/>
                    <a:p>
                      <a:pPr marL="0" marR="0">
                        <a:lnSpc>
                          <a:spcPct val="107000"/>
                        </a:lnSpc>
                        <a:spcBef>
                          <a:spcPts val="0"/>
                        </a:spcBef>
                        <a:spcAft>
                          <a:spcPts val="0"/>
                        </a:spcAft>
                      </a:pPr>
                      <a:r>
                        <a:rPr lang="en-US" sz="1300">
                          <a:effectLst/>
                        </a:rPr>
                        <a:t>16 </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185" marR="57185" marT="0" marB="0" anchor="ctr"/>
                </a:tc>
                <a:tc>
                  <a:txBody>
                    <a:bodyPr/>
                    <a:lstStyle/>
                    <a:p>
                      <a:pPr marL="0" marR="0">
                        <a:lnSpc>
                          <a:spcPct val="107000"/>
                        </a:lnSpc>
                        <a:spcBef>
                          <a:spcPts val="0"/>
                        </a:spcBef>
                        <a:spcAft>
                          <a:spcPts val="0"/>
                        </a:spcAft>
                      </a:pPr>
                      <a:r>
                        <a:rPr lang="en-US" sz="1300">
                          <a:effectLst/>
                        </a:rPr>
                        <a:t>Australia </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185" marR="57185" marT="0" marB="0" anchor="ctr"/>
                </a:tc>
                <a:tc>
                  <a:txBody>
                    <a:bodyPr/>
                    <a:lstStyle/>
                    <a:p>
                      <a:pPr marL="0" marR="0">
                        <a:lnSpc>
                          <a:spcPct val="107000"/>
                        </a:lnSpc>
                        <a:spcBef>
                          <a:spcPts val="0"/>
                        </a:spcBef>
                        <a:spcAft>
                          <a:spcPts val="0"/>
                        </a:spcAft>
                      </a:pPr>
                      <a:r>
                        <a:rPr lang="en-US" sz="1300">
                          <a:effectLst/>
                        </a:rPr>
                        <a:t>0.77</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185" marR="57185" marT="0" marB="0" anchor="ctr"/>
                </a:tc>
              </a:tr>
              <a:tr h="217567">
                <a:tc>
                  <a:txBody>
                    <a:bodyPr/>
                    <a:lstStyle/>
                    <a:p>
                      <a:pPr marL="0" marR="0">
                        <a:lnSpc>
                          <a:spcPct val="107000"/>
                        </a:lnSpc>
                        <a:spcBef>
                          <a:spcPts val="0"/>
                        </a:spcBef>
                        <a:spcAft>
                          <a:spcPts val="0"/>
                        </a:spcAft>
                      </a:pPr>
                      <a:r>
                        <a:rPr lang="en-US" sz="1300">
                          <a:effectLst/>
                        </a:rPr>
                        <a:t>17 </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185" marR="57185" marT="0" marB="0" anchor="ctr"/>
                </a:tc>
                <a:tc>
                  <a:txBody>
                    <a:bodyPr/>
                    <a:lstStyle/>
                    <a:p>
                      <a:pPr marL="0" marR="0">
                        <a:lnSpc>
                          <a:spcPct val="107000"/>
                        </a:lnSpc>
                        <a:spcBef>
                          <a:spcPts val="0"/>
                        </a:spcBef>
                        <a:spcAft>
                          <a:spcPts val="0"/>
                        </a:spcAft>
                      </a:pPr>
                      <a:r>
                        <a:rPr lang="en-US" sz="1300">
                          <a:effectLst/>
                        </a:rPr>
                        <a:t>Portugal </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185" marR="57185" marT="0" marB="0" anchor="ctr"/>
                </a:tc>
                <a:tc>
                  <a:txBody>
                    <a:bodyPr/>
                    <a:lstStyle/>
                    <a:p>
                      <a:pPr marL="0" marR="0">
                        <a:lnSpc>
                          <a:spcPct val="107000"/>
                        </a:lnSpc>
                        <a:spcBef>
                          <a:spcPts val="0"/>
                        </a:spcBef>
                        <a:spcAft>
                          <a:spcPts val="0"/>
                        </a:spcAft>
                      </a:pPr>
                      <a:r>
                        <a:rPr lang="en-US" sz="1300">
                          <a:effectLst/>
                        </a:rPr>
                        <a:t>0.77</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185" marR="57185" marT="0" marB="0" anchor="ctr"/>
                </a:tc>
              </a:tr>
            </a:tbl>
          </a:graphicData>
        </a:graphic>
      </p:graphicFrame>
      <p:graphicFrame>
        <p:nvGraphicFramePr>
          <p:cNvPr id="6" name="Content Placeholder 5"/>
          <p:cNvGraphicFramePr>
            <a:graphicFrameLocks noGrp="1"/>
          </p:cNvGraphicFramePr>
          <p:nvPr>
            <p:ph sz="half" idx="2"/>
          </p:nvPr>
        </p:nvGraphicFramePr>
        <p:xfrm>
          <a:off x="6998041" y="1799876"/>
          <a:ext cx="3529917" cy="4402836"/>
        </p:xfrm>
        <a:graphic>
          <a:graphicData uri="http://schemas.openxmlformats.org/drawingml/2006/table">
            <a:tbl>
              <a:tblPr firstRow="1" firstCol="1" bandRow="1">
                <a:tableStyleId>{5C22544A-7EE6-4342-B048-85BDC9FD1C3A}</a:tableStyleId>
              </a:tblPr>
              <a:tblGrid>
                <a:gridCol w="1176639"/>
                <a:gridCol w="1176639"/>
                <a:gridCol w="1176639"/>
              </a:tblGrid>
              <a:tr h="161161">
                <a:tc>
                  <a:txBody>
                    <a:bodyPr/>
                    <a:lstStyle/>
                    <a:p>
                      <a:pPr marL="0" marR="0" rtl="0">
                        <a:lnSpc>
                          <a:spcPct val="107000"/>
                        </a:lnSpc>
                        <a:spcBef>
                          <a:spcPts val="0"/>
                        </a:spcBef>
                        <a:spcAft>
                          <a:spcPts val="0"/>
                        </a:spcAft>
                      </a:pPr>
                      <a:r>
                        <a:rPr lang="en-US" sz="1000">
                          <a:effectLst/>
                        </a:rPr>
                        <a:t>122 </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c>
                  <a:txBody>
                    <a:bodyPr/>
                    <a:lstStyle/>
                    <a:p>
                      <a:pPr marL="0" marR="0">
                        <a:lnSpc>
                          <a:spcPct val="107000"/>
                        </a:lnSpc>
                        <a:spcBef>
                          <a:spcPts val="0"/>
                        </a:spcBef>
                        <a:spcAft>
                          <a:spcPts val="0"/>
                        </a:spcAft>
                      </a:pPr>
                      <a:r>
                        <a:rPr lang="en-US" sz="1000">
                          <a:effectLst/>
                        </a:rPr>
                        <a:t>Zimbabwe </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c>
                  <a:txBody>
                    <a:bodyPr/>
                    <a:lstStyle/>
                    <a:p>
                      <a:pPr marL="0" marR="0">
                        <a:lnSpc>
                          <a:spcPct val="107000"/>
                        </a:lnSpc>
                        <a:spcBef>
                          <a:spcPts val="0"/>
                        </a:spcBef>
                        <a:spcAft>
                          <a:spcPts val="0"/>
                        </a:spcAft>
                      </a:pPr>
                      <a:r>
                        <a:rPr lang="en-US" sz="1000">
                          <a:effectLst/>
                        </a:rPr>
                        <a:t>0.47</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r>
              <a:tr h="161161">
                <a:tc>
                  <a:txBody>
                    <a:bodyPr/>
                    <a:lstStyle/>
                    <a:p>
                      <a:pPr marL="0" marR="0">
                        <a:lnSpc>
                          <a:spcPct val="107000"/>
                        </a:lnSpc>
                        <a:spcBef>
                          <a:spcPts val="0"/>
                        </a:spcBef>
                        <a:spcAft>
                          <a:spcPts val="0"/>
                        </a:spcAft>
                      </a:pPr>
                      <a:r>
                        <a:rPr lang="en-US" sz="1000">
                          <a:effectLst/>
                        </a:rPr>
                        <a:t>123 </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c>
                  <a:txBody>
                    <a:bodyPr/>
                    <a:lstStyle/>
                    <a:p>
                      <a:pPr marL="0" marR="0">
                        <a:lnSpc>
                          <a:spcPct val="107000"/>
                        </a:lnSpc>
                        <a:spcBef>
                          <a:spcPts val="0"/>
                        </a:spcBef>
                        <a:spcAft>
                          <a:spcPts val="0"/>
                        </a:spcAft>
                      </a:pPr>
                      <a:r>
                        <a:rPr lang="en-US" sz="1000">
                          <a:effectLst/>
                        </a:rPr>
                        <a:t>Bangladesh </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c>
                  <a:txBody>
                    <a:bodyPr/>
                    <a:lstStyle/>
                    <a:p>
                      <a:pPr marL="0" marR="0">
                        <a:lnSpc>
                          <a:spcPct val="107000"/>
                        </a:lnSpc>
                        <a:spcBef>
                          <a:spcPts val="0"/>
                        </a:spcBef>
                        <a:spcAft>
                          <a:spcPts val="0"/>
                        </a:spcAft>
                      </a:pPr>
                      <a:r>
                        <a:rPr lang="en-US" sz="1000">
                          <a:effectLst/>
                        </a:rPr>
                        <a:t>0.46</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r>
              <a:tr h="161161">
                <a:tc>
                  <a:txBody>
                    <a:bodyPr/>
                    <a:lstStyle/>
                    <a:p>
                      <a:pPr marL="0" marR="0">
                        <a:lnSpc>
                          <a:spcPct val="107000"/>
                        </a:lnSpc>
                        <a:spcBef>
                          <a:spcPts val="0"/>
                        </a:spcBef>
                        <a:spcAft>
                          <a:spcPts val="0"/>
                        </a:spcAft>
                      </a:pPr>
                      <a:r>
                        <a:rPr lang="en-US" sz="1000">
                          <a:effectLst/>
                        </a:rPr>
                        <a:t>124 </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c>
                  <a:txBody>
                    <a:bodyPr/>
                    <a:lstStyle/>
                    <a:p>
                      <a:pPr marL="0" marR="0">
                        <a:lnSpc>
                          <a:spcPct val="107000"/>
                        </a:lnSpc>
                        <a:spcBef>
                          <a:spcPts val="0"/>
                        </a:spcBef>
                        <a:spcAft>
                          <a:spcPts val="0"/>
                        </a:spcAft>
                      </a:pPr>
                      <a:r>
                        <a:rPr lang="en-US" sz="1000">
                          <a:effectLst/>
                        </a:rPr>
                        <a:t>Guatemala </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c>
                  <a:txBody>
                    <a:bodyPr/>
                    <a:lstStyle/>
                    <a:p>
                      <a:pPr marL="0" marR="0">
                        <a:lnSpc>
                          <a:spcPct val="107000"/>
                        </a:lnSpc>
                        <a:spcBef>
                          <a:spcPts val="0"/>
                        </a:spcBef>
                        <a:spcAft>
                          <a:spcPts val="0"/>
                        </a:spcAft>
                      </a:pPr>
                      <a:r>
                        <a:rPr lang="en-US" sz="1000">
                          <a:effectLst/>
                        </a:rPr>
                        <a:t>0.46</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r>
              <a:tr h="161161">
                <a:tc>
                  <a:txBody>
                    <a:bodyPr/>
                    <a:lstStyle/>
                    <a:p>
                      <a:pPr marL="0" marR="0">
                        <a:lnSpc>
                          <a:spcPct val="107000"/>
                        </a:lnSpc>
                        <a:spcBef>
                          <a:spcPts val="0"/>
                        </a:spcBef>
                        <a:spcAft>
                          <a:spcPts val="0"/>
                        </a:spcAft>
                      </a:pPr>
                      <a:r>
                        <a:rPr lang="en-US" sz="1000">
                          <a:effectLst/>
                        </a:rPr>
                        <a:t>125 </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c>
                  <a:txBody>
                    <a:bodyPr/>
                    <a:lstStyle/>
                    <a:p>
                      <a:pPr marL="0" marR="0">
                        <a:lnSpc>
                          <a:spcPct val="107000"/>
                        </a:lnSpc>
                        <a:spcBef>
                          <a:spcPts val="0"/>
                        </a:spcBef>
                        <a:spcAft>
                          <a:spcPts val="0"/>
                        </a:spcAft>
                      </a:pPr>
                      <a:r>
                        <a:rPr lang="en-US" sz="1000">
                          <a:effectLst/>
                        </a:rPr>
                        <a:t>Gabon </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c>
                  <a:txBody>
                    <a:bodyPr/>
                    <a:lstStyle/>
                    <a:p>
                      <a:pPr marL="0" marR="0">
                        <a:lnSpc>
                          <a:spcPct val="107000"/>
                        </a:lnSpc>
                        <a:spcBef>
                          <a:spcPts val="0"/>
                        </a:spcBef>
                        <a:spcAft>
                          <a:spcPts val="0"/>
                        </a:spcAft>
                      </a:pPr>
                      <a:r>
                        <a:rPr lang="en-US" sz="1000">
                          <a:effectLst/>
                        </a:rPr>
                        <a:t>0.46</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r>
              <a:tr h="161161">
                <a:tc>
                  <a:txBody>
                    <a:bodyPr/>
                    <a:lstStyle/>
                    <a:p>
                      <a:pPr marL="0" marR="0">
                        <a:lnSpc>
                          <a:spcPct val="107000"/>
                        </a:lnSpc>
                        <a:spcBef>
                          <a:spcPts val="0"/>
                        </a:spcBef>
                        <a:spcAft>
                          <a:spcPts val="0"/>
                        </a:spcAft>
                      </a:pPr>
                      <a:r>
                        <a:rPr lang="en-US" sz="1000">
                          <a:effectLst/>
                        </a:rPr>
                        <a:t>126 </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c>
                  <a:txBody>
                    <a:bodyPr/>
                    <a:lstStyle/>
                    <a:p>
                      <a:pPr marL="0" marR="0">
                        <a:lnSpc>
                          <a:spcPct val="107000"/>
                        </a:lnSpc>
                        <a:spcBef>
                          <a:spcPts val="0"/>
                        </a:spcBef>
                        <a:spcAft>
                          <a:spcPts val="0"/>
                        </a:spcAft>
                      </a:pPr>
                      <a:r>
                        <a:rPr lang="en-US" sz="1000">
                          <a:effectLst/>
                        </a:rPr>
                        <a:t>Laos </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c>
                  <a:txBody>
                    <a:bodyPr/>
                    <a:lstStyle/>
                    <a:p>
                      <a:pPr marL="0" marR="0">
                        <a:lnSpc>
                          <a:spcPct val="107000"/>
                        </a:lnSpc>
                        <a:spcBef>
                          <a:spcPts val="0"/>
                        </a:spcBef>
                        <a:spcAft>
                          <a:spcPts val="0"/>
                        </a:spcAft>
                      </a:pPr>
                      <a:r>
                        <a:rPr lang="en-US" sz="1000">
                          <a:effectLst/>
                        </a:rPr>
                        <a:t>0.46</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r>
              <a:tr h="161161">
                <a:tc>
                  <a:txBody>
                    <a:bodyPr/>
                    <a:lstStyle/>
                    <a:p>
                      <a:pPr marL="0" marR="0">
                        <a:lnSpc>
                          <a:spcPct val="107000"/>
                        </a:lnSpc>
                        <a:spcBef>
                          <a:spcPts val="0"/>
                        </a:spcBef>
                        <a:spcAft>
                          <a:spcPts val="0"/>
                        </a:spcAft>
                      </a:pPr>
                      <a:r>
                        <a:rPr lang="en-US" sz="1000">
                          <a:effectLst/>
                        </a:rPr>
                        <a:t>127 </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c>
                  <a:txBody>
                    <a:bodyPr/>
                    <a:lstStyle/>
                    <a:p>
                      <a:pPr marL="0" marR="0">
                        <a:lnSpc>
                          <a:spcPct val="107000"/>
                        </a:lnSpc>
                        <a:spcBef>
                          <a:spcPts val="0"/>
                        </a:spcBef>
                        <a:spcAft>
                          <a:spcPts val="0"/>
                        </a:spcAft>
                      </a:pPr>
                      <a:r>
                        <a:rPr lang="en-US" sz="1000">
                          <a:effectLst/>
                        </a:rPr>
                        <a:t>Vanuatu </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c>
                  <a:txBody>
                    <a:bodyPr/>
                    <a:lstStyle/>
                    <a:p>
                      <a:pPr marL="0" marR="0">
                        <a:lnSpc>
                          <a:spcPct val="107000"/>
                        </a:lnSpc>
                        <a:spcBef>
                          <a:spcPts val="0"/>
                        </a:spcBef>
                        <a:spcAft>
                          <a:spcPts val="0"/>
                        </a:spcAft>
                      </a:pPr>
                      <a:r>
                        <a:rPr lang="en-US" sz="1000">
                          <a:effectLst/>
                        </a:rPr>
                        <a:t>0.45</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r>
              <a:tr h="161161">
                <a:tc>
                  <a:txBody>
                    <a:bodyPr/>
                    <a:lstStyle/>
                    <a:p>
                      <a:pPr marL="0" marR="0">
                        <a:lnSpc>
                          <a:spcPct val="107000"/>
                        </a:lnSpc>
                        <a:spcBef>
                          <a:spcPts val="0"/>
                        </a:spcBef>
                        <a:spcAft>
                          <a:spcPts val="0"/>
                        </a:spcAft>
                      </a:pPr>
                      <a:r>
                        <a:rPr lang="en-US" sz="1000">
                          <a:effectLst/>
                        </a:rPr>
                        <a:t>128 </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c>
                  <a:txBody>
                    <a:bodyPr/>
                    <a:lstStyle/>
                    <a:p>
                      <a:pPr marL="0" marR="0">
                        <a:lnSpc>
                          <a:spcPct val="107000"/>
                        </a:lnSpc>
                        <a:spcBef>
                          <a:spcPts val="0"/>
                        </a:spcBef>
                        <a:spcAft>
                          <a:spcPts val="0"/>
                        </a:spcAft>
                      </a:pPr>
                      <a:r>
                        <a:rPr lang="en-US" sz="1000">
                          <a:effectLst/>
                        </a:rPr>
                        <a:t>Timor-Leste </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c>
                  <a:txBody>
                    <a:bodyPr/>
                    <a:lstStyle/>
                    <a:p>
                      <a:pPr marL="0" marR="0">
                        <a:lnSpc>
                          <a:spcPct val="107000"/>
                        </a:lnSpc>
                        <a:spcBef>
                          <a:spcPts val="0"/>
                        </a:spcBef>
                        <a:spcAft>
                          <a:spcPts val="0"/>
                        </a:spcAft>
                      </a:pPr>
                      <a:r>
                        <a:rPr lang="en-US" sz="1000">
                          <a:effectLst/>
                        </a:rPr>
                        <a:t>0.45</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r>
              <a:tr h="161161">
                <a:tc>
                  <a:txBody>
                    <a:bodyPr/>
                    <a:lstStyle/>
                    <a:p>
                      <a:pPr marL="0" marR="0">
                        <a:lnSpc>
                          <a:spcPct val="107000"/>
                        </a:lnSpc>
                        <a:spcBef>
                          <a:spcPts val="0"/>
                        </a:spcBef>
                        <a:spcAft>
                          <a:spcPts val="0"/>
                        </a:spcAft>
                      </a:pPr>
                      <a:r>
                        <a:rPr lang="en-US" sz="1000">
                          <a:effectLst/>
                        </a:rPr>
                        <a:t>129 </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c>
                  <a:txBody>
                    <a:bodyPr/>
                    <a:lstStyle/>
                    <a:p>
                      <a:pPr marL="0" marR="0">
                        <a:lnSpc>
                          <a:spcPct val="107000"/>
                        </a:lnSpc>
                        <a:spcBef>
                          <a:spcPts val="0"/>
                        </a:spcBef>
                        <a:spcAft>
                          <a:spcPts val="0"/>
                        </a:spcAft>
                      </a:pPr>
                      <a:r>
                        <a:rPr lang="en-US" sz="1000">
                          <a:effectLst/>
                        </a:rPr>
                        <a:t>Ghana </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c>
                  <a:txBody>
                    <a:bodyPr/>
                    <a:lstStyle/>
                    <a:p>
                      <a:pPr marL="0" marR="0">
                        <a:lnSpc>
                          <a:spcPct val="107000"/>
                        </a:lnSpc>
                        <a:spcBef>
                          <a:spcPts val="0"/>
                        </a:spcBef>
                        <a:spcAft>
                          <a:spcPts val="0"/>
                        </a:spcAft>
                      </a:pPr>
                      <a:r>
                        <a:rPr lang="en-US" sz="1000">
                          <a:effectLst/>
                        </a:rPr>
                        <a:t>0.45</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r>
              <a:tr h="161161">
                <a:tc>
                  <a:txBody>
                    <a:bodyPr/>
                    <a:lstStyle/>
                    <a:p>
                      <a:pPr marL="0" marR="0">
                        <a:lnSpc>
                          <a:spcPct val="107000"/>
                        </a:lnSpc>
                        <a:spcBef>
                          <a:spcPts val="0"/>
                        </a:spcBef>
                        <a:spcAft>
                          <a:spcPts val="0"/>
                        </a:spcAft>
                      </a:pPr>
                      <a:r>
                        <a:rPr lang="en-US" sz="1000">
                          <a:effectLst/>
                        </a:rPr>
                        <a:t>130 </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c>
                  <a:txBody>
                    <a:bodyPr/>
                    <a:lstStyle/>
                    <a:p>
                      <a:pPr marL="0" marR="0">
                        <a:lnSpc>
                          <a:spcPct val="107000"/>
                        </a:lnSpc>
                        <a:spcBef>
                          <a:spcPts val="0"/>
                        </a:spcBef>
                        <a:spcAft>
                          <a:spcPts val="0"/>
                        </a:spcAft>
                      </a:pPr>
                      <a:r>
                        <a:rPr lang="en-US" sz="1000">
                          <a:effectLst/>
                        </a:rPr>
                        <a:t>Tuvalu </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c>
                  <a:txBody>
                    <a:bodyPr/>
                    <a:lstStyle/>
                    <a:p>
                      <a:pPr marL="0" marR="0">
                        <a:lnSpc>
                          <a:spcPct val="107000"/>
                        </a:lnSpc>
                        <a:spcBef>
                          <a:spcPts val="0"/>
                        </a:spcBef>
                        <a:spcAft>
                          <a:spcPts val="0"/>
                        </a:spcAft>
                      </a:pPr>
                      <a:r>
                        <a:rPr lang="en-US" sz="1000">
                          <a:effectLst/>
                        </a:rPr>
                        <a:t>0.45</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r>
              <a:tr h="161161">
                <a:tc>
                  <a:txBody>
                    <a:bodyPr/>
                    <a:lstStyle/>
                    <a:p>
                      <a:pPr marL="0" marR="0">
                        <a:lnSpc>
                          <a:spcPct val="107000"/>
                        </a:lnSpc>
                        <a:spcBef>
                          <a:spcPts val="0"/>
                        </a:spcBef>
                        <a:spcAft>
                          <a:spcPts val="0"/>
                        </a:spcAft>
                      </a:pPr>
                      <a:r>
                        <a:rPr lang="en-US" sz="1000">
                          <a:effectLst/>
                        </a:rPr>
                        <a:t>131 </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c>
                  <a:txBody>
                    <a:bodyPr/>
                    <a:lstStyle/>
                    <a:p>
                      <a:pPr marL="0" marR="0">
                        <a:lnSpc>
                          <a:spcPct val="107000"/>
                        </a:lnSpc>
                        <a:spcBef>
                          <a:spcPts val="0"/>
                        </a:spcBef>
                        <a:spcAft>
                          <a:spcPts val="0"/>
                        </a:spcAft>
                      </a:pPr>
                      <a:r>
                        <a:rPr lang="en-US" sz="1000">
                          <a:effectLst/>
                        </a:rPr>
                        <a:t>Haiti </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c>
                  <a:txBody>
                    <a:bodyPr/>
                    <a:lstStyle/>
                    <a:p>
                      <a:pPr marL="0" marR="0">
                        <a:lnSpc>
                          <a:spcPct val="107000"/>
                        </a:lnSpc>
                        <a:spcBef>
                          <a:spcPts val="0"/>
                        </a:spcBef>
                        <a:spcAft>
                          <a:spcPts val="0"/>
                        </a:spcAft>
                      </a:pPr>
                      <a:r>
                        <a:rPr lang="en-US" sz="1000">
                          <a:effectLst/>
                        </a:rPr>
                        <a:t>0.45</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r>
              <a:tr h="161161">
                <a:tc>
                  <a:txBody>
                    <a:bodyPr/>
                    <a:lstStyle/>
                    <a:p>
                      <a:pPr marL="0" marR="0">
                        <a:lnSpc>
                          <a:spcPct val="107000"/>
                        </a:lnSpc>
                        <a:spcBef>
                          <a:spcPts val="0"/>
                        </a:spcBef>
                        <a:spcAft>
                          <a:spcPts val="0"/>
                        </a:spcAft>
                      </a:pPr>
                      <a:r>
                        <a:rPr lang="en-US" sz="1000">
                          <a:effectLst/>
                        </a:rPr>
                        <a:t>132 </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c>
                  <a:txBody>
                    <a:bodyPr/>
                    <a:lstStyle/>
                    <a:p>
                      <a:pPr marL="0" marR="0">
                        <a:lnSpc>
                          <a:spcPct val="107000"/>
                        </a:lnSpc>
                        <a:spcBef>
                          <a:spcPts val="0"/>
                        </a:spcBef>
                        <a:spcAft>
                          <a:spcPts val="0"/>
                        </a:spcAft>
                      </a:pPr>
                      <a:r>
                        <a:rPr lang="en-US" sz="1000">
                          <a:effectLst/>
                        </a:rPr>
                        <a:t>Namibia </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c>
                  <a:txBody>
                    <a:bodyPr/>
                    <a:lstStyle/>
                    <a:p>
                      <a:pPr marL="0" marR="0">
                        <a:lnSpc>
                          <a:spcPct val="107000"/>
                        </a:lnSpc>
                        <a:spcBef>
                          <a:spcPts val="0"/>
                        </a:spcBef>
                        <a:spcAft>
                          <a:spcPts val="0"/>
                        </a:spcAft>
                      </a:pPr>
                      <a:r>
                        <a:rPr lang="en-US" sz="1000">
                          <a:effectLst/>
                        </a:rPr>
                        <a:t>0.45</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r>
              <a:tr h="161161">
                <a:tc>
                  <a:txBody>
                    <a:bodyPr/>
                    <a:lstStyle/>
                    <a:p>
                      <a:pPr marL="0" marR="0">
                        <a:lnSpc>
                          <a:spcPct val="107000"/>
                        </a:lnSpc>
                        <a:spcBef>
                          <a:spcPts val="0"/>
                        </a:spcBef>
                        <a:spcAft>
                          <a:spcPts val="0"/>
                        </a:spcAft>
                      </a:pPr>
                      <a:r>
                        <a:rPr lang="en-US" sz="1000">
                          <a:effectLst/>
                        </a:rPr>
                        <a:t>133 </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c>
                  <a:txBody>
                    <a:bodyPr/>
                    <a:lstStyle/>
                    <a:p>
                      <a:pPr marL="0" marR="0">
                        <a:lnSpc>
                          <a:spcPct val="107000"/>
                        </a:lnSpc>
                        <a:spcBef>
                          <a:spcPts val="0"/>
                        </a:spcBef>
                        <a:spcAft>
                          <a:spcPts val="0"/>
                        </a:spcAft>
                      </a:pPr>
                      <a:r>
                        <a:rPr lang="en-US" sz="1000">
                          <a:effectLst/>
                        </a:rPr>
                        <a:t>Togo </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c>
                  <a:txBody>
                    <a:bodyPr/>
                    <a:lstStyle/>
                    <a:p>
                      <a:pPr marL="0" marR="0">
                        <a:lnSpc>
                          <a:spcPct val="107000"/>
                        </a:lnSpc>
                        <a:spcBef>
                          <a:spcPts val="0"/>
                        </a:spcBef>
                        <a:spcAft>
                          <a:spcPts val="0"/>
                        </a:spcAft>
                      </a:pPr>
                      <a:r>
                        <a:rPr lang="en-US" sz="1000">
                          <a:effectLst/>
                        </a:rPr>
                        <a:t>0.43</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r>
              <a:tr h="161161">
                <a:tc>
                  <a:txBody>
                    <a:bodyPr/>
                    <a:lstStyle/>
                    <a:p>
                      <a:pPr marL="0" marR="0">
                        <a:lnSpc>
                          <a:spcPct val="107000"/>
                        </a:lnSpc>
                        <a:spcBef>
                          <a:spcPts val="0"/>
                        </a:spcBef>
                        <a:spcAft>
                          <a:spcPts val="0"/>
                        </a:spcAft>
                      </a:pPr>
                      <a:r>
                        <a:rPr lang="en-US" sz="1000">
                          <a:effectLst/>
                        </a:rPr>
                        <a:t>134 </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c>
                  <a:txBody>
                    <a:bodyPr/>
                    <a:lstStyle/>
                    <a:p>
                      <a:pPr marL="0" marR="0">
                        <a:lnSpc>
                          <a:spcPct val="107000"/>
                        </a:lnSpc>
                        <a:spcBef>
                          <a:spcPts val="0"/>
                        </a:spcBef>
                        <a:spcAft>
                          <a:spcPts val="0"/>
                        </a:spcAft>
                      </a:pPr>
                      <a:r>
                        <a:rPr lang="en-US" sz="1000">
                          <a:effectLst/>
                        </a:rPr>
                        <a:t>Papua New Guinea </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c>
                  <a:txBody>
                    <a:bodyPr/>
                    <a:lstStyle/>
                    <a:p>
                      <a:pPr marL="0" marR="0">
                        <a:lnSpc>
                          <a:spcPct val="107000"/>
                        </a:lnSpc>
                        <a:spcBef>
                          <a:spcPts val="0"/>
                        </a:spcBef>
                        <a:spcAft>
                          <a:spcPts val="0"/>
                        </a:spcAft>
                      </a:pPr>
                      <a:r>
                        <a:rPr lang="en-US" sz="1000">
                          <a:effectLst/>
                        </a:rPr>
                        <a:t>0.43</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r>
              <a:tr h="161161">
                <a:tc>
                  <a:txBody>
                    <a:bodyPr/>
                    <a:lstStyle/>
                    <a:p>
                      <a:pPr marL="0" marR="0">
                        <a:lnSpc>
                          <a:spcPct val="107000"/>
                        </a:lnSpc>
                        <a:spcBef>
                          <a:spcPts val="0"/>
                        </a:spcBef>
                        <a:spcAft>
                          <a:spcPts val="0"/>
                        </a:spcAft>
                      </a:pPr>
                      <a:r>
                        <a:rPr lang="en-US" sz="1000">
                          <a:effectLst/>
                        </a:rPr>
                        <a:t>135 </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c>
                  <a:txBody>
                    <a:bodyPr/>
                    <a:lstStyle/>
                    <a:p>
                      <a:pPr marL="0" marR="0">
                        <a:lnSpc>
                          <a:spcPct val="107000"/>
                        </a:lnSpc>
                        <a:spcBef>
                          <a:spcPts val="0"/>
                        </a:spcBef>
                        <a:spcAft>
                          <a:spcPts val="0"/>
                        </a:spcAft>
                      </a:pPr>
                      <a:r>
                        <a:rPr lang="en-US" sz="1000">
                          <a:effectLst/>
                        </a:rPr>
                        <a:t>South Africa </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c>
                  <a:txBody>
                    <a:bodyPr/>
                    <a:lstStyle/>
                    <a:p>
                      <a:pPr marL="0" marR="0">
                        <a:lnSpc>
                          <a:spcPct val="107000"/>
                        </a:lnSpc>
                        <a:spcBef>
                          <a:spcPts val="0"/>
                        </a:spcBef>
                        <a:spcAft>
                          <a:spcPts val="0"/>
                        </a:spcAft>
                      </a:pPr>
                      <a:r>
                        <a:rPr lang="en-US" sz="1000">
                          <a:effectLst/>
                        </a:rPr>
                        <a:t>0.43</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r>
              <a:tr h="161161">
                <a:tc>
                  <a:txBody>
                    <a:bodyPr/>
                    <a:lstStyle/>
                    <a:p>
                      <a:pPr marL="0" marR="0">
                        <a:lnSpc>
                          <a:spcPct val="107000"/>
                        </a:lnSpc>
                        <a:spcBef>
                          <a:spcPts val="0"/>
                        </a:spcBef>
                        <a:spcAft>
                          <a:spcPts val="0"/>
                        </a:spcAft>
                      </a:pPr>
                      <a:r>
                        <a:rPr lang="en-US" sz="1000">
                          <a:effectLst/>
                        </a:rPr>
                        <a:t>136 </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c>
                  <a:txBody>
                    <a:bodyPr/>
                    <a:lstStyle/>
                    <a:p>
                      <a:pPr marL="0" marR="0">
                        <a:lnSpc>
                          <a:spcPct val="107000"/>
                        </a:lnSpc>
                        <a:spcBef>
                          <a:spcPts val="0"/>
                        </a:spcBef>
                        <a:spcAft>
                          <a:spcPts val="0"/>
                        </a:spcAft>
                      </a:pPr>
                      <a:r>
                        <a:rPr lang="en-US" sz="1000">
                          <a:effectLst/>
                        </a:rPr>
                        <a:t>Marshall Islands </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c>
                  <a:txBody>
                    <a:bodyPr/>
                    <a:lstStyle/>
                    <a:p>
                      <a:pPr marL="0" marR="0">
                        <a:lnSpc>
                          <a:spcPct val="107000"/>
                        </a:lnSpc>
                        <a:spcBef>
                          <a:spcPts val="0"/>
                        </a:spcBef>
                        <a:spcAft>
                          <a:spcPts val="0"/>
                        </a:spcAft>
                      </a:pPr>
                      <a:r>
                        <a:rPr lang="en-US" sz="1000">
                          <a:effectLst/>
                        </a:rPr>
                        <a:t>0.42</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r>
              <a:tr h="161161">
                <a:tc>
                  <a:txBody>
                    <a:bodyPr/>
                    <a:lstStyle/>
                    <a:p>
                      <a:pPr marL="0" marR="0">
                        <a:lnSpc>
                          <a:spcPct val="107000"/>
                        </a:lnSpc>
                        <a:spcBef>
                          <a:spcPts val="0"/>
                        </a:spcBef>
                        <a:spcAft>
                          <a:spcPts val="0"/>
                        </a:spcAft>
                      </a:pPr>
                      <a:r>
                        <a:rPr lang="en-US" sz="1000">
                          <a:effectLst/>
                        </a:rPr>
                        <a:t>137 </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c>
                  <a:txBody>
                    <a:bodyPr/>
                    <a:lstStyle/>
                    <a:p>
                      <a:pPr marL="0" marR="0">
                        <a:lnSpc>
                          <a:spcPct val="107000"/>
                        </a:lnSpc>
                        <a:spcBef>
                          <a:spcPts val="0"/>
                        </a:spcBef>
                        <a:spcAft>
                          <a:spcPts val="0"/>
                        </a:spcAft>
                      </a:pPr>
                      <a:r>
                        <a:rPr lang="en-US" sz="1000">
                          <a:effectLst/>
                        </a:rPr>
                        <a:t>Gambia </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c>
                  <a:txBody>
                    <a:bodyPr/>
                    <a:lstStyle/>
                    <a:p>
                      <a:pPr marL="0" marR="0">
                        <a:lnSpc>
                          <a:spcPct val="107000"/>
                        </a:lnSpc>
                        <a:spcBef>
                          <a:spcPts val="0"/>
                        </a:spcBef>
                        <a:spcAft>
                          <a:spcPts val="0"/>
                        </a:spcAft>
                      </a:pPr>
                      <a:r>
                        <a:rPr lang="en-US" sz="1000">
                          <a:effectLst/>
                        </a:rPr>
                        <a:t>0.42</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r>
              <a:tr h="161161">
                <a:tc>
                  <a:txBody>
                    <a:bodyPr/>
                    <a:lstStyle/>
                    <a:p>
                      <a:pPr marL="0" marR="0">
                        <a:lnSpc>
                          <a:spcPct val="107000"/>
                        </a:lnSpc>
                        <a:spcBef>
                          <a:spcPts val="0"/>
                        </a:spcBef>
                        <a:spcAft>
                          <a:spcPts val="0"/>
                        </a:spcAft>
                      </a:pPr>
                      <a:r>
                        <a:rPr lang="en-US" sz="1000">
                          <a:effectLst/>
                        </a:rPr>
                        <a:t>138 </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c>
                  <a:txBody>
                    <a:bodyPr/>
                    <a:lstStyle/>
                    <a:p>
                      <a:pPr marL="0" marR="0">
                        <a:lnSpc>
                          <a:spcPct val="107000"/>
                        </a:lnSpc>
                        <a:spcBef>
                          <a:spcPts val="0"/>
                        </a:spcBef>
                        <a:spcAft>
                          <a:spcPts val="0"/>
                        </a:spcAft>
                      </a:pPr>
                      <a:r>
                        <a:rPr lang="en-US" sz="1000">
                          <a:effectLst/>
                        </a:rPr>
                        <a:t>Senegal </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c>
                  <a:txBody>
                    <a:bodyPr/>
                    <a:lstStyle/>
                    <a:p>
                      <a:pPr marL="0" marR="0">
                        <a:lnSpc>
                          <a:spcPct val="107000"/>
                        </a:lnSpc>
                        <a:spcBef>
                          <a:spcPts val="0"/>
                        </a:spcBef>
                        <a:spcAft>
                          <a:spcPts val="0"/>
                        </a:spcAft>
                      </a:pPr>
                      <a:r>
                        <a:rPr lang="en-US" sz="1000">
                          <a:effectLst/>
                        </a:rPr>
                        <a:t>0.42</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r>
              <a:tr h="161161">
                <a:tc>
                  <a:txBody>
                    <a:bodyPr/>
                    <a:lstStyle/>
                    <a:p>
                      <a:pPr marL="0" marR="0">
                        <a:lnSpc>
                          <a:spcPct val="107000"/>
                        </a:lnSpc>
                        <a:spcBef>
                          <a:spcPts val="0"/>
                        </a:spcBef>
                        <a:spcAft>
                          <a:spcPts val="0"/>
                        </a:spcAft>
                      </a:pPr>
                      <a:r>
                        <a:rPr lang="en-US" sz="1000">
                          <a:effectLst/>
                        </a:rPr>
                        <a:t>139 </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c>
                  <a:txBody>
                    <a:bodyPr/>
                    <a:lstStyle/>
                    <a:p>
                      <a:pPr marL="0" marR="0">
                        <a:lnSpc>
                          <a:spcPct val="107000"/>
                        </a:lnSpc>
                        <a:spcBef>
                          <a:spcPts val="0"/>
                        </a:spcBef>
                        <a:spcAft>
                          <a:spcPts val="0"/>
                        </a:spcAft>
                      </a:pPr>
                      <a:r>
                        <a:rPr lang="en-US" sz="1000">
                          <a:effectLst/>
                        </a:rPr>
                        <a:t>Solomon Islands </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c>
                  <a:txBody>
                    <a:bodyPr/>
                    <a:lstStyle/>
                    <a:p>
                      <a:pPr marL="0" marR="0">
                        <a:lnSpc>
                          <a:spcPct val="107000"/>
                        </a:lnSpc>
                        <a:spcBef>
                          <a:spcPts val="0"/>
                        </a:spcBef>
                        <a:spcAft>
                          <a:spcPts val="0"/>
                        </a:spcAft>
                      </a:pPr>
                      <a:r>
                        <a:rPr lang="en-US" sz="1000">
                          <a:effectLst/>
                        </a:rPr>
                        <a:t>0.42</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r>
              <a:tr h="322321">
                <a:tc>
                  <a:txBody>
                    <a:bodyPr/>
                    <a:lstStyle/>
                    <a:p>
                      <a:pPr marL="0" marR="0">
                        <a:lnSpc>
                          <a:spcPct val="107000"/>
                        </a:lnSpc>
                        <a:spcBef>
                          <a:spcPts val="0"/>
                        </a:spcBef>
                        <a:spcAft>
                          <a:spcPts val="0"/>
                        </a:spcAft>
                      </a:pPr>
                      <a:r>
                        <a:rPr lang="en-US" sz="1000">
                          <a:effectLst/>
                        </a:rPr>
                        <a:t>140 </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c>
                  <a:txBody>
                    <a:bodyPr/>
                    <a:lstStyle/>
                    <a:p>
                      <a:pPr marL="0" marR="0">
                        <a:lnSpc>
                          <a:spcPct val="107000"/>
                        </a:lnSpc>
                        <a:spcBef>
                          <a:spcPts val="0"/>
                        </a:spcBef>
                        <a:spcAft>
                          <a:spcPts val="0"/>
                        </a:spcAft>
                      </a:pPr>
                      <a:r>
                        <a:rPr lang="en-US" sz="1000">
                          <a:effectLst/>
                        </a:rPr>
                        <a:t>Republic of the Congo </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c>
                  <a:txBody>
                    <a:bodyPr/>
                    <a:lstStyle/>
                    <a:p>
                      <a:pPr marL="0" marR="0">
                        <a:lnSpc>
                          <a:spcPct val="107000"/>
                        </a:lnSpc>
                        <a:spcBef>
                          <a:spcPts val="0"/>
                        </a:spcBef>
                        <a:spcAft>
                          <a:spcPts val="0"/>
                        </a:spcAft>
                      </a:pPr>
                      <a:r>
                        <a:rPr lang="en-US" sz="1000">
                          <a:effectLst/>
                        </a:rPr>
                        <a:t>0.42</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r>
              <a:tr h="161161">
                <a:tc>
                  <a:txBody>
                    <a:bodyPr/>
                    <a:lstStyle/>
                    <a:p>
                      <a:pPr marL="0" marR="0">
                        <a:lnSpc>
                          <a:spcPct val="107000"/>
                        </a:lnSpc>
                        <a:spcBef>
                          <a:spcPts val="0"/>
                        </a:spcBef>
                        <a:spcAft>
                          <a:spcPts val="0"/>
                        </a:spcAft>
                      </a:pPr>
                      <a:r>
                        <a:rPr lang="en-US" sz="1000">
                          <a:effectLst/>
                        </a:rPr>
                        <a:t>141 </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c>
                  <a:txBody>
                    <a:bodyPr/>
                    <a:lstStyle/>
                    <a:p>
                      <a:pPr marL="0" marR="0">
                        <a:lnSpc>
                          <a:spcPct val="107000"/>
                        </a:lnSpc>
                        <a:spcBef>
                          <a:spcPts val="0"/>
                        </a:spcBef>
                        <a:spcAft>
                          <a:spcPts val="0"/>
                        </a:spcAft>
                      </a:pPr>
                      <a:r>
                        <a:rPr lang="en-US" sz="1000">
                          <a:effectLst/>
                        </a:rPr>
                        <a:t>Botswana </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c>
                  <a:txBody>
                    <a:bodyPr/>
                    <a:lstStyle/>
                    <a:p>
                      <a:pPr marL="0" marR="0">
                        <a:lnSpc>
                          <a:spcPct val="107000"/>
                        </a:lnSpc>
                        <a:spcBef>
                          <a:spcPts val="0"/>
                        </a:spcBef>
                        <a:spcAft>
                          <a:spcPts val="0"/>
                        </a:spcAft>
                      </a:pPr>
                      <a:r>
                        <a:rPr lang="en-US" sz="1000">
                          <a:effectLst/>
                        </a:rPr>
                        <a:t>0.41</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r>
              <a:tr h="161161">
                <a:tc>
                  <a:txBody>
                    <a:bodyPr/>
                    <a:lstStyle/>
                    <a:p>
                      <a:pPr marL="0" marR="0">
                        <a:lnSpc>
                          <a:spcPct val="107000"/>
                        </a:lnSpc>
                        <a:spcBef>
                          <a:spcPts val="0"/>
                        </a:spcBef>
                        <a:spcAft>
                          <a:spcPts val="0"/>
                        </a:spcAft>
                      </a:pPr>
                      <a:r>
                        <a:rPr lang="en-US" sz="1000">
                          <a:effectLst/>
                        </a:rPr>
                        <a:t>142 </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c>
                  <a:txBody>
                    <a:bodyPr/>
                    <a:lstStyle/>
                    <a:p>
                      <a:pPr marL="0" marR="0">
                        <a:lnSpc>
                          <a:spcPct val="107000"/>
                        </a:lnSpc>
                        <a:spcBef>
                          <a:spcPts val="0"/>
                        </a:spcBef>
                        <a:spcAft>
                          <a:spcPts val="0"/>
                        </a:spcAft>
                      </a:pPr>
                      <a:r>
                        <a:rPr lang="en-US" sz="1000">
                          <a:effectLst/>
                        </a:rPr>
                        <a:t>Malawi </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c>
                  <a:txBody>
                    <a:bodyPr/>
                    <a:lstStyle/>
                    <a:p>
                      <a:pPr marL="0" marR="0">
                        <a:lnSpc>
                          <a:spcPct val="107000"/>
                        </a:lnSpc>
                        <a:spcBef>
                          <a:spcPts val="0"/>
                        </a:spcBef>
                        <a:spcAft>
                          <a:spcPts val="0"/>
                        </a:spcAft>
                      </a:pPr>
                      <a:r>
                        <a:rPr lang="en-US" sz="1000">
                          <a:effectLst/>
                        </a:rPr>
                        <a:t>0.41</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r>
              <a:tr h="161161">
                <a:tc>
                  <a:txBody>
                    <a:bodyPr/>
                    <a:lstStyle/>
                    <a:p>
                      <a:pPr marL="0" marR="0">
                        <a:lnSpc>
                          <a:spcPct val="107000"/>
                        </a:lnSpc>
                        <a:spcBef>
                          <a:spcPts val="0"/>
                        </a:spcBef>
                        <a:spcAft>
                          <a:spcPts val="0"/>
                        </a:spcAft>
                      </a:pPr>
                      <a:r>
                        <a:rPr lang="en-US" sz="1000">
                          <a:effectLst/>
                          <a:highlight>
                            <a:srgbClr val="FFFF00"/>
                          </a:highlight>
                        </a:rPr>
                        <a:t>143 </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c>
                  <a:txBody>
                    <a:bodyPr/>
                    <a:lstStyle/>
                    <a:p>
                      <a:pPr marL="0" marR="0">
                        <a:lnSpc>
                          <a:spcPct val="107000"/>
                        </a:lnSpc>
                        <a:spcBef>
                          <a:spcPts val="0"/>
                        </a:spcBef>
                        <a:spcAft>
                          <a:spcPts val="0"/>
                        </a:spcAft>
                      </a:pPr>
                      <a:r>
                        <a:rPr lang="en-US" sz="1000">
                          <a:effectLst/>
                          <a:highlight>
                            <a:srgbClr val="FFFF00"/>
                          </a:highlight>
                        </a:rPr>
                        <a:t>Iraq </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c>
                  <a:txBody>
                    <a:bodyPr/>
                    <a:lstStyle/>
                    <a:p>
                      <a:pPr marL="0" marR="0">
                        <a:lnSpc>
                          <a:spcPct val="107000"/>
                        </a:lnSpc>
                        <a:spcBef>
                          <a:spcPts val="0"/>
                        </a:spcBef>
                        <a:spcAft>
                          <a:spcPts val="0"/>
                        </a:spcAft>
                      </a:pPr>
                      <a:r>
                        <a:rPr lang="en-US" sz="1000">
                          <a:effectLst/>
                          <a:highlight>
                            <a:srgbClr val="FFFF00"/>
                          </a:highlight>
                        </a:rPr>
                        <a:t>0.41</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r>
              <a:tr h="161161">
                <a:tc>
                  <a:txBody>
                    <a:bodyPr/>
                    <a:lstStyle/>
                    <a:p>
                      <a:pPr marL="0" marR="0">
                        <a:lnSpc>
                          <a:spcPct val="107000"/>
                        </a:lnSpc>
                        <a:spcBef>
                          <a:spcPts val="0"/>
                        </a:spcBef>
                        <a:spcAft>
                          <a:spcPts val="0"/>
                        </a:spcAft>
                      </a:pPr>
                      <a:r>
                        <a:rPr lang="en-US" sz="1000">
                          <a:effectLst/>
                        </a:rPr>
                        <a:t>144 </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c>
                  <a:txBody>
                    <a:bodyPr/>
                    <a:lstStyle/>
                    <a:p>
                      <a:pPr marL="0" marR="0">
                        <a:lnSpc>
                          <a:spcPct val="107000"/>
                        </a:lnSpc>
                        <a:spcBef>
                          <a:spcPts val="0"/>
                        </a:spcBef>
                        <a:spcAft>
                          <a:spcPts val="0"/>
                        </a:spcAft>
                      </a:pPr>
                      <a:r>
                        <a:rPr lang="en-US" sz="1000">
                          <a:effectLst/>
                        </a:rPr>
                        <a:t>Pakistan </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c>
                  <a:txBody>
                    <a:bodyPr/>
                    <a:lstStyle/>
                    <a:p>
                      <a:pPr marL="0" marR="0">
                        <a:lnSpc>
                          <a:spcPct val="107000"/>
                        </a:lnSpc>
                        <a:spcBef>
                          <a:spcPts val="0"/>
                        </a:spcBef>
                        <a:spcAft>
                          <a:spcPts val="0"/>
                        </a:spcAft>
                      </a:pPr>
                      <a:r>
                        <a:rPr lang="en-US" sz="1000">
                          <a:effectLst/>
                        </a:rPr>
                        <a:t>0.41</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r>
              <a:tr h="161161">
                <a:tc>
                  <a:txBody>
                    <a:bodyPr/>
                    <a:lstStyle/>
                    <a:p>
                      <a:pPr marL="0" marR="0">
                        <a:lnSpc>
                          <a:spcPct val="107000"/>
                        </a:lnSpc>
                        <a:spcBef>
                          <a:spcPts val="0"/>
                        </a:spcBef>
                        <a:spcAft>
                          <a:spcPts val="0"/>
                        </a:spcAft>
                      </a:pPr>
                      <a:r>
                        <a:rPr lang="en-US" sz="1000">
                          <a:effectLst/>
                        </a:rPr>
                        <a:t>145 </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c>
                  <a:txBody>
                    <a:bodyPr/>
                    <a:lstStyle/>
                    <a:p>
                      <a:pPr marL="0" marR="0">
                        <a:lnSpc>
                          <a:spcPct val="107000"/>
                        </a:lnSpc>
                        <a:spcBef>
                          <a:spcPts val="0"/>
                        </a:spcBef>
                        <a:spcAft>
                          <a:spcPts val="0"/>
                        </a:spcAft>
                      </a:pPr>
                      <a:r>
                        <a:rPr lang="en-US" sz="1000">
                          <a:effectLst/>
                        </a:rPr>
                        <a:t>Comoros </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c>
                  <a:txBody>
                    <a:bodyPr/>
                    <a:lstStyle/>
                    <a:p>
                      <a:pPr marL="0" marR="0">
                        <a:lnSpc>
                          <a:spcPct val="107000"/>
                        </a:lnSpc>
                        <a:spcBef>
                          <a:spcPts val="0"/>
                        </a:spcBef>
                        <a:spcAft>
                          <a:spcPts val="0"/>
                        </a:spcAft>
                      </a:pPr>
                      <a:r>
                        <a:rPr lang="en-US" sz="1000">
                          <a:effectLst/>
                        </a:rPr>
                        <a:t>0.40</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r>
              <a:tr h="161161">
                <a:tc>
                  <a:txBody>
                    <a:bodyPr/>
                    <a:lstStyle/>
                    <a:p>
                      <a:pPr marL="0" marR="0">
                        <a:lnSpc>
                          <a:spcPct val="107000"/>
                        </a:lnSpc>
                        <a:spcBef>
                          <a:spcPts val="0"/>
                        </a:spcBef>
                        <a:spcAft>
                          <a:spcPts val="0"/>
                        </a:spcAft>
                      </a:pPr>
                      <a:r>
                        <a:rPr lang="en-US" sz="1000">
                          <a:effectLst/>
                        </a:rPr>
                        <a:t>146 </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c>
                  <a:txBody>
                    <a:bodyPr/>
                    <a:lstStyle/>
                    <a:p>
                      <a:pPr marL="0" marR="0">
                        <a:lnSpc>
                          <a:spcPct val="107000"/>
                        </a:lnSpc>
                        <a:spcBef>
                          <a:spcPts val="0"/>
                        </a:spcBef>
                        <a:spcAft>
                          <a:spcPts val="0"/>
                        </a:spcAft>
                      </a:pPr>
                      <a:r>
                        <a:rPr lang="en-US" sz="1000">
                          <a:effectLst/>
                        </a:rPr>
                        <a:t>Lesotho </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c>
                  <a:txBody>
                    <a:bodyPr/>
                    <a:lstStyle/>
                    <a:p>
                      <a:pPr marL="0" marR="0">
                        <a:lnSpc>
                          <a:spcPct val="107000"/>
                        </a:lnSpc>
                        <a:spcBef>
                          <a:spcPts val="0"/>
                        </a:spcBef>
                        <a:spcAft>
                          <a:spcPts val="0"/>
                        </a:spcAft>
                      </a:pPr>
                      <a:r>
                        <a:rPr lang="en-US" sz="1000">
                          <a:effectLst/>
                        </a:rPr>
                        <a:t>0.40</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r>
              <a:tr h="161161">
                <a:tc>
                  <a:txBody>
                    <a:bodyPr/>
                    <a:lstStyle/>
                    <a:p>
                      <a:pPr marL="0" marR="0">
                        <a:lnSpc>
                          <a:spcPct val="107000"/>
                        </a:lnSpc>
                        <a:spcBef>
                          <a:spcPts val="0"/>
                        </a:spcBef>
                        <a:spcAft>
                          <a:spcPts val="0"/>
                        </a:spcAft>
                      </a:pPr>
                      <a:r>
                        <a:rPr lang="en-US" sz="1000">
                          <a:effectLst/>
                        </a:rPr>
                        <a:t>147 </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c>
                  <a:txBody>
                    <a:bodyPr/>
                    <a:lstStyle/>
                    <a:p>
                      <a:pPr marL="0" marR="0">
                        <a:lnSpc>
                          <a:spcPct val="107000"/>
                        </a:lnSpc>
                        <a:spcBef>
                          <a:spcPts val="0"/>
                        </a:spcBef>
                        <a:spcAft>
                          <a:spcPts val="0"/>
                        </a:spcAft>
                      </a:pPr>
                      <a:r>
                        <a:rPr lang="en-US" sz="1000">
                          <a:effectLst/>
                        </a:rPr>
                        <a:t>Benin </a:t>
                      </a:r>
                      <a:endParaRPr lang="en-US" sz="70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c>
                  <a:txBody>
                    <a:bodyPr/>
                    <a:lstStyle/>
                    <a:p>
                      <a:pPr marL="0" marR="0">
                        <a:lnSpc>
                          <a:spcPct val="107000"/>
                        </a:lnSpc>
                        <a:spcBef>
                          <a:spcPts val="0"/>
                        </a:spcBef>
                        <a:spcAft>
                          <a:spcPts val="0"/>
                        </a:spcAft>
                      </a:pPr>
                      <a:r>
                        <a:rPr lang="en-US" sz="1000" dirty="0">
                          <a:effectLst/>
                        </a:rPr>
                        <a:t>0.40</a:t>
                      </a:r>
                      <a:endParaRPr lang="en-US" sz="700" dirty="0">
                        <a:effectLst/>
                        <a:latin typeface="Calibri" panose="020F0502020204030204" pitchFamily="34" charset="0"/>
                        <a:ea typeface="Calibri" panose="020F0502020204030204" pitchFamily="34" charset="0"/>
                        <a:cs typeface="Arial" panose="020B0604020202020204" pitchFamily="34" charset="0"/>
                      </a:endParaRPr>
                    </a:p>
                  </a:txBody>
                  <a:tcPr marL="42359" marR="42359" marT="0" marB="0" anchor="ctr"/>
                </a:tc>
              </a:tr>
            </a:tbl>
          </a:graphicData>
        </a:graphic>
      </p:graphicFrame>
      <p:sp>
        <p:nvSpPr>
          <p:cNvPr id="7" name="Rectangle 1"/>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3049989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120</TotalTime>
  <Words>1760</Words>
  <Application>Microsoft Office PowerPoint</Application>
  <PresentationFormat>Widescreen</PresentationFormat>
  <Paragraphs>292</Paragraphs>
  <Slides>19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Algerian</vt:lpstr>
      <vt:lpstr>Arial</vt:lpstr>
      <vt:lpstr>Calibri</vt:lpstr>
      <vt:lpstr>Calibri Light</vt:lpstr>
      <vt:lpstr>Symbol</vt:lpstr>
      <vt:lpstr>Times New Roman</vt:lpstr>
      <vt:lpstr>TraditionalArabic</vt:lpstr>
      <vt:lpstr>Office Theme</vt:lpstr>
      <vt:lpstr>جامعة بغداد  كلية الادارة والااقتصاد قسم ادارة الاعمال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تاسعا- متطلبات بناء رأس المال البشري</vt:lpstr>
      <vt:lpstr>PowerPoint Presentation</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جامعة بغداد  كلية الادارة والااقتصاد قسم ادارة الاعمال</dc:title>
  <dc:creator>HP</dc:creator>
  <cp:lastModifiedBy>HP</cp:lastModifiedBy>
  <cp:revision>16</cp:revision>
  <dcterms:created xsi:type="dcterms:W3CDTF">2022-04-19T09:37:04Z</dcterms:created>
  <dcterms:modified xsi:type="dcterms:W3CDTF">2022-04-20T19:49:07Z</dcterms:modified>
</cp:coreProperties>
</file>