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0" r:id="rId3"/>
    <p:sldId id="257" r:id="rId4"/>
    <p:sldId id="275" r:id="rId5"/>
    <p:sldId id="278" r:id="rId6"/>
    <p:sldId id="258" r:id="rId7"/>
    <p:sldId id="279" r:id="rId8"/>
    <p:sldId id="280" r:id="rId9"/>
    <p:sldId id="260" r:id="rId10"/>
    <p:sldId id="261" r:id="rId11"/>
    <p:sldId id="273" r:id="rId12"/>
    <p:sldId id="263" r:id="rId13"/>
    <p:sldId id="264" r:id="rId14"/>
    <p:sldId id="265" r:id="rId15"/>
    <p:sldId id="272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004A82"/>
    <a:srgbClr val="AC5CC2"/>
    <a:srgbClr val="B15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7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0FC46D-01E2-4B14-B19E-A0B3334D81B8}" type="datetimeFigureOut">
              <a:rPr lang="ar-SA" smtClean="0"/>
              <a:pPr/>
              <a:t>03/09/1443</a:t>
            </a:fld>
            <a:endParaRPr lang="ar-SA" dirty="0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22720F-135A-4986-960E-89B0634878D1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teb.com/articles/%D8%A7%D9%84%D9%85%D8%AE%D8%AF%D8%B1%D8%A7%D8%AA-%D9%88%D8%A7%D9%84%D8%AF%D9%85%D8%A7%D8%BA_15565" TargetMode="Externa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teb.com/testyourself/%D9%87%D9%84-%D8%A7%D9%86%D8%AA-%D9%85%D8%AF%D9%85%D9%86-%D8%B9%D9%84%D9%89-%D8%A7%D9%84%D8%A7%D9%86%D8%AA%D8%B1%D9%86%D8%AA" TargetMode="Externa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0"/>
            <a:ext cx="6172200" cy="2209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5334000"/>
            <a:ext cx="6324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إعداد وتقديم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م. أميرة شكر ولي البياتي   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قسم إدارة الأعمال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62200" y="228600"/>
            <a:ext cx="4191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0070C0"/>
                </a:solidFill>
              </a:rPr>
              <a:t>جامعة بغداد/ كلية الإدارة والاقتصاد</a:t>
            </a:r>
          </a:p>
          <a:p>
            <a:pPr algn="ctr"/>
            <a:r>
              <a:rPr lang="ar-SA" b="1" dirty="0">
                <a:solidFill>
                  <a:srgbClr val="0070C0"/>
                </a:solidFill>
              </a:rPr>
              <a:t>قسم إدارة الأعمال</a:t>
            </a:r>
          </a:p>
          <a:p>
            <a:pPr algn="ctr"/>
            <a:endParaRPr lang="ar-SA" b="1" dirty="0">
              <a:solidFill>
                <a:srgbClr val="0070C0"/>
              </a:solidFill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</a:rPr>
              <a:t>ورشة عمل بعنوان</a:t>
            </a:r>
          </a:p>
          <a:p>
            <a:r>
              <a:rPr lang="ar-SA" b="1" dirty="0">
                <a:solidFill>
                  <a:srgbClr val="0070C0"/>
                </a:solidFill>
              </a:rPr>
              <a:t>          </a:t>
            </a:r>
          </a:p>
          <a:p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8600" y="1828800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ea typeface="Arial Unicode MS" pitchFamily="34" charset="-128"/>
                <a:cs typeface="Andalus" pitchFamily="18" charset="-78"/>
              </a:rPr>
              <a:t>الادمان الالكتروني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1" y="228601"/>
            <a:ext cx="1501239" cy="1219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19 معدل انتشر التنمر الوظيفي.. 70% للذكور - صحيفة الوطن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04800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مواجهة التنمر في العمل.. سبل حماية الذات"/>
          <p:cNvPicPr/>
          <p:nvPr/>
        </p:nvPicPr>
        <p:blipFill>
          <a:blip r:embed="rId5"/>
          <a:srcRect b="16486"/>
          <a:stretch>
            <a:fillRect/>
          </a:stretch>
        </p:blipFill>
        <p:spPr bwMode="auto">
          <a:xfrm>
            <a:off x="1265119" y="3048000"/>
            <a:ext cx="6613761" cy="23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دراسة عن الإدمان الالكتروني - efahway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048001"/>
            <a:ext cx="670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C:\Users\lenovo\Pictures\UniversityofBaghdad_Organization_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0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09600" y="457200"/>
            <a:ext cx="8229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2:العلامات النفسية:</a:t>
            </a:r>
          </a:p>
          <a:p>
            <a:pPr lvl="0" fontAlgn="base"/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ا</a:t>
            </a:r>
            <a:r>
              <a:rPr lang="ar-SA" sz="2400" b="1" dirty="0"/>
              <a:t>لشعور بالذنب </a:t>
            </a:r>
            <a:endParaRPr lang="en-US" sz="2400" b="1" dirty="0"/>
          </a:p>
          <a:p>
            <a:pPr lvl="0" fontAlgn="base"/>
            <a:r>
              <a:rPr lang="ar-SA" sz="2400" b="1" dirty="0"/>
              <a:t> عدم الأمانة </a:t>
            </a:r>
            <a:endParaRPr lang="en-US" sz="2400" b="1" dirty="0"/>
          </a:p>
          <a:p>
            <a:pPr lvl="0" fontAlgn="base"/>
            <a:r>
              <a:rPr lang="ar-SA" sz="2400" b="1" dirty="0"/>
              <a:t> الاندفاع والتقلبات المزاجية</a:t>
            </a:r>
            <a:endParaRPr lang="en-US" sz="2400" b="1" dirty="0"/>
          </a:p>
          <a:p>
            <a:pPr lvl="0" fontAlgn="base"/>
            <a:r>
              <a:rPr lang="ar-SA" sz="2400" b="1" dirty="0"/>
              <a:t>عدم الاهتمام بالوقت</a:t>
            </a:r>
            <a:endParaRPr lang="en-US" sz="2400" b="1" dirty="0"/>
          </a:p>
          <a:p>
            <a:pPr lvl="0" fontAlgn="base"/>
            <a:r>
              <a:rPr lang="ar-SA" sz="2400" b="1" dirty="0"/>
              <a:t>الإفلاس وضياع الأموال بسبب لعب القمار. فضلا عن الاتي</a:t>
            </a:r>
          </a:p>
          <a:p>
            <a:pPr lvl="0" fontAlgn="base"/>
            <a:endParaRPr lang="ar-SA" sz="2400" b="1" dirty="0"/>
          </a:p>
          <a:p>
            <a:pPr lvl="0" fontAlgn="base"/>
            <a:endParaRPr lang="ar-SA" sz="2400" dirty="0"/>
          </a:p>
          <a:p>
            <a:pPr lvl="0" fontAlgn="base"/>
            <a:endParaRPr lang="ar-SA" sz="2400" dirty="0"/>
          </a:p>
          <a:p>
            <a:pPr lvl="0" fontAlgn="base"/>
            <a:endParaRPr lang="en-US" sz="2400" dirty="0"/>
          </a:p>
        </p:txBody>
      </p:sp>
      <p:pic>
        <p:nvPicPr>
          <p:cNvPr id="6" name="Picture 5" descr="4 خطوات تساعدك على علاج الإدمان على الإنترنت نهائيا - مستشفى التعافي"/>
          <p:cNvPicPr/>
          <p:nvPr/>
        </p:nvPicPr>
        <p:blipFill>
          <a:blip r:embed="rId2"/>
          <a:srcRect t="17073" b="16057"/>
          <a:stretch>
            <a:fillRect/>
          </a:stretch>
        </p:blipFill>
        <p:spPr bwMode="auto">
          <a:xfrm>
            <a:off x="1066800" y="29718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762000"/>
            <a:ext cx="6781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 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خامسا  : </a:t>
            </a:r>
            <a:r>
              <a:rPr lang="ar-SA" sz="2400" b="1" dirty="0">
                <a:solidFill>
                  <a:srgbClr val="FF0000"/>
                </a:solidFill>
              </a:rPr>
              <a:t>هل انت مدمن الكترونيا ..؟</a:t>
            </a:r>
          </a:p>
          <a:p>
            <a:r>
              <a:rPr lang="ar-SA" b="1" dirty="0">
                <a:solidFill>
                  <a:srgbClr val="00B050"/>
                </a:solidFill>
              </a:rPr>
              <a:t>اذا كانت لديك </a:t>
            </a:r>
            <a:r>
              <a:rPr lang="ar-SA" b="1" dirty="0">
                <a:solidFill>
                  <a:srgbClr val="FF0000"/>
                </a:solidFill>
              </a:rPr>
              <a:t>5</a:t>
            </a:r>
            <a:r>
              <a:rPr lang="ar-SA" b="1" dirty="0">
                <a:solidFill>
                  <a:srgbClr val="00B050"/>
                </a:solidFill>
              </a:rPr>
              <a:t> اجابات </a:t>
            </a:r>
            <a:r>
              <a:rPr lang="ar-SA" b="1" dirty="0">
                <a:solidFill>
                  <a:srgbClr val="FF0000"/>
                </a:solidFill>
              </a:rPr>
              <a:t>نعم</a:t>
            </a:r>
            <a:r>
              <a:rPr lang="ar-SA" b="1" dirty="0">
                <a:solidFill>
                  <a:srgbClr val="00B050"/>
                </a:solidFill>
              </a:rPr>
              <a:t> فانت  </a:t>
            </a:r>
            <a:r>
              <a:rPr lang="ar-SA" b="1" dirty="0">
                <a:solidFill>
                  <a:srgbClr val="FF0000"/>
                </a:solidFill>
              </a:rPr>
              <a:t>مدمن</a:t>
            </a:r>
            <a:r>
              <a:rPr lang="ar-SA" b="1" dirty="0">
                <a:solidFill>
                  <a:srgbClr val="00B050"/>
                </a:solidFill>
              </a:rPr>
              <a:t> ولاتعلم بذلك</a:t>
            </a:r>
          </a:p>
          <a:p>
            <a:pPr lvl="0" fontAlgn="base"/>
            <a:r>
              <a:rPr lang="ar-SA" sz="2000" dirty="0">
                <a:solidFill>
                  <a:srgbClr val="0070C0"/>
                </a:solidFill>
              </a:rPr>
              <a:t>1:هل أنت بحاجة إلى البقاء على الانترنت لفترة كبيرة حتى تستطيع إرضاء نفسك ؟</a:t>
            </a:r>
            <a:endParaRPr lang="en-US" sz="2000" dirty="0">
              <a:solidFill>
                <a:srgbClr val="0070C0"/>
              </a:solidFill>
            </a:endParaRPr>
          </a:p>
          <a:p>
            <a:pPr lvl="0" fontAlgn="base"/>
            <a:r>
              <a:rPr lang="ar-SA" sz="2000" dirty="0">
                <a:solidFill>
                  <a:srgbClr val="FF0000"/>
                </a:solidFill>
              </a:rPr>
              <a:t>2:ما مدى حبك إلى الألعاب الألكترونية، وهل تستغرق أكثر من 6 ساعات أمام الهاتف؟</a:t>
            </a:r>
            <a:endParaRPr lang="en-US" sz="2000" dirty="0">
              <a:solidFill>
                <a:srgbClr val="FF0000"/>
              </a:solidFill>
            </a:endParaRPr>
          </a:p>
          <a:p>
            <a:pPr lvl="0" fontAlgn="base"/>
            <a:r>
              <a:rPr lang="ar-SA" sz="2000" dirty="0">
                <a:solidFill>
                  <a:srgbClr val="0070C0"/>
                </a:solidFill>
              </a:rPr>
              <a:t>3:هل قمت بتقليل استخدامك للإنترنت أو إيقافه </a:t>
            </a:r>
            <a:r>
              <a:rPr lang="ar-SA" sz="2000">
                <a:solidFill>
                  <a:srgbClr val="0070C0"/>
                </a:solidFill>
              </a:rPr>
              <a:t>ولم تستطع  </a:t>
            </a:r>
            <a:r>
              <a:rPr lang="ar-SA" sz="2000" dirty="0">
                <a:solidFill>
                  <a:srgbClr val="0070C0"/>
                </a:solidFill>
              </a:rPr>
              <a:t>التحكم في ذلك؟</a:t>
            </a:r>
            <a:endParaRPr lang="en-US" sz="2000" dirty="0">
              <a:solidFill>
                <a:srgbClr val="0070C0"/>
              </a:solidFill>
            </a:endParaRPr>
          </a:p>
          <a:p>
            <a:pPr lvl="0" fontAlgn="base"/>
            <a:r>
              <a:rPr lang="ar-SA" sz="2000" dirty="0">
                <a:solidFill>
                  <a:srgbClr val="FF0000"/>
                </a:solidFill>
              </a:rPr>
              <a:t>4:هل تعاني من العصبية والاضطراب والاكتئاب عند التوقف عن استخدام الانترنت؟</a:t>
            </a:r>
            <a:endParaRPr lang="en-US" sz="2000" dirty="0">
              <a:solidFill>
                <a:srgbClr val="FF0000"/>
              </a:solidFill>
            </a:endParaRPr>
          </a:p>
          <a:p>
            <a:pPr lvl="0" fontAlgn="base"/>
            <a:r>
              <a:rPr lang="ar-SA" sz="2000" dirty="0">
                <a:solidFill>
                  <a:srgbClr val="0070C0"/>
                </a:solidFill>
              </a:rPr>
              <a:t>5:هل ساعات الجلوس على الانترنت أطول مما كنت تخطط لها في الأساس؟</a:t>
            </a:r>
            <a:endParaRPr lang="en-US" sz="2000" dirty="0">
              <a:solidFill>
                <a:srgbClr val="0070C0"/>
              </a:solidFill>
            </a:endParaRPr>
          </a:p>
          <a:p>
            <a:pPr lvl="0" fontAlgn="base"/>
            <a:r>
              <a:rPr lang="ar-SA" sz="2000" dirty="0">
                <a:solidFill>
                  <a:srgbClr val="FF0000"/>
                </a:solidFill>
              </a:rPr>
              <a:t>6:هل تأثرت وظيفتك او دراستك بالسلب بعد استخدامك للإنترنت؟</a:t>
            </a:r>
            <a:endParaRPr lang="en-US" sz="2000" dirty="0">
              <a:solidFill>
                <a:srgbClr val="FF0000"/>
              </a:solidFill>
            </a:endParaRPr>
          </a:p>
          <a:p>
            <a:pPr lvl="0" fontAlgn="base"/>
            <a:r>
              <a:rPr lang="ar-SA" sz="2000" dirty="0">
                <a:solidFill>
                  <a:srgbClr val="0070C0"/>
                </a:solidFill>
              </a:rPr>
              <a:t>7:هل تقوم بإخفاء استخدامك للانترنت عن عائلتك وأصدقائك؟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ar-SA" sz="2000" dirty="0">
                <a:solidFill>
                  <a:srgbClr val="FF0000"/>
                </a:solidFill>
              </a:rPr>
              <a:t>8:هل يعتبر الانترنت الملاذ الآمن في الهروب من المشاكل والمزاج السيئ؟</a:t>
            </a:r>
            <a:endParaRPr lang="ar-IQ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3400" y="394692"/>
            <a:ext cx="83058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سادسا: ماهو علاج الادمان الالكتروني..؟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lvl="0" fontAlgn="base"/>
            <a:r>
              <a:rPr lang="ar-SA" sz="2400" b="1" dirty="0">
                <a:solidFill>
                  <a:srgbClr val="FF0000"/>
                </a:solidFill>
              </a:rPr>
              <a:t>العلاج غير الطبي</a:t>
            </a:r>
          </a:p>
          <a:p>
            <a:pPr lvl="0" fontAlgn="base"/>
            <a:r>
              <a:rPr lang="ar-SA" sz="2400" dirty="0"/>
              <a:t>1:ممارسة الرياضة والقراءة والخروج للتنزه</a:t>
            </a:r>
            <a:endParaRPr lang="en-US" sz="2400" dirty="0"/>
          </a:p>
          <a:p>
            <a:pPr lvl="0" fontAlgn="base"/>
            <a:r>
              <a:rPr lang="ar-SA" sz="2400" dirty="0"/>
              <a:t>2:تقسيم الوقت بين العمل والتواصل مع الأسرة والأصدقاء والجلوس على الهاتف</a:t>
            </a:r>
            <a:endParaRPr lang="en-US" sz="2400" dirty="0"/>
          </a:p>
          <a:p>
            <a:pPr lvl="0" fontAlgn="base"/>
            <a:r>
              <a:rPr lang="ar-SA" sz="2400" dirty="0"/>
              <a:t>3:مراقبة الأبناء ومتابعتهم أثناء استخدام الانترنت</a:t>
            </a:r>
            <a:endParaRPr lang="en-US" sz="2400" dirty="0"/>
          </a:p>
          <a:p>
            <a:pPr lvl="0" fontAlgn="base"/>
            <a:r>
              <a:rPr lang="ar-SA" sz="2400" dirty="0"/>
              <a:t>:4التودد والتقرب من  الذين يهمنا امرهم  ونصحهم بمدى خطر الإنترنت وتأثيره السلبي</a:t>
            </a:r>
            <a:endParaRPr lang="en-US" sz="2400" dirty="0"/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الادمان الالكتروني| أسبابه وتأثيره على الأطفال والمراهقين وكيفية علاجه"/>
          <p:cNvPicPr/>
          <p:nvPr/>
        </p:nvPicPr>
        <p:blipFill>
          <a:blip r:embed="rId2"/>
          <a:srcRect b="20325"/>
          <a:stretch>
            <a:fillRect/>
          </a:stretch>
        </p:blipFill>
        <p:spPr bwMode="auto">
          <a:xfrm>
            <a:off x="1219200" y="914400"/>
            <a:ext cx="723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66800" y="304800"/>
            <a:ext cx="7543800" cy="834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</a:t>
            </a:r>
            <a:r>
              <a:rPr lang="ar-SA" sz="2400" dirty="0"/>
              <a:t>5:التواصل إيجابياً والمشاركة في الألعاب الغير إلكترونية</a:t>
            </a:r>
            <a:endParaRPr lang="en-US" sz="2400" dirty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lvl="0" fontAlgn="base"/>
            <a:r>
              <a:rPr lang="ar-SA" sz="2400" dirty="0"/>
              <a:t>6:يمكنك تربية حيوان أليف في المنزل للحد من استخدام التكنولوجيا.</a:t>
            </a:r>
          </a:p>
          <a:p>
            <a:pPr lvl="0" fontAlgn="base"/>
            <a:endParaRPr lang="ar-SA" sz="2400" dirty="0"/>
          </a:p>
          <a:p>
            <a:pPr lvl="0"/>
            <a:r>
              <a:rPr lang="ar-SA" sz="2400" dirty="0"/>
              <a:t>7:الاعتراف بوجود مشكلة من خلال استخدام التطبيقات المختلفة التي تقوم بحساب عدد ساعات استخدام الوسائل المختلفة للتكنولوجيا</a:t>
            </a:r>
            <a:r>
              <a:rPr lang="en-US" sz="2400" dirty="0"/>
              <a:t>.</a:t>
            </a:r>
            <a:endParaRPr lang="ar-SA" sz="2400" dirty="0"/>
          </a:p>
          <a:p>
            <a:pPr lvl="0"/>
            <a:endParaRPr lang="en-US" sz="2400" dirty="0"/>
          </a:p>
          <a:p>
            <a:pPr lvl="0"/>
            <a:r>
              <a:rPr lang="ar-SA" sz="2400" dirty="0"/>
              <a:t>8:التقليل التدريجي من ساعات استخدام وسائل التكنولوجيا   </a:t>
            </a:r>
            <a:endParaRPr lang="en-US" sz="2400" dirty="0"/>
          </a:p>
          <a:p>
            <a:pPr lvl="0"/>
            <a:endParaRPr lang="en-US" sz="2400" dirty="0"/>
          </a:p>
          <a:p>
            <a:pPr lvl="0"/>
            <a:r>
              <a:rPr lang="ar-SA" sz="2400" dirty="0"/>
              <a:t>9:الاندماج بنشاطات خارجية ممتعة لا تتضمن استخدام وسائل التكنولوجيا</a:t>
            </a:r>
            <a:r>
              <a:rPr lang="en-US" sz="2400" dirty="0"/>
              <a:t>.</a:t>
            </a:r>
          </a:p>
          <a:p>
            <a:r>
              <a:rPr lang="ar-SA" sz="2400" dirty="0"/>
              <a:t>10:صنع روتين يومي يتضمن القيام بعدد من النشاطات المختلفة التي لا تحتاج إلى استخدام التكنولوجيا</a:t>
            </a:r>
            <a:endParaRPr kumimoji="0" lang="ar-SA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old Italic Art" pitchFamily="2" charset="-78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0" y="381000"/>
            <a:ext cx="7315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العلاج الطبي للادمان الالكتروني</a:t>
            </a:r>
          </a:p>
          <a:p>
            <a:pPr lvl="0"/>
            <a:r>
              <a:rPr lang="en-US" sz="3200" dirty="0"/>
              <a:t>  </a:t>
            </a:r>
            <a:r>
              <a:rPr lang="ar-IQ" sz="2000" b="1" dirty="0">
                <a:solidFill>
                  <a:srgbClr val="00B050"/>
                </a:solidFill>
              </a:rPr>
              <a:t>يمكن العلاج من خلال </a:t>
            </a:r>
            <a:r>
              <a:rPr lang="ar-IQ" sz="3200" dirty="0"/>
              <a:t>:</a:t>
            </a:r>
            <a:endParaRPr lang="en-US" sz="3200" dirty="0"/>
          </a:p>
          <a:p>
            <a:pPr lvl="0"/>
            <a:r>
              <a:rPr lang="ar-SA" sz="2400" b="1" dirty="0"/>
              <a:t>العلاج المعرفي السلوكي</a:t>
            </a:r>
            <a:r>
              <a:rPr lang="en-US" sz="2400" b="1" dirty="0"/>
              <a:t>.</a:t>
            </a:r>
            <a:endParaRPr lang="ar-SA" sz="2400" b="1" dirty="0"/>
          </a:p>
          <a:p>
            <a:pPr lvl="0"/>
            <a:endParaRPr lang="ar-SA" sz="2400" b="1" dirty="0"/>
          </a:p>
          <a:p>
            <a:pPr lvl="0"/>
            <a:endParaRPr lang="ar-SA" sz="2400" b="1" dirty="0"/>
          </a:p>
          <a:p>
            <a:pPr lvl="0"/>
            <a:endParaRPr lang="ar-SA" sz="2400" b="1" dirty="0"/>
          </a:p>
          <a:p>
            <a:pPr lvl="0"/>
            <a:endParaRPr lang="ar-SA" sz="2400" b="1" dirty="0"/>
          </a:p>
          <a:p>
            <a:pPr lvl="0"/>
            <a:endParaRPr lang="ar-SA" sz="2400" b="1" dirty="0"/>
          </a:p>
          <a:p>
            <a:pPr lvl="0"/>
            <a:endParaRPr lang="ar-SA" sz="2400" b="1" dirty="0"/>
          </a:p>
          <a:p>
            <a:pPr lvl="0"/>
            <a:endParaRPr lang="ar-SA" sz="2400" b="1" dirty="0"/>
          </a:p>
          <a:p>
            <a:pPr lvl="0"/>
            <a:endParaRPr lang="en-US" sz="2400" b="1" dirty="0"/>
          </a:p>
          <a:p>
            <a:pPr lvl="0"/>
            <a:r>
              <a:rPr lang="ar-SA" sz="2400" b="1" dirty="0"/>
              <a:t>العلاج الجدلي السلوكي</a:t>
            </a:r>
            <a:r>
              <a:rPr lang="en-US" sz="2400" b="1" dirty="0"/>
              <a:t>.</a:t>
            </a:r>
          </a:p>
          <a:p>
            <a:pPr lvl="0"/>
            <a:r>
              <a:rPr lang="en-US" sz="2400" b="1" dirty="0"/>
              <a:t> </a:t>
            </a:r>
          </a:p>
          <a:p>
            <a:pPr lvl="0"/>
            <a:r>
              <a:rPr lang="ar-SA" sz="2400" b="1" dirty="0"/>
              <a:t>العلاج الجماعي</a:t>
            </a:r>
            <a:r>
              <a:rPr lang="en-US" sz="2400" b="1" dirty="0"/>
              <a:t>.</a:t>
            </a:r>
            <a:r>
              <a:rPr lang="ar-IQ" sz="2400" b="1" dirty="0"/>
              <a:t> ( حلقات الحوار)</a:t>
            </a:r>
            <a:endParaRPr lang="en-US" sz="2400" b="1" dirty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old Italic Art" pitchFamily="2" charset="-78"/>
            </a:endParaRPr>
          </a:p>
        </p:txBody>
      </p:sp>
      <p:pic>
        <p:nvPicPr>
          <p:cNvPr id="6" name="Picture 5" descr="4 تقنيات تستخدم في العلاج المعرفي السلوكي للإدمان - مستشفى بريق"/>
          <p:cNvPicPr/>
          <p:nvPr/>
        </p:nvPicPr>
        <p:blipFill>
          <a:blip r:embed="rId2"/>
          <a:srcRect b="7217"/>
          <a:stretch>
            <a:fillRect/>
          </a:stretch>
        </p:blipFill>
        <p:spPr bwMode="auto">
          <a:xfrm>
            <a:off x="1524000" y="1905000"/>
            <a:ext cx="701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09600" y="1905000"/>
            <a:ext cx="7848600" cy="28007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ar-SA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DecoType Thuluth" pitchFamily="2" charset="-78"/>
              </a:rPr>
              <a:t>شكراً لحسن إصغائكم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49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هدف الورشة</a:t>
            </a:r>
            <a:br>
              <a:rPr lang="ar-SA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ar-SA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تعزيز الوعي باتخاذ التدابير والإجراءات اللازمة لضمان حماية المجتمع من الآثار السلبية </a:t>
            </a:r>
            <a:r>
              <a:rPr lang="ar-S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للادمان الالكتروني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او مايطلق عليه </a:t>
            </a:r>
            <a:r>
              <a:rPr lang="ar-S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الادمان التكنولوجي </a:t>
            </a:r>
            <a:r>
              <a:rPr lang="ar-S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ومعالجة اسبابها .</a:t>
            </a: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هل انت مدمن للتكنلوجيا ؟ </a:t>
            </a:r>
            <a:r>
              <a:rPr lang="ar-SA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كيف تعرف انك لست مدمنا الكترونيا  ؟</a:t>
            </a:r>
            <a:r>
              <a:rPr lang="ar-SA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" y="381001"/>
            <a:ext cx="81534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أولا: 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مفهوم الادمان الالكتروني ( التكنولوجي)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ar-S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الادمان االالكتروني :</a:t>
            </a:r>
            <a:r>
              <a:rPr lang="ar-SA" b="1" dirty="0"/>
              <a:t>الادمان الالكتروني هو نوع من أنواع الاضطرابات التي يعاني منها بعض الأشخاص، كما صنفها بعض الأطباء النفسيين، والذي يوحي بالاستخدام القهري لـ الانترنت</a:t>
            </a:r>
            <a:r>
              <a:rPr lang="en-US" b="1" dirty="0"/>
              <a:t> </a:t>
            </a:r>
            <a:r>
              <a:rPr lang="ar-SA" b="1" dirty="0"/>
              <a:t> </a:t>
            </a:r>
            <a:r>
              <a:rPr lang="ar-SA" b="1" dirty="0">
                <a:solidFill>
                  <a:srgbClr val="FF0000"/>
                </a:solidFill>
              </a:rPr>
              <a:t>مثل </a:t>
            </a:r>
            <a:r>
              <a:rPr lang="ar-SA" b="1" dirty="0"/>
              <a:t>تصفح مواقع التواصل الاجتماعي أو التسوق عبر الانترنت.</a:t>
            </a:r>
          </a:p>
          <a:p>
            <a:endParaRPr lang="ar-SA" b="1" dirty="0"/>
          </a:p>
          <a:p>
            <a:r>
              <a:rPr lang="ar-SA" sz="2000" b="1" dirty="0">
                <a:solidFill>
                  <a:srgbClr val="FF0000"/>
                </a:solidFill>
              </a:rPr>
              <a:t>يسبب إدمان التكنولوجيا </a:t>
            </a:r>
            <a:r>
              <a:rPr lang="ar-SA" sz="2000" b="1" dirty="0"/>
              <a:t>تأثيرًا مشابهًا لتأثير</a:t>
            </a:r>
            <a:r>
              <a:rPr lang="en-US" sz="2000" b="1" dirty="0"/>
              <a:t> </a:t>
            </a:r>
            <a:r>
              <a:rPr lang="ar-SA" sz="2000" b="1" u="sng" dirty="0">
                <a:hlinkClick r:id="rId2" tooltip="المخدرات والدماغ"/>
              </a:rPr>
              <a:t>إدمان المخدرات</a:t>
            </a:r>
            <a:r>
              <a:rPr lang="en-US" sz="2000" b="1" dirty="0"/>
              <a:t> </a:t>
            </a:r>
            <a:r>
              <a:rPr lang="ar-SA" sz="2000" b="1" dirty="0"/>
              <a:t>على الدماغ، حيث إن الحصول على إعجاب من متابعي مواقع التواصل الاجتماعي أو الفوز بإحدى ألعاب الفيديو يسبب إفراز العديد من </a:t>
            </a:r>
            <a:r>
              <a:rPr lang="ar-SA" sz="2000" b="1" dirty="0">
                <a:solidFill>
                  <a:srgbClr val="00B050"/>
                </a:solidFill>
              </a:rPr>
              <a:t>الهرمونات الناقلات العصبية  </a:t>
            </a:r>
            <a:r>
              <a:rPr lang="ar-SA" sz="2000" b="1" dirty="0"/>
              <a:t>( ا</a:t>
            </a:r>
            <a:r>
              <a:rPr lang="ar-SA" sz="2000" b="1" dirty="0">
                <a:solidFill>
                  <a:srgbClr val="FF0000"/>
                </a:solidFill>
              </a:rPr>
              <a:t>لدوبامين</a:t>
            </a:r>
            <a:r>
              <a:rPr lang="ar-SA" sz="2000" b="1" dirty="0"/>
              <a:t>)التي  تجعل الشخص  </a:t>
            </a:r>
            <a:r>
              <a:rPr lang="ar-SA" sz="2000" b="1" dirty="0">
                <a:solidFill>
                  <a:srgbClr val="00B050"/>
                </a:solidFill>
              </a:rPr>
              <a:t>بمزاج جيد</a:t>
            </a:r>
            <a:r>
              <a:rPr lang="ar-SA" sz="2000" b="1" dirty="0"/>
              <a:t>مما يسبب الحاجة الملحة إلى الزيادة من وقت استخدام التكنولوجيا؛ لزيادة كمية </a:t>
            </a:r>
            <a:r>
              <a:rPr lang="ar-SA" sz="2000" b="1" dirty="0">
                <a:solidFill>
                  <a:srgbClr val="FF0000"/>
                </a:solidFill>
              </a:rPr>
              <a:t>إفراز الدوبامين</a:t>
            </a:r>
            <a:r>
              <a:rPr lang="en-US" sz="2000" b="1" dirty="0"/>
              <a:t>.</a:t>
            </a:r>
            <a:r>
              <a:rPr lang="ar-SA" sz="2000" b="1" dirty="0"/>
              <a:t>على عكس إدمان المخدرات الذي يقوم به الإنسان بشكل إرادي للحصول على هذا الشعور  </a:t>
            </a:r>
            <a:endParaRPr lang="en-US" sz="2000" b="1" dirty="0"/>
          </a:p>
          <a:p>
            <a:endParaRPr lang="ar-SA" sz="2400" b="1" dirty="0"/>
          </a:p>
          <a:p>
            <a:endParaRPr lang="ar-SA" sz="2400" b="1" dirty="0"/>
          </a:p>
          <a:p>
            <a:r>
              <a:rPr lang="ar-SA" sz="2400" b="1" dirty="0"/>
              <a:t> </a:t>
            </a:r>
            <a:endParaRPr lang="en-US" sz="2400" b="1" dirty="0"/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4627987"/>
          </a:xfrm>
        </p:spPr>
        <p:txBody>
          <a:bodyPr>
            <a:normAutofit fontScale="90000"/>
          </a:bodyPr>
          <a:lstStyle/>
          <a:p>
            <a:pPr lvl="0" algn="r" fontAlgn="base"/>
            <a:br>
              <a:rPr lang="ar-SA" sz="2400" dirty="0"/>
            </a:br>
            <a:br>
              <a:rPr lang="ar-SA" sz="2400" dirty="0"/>
            </a:br>
            <a:r>
              <a:rPr lang="ar-SA" sz="2400" dirty="0"/>
              <a:t> </a:t>
            </a:r>
            <a:br>
              <a:rPr lang="ar-SA" sz="2400" dirty="0"/>
            </a:br>
            <a:br>
              <a:rPr lang="ar-SA" sz="2400" dirty="0"/>
            </a:br>
            <a:r>
              <a:rPr lang="ar-SA" sz="2400" dirty="0"/>
              <a:t>-</a:t>
            </a:r>
            <a:br>
              <a:rPr lang="ar-SA" sz="2400" dirty="0"/>
            </a:br>
            <a:r>
              <a:rPr lang="ar-SA" sz="2400" dirty="0"/>
              <a:t> </a:t>
            </a:r>
            <a:r>
              <a:rPr lang="ar-SA" sz="2400" b="1" dirty="0">
                <a:solidFill>
                  <a:srgbClr val="00B050"/>
                </a:solidFill>
              </a:rPr>
              <a:t>توفير السرية والخصوصية التامة لمن يبحثون عن السرية، وتفريع الرغبات المكبوتة</a:t>
            </a:r>
            <a:br>
              <a:rPr lang="en-US" sz="2400" b="1" dirty="0"/>
            </a:br>
            <a:r>
              <a:rPr lang="ar-SA" sz="2400" b="1" dirty="0"/>
              <a:t>-</a:t>
            </a:r>
            <a:r>
              <a:rPr lang="ar-SA" sz="2400" b="1" dirty="0">
                <a:solidFill>
                  <a:srgbClr val="0070C0"/>
                </a:solidFill>
              </a:rPr>
              <a:t>الفراغ والملل الذي يدفع الأشخاص في البحث عن ملاذ يلجأون إليه للتخلص من أوقات الفراغ</a:t>
            </a:r>
            <a:br>
              <a:rPr lang="en-US" sz="2400" b="1" dirty="0"/>
            </a:br>
            <a:r>
              <a:rPr lang="ar-SA" sz="2400" b="1" dirty="0"/>
              <a:t>-</a:t>
            </a:r>
            <a:r>
              <a:rPr lang="ar-SA" sz="2400" b="1" dirty="0">
                <a:solidFill>
                  <a:srgbClr val="00B050"/>
                </a:solidFill>
              </a:rPr>
              <a:t>توجه البعض ممن يعانون بعض الاضطرابات النفسية مثل القلق والاكتئاب، وافتقارها إلى الدعم العاطفي، واللجوء إلى الإنترنت لسد هذه الحاجة</a:t>
            </a:r>
            <a:br>
              <a:rPr lang="en-US" sz="2400" b="1" dirty="0"/>
            </a:br>
            <a:br>
              <a:rPr lang="en-US" sz="2400" b="1" dirty="0"/>
            </a:br>
            <a:endParaRPr lang="ar-IQ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458200" cy="7620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FF0000"/>
                </a:solidFill>
              </a:rPr>
              <a:t>ثانيا :اسباب الادمان التكنولوجي / الالكتروني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ادمان الانترنت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62484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 :اسباب الادمان التكنولوجي / الالكتروني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82000" cy="4525963"/>
          </a:xfrm>
        </p:spPr>
        <p:txBody>
          <a:bodyPr>
            <a:normAutofit/>
          </a:bodyPr>
          <a:lstStyle/>
          <a:p>
            <a:pPr lvl="0" fontAlgn="base"/>
            <a:r>
              <a:rPr lang="ar-SA" b="1" dirty="0"/>
              <a:t>-</a:t>
            </a:r>
            <a:r>
              <a:rPr lang="ar-SA" sz="2400" b="1" dirty="0">
                <a:solidFill>
                  <a:srgbClr val="00B050"/>
                </a:solidFill>
              </a:rPr>
              <a:t>الخروج من علاقة عاطفية والتعرض للصدمات النفسية التي تجعل الشخص بحاجة إلى الخروج من الحالة النفسية السيئة</a:t>
            </a:r>
            <a:endParaRPr lang="en-US" sz="2400" b="1" dirty="0">
              <a:solidFill>
                <a:srgbClr val="00B050"/>
              </a:solidFill>
            </a:endParaRPr>
          </a:p>
          <a:p>
            <a:pPr lvl="0" fontAlgn="base"/>
            <a:r>
              <a:rPr lang="ar-SA" sz="2400" b="1" dirty="0"/>
              <a:t>-</a:t>
            </a:r>
            <a:r>
              <a:rPr lang="ar-SA" sz="2400" b="1" dirty="0">
                <a:solidFill>
                  <a:srgbClr val="0070C0"/>
                </a:solidFill>
              </a:rPr>
              <a:t>الأشخاص الذين يعانون من العزلة الاجتماعية والشعور بالخجل في التواصل مع الآخرين، هم أكثر عرضة للإصابة بالهوس الإلكتروني</a:t>
            </a:r>
            <a:endParaRPr lang="en-US" sz="2400" b="1" dirty="0">
              <a:solidFill>
                <a:srgbClr val="0070C0"/>
              </a:solidFill>
            </a:endParaRPr>
          </a:p>
          <a:p>
            <a:r>
              <a:rPr lang="ar-SA" sz="2400" b="1" dirty="0"/>
              <a:t>-</a:t>
            </a:r>
            <a:r>
              <a:rPr lang="ar-SA" sz="2400" b="1" dirty="0">
                <a:solidFill>
                  <a:srgbClr val="00B050"/>
                </a:solidFill>
              </a:rPr>
              <a:t>انتشار الالعاب الإلكترونية الحديثة، وقضاء البعض العديد من الساعات المتواصلة على الإنترنت</a:t>
            </a:r>
          </a:p>
          <a:p>
            <a:r>
              <a:rPr lang="ar-SA" sz="2400" b="1" dirty="0">
                <a:solidFill>
                  <a:srgbClr val="0070C0"/>
                </a:solidFill>
              </a:rPr>
              <a:t>-الهروب من الواقع إلى عالم التكنولوجيا والانترنت أو ما يسمى بالعالم الافتراضي، ممن يعانون من اليأس أو الملل والانزعاج</a:t>
            </a:r>
            <a:endParaRPr lang="ar-IQ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57200" y="381001"/>
            <a:ext cx="82296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ثالثا : انواع الادمان الالكتروني</a:t>
            </a:r>
          </a:p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يقسم الادمان</a:t>
            </a:r>
            <a:r>
              <a:rPr kumimoji="0" lang="ar-SA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الاكتروني الى:</a:t>
            </a: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....</a:t>
            </a:r>
            <a:r>
              <a:rPr lang="ar-SA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الادمان على </a:t>
            </a:r>
          </a:p>
          <a:p>
            <a:r>
              <a:rPr lang="ar-SA" sz="2000" b="1" dirty="0">
                <a:solidFill>
                  <a:srgbClr val="0070C0"/>
                </a:solidFill>
              </a:rPr>
              <a:t>1:شبكة الإنترنت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ar-SA" sz="2000" b="1" dirty="0"/>
              <a:t>إن سهولة الوصول إلى</a:t>
            </a:r>
            <a:r>
              <a:rPr lang="en-US" sz="2000" b="1" dirty="0"/>
              <a:t> </a:t>
            </a:r>
            <a:r>
              <a:rPr lang="ar-SA" sz="2000" b="1" dirty="0">
                <a:hlinkClick r:id="rId2" tooltip="هل أنت مدمن على الانترنت"/>
              </a:rPr>
              <a:t>شبكة الإنترنت</a:t>
            </a:r>
            <a:r>
              <a:rPr lang="en-US" sz="2000" b="1" dirty="0"/>
              <a:t> </a:t>
            </a:r>
            <a:r>
              <a:rPr lang="ar-SA" sz="2000" b="1" dirty="0"/>
              <a:t>وتعدد استخداماتها هو السبب الرئيسي لجعلها من </a:t>
            </a:r>
            <a:r>
              <a:rPr lang="ar-SA" sz="2000" b="1" dirty="0">
                <a:solidFill>
                  <a:srgbClr val="0070C0"/>
                </a:solidFill>
              </a:rPr>
              <a:t>أكثر أنواع إدمان التكنولوجيا انتشارًا </a:t>
            </a:r>
            <a:r>
              <a:rPr lang="ar-SA" sz="2000" b="1" dirty="0"/>
              <a:t> حيث يمكن الوصول إلى شبكة الإنترنت من مختلف الأجهزة، ويتم استخدام شبكة الإنترنت للعديد من الأهداف</a:t>
            </a:r>
            <a:endParaRPr lang="en-US" sz="2000" b="1" dirty="0"/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ar-SA" sz="2400" b="1" dirty="0">
                <a:solidFill>
                  <a:srgbClr val="0070C0"/>
                </a:solidFill>
              </a:rPr>
              <a:t>:ا</a:t>
            </a:r>
            <a:r>
              <a:rPr lang="ar-SA" sz="2000" b="1" dirty="0">
                <a:solidFill>
                  <a:srgbClr val="0070C0"/>
                </a:solidFill>
              </a:rPr>
              <a:t>لأجهزة المحمولة والساعات الذكية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ar-SA" sz="2000" b="1" dirty="0"/>
              <a:t>سهلت من الوصول إلى شبكة الإنترنت بشكل كبير، وبات بالامكان البقاء على تواصل مع شبكة الإنترنت بالرغم من الحركة الدائمة</a:t>
            </a:r>
            <a:r>
              <a:rPr lang="en-US" sz="2000" dirty="0"/>
              <a:t>.</a:t>
            </a:r>
            <a:r>
              <a:rPr lang="ar-SA" sz="2000" b="1" dirty="0"/>
              <a:t> </a:t>
            </a:r>
            <a:endParaRPr lang="en-US" sz="2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70C0"/>
              </a:solidFill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3: زيارة مواقع التواصل الاجتماعي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4: الالعاب الالكتروني : ومن اضراراها ..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22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229600" cy="1178440"/>
          </a:xfrm>
        </p:spPr>
        <p:txBody>
          <a:bodyPr/>
          <a:lstStyle/>
          <a:p>
            <a:br>
              <a:rPr lang="en-US" dirty="0"/>
            </a:br>
            <a:endParaRPr lang="ar-IQ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30721" name="Picture 10" descr="مؤشرات لاكتشاف الإدمان على الإنترنت - جريدة المدينة"/>
          <p:cNvPicPr>
            <a:picLocks noChangeAspect="1" noChangeArrowheads="1"/>
          </p:cNvPicPr>
          <p:nvPr/>
        </p:nvPicPr>
        <p:blipFill>
          <a:blip r:embed="rId2"/>
          <a:srcRect t="31244" b="9880"/>
          <a:stretch>
            <a:fillRect/>
          </a:stretch>
        </p:blipFill>
        <p:spPr bwMode="auto">
          <a:xfrm>
            <a:off x="1676400" y="685800"/>
            <a:ext cx="6705600" cy="54102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رابعا: علامات الادمان الالكتروني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 descr="C:\Users\lenovo\Pictures\7-علامات-تؤكد-الإصابة-بالإدمان-لمواقع-التواصل-1.jpg"/>
          <p:cNvPicPr/>
          <p:nvPr/>
        </p:nvPicPr>
        <p:blipFill>
          <a:blip r:embed="rId2"/>
          <a:srcRect b="10060"/>
          <a:stretch>
            <a:fillRect/>
          </a:stretch>
        </p:blipFill>
        <p:spPr bwMode="auto">
          <a:xfrm>
            <a:off x="3810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381000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Bold Italic Art" pitchFamily="2" charset="-78"/>
              </a:rPr>
              <a:t>   تقسم علامات الادمات الالكتروني  الى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8000"/>
                </a:solidFill>
              </a:rPr>
              <a:t> </a:t>
            </a:r>
          </a:p>
          <a:p>
            <a:pPr fontAlgn="base"/>
            <a:r>
              <a:rPr lang="ar-SA" sz="2000" b="1" dirty="0">
                <a:solidFill>
                  <a:srgbClr val="0070C0"/>
                </a:solidFill>
              </a:rPr>
              <a:t>1: العلامات الجسدية</a:t>
            </a:r>
            <a:endParaRPr lang="en-US" sz="2000" dirty="0">
              <a:solidFill>
                <a:srgbClr val="0070C0"/>
              </a:solidFill>
            </a:endParaRPr>
          </a:p>
          <a:p>
            <a:pPr lvl="0" fontAlgn="base"/>
            <a:r>
              <a:rPr lang="ar-SA" sz="2000" b="1" dirty="0"/>
              <a:t>الم في الظهر</a:t>
            </a:r>
            <a:endParaRPr lang="en-US" sz="2000" b="1" dirty="0"/>
          </a:p>
          <a:p>
            <a:pPr lvl="0" fontAlgn="base"/>
            <a:r>
              <a:rPr lang="ar-SA" sz="2000" b="1" dirty="0"/>
              <a:t>الصداع المتواصل</a:t>
            </a:r>
            <a:endParaRPr lang="en-US" sz="2000" b="1" dirty="0"/>
          </a:p>
          <a:p>
            <a:pPr lvl="0" fontAlgn="base"/>
            <a:r>
              <a:rPr lang="ar-SA" sz="2000" b="1" dirty="0"/>
              <a:t>زيادة الوزن أو فقدانه</a:t>
            </a:r>
            <a:endParaRPr lang="en-US" sz="2000" b="1" dirty="0"/>
          </a:p>
          <a:p>
            <a:pPr lvl="0" fontAlgn="base"/>
            <a:r>
              <a:rPr lang="ar-SA" sz="2000" b="1" dirty="0"/>
              <a:t>الاضطرابات في النوم</a:t>
            </a:r>
            <a:endParaRPr lang="en-US" sz="2000" b="1" dirty="0"/>
          </a:p>
          <a:p>
            <a:r>
              <a:rPr lang="ar-SA" sz="2000" b="1" dirty="0"/>
              <a:t>التشويش في الرؤية</a:t>
            </a:r>
            <a:endParaRPr lang="en-US" sz="2000" b="1" dirty="0">
              <a:solidFill>
                <a:srgbClr val="008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ar-SA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Bold Italic Ar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old Italic Art" pitchFamily="2" charset="-78"/>
            </a:endParaRPr>
          </a:p>
        </p:txBody>
      </p:sp>
      <p:pic>
        <p:nvPicPr>
          <p:cNvPr id="3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86200"/>
            <a:ext cx="8534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ما هي أشكال التنمر في العمل وكيف تتصدى لها؟ | مسارات"/>
          <p:cNvPicPr/>
          <p:nvPr/>
        </p:nvPicPr>
        <p:blipFill>
          <a:blip r:embed="rId3"/>
          <a:srcRect b="12457"/>
          <a:stretch>
            <a:fillRect/>
          </a:stretch>
        </p:blipFill>
        <p:spPr bwMode="auto">
          <a:xfrm>
            <a:off x="304800" y="3886200"/>
            <a:ext cx="853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باثولوجيا الإدمان الالكتروني في صفوف المدرسة – صحافة بلادي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86200"/>
            <a:ext cx="8686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650</TotalTime>
  <Words>527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رحلة</vt:lpstr>
      <vt:lpstr>PowerPoint Presentation</vt:lpstr>
      <vt:lpstr>هدف الورشة </vt:lpstr>
      <vt:lpstr>PowerPoint Presentation</vt:lpstr>
      <vt:lpstr>     -  توفير السرية والخصوصية التامة لمن يبحثون عن السرية، وتفريع الرغبات المكبوتة -الفراغ والملل الذي يدفع الأشخاص في البحث عن ملاذ يلجأون إليه للتخلص من أوقات الفراغ -توجه البعض ممن يعانون بعض الاضطرابات النفسية مثل القلق والاكتئاب، وافتقارها إلى الدعم العاطفي، واللجوء إلى الإنترنت لسد هذه الحاجة  </vt:lpstr>
      <vt:lpstr> :اسباب الادمان التكنولوجي / الالكتروني</vt:lpstr>
      <vt:lpstr>PowerPoint Presentation</vt:lpstr>
      <vt:lpstr> </vt:lpstr>
      <vt:lpstr>رابعا: علامات الادمان الالكتروني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Unknown User</cp:lastModifiedBy>
  <cp:revision>74</cp:revision>
  <dcterms:created xsi:type="dcterms:W3CDTF">2021-11-30T08:54:36Z</dcterms:created>
  <dcterms:modified xsi:type="dcterms:W3CDTF">2022-04-04T06:37:43Z</dcterms:modified>
</cp:coreProperties>
</file>