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89" r:id="rId2"/>
    <p:sldId id="294" r:id="rId3"/>
    <p:sldId id="293" r:id="rId4"/>
    <p:sldId id="290" r:id="rId5"/>
    <p:sldId id="276" r:id="rId6"/>
    <p:sldId id="277" r:id="rId7"/>
    <p:sldId id="278" r:id="rId8"/>
    <p:sldId id="279" r:id="rId9"/>
    <p:sldId id="281" r:id="rId10"/>
    <p:sldId id="284" r:id="rId11"/>
    <p:sldId id="291" r:id="rId12"/>
    <p:sldId id="286" r:id="rId13"/>
    <p:sldId id="295" r:id="rId14"/>
    <p:sldId id="298" r:id="rId15"/>
    <p:sldId id="297" r:id="rId16"/>
    <p:sldId id="287" r:id="rId17"/>
    <p:sldId id="296"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6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28.36565" units="1/cm"/>
          <inkml:channelProperty channel="Y" name="resolution" value="28.33948" units="1/cm"/>
        </inkml:channelProperties>
      </inkml:inkSource>
      <inkml:timestamp xml:id="ts0" timeString="2010-12-20T11:09:23.870"/>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-10 0,'0'0,"0"0,0 0,0 0,0 0,0 0,0 0,0 0,0 0,0 0,0 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F4E4C3-410E-439B-AB67-C07CFF4AB264}" type="datetimeFigureOut">
              <a:rPr lang="en-US" smtClean="0"/>
              <a:t>5/19/2022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8295F-69E5-42FB-8D75-971691E3AEF7}" type="slidenum">
              <a:rPr lang="en-US" smtClean="0"/>
              <a:t>‹#›</a:t>
            </a:fld>
            <a:endParaRPr lang="en-US"/>
          </a:p>
        </p:txBody>
      </p:sp>
    </p:spTree>
    <p:extLst>
      <p:ext uri="{BB962C8B-B14F-4D97-AF65-F5344CB8AC3E}">
        <p14:creationId xmlns:p14="http://schemas.microsoft.com/office/powerpoint/2010/main" val="228839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C4C9E1D-2BCE-4666-9942-828B12E8C0DA}" type="slidenum">
              <a:rPr lang="en-US" smtClean="0">
                <a:latin typeface="Arial" pitchFamily="34" charset="0"/>
              </a:rPr>
              <a:pPr/>
              <a:t>14</a:t>
            </a:fld>
            <a:endParaRPr lang="en-US" smtClean="0">
              <a:latin typeface="Arial" pitchFamily="3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ar-IQ" smtClean="0">
              <a:latin typeface="Arial" pitchFamily="34" charset="0"/>
            </a:endParaRPr>
          </a:p>
        </p:txBody>
      </p:sp>
    </p:spTree>
    <p:extLst>
      <p:ext uri="{BB962C8B-B14F-4D97-AF65-F5344CB8AC3E}">
        <p14:creationId xmlns:p14="http://schemas.microsoft.com/office/powerpoint/2010/main" val="1549275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137A329A-7BDD-4CF7-9936-898CFFFFC681}" type="slidenum">
              <a:rPr lang="en-US" smtClean="0">
                <a:latin typeface="Arial" pitchFamily="34" charset="0"/>
              </a:rPr>
              <a:pPr/>
              <a:t>15</a:t>
            </a:fld>
            <a:endParaRPr lang="en-US" smtClean="0">
              <a:latin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ar-IQ" smtClean="0">
              <a:latin typeface="Arial" pitchFamily="34" charset="0"/>
            </a:endParaRPr>
          </a:p>
        </p:txBody>
      </p:sp>
    </p:spTree>
    <p:extLst>
      <p:ext uri="{BB962C8B-B14F-4D97-AF65-F5344CB8AC3E}">
        <p14:creationId xmlns:p14="http://schemas.microsoft.com/office/powerpoint/2010/main" val="328002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ncbi.nlm.nih.gov/pmc/articles/PMC8137376/#bib1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Post </a:t>
            </a:r>
            <a:r>
              <a:rPr lang="en-US" dirty="0" err="1"/>
              <a:t>covid</a:t>
            </a:r>
            <a:r>
              <a:rPr lang="en-US" dirty="0"/>
              <a:t> </a:t>
            </a:r>
            <a:r>
              <a:rPr lang="en-US" dirty="0" err="1"/>
              <a:t>mucor</a:t>
            </a:r>
            <a:r>
              <a:rPr lang="en-US" dirty="0"/>
              <a:t> mycosis</a:t>
            </a:r>
            <a:br>
              <a:rPr lang="en-US" dirty="0"/>
            </a:br>
            <a:endParaRPr lang="en-US" dirty="0"/>
          </a:p>
        </p:txBody>
      </p:sp>
      <p:sp>
        <p:nvSpPr>
          <p:cNvPr id="3" name="Content Placeholder 2"/>
          <p:cNvSpPr>
            <a:spLocks noGrp="1"/>
          </p:cNvSpPr>
          <p:nvPr>
            <p:ph type="subTitle" idx="1"/>
          </p:nvPr>
        </p:nvSpPr>
        <p:spPr/>
        <p:txBody>
          <a:bodyPr/>
          <a:lstStyle/>
          <a:p>
            <a:r>
              <a:rPr lang="ar-IQ" dirty="0" smtClean="0"/>
              <a:t>ا م </a:t>
            </a:r>
            <a:r>
              <a:rPr lang="ar-IQ" smtClean="0"/>
              <a:t>د وفاق </a:t>
            </a:r>
            <a:r>
              <a:rPr lang="ar-IQ" dirty="0" smtClean="0"/>
              <a:t>الوتار</a:t>
            </a:r>
            <a:endParaRPr lang="en-US" dirty="0"/>
          </a:p>
        </p:txBody>
      </p:sp>
    </p:spTree>
    <p:extLst>
      <p:ext uri="{BB962C8B-B14F-4D97-AF65-F5344CB8AC3E}">
        <p14:creationId xmlns:p14="http://schemas.microsoft.com/office/powerpoint/2010/main" val="153273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Results</a:t>
            </a:r>
            <a:endParaRPr lang="en-US" dirty="0"/>
          </a:p>
        </p:txBody>
      </p:sp>
      <p:sp>
        <p:nvSpPr>
          <p:cNvPr id="3" name="Content Placeholder 2"/>
          <p:cNvSpPr>
            <a:spLocks noGrp="1"/>
          </p:cNvSpPr>
          <p:nvPr>
            <p:ph idx="1"/>
          </p:nvPr>
        </p:nvSpPr>
        <p:spPr/>
        <p:txBody>
          <a:bodyPr/>
          <a:lstStyle/>
          <a:p>
            <a:r>
              <a:rPr lang="en-US" dirty="0" err="1" smtClean="0"/>
              <a:t>Mombain</a:t>
            </a:r>
            <a:r>
              <a:rPr lang="en-US" dirty="0" smtClean="0"/>
              <a:t> 17</a:t>
            </a:r>
          </a:p>
          <a:p>
            <a:r>
              <a:rPr lang="en-US" dirty="0" err="1" smtClean="0"/>
              <a:t>Chandahare</a:t>
            </a:r>
            <a:r>
              <a:rPr lang="en-US" dirty="0" smtClean="0"/>
              <a:t> 1</a:t>
            </a:r>
          </a:p>
          <a:p>
            <a:r>
              <a:rPr lang="en-US" dirty="0" err="1" smtClean="0"/>
              <a:t>Mangalare</a:t>
            </a:r>
            <a:r>
              <a:rPr lang="en-US" dirty="0" smtClean="0"/>
              <a:t> 11</a:t>
            </a:r>
          </a:p>
          <a:p>
            <a:r>
              <a:rPr lang="en-US" dirty="0" err="1" smtClean="0"/>
              <a:t>puducheng</a:t>
            </a:r>
            <a:r>
              <a:rPr lang="en-US" dirty="0" smtClean="0"/>
              <a:t> 10</a:t>
            </a:r>
          </a:p>
          <a:p>
            <a:r>
              <a:rPr lang="en-US" dirty="0" smtClean="0"/>
              <a:t>Bangalore38</a:t>
            </a:r>
          </a:p>
          <a:p>
            <a:r>
              <a:rPr lang="en-US" dirty="0" err="1" smtClean="0"/>
              <a:t>jaipor</a:t>
            </a:r>
            <a:r>
              <a:rPr lang="en-US" dirty="0" smtClean="0"/>
              <a:t> 23      death 20</a:t>
            </a:r>
          </a:p>
          <a:p>
            <a:r>
              <a:rPr lang="en-US" dirty="0" smtClean="0"/>
              <a:t>Others </a:t>
            </a:r>
            <a:r>
              <a:rPr lang="en-US" dirty="0" err="1" smtClean="0"/>
              <a:t>rcoverd</a:t>
            </a:r>
            <a:r>
              <a:rPr lang="en-US" dirty="0" smtClean="0"/>
              <a:t> or improved</a:t>
            </a:r>
            <a:endParaRPr lang="en-US" dirty="0"/>
          </a:p>
        </p:txBody>
      </p:sp>
    </p:spTree>
    <p:extLst>
      <p:ext uri="{BB962C8B-B14F-4D97-AF65-F5344CB8AC3E}">
        <p14:creationId xmlns:p14="http://schemas.microsoft.com/office/powerpoint/2010/main" val="1580588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results</a:t>
            </a:r>
            <a:endParaRPr lang="en-US" dirty="0"/>
          </a:p>
        </p:txBody>
      </p:sp>
      <p:graphicFrame>
        <p:nvGraphicFramePr>
          <p:cNvPr id="4" name="Content Placeholder 3"/>
          <p:cNvGraphicFramePr>
            <a:graphicFrameLocks noGrp="1"/>
          </p:cNvGraphicFramePr>
          <p:nvPr>
            <p:ph idx="1"/>
          </p:nvPr>
        </p:nvGraphicFramePr>
        <p:xfrm>
          <a:off x="457200" y="2034381"/>
          <a:ext cx="8229600" cy="3657600"/>
        </p:xfrm>
        <a:graphic>
          <a:graphicData uri="http://schemas.openxmlformats.org/drawingml/2006/table">
            <a:tbl>
              <a:tblPr/>
              <a:tblGrid>
                <a:gridCol w="2743200"/>
                <a:gridCol w="2743200"/>
                <a:gridCol w="2743200"/>
              </a:tblGrid>
              <a:tr h="0">
                <a:tc>
                  <a:txBody>
                    <a:bodyPr/>
                    <a:lstStyle/>
                    <a:p>
                      <a:pPr algn="l" fontAlgn="auto"/>
                      <a:r>
                        <a:rPr lang="en-US" b="0">
                          <a:effectLst/>
                        </a:rPr>
                        <a:t>India</a:t>
                      </a:r>
                    </a:p>
                  </a:txBody>
                  <a:tcPr anchor="ctr">
                    <a:lnL>
                      <a:noFill/>
                    </a:lnL>
                    <a:lnR>
                      <a:noFill/>
                    </a:lnR>
                    <a:lnT>
                      <a:noFill/>
                    </a:lnT>
                    <a:lnB>
                      <a:noFill/>
                    </a:lnB>
                    <a:solidFill>
                      <a:srgbClr val="FFFCF0"/>
                    </a:solidFill>
                  </a:tcPr>
                </a:tc>
                <a:tc>
                  <a:txBody>
                    <a:bodyPr/>
                    <a:lstStyle/>
                    <a:p>
                      <a:pPr algn="l" fontAlgn="auto"/>
                      <a:r>
                        <a:rPr lang="en-US" b="0">
                          <a:effectLst/>
                        </a:rPr>
                        <a:t>82 (81.2)</a:t>
                      </a:r>
                    </a:p>
                  </a:txBody>
                  <a:tcPr anchor="ctr">
                    <a:lnL>
                      <a:noFill/>
                    </a:lnL>
                    <a:lnR>
                      <a:noFill/>
                    </a:lnR>
                    <a:lnT>
                      <a:noFill/>
                    </a:lnT>
                    <a:lnB>
                      <a:noFill/>
                    </a:lnB>
                    <a:solidFill>
                      <a:srgbClr val="FFFCF0"/>
                    </a:solidFill>
                  </a:tcPr>
                </a:tc>
                <a:tc rowSpan="9">
                  <a:txBody>
                    <a:bodyPr/>
                    <a:lstStyle/>
                    <a:p>
                      <a:pPr algn="l" fontAlgn="auto"/>
                      <a:r>
                        <a:rPr lang="en-US" b="0">
                          <a:effectLst/>
                        </a:rPr>
                        <a:t>Highest cases reported from India. ≈ denotes nearest rounded of value.</a:t>
                      </a:r>
                    </a:p>
                  </a:txBody>
                  <a:tcPr anchor="ctr">
                    <a:lnL>
                      <a:noFill/>
                    </a:lnL>
                    <a:lnR>
                      <a:noFill/>
                    </a:lnR>
                    <a:lnT>
                      <a:noFill/>
                    </a:lnT>
                    <a:lnB>
                      <a:noFill/>
                    </a:lnB>
                    <a:solidFill>
                      <a:srgbClr val="FFFCF0"/>
                    </a:solidFill>
                  </a:tcPr>
                </a:tc>
              </a:tr>
              <a:tr h="0">
                <a:tc>
                  <a:txBody>
                    <a:bodyPr/>
                    <a:lstStyle/>
                    <a:p>
                      <a:pPr algn="l" fontAlgn="auto"/>
                      <a:r>
                        <a:rPr lang="en-US" b="0">
                          <a:effectLst/>
                        </a:rPr>
                        <a:t>USA</a:t>
                      </a:r>
                    </a:p>
                  </a:txBody>
                  <a:tcPr anchor="ctr">
                    <a:lnL>
                      <a:noFill/>
                    </a:lnL>
                    <a:lnR>
                      <a:noFill/>
                    </a:lnR>
                    <a:lnT>
                      <a:noFill/>
                    </a:lnT>
                    <a:lnB>
                      <a:noFill/>
                    </a:lnB>
                    <a:solidFill>
                      <a:srgbClr val="FFFCF0"/>
                    </a:solidFill>
                  </a:tcPr>
                </a:tc>
                <a:tc>
                  <a:txBody>
                    <a:bodyPr/>
                    <a:lstStyle/>
                    <a:p>
                      <a:pPr algn="l" fontAlgn="auto"/>
                      <a:r>
                        <a:rPr lang="en-US" b="0">
                          <a:effectLst/>
                        </a:rPr>
                        <a:t>9 (8.9)</a:t>
                      </a:r>
                    </a:p>
                  </a:txBody>
                  <a:tcPr anchor="ctr">
                    <a:lnL>
                      <a:noFill/>
                    </a:lnL>
                    <a:lnR>
                      <a:noFill/>
                    </a:lnR>
                    <a:lnT>
                      <a:noFill/>
                    </a:lnT>
                    <a:lnB>
                      <a:noFill/>
                    </a:lnB>
                    <a:solidFill>
                      <a:srgbClr val="FFFCF0"/>
                    </a:solidFill>
                  </a:tcPr>
                </a:tc>
                <a:tc vMerge="1">
                  <a:txBody>
                    <a:bodyPr/>
                    <a:lstStyle/>
                    <a:p>
                      <a:endParaRPr lang="en-US"/>
                    </a:p>
                  </a:txBody>
                  <a:tcPr/>
                </a:tc>
              </a:tr>
              <a:tr h="0">
                <a:tc>
                  <a:txBody>
                    <a:bodyPr/>
                    <a:lstStyle/>
                    <a:p>
                      <a:pPr algn="l" fontAlgn="auto"/>
                      <a:r>
                        <a:rPr lang="en-US" b="0">
                          <a:effectLst/>
                        </a:rPr>
                        <a:t>Iran</a:t>
                      </a:r>
                    </a:p>
                  </a:txBody>
                  <a:tcPr anchor="ctr">
                    <a:lnL>
                      <a:noFill/>
                    </a:lnL>
                    <a:lnR>
                      <a:noFill/>
                    </a:lnR>
                    <a:lnT>
                      <a:noFill/>
                    </a:lnT>
                    <a:lnB>
                      <a:noFill/>
                    </a:lnB>
                    <a:solidFill>
                      <a:srgbClr val="FFFCF0"/>
                    </a:solidFill>
                  </a:tcPr>
                </a:tc>
                <a:tc>
                  <a:txBody>
                    <a:bodyPr/>
                    <a:lstStyle/>
                    <a:p>
                      <a:pPr algn="l" fontAlgn="auto"/>
                      <a:r>
                        <a:rPr lang="en-US" b="0">
                          <a:effectLst/>
                        </a:rPr>
                        <a:t>3 (≈3.0)</a:t>
                      </a:r>
                    </a:p>
                  </a:txBody>
                  <a:tcPr anchor="ctr">
                    <a:lnL>
                      <a:noFill/>
                    </a:lnL>
                    <a:lnR>
                      <a:noFill/>
                    </a:lnR>
                    <a:lnT>
                      <a:noFill/>
                    </a:lnT>
                    <a:lnB>
                      <a:noFill/>
                    </a:lnB>
                    <a:solidFill>
                      <a:srgbClr val="FFFCF0"/>
                    </a:solidFill>
                  </a:tcPr>
                </a:tc>
                <a:tc vMerge="1">
                  <a:txBody>
                    <a:bodyPr/>
                    <a:lstStyle/>
                    <a:p>
                      <a:endParaRPr lang="en-US"/>
                    </a:p>
                  </a:txBody>
                  <a:tcPr/>
                </a:tc>
              </a:tr>
              <a:tr h="0">
                <a:tc>
                  <a:txBody>
                    <a:bodyPr/>
                    <a:lstStyle/>
                    <a:p>
                      <a:pPr algn="l" fontAlgn="auto"/>
                      <a:r>
                        <a:rPr lang="en-US" b="0">
                          <a:effectLst/>
                        </a:rPr>
                        <a:t>UK</a:t>
                      </a:r>
                    </a:p>
                  </a:txBody>
                  <a:tcPr anchor="ctr">
                    <a:lnL>
                      <a:noFill/>
                    </a:lnL>
                    <a:lnR>
                      <a:noFill/>
                    </a:lnR>
                    <a:lnT>
                      <a:noFill/>
                    </a:lnT>
                    <a:lnB>
                      <a:noFill/>
                    </a:lnB>
                    <a:solidFill>
                      <a:srgbClr val="FFFCF0"/>
                    </a:solidFill>
                  </a:tcPr>
                </a:tc>
                <a:tc>
                  <a:txBody>
                    <a:bodyPr/>
                    <a:lstStyle/>
                    <a:p>
                      <a:pPr algn="l" fontAlgn="auto"/>
                      <a:r>
                        <a:rPr lang="en-US" b="0">
                          <a:effectLst/>
                        </a:rPr>
                        <a:t>1 (≈1.0)</a:t>
                      </a:r>
                    </a:p>
                  </a:txBody>
                  <a:tcPr anchor="ctr">
                    <a:lnL>
                      <a:noFill/>
                    </a:lnL>
                    <a:lnR>
                      <a:noFill/>
                    </a:lnR>
                    <a:lnT>
                      <a:noFill/>
                    </a:lnT>
                    <a:lnB>
                      <a:noFill/>
                    </a:lnB>
                    <a:solidFill>
                      <a:srgbClr val="FFFCF0"/>
                    </a:solidFill>
                  </a:tcPr>
                </a:tc>
                <a:tc vMerge="1">
                  <a:txBody>
                    <a:bodyPr/>
                    <a:lstStyle/>
                    <a:p>
                      <a:endParaRPr lang="en-US"/>
                    </a:p>
                  </a:txBody>
                  <a:tcPr/>
                </a:tc>
              </a:tr>
              <a:tr h="0">
                <a:tc>
                  <a:txBody>
                    <a:bodyPr/>
                    <a:lstStyle/>
                    <a:p>
                      <a:pPr algn="l" fontAlgn="auto"/>
                      <a:r>
                        <a:rPr lang="en-US" b="0">
                          <a:effectLst/>
                        </a:rPr>
                        <a:t>France</a:t>
                      </a:r>
                    </a:p>
                  </a:txBody>
                  <a:tcPr anchor="ctr">
                    <a:lnL>
                      <a:noFill/>
                    </a:lnL>
                    <a:lnR>
                      <a:noFill/>
                    </a:lnR>
                    <a:lnT>
                      <a:noFill/>
                    </a:lnT>
                    <a:lnB>
                      <a:noFill/>
                    </a:lnB>
                    <a:solidFill>
                      <a:srgbClr val="FFFCF0"/>
                    </a:solidFill>
                  </a:tcPr>
                </a:tc>
                <a:tc>
                  <a:txBody>
                    <a:bodyPr/>
                    <a:lstStyle/>
                    <a:p>
                      <a:pPr algn="l" fontAlgn="auto"/>
                      <a:r>
                        <a:rPr lang="en-US" b="0">
                          <a:effectLst/>
                        </a:rPr>
                        <a:t>1 (≈1.0)</a:t>
                      </a:r>
                    </a:p>
                  </a:txBody>
                  <a:tcPr anchor="ctr">
                    <a:lnL>
                      <a:noFill/>
                    </a:lnL>
                    <a:lnR>
                      <a:noFill/>
                    </a:lnR>
                    <a:lnT>
                      <a:noFill/>
                    </a:lnT>
                    <a:lnB>
                      <a:noFill/>
                    </a:lnB>
                    <a:solidFill>
                      <a:srgbClr val="FFFCF0"/>
                    </a:solidFill>
                  </a:tcPr>
                </a:tc>
                <a:tc vMerge="1">
                  <a:txBody>
                    <a:bodyPr/>
                    <a:lstStyle/>
                    <a:p>
                      <a:endParaRPr lang="en-US"/>
                    </a:p>
                  </a:txBody>
                  <a:tcPr/>
                </a:tc>
              </a:tr>
              <a:tr h="0">
                <a:tc>
                  <a:txBody>
                    <a:bodyPr/>
                    <a:lstStyle/>
                    <a:p>
                      <a:pPr algn="l" fontAlgn="auto"/>
                      <a:r>
                        <a:rPr lang="en-US" b="0">
                          <a:effectLst/>
                        </a:rPr>
                        <a:t>Italy</a:t>
                      </a:r>
                    </a:p>
                  </a:txBody>
                  <a:tcPr anchor="ctr">
                    <a:lnL>
                      <a:noFill/>
                    </a:lnL>
                    <a:lnR>
                      <a:noFill/>
                    </a:lnR>
                    <a:lnT>
                      <a:noFill/>
                    </a:lnT>
                    <a:lnB>
                      <a:noFill/>
                    </a:lnB>
                    <a:solidFill>
                      <a:srgbClr val="FFFCF0"/>
                    </a:solidFill>
                  </a:tcPr>
                </a:tc>
                <a:tc>
                  <a:txBody>
                    <a:bodyPr/>
                    <a:lstStyle/>
                    <a:p>
                      <a:pPr algn="l" fontAlgn="auto"/>
                      <a:r>
                        <a:rPr lang="en-US" b="0">
                          <a:effectLst/>
                        </a:rPr>
                        <a:t>1 (≈1.0)</a:t>
                      </a:r>
                    </a:p>
                  </a:txBody>
                  <a:tcPr anchor="ctr">
                    <a:lnL>
                      <a:noFill/>
                    </a:lnL>
                    <a:lnR>
                      <a:noFill/>
                    </a:lnR>
                    <a:lnT>
                      <a:noFill/>
                    </a:lnT>
                    <a:lnB>
                      <a:noFill/>
                    </a:lnB>
                    <a:solidFill>
                      <a:srgbClr val="FFFCF0"/>
                    </a:solidFill>
                  </a:tcPr>
                </a:tc>
                <a:tc vMerge="1">
                  <a:txBody>
                    <a:bodyPr/>
                    <a:lstStyle/>
                    <a:p>
                      <a:endParaRPr lang="en-US"/>
                    </a:p>
                  </a:txBody>
                  <a:tcPr/>
                </a:tc>
              </a:tr>
              <a:tr h="0">
                <a:tc>
                  <a:txBody>
                    <a:bodyPr/>
                    <a:lstStyle/>
                    <a:p>
                      <a:pPr algn="l" fontAlgn="auto"/>
                      <a:r>
                        <a:rPr lang="en-US" b="0">
                          <a:effectLst/>
                        </a:rPr>
                        <a:t>Brazil</a:t>
                      </a:r>
                    </a:p>
                  </a:txBody>
                  <a:tcPr anchor="ctr">
                    <a:lnL>
                      <a:noFill/>
                    </a:lnL>
                    <a:lnR>
                      <a:noFill/>
                    </a:lnR>
                    <a:lnT>
                      <a:noFill/>
                    </a:lnT>
                    <a:lnB>
                      <a:noFill/>
                    </a:lnB>
                    <a:solidFill>
                      <a:srgbClr val="FFFCF0"/>
                    </a:solidFill>
                  </a:tcPr>
                </a:tc>
                <a:tc>
                  <a:txBody>
                    <a:bodyPr/>
                    <a:lstStyle/>
                    <a:p>
                      <a:pPr algn="l" fontAlgn="auto"/>
                      <a:r>
                        <a:rPr lang="en-US" b="0">
                          <a:effectLst/>
                        </a:rPr>
                        <a:t>1 (≈1.0)</a:t>
                      </a:r>
                    </a:p>
                  </a:txBody>
                  <a:tcPr anchor="ctr">
                    <a:lnL>
                      <a:noFill/>
                    </a:lnL>
                    <a:lnR>
                      <a:noFill/>
                    </a:lnR>
                    <a:lnT>
                      <a:noFill/>
                    </a:lnT>
                    <a:lnB>
                      <a:noFill/>
                    </a:lnB>
                    <a:solidFill>
                      <a:srgbClr val="FFFCF0"/>
                    </a:solidFill>
                  </a:tcPr>
                </a:tc>
                <a:tc vMerge="1">
                  <a:txBody>
                    <a:bodyPr/>
                    <a:lstStyle/>
                    <a:p>
                      <a:endParaRPr lang="en-US"/>
                    </a:p>
                  </a:txBody>
                  <a:tcPr/>
                </a:tc>
              </a:tr>
              <a:tr h="0">
                <a:tc>
                  <a:txBody>
                    <a:bodyPr/>
                    <a:lstStyle/>
                    <a:p>
                      <a:pPr algn="l" fontAlgn="auto"/>
                      <a:r>
                        <a:rPr lang="en-US" b="0">
                          <a:effectLst/>
                        </a:rPr>
                        <a:t>Turkey</a:t>
                      </a:r>
                    </a:p>
                  </a:txBody>
                  <a:tcPr anchor="ctr">
                    <a:lnL>
                      <a:noFill/>
                    </a:lnL>
                    <a:lnR>
                      <a:noFill/>
                    </a:lnR>
                    <a:lnT>
                      <a:noFill/>
                    </a:lnT>
                    <a:lnB>
                      <a:noFill/>
                    </a:lnB>
                    <a:solidFill>
                      <a:srgbClr val="FFFCF0"/>
                    </a:solidFill>
                  </a:tcPr>
                </a:tc>
                <a:tc>
                  <a:txBody>
                    <a:bodyPr/>
                    <a:lstStyle/>
                    <a:p>
                      <a:pPr algn="l" fontAlgn="auto"/>
                      <a:r>
                        <a:rPr lang="en-US" b="0">
                          <a:effectLst/>
                        </a:rPr>
                        <a:t>1 (≈1.0)</a:t>
                      </a:r>
                    </a:p>
                  </a:txBody>
                  <a:tcPr anchor="ctr">
                    <a:lnL>
                      <a:noFill/>
                    </a:lnL>
                    <a:lnR>
                      <a:noFill/>
                    </a:lnR>
                    <a:lnT>
                      <a:noFill/>
                    </a:lnT>
                    <a:lnB>
                      <a:noFill/>
                    </a:lnB>
                    <a:solidFill>
                      <a:srgbClr val="FFFCF0"/>
                    </a:solidFill>
                  </a:tcPr>
                </a:tc>
                <a:tc vMerge="1">
                  <a:txBody>
                    <a:bodyPr/>
                    <a:lstStyle/>
                    <a:p>
                      <a:endParaRPr lang="en-US"/>
                    </a:p>
                  </a:txBody>
                  <a:tcPr/>
                </a:tc>
              </a:tr>
              <a:tr h="0">
                <a:tc>
                  <a:txBody>
                    <a:bodyPr/>
                    <a:lstStyle/>
                    <a:p>
                      <a:pPr algn="l" fontAlgn="auto"/>
                      <a:r>
                        <a:rPr lang="en-US" b="0">
                          <a:effectLst/>
                        </a:rPr>
                        <a:t>Mexico</a:t>
                      </a:r>
                    </a:p>
                  </a:txBody>
                  <a:tcPr anchor="ctr">
                    <a:lnL>
                      <a:noFill/>
                    </a:lnL>
                    <a:lnR>
                      <a:noFill/>
                    </a:lnR>
                    <a:lnT>
                      <a:noFill/>
                    </a:lnT>
                    <a:lnB>
                      <a:noFill/>
                    </a:lnB>
                    <a:solidFill>
                      <a:srgbClr val="FFFCF0"/>
                    </a:solidFill>
                  </a:tcPr>
                </a:tc>
                <a:tc>
                  <a:txBody>
                    <a:bodyPr/>
                    <a:lstStyle/>
                    <a:p>
                      <a:pPr algn="l" fontAlgn="auto"/>
                      <a:r>
                        <a:rPr lang="en-US" b="0">
                          <a:effectLst/>
                        </a:rPr>
                        <a:t>1 (≈1.0)</a:t>
                      </a:r>
                    </a:p>
                  </a:txBody>
                  <a:tcPr anchor="ctr">
                    <a:lnL>
                      <a:noFill/>
                    </a:lnL>
                    <a:lnR>
                      <a:noFill/>
                    </a:lnR>
                    <a:lnT>
                      <a:noFill/>
                    </a:lnT>
                    <a:lnB>
                      <a:noFill/>
                    </a:lnB>
                    <a:solidFill>
                      <a:srgbClr val="FFFCF0"/>
                    </a:solidFill>
                  </a:tcPr>
                </a:tc>
                <a:tc vMerge="1">
                  <a:txBody>
                    <a:bodyPr/>
                    <a:lstStyle/>
                    <a:p>
                      <a:endParaRPr lang="en-US"/>
                    </a:p>
                  </a:txBody>
                  <a:tcPr/>
                </a:tc>
              </a:tr>
              <a:tr h="0">
                <a:tc>
                  <a:txBody>
                    <a:bodyPr/>
                    <a:lstStyle/>
                    <a:p>
                      <a:pPr fontAlgn="auto"/>
                      <a:endParaRPr lang="en-US" b="0">
                        <a:effectLst/>
                      </a:endParaRPr>
                    </a:p>
                  </a:txBody>
                  <a:tcPr anchor="ctr">
                    <a:lnL>
                      <a:noFill/>
                    </a:lnL>
                    <a:lnR>
                      <a:noFill/>
                    </a:lnR>
                    <a:lnT>
                      <a:noFill/>
                    </a:lnT>
                    <a:lnB>
                      <a:noFill/>
                    </a:lnB>
                    <a:solidFill>
                      <a:srgbClr val="FFFCF0"/>
                    </a:solidFill>
                  </a:tcPr>
                </a:tc>
                <a:tc>
                  <a:txBody>
                    <a:bodyPr/>
                    <a:lstStyle/>
                    <a:p>
                      <a:pPr algn="l" fontAlgn="auto"/>
                      <a:r>
                        <a:rPr lang="en-US" b="0">
                          <a:effectLst/>
                        </a:rPr>
                        <a:t>Austria</a:t>
                      </a:r>
                    </a:p>
                  </a:txBody>
                  <a:tcPr anchor="ctr">
                    <a:lnL>
                      <a:noFill/>
                    </a:lnL>
                    <a:lnR>
                      <a:noFill/>
                    </a:lnR>
                    <a:lnT>
                      <a:noFill/>
                    </a:lnT>
                    <a:lnB>
                      <a:noFill/>
                    </a:lnB>
                    <a:solidFill>
                      <a:srgbClr val="FFFCF0"/>
                    </a:solidFill>
                  </a:tcPr>
                </a:tc>
                <a:tc>
                  <a:txBody>
                    <a:bodyPr/>
                    <a:lstStyle/>
                    <a:p>
                      <a:pPr algn="l" fontAlgn="auto"/>
                      <a:r>
                        <a:rPr lang="en-US" b="0" dirty="0">
                          <a:effectLst/>
                        </a:rPr>
                        <a:t>1 (≈1.0)</a:t>
                      </a:r>
                    </a:p>
                  </a:txBody>
                  <a:tcPr anchor="ctr">
                    <a:lnL>
                      <a:noFill/>
                    </a:lnL>
                    <a:lnR>
                      <a:noFill/>
                    </a:lnR>
                    <a:lnT>
                      <a:noFill/>
                    </a:lnT>
                    <a:lnB>
                      <a:noFill/>
                    </a:lnB>
                    <a:solidFill>
                      <a:srgbClr val="FFFCF0"/>
                    </a:solidFill>
                  </a:tcPr>
                </a:tc>
              </a:tr>
            </a:tbl>
          </a:graphicData>
        </a:graphic>
      </p:graphicFrame>
    </p:spTree>
    <p:extLst>
      <p:ext uri="{BB962C8B-B14F-4D97-AF65-F5344CB8AC3E}">
        <p14:creationId xmlns:p14="http://schemas.microsoft.com/office/powerpoint/2010/main" val="2301204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Symptoms and signs</a:t>
            </a:r>
            <a:endParaRPr lang="en-US" dirty="0"/>
          </a:p>
        </p:txBody>
      </p:sp>
      <p:sp>
        <p:nvSpPr>
          <p:cNvPr id="3" name="Content Placeholder 2"/>
          <p:cNvSpPr>
            <a:spLocks noGrp="1"/>
          </p:cNvSpPr>
          <p:nvPr>
            <p:ph idx="1"/>
          </p:nvPr>
        </p:nvSpPr>
        <p:spPr/>
        <p:txBody>
          <a:bodyPr>
            <a:normAutofit fontScale="92500" lnSpcReduction="10000"/>
          </a:bodyPr>
          <a:lstStyle/>
          <a:p>
            <a:r>
              <a:rPr lang="en-US" dirty="0"/>
              <a:t>Black, necrotic turbinate's easily mistaken for dried, crusted blood,</a:t>
            </a:r>
          </a:p>
          <a:p>
            <a:r>
              <a:rPr lang="en-US" dirty="0"/>
              <a:t>(ii) Blood-tinged nasal discharge and facial pain, both on the same side,</a:t>
            </a:r>
          </a:p>
          <a:p>
            <a:r>
              <a:rPr lang="en-US" dirty="0"/>
              <a:t>(iii) Soft </a:t>
            </a:r>
            <a:r>
              <a:rPr lang="en-US" dirty="0" err="1"/>
              <a:t>peri</a:t>
            </a:r>
            <a:r>
              <a:rPr lang="en-US" dirty="0"/>
              <a:t>-orbital or </a:t>
            </a:r>
            <a:r>
              <a:rPr lang="en-US" dirty="0" err="1"/>
              <a:t>peri</a:t>
            </a:r>
            <a:r>
              <a:rPr lang="en-US" dirty="0"/>
              <a:t>-nasal swelling with discoloration and induration,</a:t>
            </a:r>
          </a:p>
          <a:p>
            <a:r>
              <a:rPr lang="en-US" dirty="0"/>
              <a:t>(iv) Ptosis of the eyelid, proptosis of the eyeball and complete </a:t>
            </a:r>
            <a:r>
              <a:rPr lang="en-US" dirty="0" err="1"/>
              <a:t>ophthalmoplegia</a:t>
            </a:r>
            <a:r>
              <a:rPr lang="en-US" dirty="0"/>
              <a:t> and, (</a:t>
            </a:r>
            <a:r>
              <a:rPr lang="en-US" i="1" dirty="0"/>
              <a:t>v</a:t>
            </a:r>
            <a:r>
              <a:rPr lang="en-US" dirty="0"/>
              <a:t>) Multiple cranial nerve palsies unrelated to documented lesions</a:t>
            </a:r>
          </a:p>
          <a:p>
            <a:endParaRPr lang="en-US" dirty="0"/>
          </a:p>
        </p:txBody>
      </p:sp>
    </p:spTree>
    <p:extLst>
      <p:ext uri="{BB962C8B-B14F-4D97-AF65-F5344CB8AC3E}">
        <p14:creationId xmlns:p14="http://schemas.microsoft.com/office/powerpoint/2010/main" val="3078151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16350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Text Box 4"/>
          <p:cNvSpPr txBox="1">
            <a:spLocks noChangeArrowheads="1"/>
          </p:cNvSpPr>
          <p:nvPr/>
        </p:nvSpPr>
        <p:spPr bwMode="auto">
          <a:xfrm>
            <a:off x="1116013" y="260350"/>
            <a:ext cx="6408737" cy="579438"/>
          </a:xfrm>
          <a:prstGeom prst="rect">
            <a:avLst/>
          </a:prstGeom>
          <a:noFill/>
          <a:ln w="9525">
            <a:noFill/>
            <a:miter lim="800000"/>
            <a:headEnd/>
            <a:tailEnd/>
          </a:ln>
        </p:spPr>
        <p:txBody>
          <a:bodyPr>
            <a:spAutoFit/>
          </a:bodyPr>
          <a:lstStyle/>
          <a:p>
            <a:pPr algn="ctr">
              <a:spcBef>
                <a:spcPct val="50000"/>
              </a:spcBef>
            </a:pPr>
            <a:r>
              <a:rPr lang="en-IE" sz="3200" dirty="0"/>
              <a:t>Structure of </a:t>
            </a:r>
            <a:r>
              <a:rPr lang="en-IE" sz="3200" dirty="0" err="1"/>
              <a:t>Rhizopus</a:t>
            </a:r>
            <a:endParaRPr lang="en-US" sz="3200" dirty="0"/>
          </a:p>
        </p:txBody>
      </p:sp>
      <p:pic>
        <p:nvPicPr>
          <p:cNvPr id="2068" name="Picture 5" descr="22"/>
          <p:cNvPicPr>
            <a:picLocks noChangeAspect="1" noChangeArrowheads="1"/>
          </p:cNvPicPr>
          <p:nvPr/>
        </p:nvPicPr>
        <p:blipFill>
          <a:blip r:embed="rId3"/>
          <a:srcRect/>
          <a:stretch>
            <a:fillRect/>
          </a:stretch>
        </p:blipFill>
        <p:spPr bwMode="auto">
          <a:xfrm>
            <a:off x="0" y="914400"/>
            <a:ext cx="9144000" cy="5943600"/>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16386" name="Ink 8"/>
              <p14:cNvContentPartPr>
                <a14:cpLocks xmlns:a14="http://schemas.microsoft.com/office/drawing/2010/main" noRot="1" noChangeAspect="1" noEditPoints="1" noChangeArrowheads="1" noChangeShapeType="1"/>
              </p14:cNvContentPartPr>
              <p14:nvPr/>
            </p14:nvContentPartPr>
            <p14:xfrm>
              <a:off x="8296275" y="2044700"/>
              <a:ext cx="1588" cy="9525"/>
            </p14:xfrm>
          </p:contentPart>
        </mc:Choice>
        <mc:Fallback xmlns="">
          <p:pic>
            <p:nvPicPr>
              <p:cNvPr id="16386" name="Ink 8"/>
              <p:cNvPicPr>
                <a:picLocks noRot="1" noChangeAspect="1" noEditPoints="1" noChangeArrowheads="1" noChangeShapeType="1"/>
              </p:cNvPicPr>
              <p:nvPr/>
            </p:nvPicPr>
            <p:blipFill>
              <a:blip r:embed="rId5"/>
              <a:stretch>
                <a:fillRect/>
              </a:stretch>
            </p:blipFill>
            <p:spPr>
              <a:xfrm>
                <a:off x="8254987" y="2035175"/>
                <a:ext cx="84164" cy="28575"/>
              </a:xfrm>
              <a:prstGeom prst="rect">
                <a:avLst/>
              </a:prstGeom>
            </p:spPr>
          </p:pic>
        </mc:Fallback>
      </mc:AlternateContent>
    </p:spTree>
    <p:extLst>
      <p:ext uri="{BB962C8B-B14F-4D97-AF65-F5344CB8AC3E}">
        <p14:creationId xmlns:p14="http://schemas.microsoft.com/office/powerpoint/2010/main" val="3398374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5"/>
          <p:cNvSpPr txBox="1">
            <a:spLocks noChangeArrowheads="1"/>
          </p:cNvSpPr>
          <p:nvPr/>
        </p:nvSpPr>
        <p:spPr bwMode="auto">
          <a:xfrm>
            <a:off x="1295400" y="0"/>
            <a:ext cx="5562600" cy="523220"/>
          </a:xfrm>
          <a:prstGeom prst="rect">
            <a:avLst/>
          </a:prstGeom>
          <a:solidFill>
            <a:srgbClr val="FFFFFF"/>
          </a:solidFill>
          <a:ln w="9525">
            <a:noFill/>
            <a:miter lim="800000"/>
            <a:headEnd/>
            <a:tailEnd/>
          </a:ln>
        </p:spPr>
        <p:txBody>
          <a:bodyPr wrap="square">
            <a:spAutoFit/>
          </a:bodyPr>
          <a:lstStyle/>
          <a:p>
            <a:pPr algn="ctr">
              <a:spcBef>
                <a:spcPct val="50000"/>
              </a:spcBef>
            </a:pPr>
            <a:r>
              <a:rPr lang="en-IE" sz="2800" b="1" dirty="0" err="1"/>
              <a:t>Rhizopus</a:t>
            </a:r>
            <a:r>
              <a:rPr lang="en-IE" sz="2800" b="1" dirty="0"/>
              <a:t> growing on agar</a:t>
            </a:r>
            <a:endParaRPr lang="en-US" sz="2800" b="1" dirty="0"/>
          </a:p>
        </p:txBody>
      </p:sp>
      <p:pic>
        <p:nvPicPr>
          <p:cNvPr id="20482" name="Picture 2" descr="C:\h\Board activity\my bacterio photos\rhizopou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3797550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Increase in </a:t>
            </a:r>
            <a:r>
              <a:rPr lang="en-US" dirty="0" err="1"/>
              <a:t>mucormycosis</a:t>
            </a:r>
            <a:r>
              <a:rPr lang="en-US" dirty="0"/>
              <a:t> in Indian context appears to be an unholy intersection of trinity of diabetes (high prevalence genetically), rampant use of corticosteroid (increases blood glucose and opportunistic fungal infection) and COVID-19 (cytokine storm, lymphopenia, endothelial damage). All efforts should be made to maintain optimal hyperglycemia and only judicious evidence-based use of corticosteroids in patients with COVID-19 is recommended in order to reduce the burden of fatal </a:t>
            </a:r>
            <a:r>
              <a:rPr lang="en-US" dirty="0" err="1"/>
              <a:t>mucormycosis</a:t>
            </a:r>
            <a:endParaRPr lang="en-US" dirty="0"/>
          </a:p>
        </p:txBody>
      </p:sp>
    </p:spTree>
    <p:extLst>
      <p:ext uri="{BB962C8B-B14F-4D97-AF65-F5344CB8AC3E}">
        <p14:creationId xmlns:p14="http://schemas.microsoft.com/office/powerpoint/2010/main" val="62241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3416320"/>
          </a:xfrm>
          <a:prstGeom prst="rect">
            <a:avLst/>
          </a:prstGeom>
        </p:spPr>
        <p:txBody>
          <a:bodyPr wrap="square">
            <a:spAutoFit/>
          </a:bodyPr>
          <a:lstStyle/>
          <a:p>
            <a:pPr algn="ctr"/>
            <a:r>
              <a:rPr lang="en-US" sz="7200" b="1" dirty="0" smtClean="0">
                <a:solidFill>
                  <a:srgbClr val="0070C0"/>
                </a:solidFill>
              </a:rPr>
              <a:t>Treatment</a:t>
            </a:r>
          </a:p>
          <a:p>
            <a:r>
              <a:rPr lang="en-US" sz="4800" b="1" dirty="0" smtClean="0"/>
              <a:t>-Wound debridement.</a:t>
            </a:r>
          </a:p>
          <a:p>
            <a:r>
              <a:rPr lang="en-US" sz="4800" b="1" dirty="0" smtClean="0"/>
              <a:t>-</a:t>
            </a:r>
            <a:r>
              <a:rPr lang="en-US" sz="4800" b="1" dirty="0" err="1" smtClean="0"/>
              <a:t>Amphotericin</a:t>
            </a:r>
            <a:r>
              <a:rPr lang="en-US" sz="4800" b="1" dirty="0" smtClean="0"/>
              <a:t> B.</a:t>
            </a:r>
          </a:p>
          <a:p>
            <a:r>
              <a:rPr lang="en-US" sz="4800" b="1" dirty="0" smtClean="0"/>
              <a:t>-Control of underlying disease.</a:t>
            </a:r>
            <a:endParaRPr lang="ar-IQ" sz="4800" b="1" dirty="0"/>
          </a:p>
        </p:txBody>
      </p:sp>
    </p:spTree>
    <p:extLst>
      <p:ext uri="{BB962C8B-B14F-4D97-AF65-F5344CB8AC3E}">
        <p14:creationId xmlns:p14="http://schemas.microsoft.com/office/powerpoint/2010/main" val="2830727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8000" dirty="0" smtClean="0"/>
              <a:t>     Thank you</a:t>
            </a:r>
            <a:endParaRPr lang="en-US" sz="8000" dirty="0"/>
          </a:p>
        </p:txBody>
      </p:sp>
    </p:spTree>
    <p:extLst>
      <p:ext uri="{BB962C8B-B14F-4D97-AF65-F5344CB8AC3E}">
        <p14:creationId xmlns:p14="http://schemas.microsoft.com/office/powerpoint/2010/main" val="219940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hizsporang"/>
          <p:cNvPicPr>
            <a:picLocks noChangeAspect="1" noChangeArrowheads="1"/>
          </p:cNvPicPr>
          <p:nvPr/>
        </p:nvPicPr>
        <p:blipFill>
          <a:blip r:embed="rId2"/>
          <a:srcRect/>
          <a:stretch>
            <a:fillRect/>
          </a:stretch>
        </p:blipFill>
        <p:spPr bwMode="auto">
          <a:xfrm>
            <a:off x="0" y="0"/>
            <a:ext cx="9144000" cy="6865257"/>
          </a:xfrm>
          <a:prstGeom prst="rect">
            <a:avLst/>
          </a:prstGeom>
          <a:noFill/>
          <a:ln w="9525">
            <a:noFill/>
            <a:miter lim="800000"/>
            <a:headEnd/>
            <a:tailEnd/>
          </a:ln>
        </p:spPr>
      </p:pic>
    </p:spTree>
    <p:extLst>
      <p:ext uri="{BB962C8B-B14F-4D97-AF65-F5344CB8AC3E}">
        <p14:creationId xmlns:p14="http://schemas.microsoft.com/office/powerpoint/2010/main" val="41709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first processor\Desktop\MYCO\rhizopus\mucormycosis_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Rectangle 2"/>
          <p:cNvSpPr/>
          <p:nvPr/>
        </p:nvSpPr>
        <p:spPr>
          <a:xfrm>
            <a:off x="990600" y="23622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4" name="Rectangle 3"/>
          <p:cNvSpPr/>
          <p:nvPr/>
        </p:nvSpPr>
        <p:spPr>
          <a:xfrm>
            <a:off x="5562600" y="2362200"/>
            <a:ext cx="1981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extLst>
      <p:ext uri="{BB962C8B-B14F-4D97-AF65-F5344CB8AC3E}">
        <p14:creationId xmlns:p14="http://schemas.microsoft.com/office/powerpoint/2010/main" val="73647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MUCOR MYCOSIS</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a:t>Phycomycosis</a:t>
            </a:r>
            <a:r>
              <a:rPr lang="en-US" dirty="0"/>
              <a:t> or </a:t>
            </a:r>
            <a:r>
              <a:rPr lang="en-US" dirty="0" err="1"/>
              <a:t>zygomycosis</a:t>
            </a:r>
            <a:r>
              <a:rPr lang="en-US" dirty="0"/>
              <a:t> was first described in 1885 by </a:t>
            </a:r>
            <a:r>
              <a:rPr lang="en-US" dirty="0" err="1"/>
              <a:t>Paltauf</a:t>
            </a:r>
            <a:r>
              <a:rPr lang="en-US" dirty="0"/>
              <a:t> </a:t>
            </a:r>
            <a:endParaRPr lang="en-US" dirty="0" smtClean="0"/>
          </a:p>
          <a:p>
            <a:endParaRPr lang="en-US" dirty="0"/>
          </a:p>
          <a:p>
            <a:r>
              <a:rPr lang="en-US" dirty="0" smtClean="0"/>
              <a:t>and </a:t>
            </a:r>
            <a:r>
              <a:rPr lang="en-US" dirty="0"/>
              <a:t>later coined as </a:t>
            </a:r>
            <a:r>
              <a:rPr lang="en-US" dirty="0" err="1"/>
              <a:t>Mucormycosis</a:t>
            </a:r>
            <a:r>
              <a:rPr lang="en-US" dirty="0"/>
              <a:t> in 1957 by Baker </a:t>
            </a:r>
            <a:r>
              <a:rPr lang="en-US" dirty="0" smtClean="0"/>
              <a:t>,] </a:t>
            </a:r>
            <a:r>
              <a:rPr lang="en-US" dirty="0"/>
              <a:t>an American pathologist for an aggressive infection caused by </a:t>
            </a:r>
            <a:r>
              <a:rPr lang="en-US" i="1" dirty="0" err="1"/>
              <a:t>Rhizopus</a:t>
            </a:r>
            <a:r>
              <a:rPr lang="en-US" dirty="0"/>
              <a:t>. </a:t>
            </a:r>
            <a:r>
              <a:rPr lang="en-US" dirty="0" err="1"/>
              <a:t>Mucormycosis</a:t>
            </a:r>
            <a:r>
              <a:rPr lang="en-US" dirty="0"/>
              <a:t> is an uncommon but a fatal fungal infection that usually affects patients with altered immunity</a:t>
            </a:r>
            <a:r>
              <a:rPr lang="en-US" dirty="0" smtClean="0"/>
              <a:t>.</a:t>
            </a:r>
          </a:p>
          <a:p>
            <a:r>
              <a:rPr lang="en-US" dirty="0" smtClean="0"/>
              <a:t> </a:t>
            </a:r>
            <a:r>
              <a:rPr lang="en-US" dirty="0" err="1"/>
              <a:t>Mucormycosis</a:t>
            </a:r>
            <a:r>
              <a:rPr lang="en-US" dirty="0"/>
              <a:t> is an angioinvasive disease caused by mold fungi of </a:t>
            </a:r>
            <a:endParaRPr lang="en-US" dirty="0" smtClean="0"/>
          </a:p>
          <a:p>
            <a:r>
              <a:rPr lang="en-US" dirty="0" smtClean="0"/>
              <a:t>genus</a:t>
            </a:r>
            <a:r>
              <a:rPr lang="en-US" dirty="0"/>
              <a:t> </a:t>
            </a:r>
            <a:r>
              <a:rPr lang="en-US" i="1" dirty="0" err="1"/>
              <a:t>Rhizopus</a:t>
            </a:r>
            <a:r>
              <a:rPr lang="en-US" dirty="0"/>
              <a:t>, </a:t>
            </a:r>
            <a:r>
              <a:rPr lang="en-US" i="1" dirty="0" err="1"/>
              <a:t>Mucor</a:t>
            </a:r>
            <a:r>
              <a:rPr lang="en-US" dirty="0" smtClean="0"/>
              <a:t>,</a:t>
            </a:r>
          </a:p>
          <a:p>
            <a:r>
              <a:rPr lang="en-US" dirty="0"/>
              <a:t> </a:t>
            </a:r>
            <a:r>
              <a:rPr lang="en-US" i="1" dirty="0" err="1" smtClean="0"/>
              <a:t>Rhizomucor,Cunninghamella</a:t>
            </a:r>
            <a:r>
              <a:rPr lang="en-US" dirty="0"/>
              <a:t> </a:t>
            </a:r>
            <a:endParaRPr lang="en-US" dirty="0" smtClean="0"/>
          </a:p>
          <a:p>
            <a:r>
              <a:rPr lang="en-US" dirty="0" smtClean="0"/>
              <a:t>and</a:t>
            </a:r>
            <a:r>
              <a:rPr lang="en-US" dirty="0"/>
              <a:t> </a:t>
            </a:r>
            <a:r>
              <a:rPr lang="en-US" i="1" dirty="0" err="1"/>
              <a:t>Absidia</a:t>
            </a:r>
            <a:r>
              <a:rPr lang="en-US" dirty="0"/>
              <a:t> of Order- </a:t>
            </a:r>
            <a:r>
              <a:rPr lang="en-US" dirty="0" err="1"/>
              <a:t>Mucorales</a:t>
            </a:r>
            <a:r>
              <a:rPr lang="en-US" dirty="0"/>
              <a:t>, Class- </a:t>
            </a:r>
            <a:r>
              <a:rPr lang="en-US" dirty="0" err="1" smtClean="0"/>
              <a:t>Zygomycetes</a:t>
            </a:r>
            <a:r>
              <a:rPr lang="en-US" dirty="0" smtClean="0"/>
              <a:t>. </a:t>
            </a:r>
          </a:p>
          <a:p>
            <a:r>
              <a:rPr lang="en-US" dirty="0" smtClean="0"/>
              <a:t>The</a:t>
            </a:r>
            <a:r>
              <a:rPr lang="en-US" dirty="0"/>
              <a:t> </a:t>
            </a:r>
            <a:r>
              <a:rPr lang="en-US" i="1" dirty="0" err="1"/>
              <a:t>Rhizopus</a:t>
            </a:r>
            <a:r>
              <a:rPr lang="en-US" i="1" dirty="0"/>
              <a:t> </a:t>
            </a:r>
            <a:r>
              <a:rPr lang="en-US" i="1" dirty="0" err="1"/>
              <a:t>Oryzae</a:t>
            </a:r>
            <a:r>
              <a:rPr lang="en-US" dirty="0"/>
              <a:t> is most common type and responsible for nearly 60% of </a:t>
            </a:r>
            <a:r>
              <a:rPr lang="en-US" dirty="0" err="1"/>
              <a:t>mucormycosis</a:t>
            </a:r>
            <a:r>
              <a:rPr lang="en-US" dirty="0"/>
              <a:t> cases in humans and also accounts for 90% of the Rhino-orbital-cerebral (ROCM) </a:t>
            </a:r>
            <a:r>
              <a:rPr lang="en-US" dirty="0" smtClean="0"/>
              <a:t>form.</a:t>
            </a:r>
          </a:p>
          <a:p>
            <a:r>
              <a:rPr lang="en-US" dirty="0" smtClean="0"/>
              <a:t> </a:t>
            </a:r>
            <a:r>
              <a:rPr lang="en-US" dirty="0"/>
              <a:t>Mode of contamination occurs through the inhalation of fungal spores.</a:t>
            </a:r>
          </a:p>
          <a:p>
            <a:endParaRPr lang="en-US" dirty="0"/>
          </a:p>
        </p:txBody>
      </p:sp>
    </p:spTree>
    <p:extLst>
      <p:ext uri="{BB962C8B-B14F-4D97-AF65-F5344CB8AC3E}">
        <p14:creationId xmlns:p14="http://schemas.microsoft.com/office/powerpoint/2010/main" val="134914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There are increasing case reports of rhino-orbital </a:t>
            </a:r>
            <a:r>
              <a:rPr lang="en-US" dirty="0" err="1"/>
              <a:t>mucormycosis</a:t>
            </a:r>
            <a:r>
              <a:rPr lang="en-US" dirty="0"/>
              <a:t> in people with coronavirus disease 2019 (COVID-19), especially from India. Diabetes mellitus (DM) is an independent risk factor for both severe COVID-19 and </a:t>
            </a:r>
            <a:r>
              <a:rPr lang="en-US" dirty="0" err="1"/>
              <a:t>mucormycosis</a:t>
            </a:r>
            <a:r>
              <a:rPr lang="en-US" dirty="0"/>
              <a:t>.</a:t>
            </a:r>
          </a:p>
        </p:txBody>
      </p:sp>
    </p:spTree>
    <p:extLst>
      <p:ext uri="{BB962C8B-B14F-4D97-AF65-F5344CB8AC3E}">
        <p14:creationId xmlns:p14="http://schemas.microsoft.com/office/powerpoint/2010/main" val="426790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Overall, 101 cases of </a:t>
            </a:r>
            <a:r>
              <a:rPr lang="en-US" dirty="0" err="1"/>
              <a:t>mucormycosis</a:t>
            </a:r>
            <a:r>
              <a:rPr lang="en-US" dirty="0"/>
              <a:t> in people with COVID-19 have been reported, of which 82 cases were from India and 19 from the rest of the world. </a:t>
            </a:r>
            <a:r>
              <a:rPr lang="en-US" dirty="0" err="1"/>
              <a:t>Mucormycosis</a:t>
            </a:r>
            <a:r>
              <a:rPr lang="en-US" dirty="0"/>
              <a:t> was predominantly seen in males (78.9%), both in people who were active (59.4%) or recovered (40.6%) from COVID-19. Pre-existing diabetes mellitus (DM) was present in 80% of cases, while concomitant diabetic ketoacidosis (DKA) was present in 14.9%. Corticosteroid intake for the treatment of COVID-19 was recorded in 76.3% of cases. </a:t>
            </a:r>
            <a:r>
              <a:rPr lang="en-US" dirty="0" err="1"/>
              <a:t>Mucormycosis</a:t>
            </a:r>
            <a:r>
              <a:rPr lang="en-US" dirty="0"/>
              <a:t> involving nose and sinuses (88.9%) was most common followed by rhino-orbital (56.7%). Mortality was noted in 30.7% of the cases.</a:t>
            </a:r>
          </a:p>
        </p:txBody>
      </p:sp>
    </p:spTree>
    <p:extLst>
      <p:ext uri="{BB962C8B-B14F-4D97-AF65-F5344CB8AC3E}">
        <p14:creationId xmlns:p14="http://schemas.microsoft.com/office/powerpoint/2010/main" val="3019451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Coronavirus disease 2019 (COVID-19) caused by severe acute respiratory syndrome coronavirus 2 (SARS-CoV-2) has been associated with a wide range of opportunistic bacterial and fungal </a:t>
            </a:r>
            <a:r>
              <a:rPr lang="en-US" dirty="0" smtClean="0"/>
              <a:t>infections. </a:t>
            </a:r>
            <a:r>
              <a:rPr lang="en-US" dirty="0"/>
              <a:t>Both </a:t>
            </a:r>
            <a:r>
              <a:rPr lang="en-US" i="1" dirty="0" err="1"/>
              <a:t>Aspergill</a:t>
            </a:r>
            <a:r>
              <a:rPr lang="en-US" dirty="0"/>
              <a:t> </a:t>
            </a:r>
            <a:r>
              <a:rPr lang="en-US" i="1" dirty="0"/>
              <a:t>us</a:t>
            </a:r>
            <a:r>
              <a:rPr lang="en-US" dirty="0"/>
              <a:t> and </a:t>
            </a:r>
            <a:r>
              <a:rPr lang="en-US" i="1" dirty="0"/>
              <a:t>Candida</a:t>
            </a:r>
            <a:r>
              <a:rPr lang="en-US" dirty="0"/>
              <a:t> have been reported as the main fungal pathogens for co-infection in people with </a:t>
            </a:r>
            <a:r>
              <a:rPr lang="en-US" dirty="0" smtClean="0"/>
              <a:t>COVID-19. </a:t>
            </a:r>
            <a:r>
              <a:rPr lang="en-US" dirty="0"/>
              <a:t>Recently, several cases of </a:t>
            </a:r>
            <a:r>
              <a:rPr lang="en-US" dirty="0" err="1"/>
              <a:t>mucormycosis</a:t>
            </a:r>
            <a:r>
              <a:rPr lang="en-US" dirty="0"/>
              <a:t> in people with COVID-19 have been increasingly reported world-wide, in particular from </a:t>
            </a:r>
            <a:r>
              <a:rPr lang="en-US" dirty="0" smtClean="0"/>
              <a:t>India.</a:t>
            </a:r>
            <a:endParaRPr lang="en-US" dirty="0"/>
          </a:p>
        </p:txBody>
      </p:sp>
    </p:spTree>
    <p:extLst>
      <p:ext uri="{BB962C8B-B14F-4D97-AF65-F5344CB8AC3E}">
        <p14:creationId xmlns:p14="http://schemas.microsoft.com/office/powerpoint/2010/main" val="176006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The primary reason that appears to be facilitating </a:t>
            </a:r>
            <a:r>
              <a:rPr lang="en-US" dirty="0" err="1"/>
              <a:t>Mucorales</a:t>
            </a:r>
            <a:r>
              <a:rPr lang="en-US" dirty="0"/>
              <a:t> spores to germinate in people with COVID-19 </a:t>
            </a:r>
            <a:r>
              <a:rPr lang="en-US" dirty="0" smtClean="0"/>
              <a:t>is</a:t>
            </a:r>
          </a:p>
          <a:p>
            <a:r>
              <a:rPr lang="en-US" dirty="0" smtClean="0"/>
              <a:t> </a:t>
            </a:r>
            <a:r>
              <a:rPr lang="en-US" dirty="0"/>
              <a:t>an ideal environment of low oxygen (hypoxia), high glucose (diabetes, new-onset hyperglycemia, steroid-induced hyperglycemia</a:t>
            </a:r>
            <a:r>
              <a:rPr lang="en-US" dirty="0" smtClean="0"/>
              <a:t>),</a:t>
            </a:r>
          </a:p>
          <a:p>
            <a:r>
              <a:rPr lang="en-US" dirty="0" smtClean="0"/>
              <a:t> </a:t>
            </a:r>
            <a:r>
              <a:rPr lang="en-US" dirty="0"/>
              <a:t>acidic medium (metabolic acidosis, diabetic ketoacidosis [DKA</a:t>
            </a:r>
            <a:r>
              <a:rPr lang="en-US" dirty="0" smtClean="0"/>
              <a:t>]),</a:t>
            </a:r>
          </a:p>
          <a:p>
            <a:r>
              <a:rPr lang="en-US" dirty="0" smtClean="0"/>
              <a:t> </a:t>
            </a:r>
            <a:r>
              <a:rPr lang="en-US" dirty="0"/>
              <a:t>high iron levels (increased ferritins</a:t>
            </a:r>
            <a:r>
              <a:rPr lang="en-US" dirty="0" smtClean="0"/>
              <a:t>)</a:t>
            </a:r>
          </a:p>
          <a:p>
            <a:r>
              <a:rPr lang="en-US" dirty="0" smtClean="0"/>
              <a:t> </a:t>
            </a:r>
            <a:r>
              <a:rPr lang="en-US" dirty="0"/>
              <a:t>and decreased phagocytic activity of white blood cells (WBC) due to </a:t>
            </a:r>
            <a:r>
              <a:rPr lang="en-US" dirty="0" smtClean="0"/>
              <a:t>immunosuppression</a:t>
            </a:r>
          </a:p>
          <a:p>
            <a:r>
              <a:rPr lang="en-US" dirty="0" smtClean="0"/>
              <a:t> </a:t>
            </a:r>
            <a:r>
              <a:rPr lang="en-US" dirty="0"/>
              <a:t>(SARS-CoV-2 mediated, steroid-mediated or background comorbidities) coupled with several other shared risk </a:t>
            </a:r>
            <a:r>
              <a:rPr lang="en-US" dirty="0" smtClean="0"/>
              <a:t>factors:</a:t>
            </a:r>
          </a:p>
          <a:p>
            <a:r>
              <a:rPr lang="en-US" dirty="0" smtClean="0"/>
              <a:t> </a:t>
            </a:r>
            <a:r>
              <a:rPr lang="en-US" dirty="0"/>
              <a:t>including prolonged hospitalization </a:t>
            </a:r>
            <a:endParaRPr lang="en-US" dirty="0" smtClean="0"/>
          </a:p>
          <a:p>
            <a:r>
              <a:rPr lang="en-US" dirty="0" smtClean="0"/>
              <a:t>with </a:t>
            </a:r>
            <a:r>
              <a:rPr lang="en-US" dirty="0"/>
              <a:t>or without mechanical ventilators.</a:t>
            </a:r>
          </a:p>
        </p:txBody>
      </p:sp>
    </p:spTree>
    <p:extLst>
      <p:ext uri="{BB962C8B-B14F-4D97-AF65-F5344CB8AC3E}">
        <p14:creationId xmlns:p14="http://schemas.microsoft.com/office/powerpoint/2010/main" val="383125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PATHOGENISIS</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These findings need a relook in the context of COVID-19 pandemic where corticosteroids are often being used. There has been a steep rise in case reports/series of </a:t>
            </a:r>
            <a:r>
              <a:rPr lang="en-US" dirty="0" err="1"/>
              <a:t>mucormycosis</a:t>
            </a:r>
            <a:r>
              <a:rPr lang="en-US" dirty="0"/>
              <a:t> in people with COVID-19 especially from India. Similarly, many cases are being reported from other parts of globe. Several anecdotal cases are also being reported in grey literature such as the print and electronic media. These finding are unprecedented and carry an immense public health importance, primarily because fatality rate with </a:t>
            </a:r>
            <a:r>
              <a:rPr lang="en-US" dirty="0" err="1"/>
              <a:t>mucormycosis</a:t>
            </a:r>
            <a:r>
              <a:rPr lang="en-US" dirty="0"/>
              <a:t> is pretty high. Especially the intracranial involvement of </a:t>
            </a:r>
            <a:r>
              <a:rPr lang="en-US" dirty="0" err="1"/>
              <a:t>mucormycosis</a:t>
            </a:r>
            <a:r>
              <a:rPr lang="en-US" dirty="0"/>
              <a:t> increases the fatality rate to as high as 90% [</a:t>
            </a:r>
            <a:r>
              <a:rPr lang="en-US" u="sng" dirty="0">
                <a:hlinkClick r:id="rId2"/>
              </a:rPr>
              <a:t>15</a:t>
            </a:r>
            <a:r>
              <a:rPr lang="en-US" dirty="0"/>
              <a:t>]. Moreover, rapidity of dissemination of </a:t>
            </a:r>
            <a:r>
              <a:rPr lang="en-US" dirty="0" err="1"/>
              <a:t>mucormycosis</a:t>
            </a:r>
            <a:r>
              <a:rPr lang="en-US" dirty="0"/>
              <a:t> is an extraordinary phenomenon and even a delay of 12 h in the diagnosis could be fatal, the reason 50% of cases of </a:t>
            </a:r>
            <a:r>
              <a:rPr lang="en-US" dirty="0" err="1"/>
              <a:t>mucormycosis</a:t>
            </a:r>
            <a:r>
              <a:rPr lang="en-US" dirty="0"/>
              <a:t> have been historically diagnosed only in the post-mortem autopsy series</a:t>
            </a:r>
          </a:p>
        </p:txBody>
      </p:sp>
    </p:spTree>
    <p:extLst>
      <p:ext uri="{BB962C8B-B14F-4D97-AF65-F5344CB8AC3E}">
        <p14:creationId xmlns:p14="http://schemas.microsoft.com/office/powerpoint/2010/main" val="24818412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723</Words>
  <Application>Microsoft Office PowerPoint</Application>
  <PresentationFormat>On-screen Show (4:3)</PresentationFormat>
  <Paragraphs>71</Paragraphs>
  <Slides>18</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Post covid mucor mycosis </vt:lpstr>
      <vt:lpstr>PowerPoint Presentation</vt:lpstr>
      <vt:lpstr>PowerPoint Presentation</vt:lpstr>
      <vt:lpstr>MUCOR MYCOSIS</vt:lpstr>
      <vt:lpstr>PowerPoint Presentation</vt:lpstr>
      <vt:lpstr>PowerPoint Presentation</vt:lpstr>
      <vt:lpstr>PowerPoint Presentation</vt:lpstr>
      <vt:lpstr>PowerPoint Presentation</vt:lpstr>
      <vt:lpstr>PATHOGENISIS</vt:lpstr>
      <vt:lpstr>INDIAN Results</vt:lpstr>
      <vt:lpstr>Universal results</vt:lpstr>
      <vt:lpstr>Symptoms and signs</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Inaam</cp:lastModifiedBy>
  <cp:revision>13</cp:revision>
  <dcterms:created xsi:type="dcterms:W3CDTF">2006-08-16T00:00:00Z</dcterms:created>
  <dcterms:modified xsi:type="dcterms:W3CDTF">2022-05-19T19:07:58Z</dcterms:modified>
</cp:coreProperties>
</file>