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89E788-385A-48DC-9169-A2C18D069F49}" type="datetimeFigureOut">
              <a:rPr lang="ar-IQ" smtClean="0"/>
              <a:t>19/06/1443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8567DF-A2B6-48FE-8273-4DBE3014865A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1728192"/>
          </a:xfrm>
        </p:spPr>
        <p:txBody>
          <a:bodyPr/>
          <a:lstStyle/>
          <a:p>
            <a:r>
              <a:rPr lang="ar-IQ" dirty="0" smtClean="0"/>
              <a:t>مضار التدخين (الاركيلة) على النساء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228536"/>
            <a:ext cx="8856984" cy="17526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اعداد </a:t>
            </a:r>
          </a:p>
          <a:p>
            <a:pPr algn="ctr"/>
            <a:r>
              <a:rPr lang="ar-SA" b="1" dirty="0" smtClean="0"/>
              <a:t>المدرس </a:t>
            </a:r>
            <a:r>
              <a:rPr lang="ar-SA" b="1" dirty="0"/>
              <a:t>الدكتورة زينب علوان </a:t>
            </a:r>
            <a:r>
              <a:rPr lang="ar-SA" b="1" dirty="0" smtClean="0"/>
              <a:t>مكاوي</a:t>
            </a:r>
            <a:r>
              <a:rPr lang="ar-SA" dirty="0"/>
              <a:t> </a:t>
            </a:r>
            <a:r>
              <a:rPr lang="ar-SA" dirty="0" smtClean="0"/>
              <a:t>-ا</a:t>
            </a:r>
            <a:r>
              <a:rPr lang="ar-SA" b="1" dirty="0" smtClean="0"/>
              <a:t>لاستاذ </a:t>
            </a:r>
            <a:r>
              <a:rPr lang="ar-SA" b="1" dirty="0"/>
              <a:t>المساعد الدكتورة أفكار مسلم هادي</a:t>
            </a:r>
            <a:endParaRPr lang="en-US" dirty="0"/>
          </a:p>
          <a:p>
            <a:pPr algn="ctr"/>
            <a:r>
              <a:rPr lang="ar-SA" b="1" dirty="0"/>
              <a:t> </a:t>
            </a:r>
            <a:r>
              <a:rPr lang="ar-SA" b="1" dirty="0" smtClean="0"/>
              <a:t>مركز بحوث ومتحف التاريخ الطبيعي / جامعة بغداد </a:t>
            </a:r>
            <a:endParaRPr lang="en-US" dirty="0"/>
          </a:p>
          <a:p>
            <a:pPr algn="ctr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79490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28092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49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اضرار الشيشة عديدة وهي ليست وسيلة ترفيه !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08911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803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/>
              <a:t>المقدمة </a:t>
            </a:r>
            <a:endParaRPr lang="en-US" dirty="0"/>
          </a:p>
          <a:p>
            <a:pPr algn="just"/>
            <a:r>
              <a:rPr lang="ar-SA" dirty="0"/>
              <a:t>في العراق ، يعتبر التدخين بشكل عام سلوكًا ذكوريًا شائعًا ومقبولًا ثقافيًا في المجتمع العراقي ، في حين أن المرأة غير مقبولة. منذ عام 2003 ومع إدخال المفهوم الخاطئ للحرية ظهرت أنواع أخرى من التدخين كالمجمعات التجارية والأماكن العامة ، وهي لا تقتصر على الرجال ، بل تشمل النساء تدريجياً ، حتى أصبحت ظاهرة منتشرة في المجتمع العراقي. وخاصة في العاصمة بغداد والمحافظات الشمالية</a:t>
            </a:r>
            <a:r>
              <a:rPr lang="en-US" dirty="0"/>
              <a:t>.</a:t>
            </a:r>
          </a:p>
          <a:p>
            <a:pPr algn="just"/>
            <a:r>
              <a:rPr lang="ar-SA" dirty="0" smtClean="0"/>
              <a:t>في </a:t>
            </a:r>
            <a:r>
              <a:rPr lang="ar-SA" dirty="0"/>
              <a:t>عام </a:t>
            </a:r>
            <a:r>
              <a:rPr lang="ar-SA" dirty="0"/>
              <a:t>2009 بدأت السلطات الصحية والبيئية جهودًا لفرض أنظمة صارمة على التدخين. </a:t>
            </a:r>
            <a:r>
              <a:rPr lang="ar-SA" dirty="0"/>
              <a:t>، </a:t>
            </a:r>
            <a:r>
              <a:rPr lang="ar-SA" dirty="0" smtClean="0"/>
              <a:t>حيث أصبح </a:t>
            </a:r>
            <a:r>
              <a:rPr lang="ar-SA" dirty="0"/>
              <a:t>التدخين في المباني العامة أو حولها غير قانوني </a:t>
            </a:r>
            <a:r>
              <a:rPr lang="ar-SA" dirty="0"/>
              <a:t>، </a:t>
            </a:r>
            <a:endParaRPr lang="ar-SA" dirty="0" smtClean="0"/>
          </a:p>
          <a:p>
            <a:pPr algn="just"/>
            <a:r>
              <a:rPr lang="ar-SA" dirty="0" smtClean="0"/>
              <a:t>عام 2015 </a:t>
            </a:r>
            <a:r>
              <a:rPr lang="ar-SA" dirty="0" smtClean="0"/>
              <a:t>أظهرت </a:t>
            </a:r>
            <a:r>
              <a:rPr lang="ar-SA" dirty="0"/>
              <a:t>دراسة أجرتها منظمة</a:t>
            </a:r>
            <a:r>
              <a:rPr lang="en-US" dirty="0"/>
              <a:t> Health Advocates </a:t>
            </a:r>
            <a:r>
              <a:rPr lang="ar-SA" dirty="0" smtClean="0"/>
              <a:t>أن </a:t>
            </a:r>
            <a:r>
              <a:rPr lang="ar-SA" dirty="0"/>
              <a:t>حوالي 55 عراقياً يموتون </a:t>
            </a:r>
            <a:r>
              <a:rPr lang="ar-SA" dirty="0" smtClean="0"/>
              <a:t>نتيجة </a:t>
            </a:r>
            <a:r>
              <a:rPr lang="ar-SA" dirty="0"/>
              <a:t>أمراض مرتبطة بالتبغ كل يوم. في المقابل ، يموت 10 أشخاص كل يوم في العراق بسبب الإرهاب والعنف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42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ar-SA" dirty="0"/>
              <a:t>تاريخياً ، كان استهلاك التبغ منتشرًا على نطاق واسع في المنطقة العربية منذ الحقبة الاستعمارية ، لكن انتشاره في العراق زاد بشكل ملحوظ </a:t>
            </a:r>
            <a:r>
              <a:rPr lang="ar-SA" dirty="0" smtClean="0"/>
              <a:t>نتيجة الحروب والازمات المتوالية . </a:t>
            </a:r>
          </a:p>
          <a:p>
            <a:pPr algn="just"/>
            <a:r>
              <a:rPr lang="ar-SA" dirty="0" smtClean="0"/>
              <a:t>تبلغ </a:t>
            </a:r>
            <a:r>
              <a:rPr lang="ar-SA" dirty="0"/>
              <a:t>نسبة التدخين في العراق 31٪ للرجال و 4٪ </a:t>
            </a:r>
            <a:r>
              <a:rPr lang="ar-SA" dirty="0" smtClean="0"/>
              <a:t>للنساء </a:t>
            </a:r>
            <a:r>
              <a:rPr lang="ar-SA" dirty="0" smtClean="0"/>
              <a:t>و</a:t>
            </a:r>
            <a:r>
              <a:rPr lang="ar-SA" dirty="0" smtClean="0"/>
              <a:t>يختلف </a:t>
            </a:r>
            <a:r>
              <a:rPr lang="ar-SA" dirty="0"/>
              <a:t>تقبل المجتمع العربي لتدخين الفتيات </a:t>
            </a:r>
            <a:r>
              <a:rPr lang="ar-SA" dirty="0" smtClean="0"/>
              <a:t>للشيشة او الاركيلة </a:t>
            </a:r>
            <a:r>
              <a:rPr lang="ar-SA" dirty="0"/>
              <a:t>من مدينة إلى أخرى ، ورغم أن المجتمع العراقي شهد انفتاحاً إلا أنه لا تزال هناك آراء ضد تدخين المرأة في المقاهي والتي يعتبرها البعض تؤثر سلباً على صورة المرأة</a:t>
            </a:r>
            <a:r>
              <a:rPr lang="en-US" dirty="0"/>
              <a:t>.</a:t>
            </a:r>
          </a:p>
          <a:p>
            <a:pPr algn="just"/>
            <a:r>
              <a:rPr lang="ar-SA" dirty="0"/>
              <a:t>تحول هذا الخلاف إلى حد كبير إلى نقاش ساخن حول </a:t>
            </a:r>
            <a:r>
              <a:rPr lang="ar-SA" dirty="0" smtClean="0"/>
              <a:t>تدخين </a:t>
            </a:r>
            <a:r>
              <a:rPr lang="ar-SA" dirty="0"/>
              <a:t>الشيشة أو </a:t>
            </a:r>
            <a:r>
              <a:rPr lang="ar-SA" dirty="0" smtClean="0"/>
              <a:t>السجائر بالنسبة للمراة  </a:t>
            </a:r>
            <a:r>
              <a:rPr lang="ar-SA" dirty="0"/>
              <a:t>في المقاهي العامة ، </a:t>
            </a:r>
            <a:r>
              <a:rPr lang="ar-SA" dirty="0"/>
              <a:t>حيث بدأت الفتيات في الآونة الأخيرة </a:t>
            </a:r>
            <a:r>
              <a:rPr lang="ar-SA" dirty="0" smtClean="0"/>
              <a:t>التدخين </a:t>
            </a:r>
            <a:r>
              <a:rPr lang="ar-SA" dirty="0"/>
              <a:t>في المقاهي المفتوحة والراقية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5953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dirty="0"/>
              <a:t>تدخين العراقيات الأرجيلة.. من "العيب" إلى </a:t>
            </a:r>
            <a:r>
              <a:rPr lang="ar-SA" b="1" dirty="0" smtClean="0"/>
              <a:t>العلن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ar-SA" dirty="0"/>
              <a:t> في الواقع حتى السنوات الأخيرة </a:t>
            </a:r>
            <a:r>
              <a:rPr lang="ar-SA" dirty="0" smtClean="0"/>
              <a:t> كان </a:t>
            </a:r>
            <a:r>
              <a:rPr lang="ar-SA" dirty="0"/>
              <a:t>لا يُعرف تدخين النساء للشيشة في </a:t>
            </a:r>
            <a:r>
              <a:rPr lang="ar-SA" dirty="0" smtClean="0"/>
              <a:t>العراق وكان </a:t>
            </a:r>
            <a:r>
              <a:rPr lang="ar-SA" dirty="0"/>
              <a:t>يُنظر إلى تدخين الإناث عمومًا على أنه </a:t>
            </a:r>
            <a:r>
              <a:rPr lang="ar-SA" dirty="0" smtClean="0"/>
              <a:t>مؤشر سوء </a:t>
            </a:r>
            <a:r>
              <a:rPr lang="ar-SA" dirty="0"/>
              <a:t>السلوك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ar-SA" dirty="0"/>
              <a:t>ولكن  يبدو أن الوضع اليوم يختلف عما كان عليه قبل أكثر من عقد. في المقاهي الحديثة ، </a:t>
            </a:r>
            <a:r>
              <a:rPr lang="ar-SA" dirty="0" smtClean="0"/>
              <a:t>نشاهد </a:t>
            </a:r>
            <a:r>
              <a:rPr lang="ar-SA" dirty="0"/>
              <a:t>وجود المدخنات من  النساء ، بما في ذلك الشابات دون سن العشرين ، اللاتي يتمتعن بحرية التحدث أثناء تدخين السجائر. كثير منهن يدخنن </a:t>
            </a:r>
            <a:r>
              <a:rPr lang="ar-SA" dirty="0" smtClean="0"/>
              <a:t>الاركيلة </a:t>
            </a:r>
            <a:r>
              <a:rPr lang="ar-SA" dirty="0"/>
              <a:t>في المقاهي مع أزواجهن أو أقاربهم من </a:t>
            </a:r>
            <a:r>
              <a:rPr lang="ar-SA" dirty="0" smtClean="0"/>
              <a:t>الذكور. </a:t>
            </a:r>
            <a:r>
              <a:rPr lang="ar-SA" dirty="0"/>
              <a:t>في السنوات القليلة الماضية ، زاد الطلب على مدخني </a:t>
            </a:r>
            <a:r>
              <a:rPr lang="ar-SA" dirty="0" smtClean="0"/>
              <a:t>الاركيلة </a:t>
            </a:r>
            <a:r>
              <a:rPr lang="ar-SA" dirty="0"/>
              <a:t>لأنها متوفرة بالفعل في العديد من الدول الغربية وحتى العربية. أدى الاعتقاد الخاطئ بأن السجائر أكثر خطورة من الاركيلة لذلك ادى انتشار هذا النوع من التدخين ( الاركيلة) . كثيرًا ما يقول المدخنون أن التبغ المستخدم في الاركيلة مصنوع من الأعشاب التي يعتبرونها "غير ضارة </a:t>
            </a:r>
            <a:r>
              <a:rPr lang="ar-SA" dirty="0" smtClean="0"/>
              <a:t>ولكن </a:t>
            </a:r>
            <a:r>
              <a:rPr lang="ar-SA" dirty="0"/>
              <a:t>آلية إدخال الدخان في الماء تزيد من الرطوبة فيه ، مما يساعده على البقاء لفترة أطول في الرئتين. يقول الخبراء إن تدخين الشيشة لمدة ساعة واحدة تنتج 200 ضعف كمية دخان السيجارة ، محذرين من أنها قد تسبب أمراضًا مزمنة مثل سرطان الرئة وسرطان الفم </a:t>
            </a:r>
            <a:r>
              <a:rPr lang="ar-SA" dirty="0" smtClean="0"/>
              <a:t>على </a:t>
            </a:r>
            <a:r>
              <a:rPr lang="ar-SA" dirty="0"/>
              <a:t>المدى القصير ، </a:t>
            </a:r>
            <a:r>
              <a:rPr lang="ar-SA" dirty="0" smtClean="0"/>
              <a:t>وبالاضافة الى </a:t>
            </a:r>
            <a:r>
              <a:rPr lang="ar-SA" dirty="0"/>
              <a:t>أمراض الفم. الأوعية الدموية والقلب وارتفاع ضغط الدم</a:t>
            </a:r>
            <a:r>
              <a:rPr lang="en-US" dirty="0"/>
              <a:t>.</a:t>
            </a:r>
          </a:p>
          <a:p>
            <a:r>
              <a:rPr lang="ar-SA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0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>
            <a:normAutofit/>
          </a:bodyPr>
          <a:lstStyle/>
          <a:p>
            <a:r>
              <a:rPr lang="ar-SA" b="1" dirty="0"/>
              <a:t>أضرار الاركيلة على </a:t>
            </a:r>
            <a:r>
              <a:rPr lang="ar-SA" b="1" dirty="0" smtClean="0"/>
              <a:t>النساء</a:t>
            </a:r>
          </a:p>
          <a:p>
            <a:endParaRPr lang="en-US" dirty="0"/>
          </a:p>
          <a:p>
            <a:r>
              <a:rPr lang="ar-SA" dirty="0"/>
              <a:t>يمكن تلخيص تأثير </a:t>
            </a:r>
            <a:r>
              <a:rPr lang="ar-SA" dirty="0" smtClean="0"/>
              <a:t>الاركيلة </a:t>
            </a:r>
            <a:r>
              <a:rPr lang="ar-SA" dirty="0"/>
              <a:t>على </a:t>
            </a:r>
            <a:r>
              <a:rPr lang="ar-SA" dirty="0" smtClean="0"/>
              <a:t>المدخنين </a:t>
            </a:r>
            <a:r>
              <a:rPr lang="ar-SA" dirty="0"/>
              <a:t>على النحو التالي:</a:t>
            </a:r>
            <a:endParaRPr lang="en-US" dirty="0"/>
          </a:p>
          <a:p>
            <a:r>
              <a:rPr lang="ar-SA" dirty="0"/>
              <a:t>1: تدخين </a:t>
            </a:r>
            <a:r>
              <a:rPr lang="ar-SA" dirty="0"/>
              <a:t>الاركيلة </a:t>
            </a:r>
            <a:r>
              <a:rPr lang="ar-SA" dirty="0"/>
              <a:t>هو أحد الأسباب الرئيسية لسرطان الرئة.</a:t>
            </a:r>
            <a:endParaRPr lang="en-US" dirty="0"/>
          </a:p>
          <a:p>
            <a:r>
              <a:rPr lang="ar-SA" dirty="0"/>
              <a:t>2: تحتوي </a:t>
            </a:r>
            <a:r>
              <a:rPr lang="ar-SA" dirty="0"/>
              <a:t>الاركيلة </a:t>
            </a:r>
            <a:r>
              <a:rPr lang="ar-SA" dirty="0"/>
              <a:t>على أربعة آلاف مادة ضارة ، مما يجعلها شديدة الخطورة لتلوث الهواء.</a:t>
            </a:r>
            <a:endParaRPr lang="en-US" dirty="0"/>
          </a:p>
          <a:p>
            <a:r>
              <a:rPr lang="ar-SA" dirty="0"/>
              <a:t>3: تظهر الأبحاث أن تدخين </a:t>
            </a:r>
            <a:r>
              <a:rPr lang="ar-SA" dirty="0"/>
              <a:t>الاركيلة </a:t>
            </a:r>
            <a:r>
              <a:rPr lang="ar-SA" dirty="0"/>
              <a:t>يسبب الإدمان أكثر من تدخين السجائر.</a:t>
            </a:r>
            <a:endParaRPr lang="en-US" dirty="0"/>
          </a:p>
          <a:p>
            <a:r>
              <a:rPr lang="ar-SA" dirty="0"/>
              <a:t>4: أثبتت الأبحاث الأمريكية أن </a:t>
            </a:r>
            <a:r>
              <a:rPr lang="ar-SA" dirty="0"/>
              <a:t>ا </a:t>
            </a:r>
            <a:r>
              <a:rPr lang="ar-SA" dirty="0" smtClean="0"/>
              <a:t>الاركيلة </a:t>
            </a:r>
            <a:r>
              <a:rPr lang="ar-SA" dirty="0" smtClean="0"/>
              <a:t>هي </a:t>
            </a:r>
            <a:r>
              <a:rPr lang="ar-SA" dirty="0"/>
              <a:t>السبب الأكثر شيوعًا لمرض السل.</a:t>
            </a:r>
            <a:endParaRPr lang="en-US" dirty="0"/>
          </a:p>
          <a:p>
            <a:r>
              <a:rPr lang="ar-SA" dirty="0"/>
              <a:t>5: من بين مخاطر </a:t>
            </a:r>
            <a:r>
              <a:rPr lang="ar-SA" dirty="0"/>
              <a:t>الاركيلة </a:t>
            </a:r>
            <a:r>
              <a:rPr lang="ar-SA" dirty="0"/>
              <a:t>، فإنها تعرض صحة الأسنان لخطر كبير.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8264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آثار التدخين على المرأة جمالياً </a:t>
            </a:r>
            <a:endParaRPr lang="en-US" dirty="0"/>
          </a:p>
          <a:p>
            <a:r>
              <a:rPr lang="ar-SA" dirty="0"/>
              <a:t>يمكن أن يتسبب استنشاق الدخان </a:t>
            </a:r>
            <a:r>
              <a:rPr lang="ar-SA" dirty="0" smtClean="0"/>
              <a:t>الى حدوث </a:t>
            </a:r>
            <a:r>
              <a:rPr lang="ar-SA" dirty="0" smtClean="0"/>
              <a:t>الخطوط </a:t>
            </a:r>
            <a:r>
              <a:rPr lang="ar-SA" dirty="0"/>
              <a:t>الدقيقة والتجاعيد على الجلد ، وخاصة </a:t>
            </a:r>
            <a:r>
              <a:rPr lang="ar-SA" dirty="0" smtClean="0"/>
              <a:t>حول العينين</a:t>
            </a:r>
            <a:r>
              <a:rPr lang="ar-SA" dirty="0"/>
              <a:t>. </a:t>
            </a:r>
            <a:r>
              <a:rPr lang="ar-SA" dirty="0" smtClean="0"/>
              <a:t>ويسبب </a:t>
            </a:r>
            <a:r>
              <a:rPr lang="ar-SA" dirty="0"/>
              <a:t>شحوب الجلد </a:t>
            </a:r>
            <a:r>
              <a:rPr lang="ar-SA" dirty="0" smtClean="0"/>
              <a:t>وتسطح </a:t>
            </a:r>
            <a:r>
              <a:rPr lang="ar-SA" dirty="0"/>
              <a:t>الخدين. </a:t>
            </a:r>
            <a:r>
              <a:rPr lang="ar-SA" dirty="0" smtClean="0"/>
              <a:t>وايضاً يمكن </a:t>
            </a:r>
            <a:r>
              <a:rPr lang="ar-SA" dirty="0"/>
              <a:t>أن يسبب تساقط الشعر </a:t>
            </a:r>
            <a:r>
              <a:rPr lang="ar-SA" dirty="0" smtClean="0"/>
              <a:t>وتقصفه و </a:t>
            </a:r>
            <a:r>
              <a:rPr lang="ar-SA" dirty="0"/>
              <a:t>يسبب جفاف وتلف الشعر. </a:t>
            </a:r>
            <a:r>
              <a:rPr lang="ar-SA" dirty="0" smtClean="0"/>
              <a:t>ويسبب  ايضاً تقصف </a:t>
            </a:r>
            <a:r>
              <a:rPr lang="ar-SA" dirty="0"/>
              <a:t>الأطراف </a:t>
            </a:r>
            <a:r>
              <a:rPr lang="ar-SA" dirty="0" smtClean="0"/>
              <a:t>والأظافروتغيير </a:t>
            </a:r>
            <a:r>
              <a:rPr lang="ar-SA" dirty="0"/>
              <a:t>لون الأظافر </a:t>
            </a:r>
            <a:r>
              <a:rPr lang="ar-SA" dirty="0" smtClean="0"/>
              <a:t>بحيث </a:t>
            </a:r>
            <a:r>
              <a:rPr lang="ar-SA" dirty="0"/>
              <a:t>تصبح رمادية أو صفراء </a:t>
            </a:r>
            <a:r>
              <a:rPr lang="ar-SA" dirty="0" smtClean="0"/>
              <a:t>اللون.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30240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688632"/>
          </a:xfrm>
        </p:spPr>
        <p:txBody>
          <a:bodyPr>
            <a:normAutofit fontScale="70000" lnSpcReduction="20000"/>
          </a:bodyPr>
          <a:lstStyle/>
          <a:p>
            <a:r>
              <a:rPr lang="ar-SA" sz="3800" b="1" dirty="0"/>
              <a:t>مخاطر تدخين الأم </a:t>
            </a:r>
            <a:r>
              <a:rPr lang="ar-SA" sz="3800" b="1" dirty="0" smtClean="0"/>
              <a:t>الحامل</a:t>
            </a:r>
          </a:p>
          <a:p>
            <a:endParaRPr lang="en-US" dirty="0"/>
          </a:p>
          <a:p>
            <a:pPr marL="0" indent="0">
              <a:buNone/>
            </a:pPr>
            <a:r>
              <a:rPr lang="ar-SA" sz="3400" dirty="0"/>
              <a:t>في عام 1896 م نُشر أول تقرير عن ضرر تدخين الأم الحامل على الجنين. </a:t>
            </a:r>
            <a:r>
              <a:rPr lang="ar-SA" sz="3400" dirty="0" smtClean="0"/>
              <a:t>حيث اكتشف </a:t>
            </a:r>
            <a:r>
              <a:rPr lang="ar-SA" sz="3400" dirty="0"/>
              <a:t>الأطباء في النصف الثاني من القرن الماضي العلاقة </a:t>
            </a:r>
            <a:r>
              <a:rPr lang="ar-SA" sz="3400" dirty="0" smtClean="0"/>
              <a:t>بين </a:t>
            </a:r>
            <a:r>
              <a:rPr lang="ar-SA" sz="3400" dirty="0"/>
              <a:t>تدخين الأم وزيادة التهابات الجهاز التنفسي في السنة الأولى من العمر</a:t>
            </a:r>
            <a:r>
              <a:rPr lang="ar-SA" sz="3400" dirty="0" smtClean="0"/>
              <a:t>.</a:t>
            </a:r>
          </a:p>
          <a:p>
            <a:pPr marL="0" indent="0" algn="just">
              <a:buNone/>
            </a:pPr>
            <a:r>
              <a:rPr lang="ar-SA" sz="3400" dirty="0" smtClean="0"/>
              <a:t>وأظهرت </a:t>
            </a:r>
            <a:r>
              <a:rPr lang="ar-SA" sz="3400" dirty="0"/>
              <a:t>دراسة أن تدخين الأمهات يمكن أن يؤثر بشكل كبير على وظائف الرئة عند الأطفال حديثي الولادة. </a:t>
            </a:r>
            <a:r>
              <a:rPr lang="ar-SA" sz="3400" dirty="0" smtClean="0"/>
              <a:t>والسؤال </a:t>
            </a:r>
            <a:r>
              <a:rPr lang="ar-SA" sz="3400" dirty="0"/>
              <a:t>الذي يطرح نفسه هنا هو ما إذا كان تدخين الأم يؤثر على الطفل بسبب استنشاق الدخان أو ما يسمى بالتدخين البيئي (السلبي) ، أم أن ضرر التدخين يبدأ أثناء الحمل من خلال المشيمة والرضاعة</a:t>
            </a:r>
            <a:r>
              <a:rPr lang="ar-SA" sz="3400" dirty="0" smtClean="0"/>
              <a:t>؟</a:t>
            </a:r>
          </a:p>
          <a:p>
            <a:pPr marL="0" indent="0" algn="just">
              <a:buNone/>
            </a:pPr>
            <a:r>
              <a:rPr lang="ar-SA" sz="3400" dirty="0" smtClean="0"/>
              <a:t>حيث </a:t>
            </a:r>
            <a:r>
              <a:rPr lang="ar-SA" sz="3400" dirty="0"/>
              <a:t>أظهرت دراسة أجريت على ما يقرب من 13000 طفل في المملكة المتحدة أن تدخين الأم أثناء الحمل يزيد من خطر إصابة طفلها بأمراض الجهاز التنفسي ، حتى لو لم تدخن بعد الولادة. </a:t>
            </a:r>
            <a:r>
              <a:rPr lang="ar-SA" sz="3400" dirty="0" smtClean="0"/>
              <a:t>وتكون </a:t>
            </a:r>
            <a:r>
              <a:rPr lang="ar-SA" sz="3400" dirty="0"/>
              <a:t>آثار التدخين أثناء الحمل أكثر حدة منها بعد الولادة</a:t>
            </a:r>
            <a:r>
              <a:rPr lang="ar-SA" sz="3400" dirty="0" smtClean="0"/>
              <a:t>.</a:t>
            </a:r>
          </a:p>
          <a:p>
            <a:pPr marL="0" indent="0" algn="just">
              <a:buNone/>
            </a:pPr>
            <a:r>
              <a:rPr lang="ar-SA" sz="3400" dirty="0" smtClean="0"/>
              <a:t> وأكدت </a:t>
            </a:r>
            <a:r>
              <a:rPr lang="ar-SA" sz="3400" dirty="0"/>
              <a:t>النتائج السابقة دراسة نُشرت في عام 2000 على حوالي 6000 طفل في كاليفورنيا بالولايات المتحدة </a:t>
            </a:r>
            <a:r>
              <a:rPr lang="ar-SA" sz="3400" dirty="0" smtClean="0"/>
              <a:t>الأمريكية أن </a:t>
            </a:r>
            <a:r>
              <a:rPr lang="ar-SA" sz="3400" dirty="0"/>
              <a:t>التدخين عند النساء الحوامل يزيد من خطر الإصابة بالربو والحساسية عند الأطفال. كما أظهرت الدراسات أن </a:t>
            </a:r>
            <a:r>
              <a:rPr lang="ar-SA" sz="3400" dirty="0" smtClean="0"/>
              <a:t>سموم تنتقل الى دم </a:t>
            </a:r>
            <a:r>
              <a:rPr lang="ar-SA" sz="3400" dirty="0"/>
              <a:t>الأجنة </a:t>
            </a:r>
            <a:r>
              <a:rPr lang="ar-SA" sz="3400" dirty="0" smtClean="0"/>
              <a:t>وهي </a:t>
            </a:r>
            <a:r>
              <a:rPr lang="ar-SA" sz="3400" dirty="0"/>
              <a:t>نفسها الموجودة في دم الأمهات المدخنات. </a:t>
            </a:r>
            <a:r>
              <a:rPr lang="ar-SA" sz="3400" dirty="0" smtClean="0"/>
              <a:t>حيث تصل </a:t>
            </a:r>
            <a:r>
              <a:rPr lang="ar-SA" sz="3400" dirty="0"/>
              <a:t>جميعًا إلى الجنين عبر المشيمة. </a:t>
            </a:r>
            <a:r>
              <a:rPr lang="ar-SA" sz="3400" dirty="0" smtClean="0"/>
              <a:t>ويتضح </a:t>
            </a:r>
            <a:r>
              <a:rPr lang="ar-SA" sz="3400" dirty="0"/>
              <a:t>مما سبق أن ضرر التدخين أثناء الحمل على الجنين أكبر من ضرر تعرض الأطفال للتدخين البيئي (السلبي) في المنزل</a:t>
            </a:r>
            <a:r>
              <a:rPr lang="en-US" sz="3400" dirty="0"/>
              <a:t>.</a:t>
            </a:r>
            <a:endParaRPr lang="ar-IQ" sz="3400" dirty="0"/>
          </a:p>
          <a:p>
            <a:pPr marL="0" indent="0">
              <a:buNone/>
            </a:pPr>
            <a:endParaRPr lang="ar-IQ" sz="3400" dirty="0"/>
          </a:p>
        </p:txBody>
      </p:sp>
    </p:spTree>
    <p:extLst>
      <p:ext uri="{BB962C8B-B14F-4D97-AF65-F5344CB8AC3E}">
        <p14:creationId xmlns:p14="http://schemas.microsoft.com/office/powerpoint/2010/main" val="839687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904656"/>
          </a:xfrm>
        </p:spPr>
        <p:txBody>
          <a:bodyPr>
            <a:normAutofit fontScale="92500" lnSpcReduction="20000"/>
          </a:bodyPr>
          <a:lstStyle/>
          <a:p>
            <a:r>
              <a:rPr lang="ar-SA" b="1" smtClean="0"/>
              <a:t> بعض الإجراءات </a:t>
            </a:r>
            <a:r>
              <a:rPr lang="ar-SA" b="1" dirty="0"/>
              <a:t>( التوصيات ) المقترحة :</a:t>
            </a:r>
            <a:endParaRPr lang="en-US" dirty="0"/>
          </a:p>
          <a:p>
            <a:r>
              <a:rPr lang="ar-SA" dirty="0"/>
              <a:t>• في ضوء الانتشار الواسع </a:t>
            </a:r>
            <a:r>
              <a:rPr lang="ar-SA" dirty="0" smtClean="0"/>
              <a:t>للاركيلة في </a:t>
            </a:r>
            <a:r>
              <a:rPr lang="ar-SA" dirty="0"/>
              <a:t>جميع أنحاء العالم ، هناك حاجة إلى تدابير مراقبة قوية للحد من انتشار هذه الممارسة لحماية الصحة العامة. فيما يلي بعض الإجراءات المقترحة </a:t>
            </a:r>
            <a:r>
              <a:rPr lang="ar-SA" dirty="0" smtClean="0"/>
              <a:t>:</a:t>
            </a:r>
          </a:p>
          <a:p>
            <a:r>
              <a:rPr lang="ar-SA" dirty="0" smtClean="0"/>
              <a:t>1-</a:t>
            </a:r>
            <a:r>
              <a:rPr lang="en-US" dirty="0" smtClean="0"/>
              <a:t> </a:t>
            </a:r>
            <a:r>
              <a:rPr lang="ar-SA" dirty="0"/>
              <a:t>يجب حظر تدخين الشيشة في الأماكن العامة المغلقة ، ويجب عدم وضع الشيشة في مراكز التسوق المغلقة وغيرها من مراكز التسوق الكبيرة</a:t>
            </a:r>
            <a:r>
              <a:rPr lang="en-US" dirty="0"/>
              <a:t>.</a:t>
            </a:r>
          </a:p>
          <a:p>
            <a:r>
              <a:rPr lang="ar-SA" dirty="0" smtClean="0"/>
              <a:t>2- يجب </a:t>
            </a:r>
            <a:r>
              <a:rPr lang="ar-SA" dirty="0"/>
              <a:t>اختبار </a:t>
            </a:r>
            <a:r>
              <a:rPr lang="ar-SA" dirty="0" smtClean="0"/>
              <a:t>الاركيلة وفقًا </a:t>
            </a:r>
            <a:r>
              <a:rPr lang="ar-SA" dirty="0"/>
              <a:t>لنفس المعايير الصارمة مثل السجائر</a:t>
            </a:r>
            <a:r>
              <a:rPr lang="en-US" dirty="0"/>
              <a:t>.</a:t>
            </a:r>
          </a:p>
          <a:p>
            <a:r>
              <a:rPr lang="ar-SA" dirty="0" smtClean="0"/>
              <a:t>3-</a:t>
            </a:r>
            <a:r>
              <a:rPr lang="en-US" dirty="0" smtClean="0"/>
              <a:t> </a:t>
            </a:r>
            <a:r>
              <a:rPr lang="ar-SA" dirty="0"/>
              <a:t>منع المصنعين والأطراف الثالثة من تقديم ادعاءات تتعلق بالصحة والسلامة حول تبغ الشيشة وملحقاته</a:t>
            </a:r>
            <a:r>
              <a:rPr lang="en-US" dirty="0"/>
              <a:t>.</a:t>
            </a:r>
          </a:p>
          <a:p>
            <a:r>
              <a:rPr lang="ar-SA" dirty="0" smtClean="0"/>
              <a:t>4-</a:t>
            </a:r>
            <a:r>
              <a:rPr lang="en-US" dirty="0" smtClean="0"/>
              <a:t> </a:t>
            </a:r>
            <a:r>
              <a:rPr lang="ar-SA" dirty="0"/>
              <a:t>يجب أن تشير التحذيرات الصحية إلى الآثار الضارة المختلفة لاستخدام التبغ ويجب أن تكون موضحة بوضوح على عبوات تبغ </a:t>
            </a:r>
            <a:r>
              <a:rPr lang="ar-SA" dirty="0" smtClean="0"/>
              <a:t>الاركيلة </a:t>
            </a:r>
            <a:r>
              <a:rPr lang="ar-SA" dirty="0"/>
              <a:t>وجميع الملحقات والنرجيلة نفسها</a:t>
            </a:r>
            <a:r>
              <a:rPr lang="en-US" dirty="0"/>
              <a:t>.</a:t>
            </a:r>
          </a:p>
          <a:p>
            <a:r>
              <a:rPr lang="ar-SA" dirty="0" smtClean="0"/>
              <a:t>5- </a:t>
            </a:r>
            <a:r>
              <a:rPr lang="ar-SA" dirty="0"/>
              <a:t>يجب تنفيذ برامج التثقيف والتوعية العامة الشاملة حول مخاطر تدخين الشيشة ، ويجب معالجة المغالطة القائلة بأن تدخين الشيشة أكثر أمانًا أو صحة من تدخين السجائر</a:t>
            </a:r>
            <a:r>
              <a:rPr lang="en-US" dirty="0"/>
              <a:t>.</a:t>
            </a:r>
          </a:p>
          <a:p>
            <a:r>
              <a:rPr lang="ar-SA" dirty="0" smtClean="0"/>
              <a:t>6-</a:t>
            </a:r>
            <a:r>
              <a:rPr lang="en-US" dirty="0" smtClean="0"/>
              <a:t> </a:t>
            </a:r>
            <a:r>
              <a:rPr lang="ar-SA" dirty="0"/>
              <a:t>يجب أن تتضمن </a:t>
            </a:r>
            <a:r>
              <a:rPr lang="ar-SA" dirty="0" smtClean="0"/>
              <a:t>خطة واسعة  للاقلاع عن التدخين، ويجب أن تستهدف التدخلات الخصائص الفريدة التي تجعل تدخين الشيشة </a:t>
            </a:r>
            <a:r>
              <a:rPr lang="ar-SA" dirty="0"/>
              <a:t>أمرًا جذابًا وبالتالي يصعب الإقلاع عنه.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32793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1005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مضار التدخين (الاركيلة) على النساء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مضار التدخين (الاركيلة) على النساء</dc:title>
  <dc:creator>USER</dc:creator>
  <cp:lastModifiedBy>USER</cp:lastModifiedBy>
  <cp:revision>15</cp:revision>
  <dcterms:created xsi:type="dcterms:W3CDTF">2022-01-20T14:17:49Z</dcterms:created>
  <dcterms:modified xsi:type="dcterms:W3CDTF">2022-01-22T09:04:32Z</dcterms:modified>
</cp:coreProperties>
</file>