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77" r:id="rId11"/>
    <p:sldId id="265" r:id="rId12"/>
    <p:sldId id="284" r:id="rId13"/>
    <p:sldId id="266" r:id="rId14"/>
    <p:sldId id="279" r:id="rId15"/>
    <p:sldId id="267" r:id="rId16"/>
    <p:sldId id="268" r:id="rId17"/>
    <p:sldId id="285" r:id="rId18"/>
    <p:sldId id="269" r:id="rId19"/>
    <p:sldId id="270" r:id="rId20"/>
    <p:sldId id="271" r:id="rId21"/>
    <p:sldId id="281" r:id="rId22"/>
    <p:sldId id="272" r:id="rId23"/>
    <p:sldId id="273" r:id="rId24"/>
    <p:sldId id="282" r:id="rId25"/>
    <p:sldId id="274" r:id="rId26"/>
    <p:sldId id="275" r:id="rId27"/>
    <p:sldId id="283" r:id="rId28"/>
    <p:sldId id="276" r:id="rId2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2" d="100"/>
          <a:sy n="62" d="100"/>
        </p:scale>
        <p:origin x="-151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20" name="Footer Placeholder 19"/>
          <p:cNvSpPr>
            <a:spLocks noGrp="1"/>
          </p:cNvSpPr>
          <p:nvPr>
            <p:ph type="ftr" sz="quarter" idx="11"/>
          </p:nvPr>
        </p:nvSpPr>
        <p:spPr/>
        <p:txBody>
          <a:bodyPr/>
          <a:lstStyle>
            <a:extLst/>
          </a:lstStyle>
          <a:p>
            <a:endParaRPr lang="ar-IQ"/>
          </a:p>
        </p:txBody>
      </p:sp>
      <p:sp>
        <p:nvSpPr>
          <p:cNvPr id="10" name="Slide Number Placeholder 9"/>
          <p:cNvSpPr>
            <a:spLocks noGrp="1"/>
          </p:cNvSpPr>
          <p:nvPr>
            <p:ph type="sldNum" sz="quarter" idx="12"/>
          </p:nvPr>
        </p:nvSpPr>
        <p:spPr/>
        <p:txBody>
          <a:bodyPr/>
          <a:lstStyle>
            <a:extLst/>
          </a:lstStyle>
          <a:p>
            <a:fld id="{87999A4C-0C0C-4BF8-AAFB-02FC70B0E33B}" type="slidenum">
              <a:rPr lang="ar-IQ" smtClean="0"/>
              <a:pPr/>
              <a:t>‹#›</a:t>
            </a:fld>
            <a:endParaRPr lang="ar-IQ"/>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87999A4C-0C0C-4BF8-AAFB-02FC70B0E33B}"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87999A4C-0C0C-4BF8-AAFB-02FC70B0E33B}"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87999A4C-0C0C-4BF8-AAFB-02FC70B0E33B}"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87999A4C-0C0C-4BF8-AAFB-02FC70B0E33B}" type="slidenum">
              <a:rPr lang="ar-IQ" smtClean="0"/>
              <a:pPr/>
              <a:t>‹#›</a:t>
            </a:fld>
            <a:endParaRPr lang="ar-IQ"/>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87999A4C-0C0C-4BF8-AAFB-02FC70B0E33B}"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87999A4C-0C0C-4BF8-AAFB-02FC70B0E33B}"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87999A4C-0C0C-4BF8-AAFB-02FC70B0E33B}"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87999A4C-0C0C-4BF8-AAFB-02FC70B0E33B}" type="slidenum">
              <a:rPr lang="ar-IQ" smtClean="0"/>
              <a:pPr/>
              <a:t>‹#›</a:t>
            </a:fld>
            <a:endParaRPr lang="ar-IQ"/>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87999A4C-0C0C-4BF8-AAFB-02FC70B0E33B}"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10E703A-CB4E-4E39-8F26-5AB5E5035B18}" type="datetimeFigureOut">
              <a:rPr lang="ar-IQ" smtClean="0"/>
              <a:pPr/>
              <a:t>16/09/1443</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87999A4C-0C0C-4BF8-AAFB-02FC70B0E33B}" type="slidenum">
              <a:rPr lang="ar-IQ" smtClean="0"/>
              <a:pPr/>
              <a:t>‹#›</a:t>
            </a:fld>
            <a:endParaRPr lang="ar-IQ"/>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10E703A-CB4E-4E39-8F26-5AB5E5035B18}" type="datetimeFigureOut">
              <a:rPr lang="ar-IQ" smtClean="0"/>
              <a:pPr/>
              <a:t>16/09/1443</a:t>
            </a:fld>
            <a:endParaRPr lang="ar-IQ"/>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IQ"/>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999A4C-0C0C-4BF8-AAFB-02FC70B0E33B}" type="slidenum">
              <a:rPr lang="ar-IQ" smtClean="0"/>
              <a:pPr/>
              <a:t>‹#›</a:t>
            </a:fld>
            <a:endParaRPr lang="ar-IQ"/>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548680"/>
            <a:ext cx="7772400" cy="1686049"/>
          </a:xfrm>
        </p:spPr>
        <p:txBody>
          <a:bodyPr>
            <a:normAutofit fontScale="90000"/>
          </a:bodyPr>
          <a:lstStyle/>
          <a:p>
            <a:pPr algn="ctr"/>
            <a:r>
              <a:rPr lang="ar-IQ" b="1" dirty="0">
                <a:solidFill>
                  <a:schemeClr val="tx1"/>
                </a:solidFill>
              </a:rPr>
              <a:t>موجز عن اهم انواع الحشرات الطبية الناقلة للامراض</a:t>
            </a:r>
            <a:r>
              <a:rPr lang="en-US" dirty="0">
                <a:solidFill>
                  <a:schemeClr val="tx1"/>
                </a:solidFill>
              </a:rPr>
              <a:t/>
            </a:r>
            <a:br>
              <a:rPr lang="en-US" dirty="0">
                <a:solidFill>
                  <a:schemeClr val="tx1"/>
                </a:solidFill>
              </a:rPr>
            </a:br>
            <a:endParaRPr lang="ar-IQ" dirty="0">
              <a:solidFill>
                <a:schemeClr val="tx1"/>
              </a:solidFill>
            </a:endParaRPr>
          </a:p>
        </p:txBody>
      </p:sp>
      <p:sp>
        <p:nvSpPr>
          <p:cNvPr id="3" name="Subtitle 2"/>
          <p:cNvSpPr>
            <a:spLocks noGrp="1"/>
          </p:cNvSpPr>
          <p:nvPr>
            <p:ph type="subTitle" idx="1"/>
          </p:nvPr>
        </p:nvSpPr>
        <p:spPr>
          <a:xfrm>
            <a:off x="1371600" y="2780928"/>
            <a:ext cx="6400800" cy="2857872"/>
          </a:xfrm>
        </p:spPr>
        <p:txBody>
          <a:bodyPr/>
          <a:lstStyle/>
          <a:p>
            <a:pPr algn="ctr"/>
            <a:r>
              <a:rPr lang="ar-IQ" b="1" dirty="0" smtClean="0">
                <a:solidFill>
                  <a:schemeClr val="tx1"/>
                </a:solidFill>
                <a:cs typeface="+mj-cs"/>
              </a:rPr>
              <a:t>اعداد </a:t>
            </a:r>
            <a:r>
              <a:rPr lang="ar-IQ" b="1" dirty="0" smtClean="0">
                <a:solidFill>
                  <a:schemeClr val="tx1"/>
                </a:solidFill>
                <a:cs typeface="+mj-cs"/>
              </a:rPr>
              <a:t>المدرس</a:t>
            </a:r>
            <a:endParaRPr lang="ar-IQ" b="1" dirty="0" smtClean="0">
              <a:solidFill>
                <a:schemeClr val="tx1"/>
              </a:solidFill>
              <a:cs typeface="+mj-cs"/>
            </a:endParaRPr>
          </a:p>
          <a:p>
            <a:pPr algn="ctr"/>
            <a:r>
              <a:rPr lang="ar-IQ" b="1" dirty="0" smtClean="0">
                <a:solidFill>
                  <a:schemeClr val="tx1"/>
                </a:solidFill>
                <a:cs typeface="+mj-cs"/>
              </a:rPr>
              <a:t>سهاد ياسين جاسم</a:t>
            </a:r>
          </a:p>
          <a:p>
            <a:pPr algn="ctr"/>
            <a:r>
              <a:rPr lang="ar-IQ" sz="2400" b="1" dirty="0" smtClean="0">
                <a:solidFill>
                  <a:schemeClr val="tx1"/>
                </a:solidFill>
                <a:cs typeface="+mj-cs"/>
              </a:rPr>
              <a:t> قسم الحشرات واللافقريات / مركز بحوث ومتحف التاريخ الطبيعي /جامعة بغداد </a:t>
            </a:r>
            <a:endParaRPr lang="ar-IQ" sz="2400" b="1" dirty="0">
              <a:solidFill>
                <a:schemeClr val="tx1"/>
              </a:solidFill>
              <a:cs typeface="+mj-cs"/>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uhad\Documents\صرصر.jpg"/>
          <p:cNvPicPr>
            <a:picLocks noGrp="1" noChangeAspect="1" noChangeArrowheads="1"/>
          </p:cNvPicPr>
          <p:nvPr>
            <p:ph idx="1"/>
          </p:nvPr>
        </p:nvPicPr>
        <p:blipFill>
          <a:blip r:embed="rId2" cstate="print"/>
          <a:srcRect/>
          <a:stretch>
            <a:fillRect/>
          </a:stretch>
        </p:blipFill>
        <p:spPr bwMode="auto">
          <a:xfrm>
            <a:off x="2627784" y="908720"/>
            <a:ext cx="4968551" cy="4248472"/>
          </a:xfrm>
          <a:prstGeom prst="rect">
            <a:avLst/>
          </a:prstGeom>
          <a:noFill/>
        </p:spPr>
      </p:pic>
    </p:spTree>
  </p:cSld>
  <p:clrMapOvr>
    <a:masterClrMapping/>
  </p:clrMapOvr>
  <p:transition>
    <p:cover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a:bodyPr>
          <a:lstStyle/>
          <a:p>
            <a:r>
              <a:rPr lang="ar-IQ" sz="2800" b="1" u="sng" dirty="0" smtClean="0"/>
              <a:t>رتبة القمل</a:t>
            </a:r>
            <a:r>
              <a:rPr lang="en-US" sz="2800" b="1" u="sng" dirty="0" smtClean="0"/>
              <a:t> </a:t>
            </a:r>
            <a:r>
              <a:rPr lang="ar-IQ" sz="2800" b="1" u="sng" dirty="0" smtClean="0"/>
              <a:t>الماص </a:t>
            </a:r>
            <a:r>
              <a:rPr lang="en-US" sz="2800" b="1" u="sng" dirty="0" smtClean="0"/>
              <a:t>Sucking lice</a:t>
            </a:r>
            <a:r>
              <a:rPr lang="ar-IQ" sz="2800" b="1" u="sng" dirty="0" smtClean="0"/>
              <a:t> </a:t>
            </a:r>
            <a:r>
              <a:rPr lang="en-US" sz="2800" b="1" u="sng" dirty="0" smtClean="0"/>
              <a:t>:(</a:t>
            </a:r>
            <a:r>
              <a:rPr lang="en-US" sz="2800" b="1" u="sng" dirty="0" err="1" smtClean="0"/>
              <a:t>Anoplura</a:t>
            </a:r>
            <a:r>
              <a:rPr lang="en-US" sz="2800" b="1" u="sng" dirty="0" smtClean="0"/>
              <a:t>)</a:t>
            </a:r>
          </a:p>
          <a:p>
            <a:r>
              <a:rPr lang="ar-IQ" sz="2800" dirty="0" smtClean="0"/>
              <a:t>وهي حشرات صغيرة بدون جناح وأجزاء فمها ماصة تتكون من شعيرات إبرية تكون داخل كيس وتبرز من الكيس عند الحاجة للتغذية‘ وعند عدم الحاجة ترجع إلى الكيس. تكون مقدمة البوز مزودة بأسنان تساعد على تثبيت الحشرة على الجلد أثناء التغذية.</a:t>
            </a:r>
          </a:p>
          <a:p>
            <a:r>
              <a:rPr lang="en-US" sz="2800" b="1" u="sng" dirty="0" smtClean="0"/>
              <a:t>Medical importance </a:t>
            </a:r>
          </a:p>
          <a:p>
            <a:pPr algn="just"/>
            <a:r>
              <a:rPr lang="ar-IQ" sz="2800" dirty="0" smtClean="0"/>
              <a:t>يعتبر القمل ناقل مهما لكثير من </a:t>
            </a:r>
            <a:r>
              <a:rPr lang="ar-IQ" sz="2800" dirty="0" smtClean="0"/>
              <a:t>المسببات المرضية وقد </a:t>
            </a:r>
            <a:r>
              <a:rPr lang="ar-IQ" sz="2800" dirty="0" smtClean="0"/>
              <a:t>تكون خطيرة للإلنسان مثل: 1 -التايفوس </a:t>
            </a:r>
            <a:r>
              <a:rPr lang="en-US" sz="2800" dirty="0" smtClean="0"/>
              <a:t>Typhus </a:t>
            </a:r>
            <a:r>
              <a:rPr lang="ar-IQ" sz="2800" dirty="0" smtClean="0"/>
              <a:t>2- </a:t>
            </a:r>
            <a:r>
              <a:rPr lang="ar-IQ" sz="2800" dirty="0" smtClean="0"/>
              <a:t>حمى الخنادق </a:t>
            </a:r>
            <a:r>
              <a:rPr lang="en-US" sz="2800" dirty="0" smtClean="0"/>
              <a:t>Trench fever </a:t>
            </a:r>
            <a:r>
              <a:rPr lang="ar-IQ" sz="2800" dirty="0" smtClean="0"/>
              <a:t>3- </a:t>
            </a:r>
            <a:r>
              <a:rPr lang="ar-IQ" sz="2800" dirty="0" smtClean="0"/>
              <a:t>الحمى الراجعة </a:t>
            </a:r>
            <a:r>
              <a:rPr lang="en-US" sz="2800" dirty="0" smtClean="0"/>
              <a:t>Relapsing fever </a:t>
            </a:r>
            <a:r>
              <a:rPr lang="ar-IQ" sz="2800" dirty="0" smtClean="0"/>
              <a:t>كما </a:t>
            </a:r>
            <a:r>
              <a:rPr lang="ar-IQ" sz="2800" dirty="0" smtClean="0"/>
              <a:t>قد تؤدي الاصابة بالقمل لوفاة بعض الحيوانات بسبب الانيميا التي تنتج من جراء إمتصاص القمل لكميات كبيرة من دماء هذه الحيوانات.</a:t>
            </a:r>
            <a:endParaRPr lang="ar-IQ"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Suhad\Documents\قملة.jpg"/>
          <p:cNvPicPr>
            <a:picLocks noGrp="1" noChangeAspect="1" noChangeArrowheads="1"/>
          </p:cNvPicPr>
          <p:nvPr>
            <p:ph idx="1"/>
          </p:nvPr>
        </p:nvPicPr>
        <p:blipFill>
          <a:blip r:embed="rId2" cstate="print"/>
          <a:srcRect/>
          <a:stretch>
            <a:fillRect/>
          </a:stretch>
        </p:blipFill>
        <p:spPr bwMode="auto">
          <a:xfrm>
            <a:off x="5580112" y="260648"/>
            <a:ext cx="3168352" cy="2880320"/>
          </a:xfrm>
          <a:prstGeom prst="rect">
            <a:avLst/>
          </a:prstGeom>
          <a:noFill/>
        </p:spPr>
      </p:pic>
      <p:pic>
        <p:nvPicPr>
          <p:cNvPr id="2051" name="Picture 3" descr="C:\Users\Suhad\Documents\قملة 2.jpg"/>
          <p:cNvPicPr>
            <a:picLocks noChangeAspect="1" noChangeArrowheads="1"/>
          </p:cNvPicPr>
          <p:nvPr/>
        </p:nvPicPr>
        <p:blipFill>
          <a:blip r:embed="rId3" cstate="print"/>
          <a:srcRect/>
          <a:stretch>
            <a:fillRect/>
          </a:stretch>
        </p:blipFill>
        <p:spPr bwMode="auto">
          <a:xfrm>
            <a:off x="2123728" y="260648"/>
            <a:ext cx="3168352" cy="2952328"/>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5937523"/>
          </a:xfrm>
        </p:spPr>
        <p:txBody>
          <a:bodyPr>
            <a:normAutofit/>
          </a:bodyPr>
          <a:lstStyle/>
          <a:p>
            <a:r>
              <a:rPr lang="ar-IQ" sz="2400" b="1" dirty="0" smtClean="0"/>
              <a:t>المكافحة </a:t>
            </a:r>
          </a:p>
          <a:p>
            <a:r>
              <a:rPr lang="ar-IQ" sz="2400" dirty="0" smtClean="0"/>
              <a:t>1 –الاهتمام بنظافة الجسم والشعر. 2 -عدم مشاركة الادوات الشخصية كأمشاط الشعر. 3 -إستخدام مبيدات وأدوية القمل مثل ال </a:t>
            </a:r>
            <a:r>
              <a:rPr lang="en-US" sz="2400" dirty="0" err="1" smtClean="0"/>
              <a:t>Malathaion</a:t>
            </a:r>
            <a:r>
              <a:rPr lang="en-US" sz="2400" dirty="0" smtClean="0"/>
              <a:t> </a:t>
            </a:r>
            <a:r>
              <a:rPr lang="ar-IQ" sz="2400" dirty="0" smtClean="0"/>
              <a:t>أو </a:t>
            </a:r>
            <a:r>
              <a:rPr lang="ar-IQ" sz="2400" dirty="0" smtClean="0"/>
              <a:t>إستخدام الغازات القاتلة للقمل. 4 -التثقيف الصحي لحماية المجتمع</a:t>
            </a:r>
          </a:p>
          <a:p>
            <a:r>
              <a:rPr lang="ar-IQ" sz="2400" b="1" dirty="0" smtClean="0"/>
              <a:t>رتبة نصفية الاجنحة </a:t>
            </a:r>
            <a:r>
              <a:rPr lang="en-US" sz="2400" b="1" dirty="0" smtClean="0"/>
              <a:t>Bugs  </a:t>
            </a:r>
            <a:r>
              <a:rPr lang="en-US" sz="2400" b="1" dirty="0" smtClean="0"/>
              <a:t>:Order</a:t>
            </a:r>
            <a:r>
              <a:rPr lang="en-US" sz="2400" b="1" dirty="0" smtClean="0"/>
              <a:t>: </a:t>
            </a:r>
            <a:r>
              <a:rPr lang="en-US" sz="2400" b="1" dirty="0" err="1" smtClean="0"/>
              <a:t>Hemiptera</a:t>
            </a:r>
            <a:endParaRPr lang="ar-IQ" sz="2400" b="1" dirty="0" smtClean="0"/>
          </a:p>
          <a:p>
            <a:r>
              <a:rPr lang="ar-IQ" sz="2400" dirty="0" smtClean="0"/>
              <a:t>تكمن الاهمية الطبية للبق في كونها متغذيات إجبارية على الدم </a:t>
            </a:r>
            <a:r>
              <a:rPr lang="en-US" sz="2400" dirty="0" smtClean="0"/>
              <a:t>Obligatory </a:t>
            </a:r>
            <a:r>
              <a:rPr lang="en-US" sz="2400" dirty="0" err="1" smtClean="0"/>
              <a:t>hematophagous</a:t>
            </a:r>
            <a:r>
              <a:rPr lang="en-US" sz="2400" dirty="0" smtClean="0"/>
              <a:t> ’ </a:t>
            </a:r>
            <a:r>
              <a:rPr lang="ar-IQ" sz="2400" dirty="0" smtClean="0"/>
              <a:t> بالاضافةالى ذلك تتغذى كل من الاطوارالكاملة وغير الكاملة على الدم بصورة متكررة. الامر الثالث الذي يزيد من كفائتها في نقل الامراض هو خاصية الارتجاع أثناء التغذية </a:t>
            </a:r>
            <a:r>
              <a:rPr lang="en-US" sz="2400" dirty="0" smtClean="0"/>
              <a:t>defecation during feeding </a:t>
            </a:r>
            <a:r>
              <a:rPr lang="ar-IQ" sz="2400" dirty="0" smtClean="0"/>
              <a:t>التي يتميز بها البق. من أهم الامراض التي يقوم البق بنقل مسبباتها هو مرض الشاقاس </a:t>
            </a:r>
            <a:r>
              <a:rPr lang="en-US" sz="2400" dirty="0" err="1" smtClean="0"/>
              <a:t>Chagas</a:t>
            </a:r>
            <a:r>
              <a:rPr lang="en-US" sz="2400" dirty="0" smtClean="0"/>
              <a:t> disease</a:t>
            </a:r>
            <a:r>
              <a:rPr lang="ar-IQ" sz="2400" dirty="0" smtClean="0"/>
              <a:t> .</a:t>
            </a:r>
            <a:endParaRPr lang="ar-IQ"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uhad\Documents\البقة.jpg"/>
          <p:cNvPicPr>
            <a:picLocks noGrp="1" noChangeAspect="1" noChangeArrowheads="1"/>
          </p:cNvPicPr>
          <p:nvPr>
            <p:ph idx="1"/>
          </p:nvPr>
        </p:nvPicPr>
        <p:blipFill>
          <a:blip r:embed="rId2" cstate="print"/>
          <a:srcRect/>
          <a:stretch>
            <a:fillRect/>
          </a:stretch>
        </p:blipFill>
        <p:spPr bwMode="auto">
          <a:xfrm>
            <a:off x="5220071" y="260648"/>
            <a:ext cx="3384377" cy="3168353"/>
          </a:xfrm>
          <a:prstGeom prst="rect">
            <a:avLst/>
          </a:prstGeom>
          <a:noFill/>
        </p:spPr>
      </p:pic>
      <p:pic>
        <p:nvPicPr>
          <p:cNvPr id="7" name="Picture 3" descr="C:\Users\Suhad\Documents\البقة 2.jpg"/>
          <p:cNvPicPr>
            <a:picLocks noChangeAspect="1" noChangeArrowheads="1"/>
          </p:cNvPicPr>
          <p:nvPr/>
        </p:nvPicPr>
        <p:blipFill>
          <a:blip r:embed="rId3" cstate="print"/>
          <a:srcRect/>
          <a:stretch>
            <a:fillRect/>
          </a:stretch>
        </p:blipFill>
        <p:spPr bwMode="auto">
          <a:xfrm>
            <a:off x="1259632" y="260648"/>
            <a:ext cx="3672407" cy="3096344"/>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a:bodyPr>
          <a:lstStyle/>
          <a:p>
            <a:r>
              <a:rPr lang="ar-IQ" b="1" dirty="0" smtClean="0"/>
              <a:t>المكافحة </a:t>
            </a:r>
          </a:p>
          <a:p>
            <a:r>
              <a:rPr lang="ar-IQ" dirty="0" smtClean="0"/>
              <a:t>1- تصميم المنازل بحيث تخلو من الشقوف ومواقع إختباء البق. 2 -إنشاء المنازل بعيدا عن أماكن تواجد الحيوانات الاليفة وشبه الاليفة مما يقلل من إحتمالية إصابة البق بطفيل التريبانسوما المسبب لمرض الشاقاس. 3 -المكافحة البيولوجية ببعض أنواع النمل المفترس مثال </a:t>
            </a:r>
            <a:r>
              <a:rPr lang="en-US" dirty="0" err="1" smtClean="0"/>
              <a:t>Tapinoma</a:t>
            </a:r>
            <a:r>
              <a:rPr lang="en-US" dirty="0" smtClean="0"/>
              <a:t> </a:t>
            </a:r>
            <a:r>
              <a:rPr lang="en-US" dirty="0" err="1" smtClean="0"/>
              <a:t>melanocephalum</a:t>
            </a:r>
            <a:r>
              <a:rPr lang="en-US" dirty="0" smtClean="0"/>
              <a:t> </a:t>
            </a:r>
            <a:r>
              <a:rPr lang="ar-IQ" dirty="0" smtClean="0"/>
              <a:t> 4-المكافحة البيولوجية ببعض أنواع الطفيليات </a:t>
            </a:r>
            <a:r>
              <a:rPr lang="ar-IQ" dirty="0" smtClean="0"/>
              <a:t>5-المكافحة </a:t>
            </a:r>
            <a:r>
              <a:rPr lang="ar-IQ" dirty="0" smtClean="0"/>
              <a:t>الكيميائية بإستخدم المبيدات ذات الاثرالمتبقي داخل المنازل</a:t>
            </a:r>
            <a:r>
              <a:rPr lang="en-US" dirty="0" smtClean="0"/>
              <a:t>(IRS) Indoor Residual Sprays</a:t>
            </a:r>
            <a:r>
              <a:rPr lang="en-US" dirty="0"/>
              <a:t> </a:t>
            </a:r>
            <a:r>
              <a:rPr lang="ar-IQ" dirty="0" smtClean="0"/>
              <a:t> 6- تعريض الفرش والاغطية لاشعة الشمس.</a:t>
            </a:r>
            <a:endParaRPr lang="ar-IQ"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a:bodyPr>
          <a:lstStyle/>
          <a:p>
            <a:pPr algn="just"/>
            <a:r>
              <a:rPr lang="ar-IQ" sz="2800" b="1" u="sng" dirty="0" smtClean="0"/>
              <a:t>البراغيث</a:t>
            </a:r>
            <a:r>
              <a:rPr lang="ar-IQ" sz="2400" dirty="0" smtClean="0"/>
              <a:t> :البرغوث حشرة صغيرة غير مجنحة تعيش على الثدييات والطيور، وتمتص دمها لتتغذّى به. وهي ضارة وذات خطورة، ذلك لانها يمكن أن تنقل الجراثيم التي تتسبب أمراضا خطيرة للانسان والحيوان. تأخذ البراغيث جراثيم المرض بامتصاصها دماء الفئران والقوارض الاخرى الحاملة للعدوى. وتنقل المرض عندما تلسع حيوان آخر. للبرغوث جانبان مسطحان، ورأس أصغر من بقية الجسم. ويساعد شكل البرغوث وأرجله القوية على انزالقه بسرعة ويُسر خلال شعر أو ريش الحيوان المضيف لامتصاص الدماء.</a:t>
            </a:r>
          </a:p>
          <a:p>
            <a:pPr algn="just">
              <a:buNone/>
            </a:pPr>
            <a:r>
              <a:rPr lang="en-US" sz="2400" dirty="0" smtClean="0"/>
              <a:t>: </a:t>
            </a:r>
            <a:r>
              <a:rPr lang="ar-IQ" sz="2400" dirty="0" smtClean="0"/>
              <a:t>1 -من أهم الامراض التي ينقلها البرغوث هو مرض الطاعون </a:t>
            </a:r>
            <a:r>
              <a:rPr lang="en-US" sz="2400" dirty="0" smtClean="0"/>
              <a:t>plague </a:t>
            </a:r>
            <a:r>
              <a:rPr lang="ar-IQ" sz="2400" dirty="0" smtClean="0"/>
              <a:t>الذي تسببه البكتريا من نوع </a:t>
            </a:r>
            <a:r>
              <a:rPr lang="en-US" sz="2400" dirty="0" smtClean="0"/>
              <a:t> </a:t>
            </a:r>
            <a:r>
              <a:rPr lang="en-US" sz="2400" dirty="0" err="1" smtClean="0"/>
              <a:t>Yersinia</a:t>
            </a:r>
            <a:r>
              <a:rPr lang="en-US" sz="2400" dirty="0" smtClean="0"/>
              <a:t> </a:t>
            </a:r>
            <a:r>
              <a:rPr lang="en-US" sz="2400" dirty="0" err="1" smtClean="0"/>
              <a:t>Pestis</a:t>
            </a:r>
            <a:r>
              <a:rPr lang="ar-IQ" sz="2400" dirty="0" smtClean="0"/>
              <a:t>2 – تعتبر البراغيث عائلا وسيطا لبعض أنواع الديدان الشريطية مثل دودة الكلب الشريطية </a:t>
            </a:r>
            <a:r>
              <a:rPr lang="en-US" sz="2400" dirty="0" err="1" smtClean="0"/>
              <a:t>Dipylidium</a:t>
            </a:r>
            <a:r>
              <a:rPr lang="en-US" sz="2400" dirty="0" smtClean="0"/>
              <a:t> </a:t>
            </a:r>
            <a:r>
              <a:rPr lang="en-US" sz="2400" dirty="0" err="1" smtClean="0"/>
              <a:t>Caninum</a:t>
            </a:r>
            <a:r>
              <a:rPr lang="en-US" sz="2400" dirty="0" smtClean="0"/>
              <a:t>  </a:t>
            </a:r>
            <a:r>
              <a:rPr lang="ar-IQ" sz="2400" dirty="0" smtClean="0"/>
              <a:t>3- التايفوس الذي تسببه بعض أنواع الركتيسيا </a:t>
            </a:r>
            <a:r>
              <a:rPr lang="en-US" sz="2400" dirty="0" err="1" smtClean="0"/>
              <a:t>mooseri</a:t>
            </a:r>
            <a:r>
              <a:rPr lang="en-US" sz="2400" dirty="0" smtClean="0"/>
              <a:t> </a:t>
            </a:r>
            <a:r>
              <a:rPr lang="ar-IQ" sz="2400" dirty="0" smtClean="0"/>
              <a:t>.</a:t>
            </a:r>
            <a:r>
              <a:rPr lang="en-US" sz="2400" dirty="0" smtClean="0"/>
              <a:t>R </a:t>
            </a:r>
            <a:endParaRPr lang="ar-IQ"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Suhad\Documents\براغيث.jpg"/>
          <p:cNvPicPr>
            <a:picLocks noGrp="1" noChangeAspect="1" noChangeArrowheads="1"/>
          </p:cNvPicPr>
          <p:nvPr>
            <p:ph idx="1"/>
          </p:nvPr>
        </p:nvPicPr>
        <p:blipFill>
          <a:blip r:embed="rId2" cstate="print"/>
          <a:srcRect/>
          <a:stretch>
            <a:fillRect/>
          </a:stretch>
        </p:blipFill>
        <p:spPr bwMode="auto">
          <a:xfrm>
            <a:off x="5148064" y="260648"/>
            <a:ext cx="3312368" cy="2736304"/>
          </a:xfrm>
          <a:prstGeom prst="rect">
            <a:avLst/>
          </a:prstGeom>
          <a:noFill/>
        </p:spPr>
      </p:pic>
      <p:pic>
        <p:nvPicPr>
          <p:cNvPr id="4099" name="Picture 3" descr="C:\Users\Suhad\Documents\براغيث 2.jpg"/>
          <p:cNvPicPr>
            <a:picLocks noChangeAspect="1" noChangeArrowheads="1"/>
          </p:cNvPicPr>
          <p:nvPr/>
        </p:nvPicPr>
        <p:blipFill>
          <a:blip r:embed="rId3" cstate="print"/>
          <a:srcRect/>
          <a:stretch>
            <a:fillRect/>
          </a:stretch>
        </p:blipFill>
        <p:spPr bwMode="auto">
          <a:xfrm>
            <a:off x="1763688" y="332657"/>
            <a:ext cx="3312368" cy="2808312"/>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lstStyle/>
          <a:p>
            <a:r>
              <a:rPr lang="ar-IQ" dirty="0" smtClean="0"/>
              <a:t>-</a:t>
            </a:r>
            <a:r>
              <a:rPr lang="ar-IQ" b="1" dirty="0" smtClean="0"/>
              <a:t>المكافحة</a:t>
            </a:r>
            <a:r>
              <a:rPr lang="ar-IQ" dirty="0" smtClean="0"/>
              <a:t> :</a:t>
            </a:r>
          </a:p>
          <a:p>
            <a:pPr algn="just"/>
            <a:r>
              <a:rPr lang="ar-IQ" dirty="0" smtClean="0"/>
              <a:t>1- إلاهتمام بالنظافة العامة والشخصية 2 –علاج كل من المضيف </a:t>
            </a:r>
            <a:r>
              <a:rPr lang="en-US" dirty="0" smtClean="0"/>
              <a:t>Host </a:t>
            </a:r>
            <a:r>
              <a:rPr lang="ar-IQ" dirty="0" smtClean="0"/>
              <a:t>والبيئة </a:t>
            </a:r>
            <a:r>
              <a:rPr lang="en-US" dirty="0" smtClean="0"/>
              <a:t>Environment </a:t>
            </a:r>
            <a:r>
              <a:rPr lang="ar-IQ" dirty="0" smtClean="0"/>
              <a:t>وتشمل مثلا معاملة الحيوانات المنزلية وتنظيفها واستخدام أدوية لفروها وريشها لمنع الاصابة بالبراغيث. 3 -إستخدام المبيدات الكيميائية المتخصصة للقضاء على البراغيث </a:t>
            </a:r>
            <a:r>
              <a:rPr lang="ar-IQ" dirty="0" smtClean="0"/>
              <a:t>4 </a:t>
            </a:r>
            <a:r>
              <a:rPr lang="ar-IQ" dirty="0" smtClean="0"/>
              <a:t>-طرق المكافحة الطبيعية مثل تعريض الملابس والمفروشات وقطع أثاث المنزل لحرارة الشمس.</a:t>
            </a:r>
            <a:endParaRPr lang="ar-IQ"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a:bodyPr>
          <a:lstStyle/>
          <a:p>
            <a:r>
              <a:rPr lang="ar-IQ" sz="2800" b="1" dirty="0" smtClean="0"/>
              <a:t>رتبة ثنائية الاجنحة </a:t>
            </a:r>
            <a:r>
              <a:rPr lang="en-US" sz="2800" b="1" dirty="0" err="1" smtClean="0"/>
              <a:t>Diptera</a:t>
            </a:r>
            <a:r>
              <a:rPr lang="ar-IQ" sz="2800" b="1" dirty="0" smtClean="0"/>
              <a:t> :</a:t>
            </a:r>
          </a:p>
          <a:p>
            <a:pPr algn="just"/>
            <a:r>
              <a:rPr lang="ar-IQ" sz="2800" dirty="0" smtClean="0"/>
              <a:t>تعتبر هذه الرتبة من أهم الرتب الحشرية من الناحية الطبية وعلاقتها بنقل مسببات الامراض فهي تضم كثيرا من الحشرات التي تتغذى على الدم بعضها يكون ذو أجزاء فم طويلة دقيقة تكون ثاقبة ماصة مثل البعوض وبعضها الاخر ذات أجزاء فم قصيرة سميكة ذات أسنان لها القابلية على أحداث الجروح ثم امتصاص الدم النازف مثل ذباب الخيل كما أن هناك بعض الانواع التي ال تتغذى بالثقب أو الخدش ولكنها تلعق الغذاء السائل من فتحات الجسم مثل العيون والانف والفم أو من الافرازات والغائط أو من المواد الغذائية المكشوفة مثل الذباب حيث تكون طبيعة حياة هذه الحشرات بتماس وعلى اتصال دائم ومستمر مع الانسان في غذائه وإفرازاته وتنتقل من شخص إلى آخر ومن محل إلى آخر. </a:t>
            </a:r>
            <a:endParaRPr lang="ar-IQ"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IQ" sz="3200" b="1" dirty="0" smtClean="0">
                <a:solidFill>
                  <a:srgbClr val="FF0000"/>
                </a:solidFill>
              </a:rPr>
              <a:t>مقدمة في علم الحشرات الطبية </a:t>
            </a:r>
            <a:endParaRPr lang="ar-IQ" sz="3200" b="1" dirty="0">
              <a:solidFill>
                <a:srgbClr val="FF0000"/>
              </a:solidFill>
            </a:endParaRPr>
          </a:p>
        </p:txBody>
      </p:sp>
      <p:sp>
        <p:nvSpPr>
          <p:cNvPr id="3" name="Content Placeholder 2"/>
          <p:cNvSpPr>
            <a:spLocks noGrp="1"/>
          </p:cNvSpPr>
          <p:nvPr>
            <p:ph idx="1"/>
          </p:nvPr>
        </p:nvSpPr>
        <p:spPr>
          <a:xfrm>
            <a:off x="457200" y="1340768"/>
            <a:ext cx="8229600" cy="4785395"/>
          </a:xfrm>
        </p:spPr>
        <p:txBody>
          <a:bodyPr>
            <a:normAutofit lnSpcReduction="10000"/>
          </a:bodyPr>
          <a:lstStyle/>
          <a:p>
            <a:pPr algn="just"/>
            <a:r>
              <a:rPr lang="ar-IQ" b="1" dirty="0" smtClean="0"/>
              <a:t>علم الحشرات الطبية </a:t>
            </a:r>
            <a:r>
              <a:rPr lang="en-US" b="1" dirty="0" smtClean="0"/>
              <a:t>Entomology</a:t>
            </a:r>
            <a:r>
              <a:rPr lang="ar-IQ" b="1" dirty="0" smtClean="0"/>
              <a:t> </a:t>
            </a:r>
            <a:r>
              <a:rPr lang="en-US" b="1" dirty="0" smtClean="0"/>
              <a:t>: Medical</a:t>
            </a:r>
            <a:r>
              <a:rPr lang="ar-IQ" dirty="0" smtClean="0"/>
              <a:t>  هو : العلم الذي يبحث في علاقة الحشرات و مفصليات الارجل التي تسبب </a:t>
            </a:r>
            <a:r>
              <a:rPr lang="ar-IQ" dirty="0" smtClean="0"/>
              <a:t>الامراض أو </a:t>
            </a:r>
            <a:r>
              <a:rPr lang="ar-IQ" dirty="0" smtClean="0"/>
              <a:t>تنقل المسببات المرضية </a:t>
            </a:r>
            <a:r>
              <a:rPr lang="ar-IQ" dirty="0" smtClean="0"/>
              <a:t>للانسان ومثال </a:t>
            </a:r>
            <a:r>
              <a:rPr lang="ar-IQ" dirty="0" smtClean="0"/>
              <a:t>علىيها البعوض والذباب والقمل والبراغيث وغيرها. </a:t>
            </a:r>
            <a:r>
              <a:rPr lang="ar-IQ" dirty="0" smtClean="0"/>
              <a:t>كذلك يهتم بدور </a:t>
            </a:r>
            <a:r>
              <a:rPr lang="ar-IQ" dirty="0" smtClean="0"/>
              <a:t>الحشرات ومفصليات الارجل الاخرى كالعناكب والحلم والقراد في احداث المرض في الانسان والحيوان فالعديد من </a:t>
            </a:r>
            <a:r>
              <a:rPr lang="ar-IQ" dirty="0" smtClean="0"/>
              <a:t>هذه </a:t>
            </a:r>
            <a:r>
              <a:rPr lang="ar-IQ" dirty="0" smtClean="0"/>
              <a:t>الحشرات ومفصليات الارجل تقوم بنقل العديد من الامراض الوبائية كالكوليرا واللشمانيا والزحار الاميبي والملاريا والطاعون وانواع مختلفة من الحمى </a:t>
            </a:r>
            <a:r>
              <a:rPr lang="ar-IQ" dirty="0" smtClean="0"/>
              <a:t>.</a:t>
            </a:r>
            <a:endParaRPr lang="ar-IQ" dirty="0"/>
          </a:p>
        </p:txBody>
      </p:sp>
    </p:spTree>
  </p:cSld>
  <p:clrMapOvr>
    <a:masterClrMapping/>
  </p:clrMapOvr>
  <p:transition>
    <p:cut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lnSpcReduction="10000"/>
          </a:bodyPr>
          <a:lstStyle/>
          <a:p>
            <a:pPr algn="just"/>
            <a:r>
              <a:rPr lang="ar-IQ" sz="2800" dirty="0" smtClean="0">
                <a:cs typeface="+mj-cs"/>
              </a:rPr>
              <a:t>من العوائل والاجناس التابعة لل </a:t>
            </a:r>
            <a:r>
              <a:rPr lang="en-US" sz="2800" dirty="0" err="1" smtClean="0">
                <a:cs typeface="+mj-cs"/>
              </a:rPr>
              <a:t>Diptera</a:t>
            </a:r>
            <a:r>
              <a:rPr lang="en-US" sz="2800" dirty="0" smtClean="0">
                <a:cs typeface="+mj-cs"/>
              </a:rPr>
              <a:t> </a:t>
            </a:r>
            <a:r>
              <a:rPr lang="ar-IQ" sz="2800" dirty="0" smtClean="0">
                <a:cs typeface="+mj-cs"/>
              </a:rPr>
              <a:t> والتي تضم أنواعاً من الحشرات التي تنقل أمراض للإلنسان هي:</a:t>
            </a:r>
          </a:p>
          <a:p>
            <a:pPr algn="just"/>
            <a:r>
              <a:rPr lang="ar-IQ" sz="2800" dirty="0" smtClean="0">
                <a:cs typeface="+mj-cs"/>
              </a:rPr>
              <a:t> أ -البعوض ( </a:t>
            </a:r>
            <a:r>
              <a:rPr lang="en-US" sz="2800" dirty="0" smtClean="0">
                <a:cs typeface="+mj-cs"/>
              </a:rPr>
              <a:t>(</a:t>
            </a:r>
            <a:r>
              <a:rPr lang="en-US" sz="2800" dirty="0" err="1" smtClean="0">
                <a:cs typeface="+mj-cs"/>
              </a:rPr>
              <a:t>Culicidae</a:t>
            </a:r>
            <a:r>
              <a:rPr lang="en-US" sz="2800" dirty="0" smtClean="0">
                <a:cs typeface="+mj-cs"/>
              </a:rPr>
              <a:t> </a:t>
            </a:r>
            <a:r>
              <a:rPr lang="ar-IQ" sz="2800" dirty="0" smtClean="0">
                <a:cs typeface="+mj-cs"/>
              </a:rPr>
              <a:t>و يشمل الاجناس التالية: </a:t>
            </a:r>
            <a:r>
              <a:rPr lang="en-US" sz="2800" dirty="0" smtClean="0">
                <a:cs typeface="+mj-cs"/>
              </a:rPr>
              <a:t>Anopheles, </a:t>
            </a:r>
            <a:r>
              <a:rPr lang="en-US" sz="2800" dirty="0" err="1" smtClean="0">
                <a:cs typeface="+mj-cs"/>
              </a:rPr>
              <a:t>Culex</a:t>
            </a:r>
            <a:r>
              <a:rPr lang="en-US" sz="2800" dirty="0" smtClean="0">
                <a:cs typeface="+mj-cs"/>
              </a:rPr>
              <a:t> ,</a:t>
            </a:r>
            <a:r>
              <a:rPr lang="en-US" sz="2800" dirty="0" err="1" smtClean="0">
                <a:cs typeface="+mj-cs"/>
              </a:rPr>
              <a:t>Theoboldia</a:t>
            </a:r>
            <a:r>
              <a:rPr lang="en-US" sz="2800" dirty="0" smtClean="0">
                <a:cs typeface="+mj-cs"/>
              </a:rPr>
              <a:t> </a:t>
            </a:r>
            <a:r>
              <a:rPr lang="en-US" sz="2800" dirty="0" err="1" smtClean="0">
                <a:cs typeface="+mj-cs"/>
              </a:rPr>
              <a:t>Mansonia</a:t>
            </a:r>
            <a:r>
              <a:rPr lang="en-US" sz="2800" dirty="0" smtClean="0">
                <a:cs typeface="+mj-cs"/>
              </a:rPr>
              <a:t>, </a:t>
            </a:r>
            <a:r>
              <a:rPr lang="en-US" sz="2800" dirty="0" err="1" smtClean="0">
                <a:cs typeface="+mj-cs"/>
              </a:rPr>
              <a:t>Aedes</a:t>
            </a:r>
            <a:r>
              <a:rPr lang="en-US" sz="2800" dirty="0"/>
              <a:t> </a:t>
            </a:r>
            <a:r>
              <a:rPr lang="en-US" sz="2800" dirty="0" smtClean="0"/>
              <a:t>,Sabetha</a:t>
            </a:r>
            <a:r>
              <a:rPr lang="en-US" sz="2800" dirty="0"/>
              <a:t> ,</a:t>
            </a:r>
            <a:r>
              <a:rPr lang="en-US" sz="2800" dirty="0" err="1" smtClean="0"/>
              <a:t>Psorophora</a:t>
            </a:r>
            <a:r>
              <a:rPr lang="en-US" sz="2800" dirty="0" smtClean="0">
                <a:cs typeface="+mj-cs"/>
              </a:rPr>
              <a:t> </a:t>
            </a:r>
          </a:p>
          <a:p>
            <a:pPr algn="just">
              <a:buNone/>
            </a:pPr>
            <a:r>
              <a:rPr lang="en-US" sz="2800" dirty="0" smtClean="0">
                <a:cs typeface="+mj-cs"/>
              </a:rPr>
              <a:t> </a:t>
            </a:r>
            <a:r>
              <a:rPr lang="ar-IQ" sz="2800" dirty="0" smtClean="0">
                <a:cs typeface="+mj-cs"/>
              </a:rPr>
              <a:t>ب- ذباب الرمل الواخز (</a:t>
            </a:r>
            <a:r>
              <a:rPr lang="en-US" sz="2800" dirty="0" smtClean="0">
                <a:cs typeface="+mj-cs"/>
              </a:rPr>
              <a:t> (</a:t>
            </a:r>
            <a:r>
              <a:rPr lang="en-US" sz="2800" dirty="0" err="1" smtClean="0">
                <a:cs typeface="+mj-cs"/>
              </a:rPr>
              <a:t>Phlebotomidae</a:t>
            </a:r>
            <a:r>
              <a:rPr lang="en-US" sz="2800" dirty="0" smtClean="0">
                <a:cs typeface="+mj-cs"/>
              </a:rPr>
              <a:t> </a:t>
            </a:r>
            <a:r>
              <a:rPr lang="ar-IQ" sz="2800" dirty="0" smtClean="0">
                <a:cs typeface="+mj-cs"/>
              </a:rPr>
              <a:t>و يشمل الجنس </a:t>
            </a:r>
            <a:r>
              <a:rPr lang="en-US" sz="2800" dirty="0" err="1" smtClean="0">
                <a:cs typeface="+mj-cs"/>
              </a:rPr>
              <a:t>Phlebotomus</a:t>
            </a:r>
            <a:r>
              <a:rPr lang="en-US" sz="2800" dirty="0" smtClean="0">
                <a:cs typeface="+mj-cs"/>
              </a:rPr>
              <a:t>. </a:t>
            </a:r>
            <a:endParaRPr lang="ar-IQ" sz="2800" dirty="0" smtClean="0">
              <a:cs typeface="+mj-cs"/>
            </a:endParaRPr>
          </a:p>
          <a:p>
            <a:pPr marL="92075" indent="-92075" algn="just">
              <a:buNone/>
            </a:pPr>
            <a:r>
              <a:rPr lang="ar-IQ" sz="2800" dirty="0" smtClean="0">
                <a:cs typeface="+mj-cs"/>
              </a:rPr>
              <a:t>ج - البرغش الواخز </a:t>
            </a:r>
            <a:r>
              <a:rPr lang="en-US" sz="2800" dirty="0" err="1" smtClean="0">
                <a:cs typeface="+mj-cs"/>
              </a:rPr>
              <a:t>Ceratopogonida</a:t>
            </a:r>
            <a:r>
              <a:rPr lang="en-US" sz="2800" dirty="0" smtClean="0">
                <a:cs typeface="+mj-cs"/>
              </a:rPr>
              <a:t> </a:t>
            </a:r>
            <a:r>
              <a:rPr lang="ar-IQ" sz="2800" dirty="0" smtClean="0">
                <a:cs typeface="+mj-cs"/>
              </a:rPr>
              <a:t>و يشمل الجنس </a:t>
            </a:r>
            <a:r>
              <a:rPr lang="en-US" sz="2800" dirty="0" err="1" smtClean="0">
                <a:cs typeface="+mj-cs"/>
              </a:rPr>
              <a:t>Culicoides</a:t>
            </a:r>
            <a:r>
              <a:rPr lang="en-US" sz="2800" dirty="0" smtClean="0">
                <a:cs typeface="+mj-cs"/>
              </a:rPr>
              <a:t>. </a:t>
            </a:r>
            <a:r>
              <a:rPr lang="ar-IQ" sz="2800" dirty="0" smtClean="0">
                <a:cs typeface="+mj-cs"/>
              </a:rPr>
              <a:t>د- الذبابة السوداء </a:t>
            </a:r>
            <a:r>
              <a:rPr lang="en-US" sz="2800" dirty="0" smtClean="0">
                <a:cs typeface="+mj-cs"/>
              </a:rPr>
              <a:t> </a:t>
            </a:r>
            <a:r>
              <a:rPr lang="en-US" sz="2800" dirty="0" err="1" smtClean="0">
                <a:cs typeface="+mj-cs"/>
              </a:rPr>
              <a:t>Simuliidae</a:t>
            </a:r>
            <a:r>
              <a:rPr lang="en-US" sz="2800" dirty="0" smtClean="0">
                <a:cs typeface="+mj-cs"/>
              </a:rPr>
              <a:t> </a:t>
            </a:r>
            <a:r>
              <a:rPr lang="ar-IQ" sz="2800" dirty="0" smtClean="0">
                <a:cs typeface="+mj-cs"/>
              </a:rPr>
              <a:t>وتشمل الجنس </a:t>
            </a:r>
            <a:r>
              <a:rPr lang="en-US" sz="2800" dirty="0" err="1" smtClean="0">
                <a:cs typeface="+mj-cs"/>
              </a:rPr>
              <a:t>Simulium</a:t>
            </a:r>
            <a:r>
              <a:rPr lang="en-US" sz="2800" dirty="0" smtClean="0">
                <a:cs typeface="+mj-cs"/>
              </a:rPr>
              <a:t>. </a:t>
            </a:r>
            <a:endParaRPr lang="ar-IQ" sz="2800" dirty="0" smtClean="0">
              <a:cs typeface="+mj-cs"/>
            </a:endParaRPr>
          </a:p>
          <a:p>
            <a:pPr marL="92075" indent="-92075" algn="just">
              <a:buNone/>
            </a:pPr>
            <a:r>
              <a:rPr lang="ar-IQ" sz="2800" dirty="0" smtClean="0">
                <a:cs typeface="+mj-cs"/>
              </a:rPr>
              <a:t>ه- الذباب المنزلي </a:t>
            </a:r>
            <a:r>
              <a:rPr lang="en-US" sz="2800" dirty="0" err="1" smtClean="0">
                <a:cs typeface="+mj-cs"/>
              </a:rPr>
              <a:t>Muscidae</a:t>
            </a:r>
            <a:r>
              <a:rPr lang="en-US" sz="2800" dirty="0" smtClean="0">
                <a:cs typeface="+mj-cs"/>
              </a:rPr>
              <a:t> </a:t>
            </a:r>
            <a:r>
              <a:rPr lang="ar-IQ" sz="2800" dirty="0" smtClean="0">
                <a:cs typeface="+mj-cs"/>
              </a:rPr>
              <a:t>و يشمل الاجناس: </a:t>
            </a:r>
            <a:r>
              <a:rPr lang="en-US" sz="2800" dirty="0" err="1" smtClean="0">
                <a:cs typeface="+mj-cs"/>
              </a:rPr>
              <a:t>Musca</a:t>
            </a:r>
            <a:r>
              <a:rPr lang="en-US" sz="2800" dirty="0" smtClean="0">
                <a:cs typeface="+mj-cs"/>
              </a:rPr>
              <a:t>, </a:t>
            </a:r>
            <a:r>
              <a:rPr lang="en-US" sz="2800" dirty="0" err="1" smtClean="0">
                <a:cs typeface="+mj-cs"/>
              </a:rPr>
              <a:t>Stomoxys</a:t>
            </a:r>
            <a:r>
              <a:rPr lang="en-US" sz="2800" dirty="0" smtClean="0">
                <a:cs typeface="+mj-cs"/>
              </a:rPr>
              <a:t>, </a:t>
            </a:r>
            <a:r>
              <a:rPr lang="en-US" sz="2800" dirty="0" err="1" smtClean="0">
                <a:cs typeface="+mj-cs"/>
              </a:rPr>
              <a:t>Glossina</a:t>
            </a:r>
            <a:r>
              <a:rPr lang="en-US" sz="2800" dirty="0" smtClean="0">
                <a:cs typeface="+mj-cs"/>
              </a:rPr>
              <a:t> </a:t>
            </a:r>
            <a:r>
              <a:rPr lang="ar-IQ" sz="2800" dirty="0" smtClean="0">
                <a:cs typeface="+mj-cs"/>
              </a:rPr>
              <a:t>و ذباب الخيل </a:t>
            </a:r>
            <a:r>
              <a:rPr lang="en-US" sz="2800" dirty="0" err="1" smtClean="0">
                <a:cs typeface="+mj-cs"/>
              </a:rPr>
              <a:t>Tabanidae</a:t>
            </a:r>
            <a:r>
              <a:rPr lang="en-US" sz="2800" dirty="0" smtClean="0">
                <a:cs typeface="+mj-cs"/>
              </a:rPr>
              <a:t> </a:t>
            </a:r>
            <a:r>
              <a:rPr lang="ar-IQ" sz="2800" dirty="0" smtClean="0">
                <a:cs typeface="+mj-cs"/>
              </a:rPr>
              <a:t>ويشمل الاجناس: </a:t>
            </a:r>
            <a:r>
              <a:rPr lang="en-US" sz="2800" dirty="0" smtClean="0">
                <a:cs typeface="+mj-cs"/>
              </a:rPr>
              <a:t>.</a:t>
            </a:r>
            <a:r>
              <a:rPr lang="en-US" sz="2800" dirty="0" err="1" smtClean="0">
                <a:cs typeface="+mj-cs"/>
              </a:rPr>
              <a:t>Tabanus</a:t>
            </a:r>
            <a:r>
              <a:rPr lang="en-US" sz="2800" dirty="0" smtClean="0">
                <a:cs typeface="+mj-cs"/>
              </a:rPr>
              <a:t>, </a:t>
            </a:r>
            <a:r>
              <a:rPr lang="en-US" sz="2800" dirty="0" err="1" smtClean="0">
                <a:cs typeface="+mj-cs"/>
              </a:rPr>
              <a:t>Haematopota</a:t>
            </a:r>
            <a:r>
              <a:rPr lang="en-US" sz="2800" dirty="0" smtClean="0">
                <a:cs typeface="+mj-cs"/>
              </a:rPr>
              <a:t>, </a:t>
            </a:r>
            <a:r>
              <a:rPr lang="en-US" sz="2800" dirty="0" err="1" smtClean="0">
                <a:cs typeface="+mj-cs"/>
              </a:rPr>
              <a:t>Chrysops</a:t>
            </a:r>
            <a:endParaRPr lang="ar-IQ" sz="2800" dirty="0">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Suhad\Documents\بعوض.jpg"/>
          <p:cNvPicPr>
            <a:picLocks noGrp="1" noChangeAspect="1" noChangeArrowheads="1"/>
          </p:cNvPicPr>
          <p:nvPr>
            <p:ph idx="1"/>
          </p:nvPr>
        </p:nvPicPr>
        <p:blipFill>
          <a:blip r:embed="rId2" cstate="print"/>
          <a:srcRect/>
          <a:stretch>
            <a:fillRect/>
          </a:stretch>
        </p:blipFill>
        <p:spPr bwMode="auto">
          <a:xfrm>
            <a:off x="2555776" y="1196752"/>
            <a:ext cx="3777364" cy="3699322"/>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r>
              <a:rPr lang="ar-IQ" sz="2800" b="1" dirty="0" smtClean="0"/>
              <a:t>الاهمية الطبية للبعوض </a:t>
            </a:r>
          </a:p>
          <a:p>
            <a:pPr algn="just"/>
            <a:r>
              <a:rPr lang="ar-IQ" sz="2800" dirty="0" smtClean="0">
                <a:cs typeface="+mj-cs"/>
              </a:rPr>
              <a:t>يعتبر البعوض مسؤول عن نقل الكثير من مسببات الامراض للإلنسان والحيوان مثل:</a:t>
            </a:r>
          </a:p>
          <a:p>
            <a:pPr algn="just"/>
            <a:r>
              <a:rPr lang="ar-IQ" sz="2800" dirty="0" smtClean="0">
                <a:cs typeface="+mj-cs"/>
              </a:rPr>
              <a:t>1- الملاريا : يطلق إسم ملاريا على أربعة أمراض متقاربة تسببها أربعة أنواع من الطفيليات اإلبتدائية كلها تعود للجنس « بالازموديوم </a:t>
            </a:r>
            <a:r>
              <a:rPr lang="en-US" sz="2800" dirty="0" smtClean="0">
                <a:cs typeface="+mj-cs"/>
              </a:rPr>
              <a:t>Plasmodium </a:t>
            </a:r>
            <a:r>
              <a:rPr lang="en-US" sz="2800" dirty="0" err="1" smtClean="0">
                <a:cs typeface="+mj-cs"/>
              </a:rPr>
              <a:t>vivax</a:t>
            </a:r>
            <a:r>
              <a:rPr lang="en-US" sz="2800" dirty="0" smtClean="0">
                <a:cs typeface="+mj-cs"/>
              </a:rPr>
              <a:t> </a:t>
            </a:r>
            <a:r>
              <a:rPr lang="ar-IQ" sz="2800" dirty="0" smtClean="0">
                <a:cs typeface="+mj-cs"/>
              </a:rPr>
              <a:t> و</a:t>
            </a:r>
            <a:r>
              <a:rPr lang="en-US" sz="2800" dirty="0" smtClean="0">
                <a:cs typeface="+mj-cs"/>
              </a:rPr>
              <a:t>Plasmodium </a:t>
            </a:r>
            <a:r>
              <a:rPr lang="en-US" sz="2800" dirty="0" err="1" smtClean="0">
                <a:cs typeface="+mj-cs"/>
              </a:rPr>
              <a:t>malariae</a:t>
            </a:r>
            <a:r>
              <a:rPr lang="en-US" sz="2800" dirty="0" smtClean="0">
                <a:cs typeface="+mj-cs"/>
              </a:rPr>
              <a:t>, Plasmodium </a:t>
            </a:r>
            <a:r>
              <a:rPr lang="en-US" sz="2800" dirty="0" err="1" smtClean="0">
                <a:cs typeface="+mj-cs"/>
              </a:rPr>
              <a:t>Plasmodium</a:t>
            </a:r>
            <a:r>
              <a:rPr lang="en-US" sz="2800" dirty="0" smtClean="0">
                <a:cs typeface="+mj-cs"/>
              </a:rPr>
              <a:t> </a:t>
            </a:r>
            <a:r>
              <a:rPr lang="en-US" sz="2800" dirty="0" err="1" smtClean="0">
                <a:cs typeface="+mj-cs"/>
              </a:rPr>
              <a:t>falciparum</a:t>
            </a:r>
            <a:r>
              <a:rPr lang="en-US" sz="2800" dirty="0" smtClean="0">
                <a:cs typeface="+mj-cs"/>
              </a:rPr>
              <a:t>, Plasmodium </a:t>
            </a:r>
            <a:r>
              <a:rPr lang="en-US" sz="2800" dirty="0" err="1" smtClean="0">
                <a:cs typeface="+mj-cs"/>
              </a:rPr>
              <a:t>ovale</a:t>
            </a:r>
            <a:endParaRPr lang="ar-IQ" sz="2800" dirty="0" smtClean="0">
              <a:cs typeface="+mj-cs"/>
            </a:endParaRPr>
          </a:p>
          <a:p>
            <a:pPr algn="just"/>
            <a:r>
              <a:rPr lang="ar-IQ" sz="2800" dirty="0" smtClean="0">
                <a:cs typeface="+mj-cs"/>
              </a:rPr>
              <a:t>2- امراض الفيلاريا : تنتشر الفلاريا أو داء الفيل في المناطق إلاستوائية وتسببها ديدان خيطية تعود إما الجنس ووشريريا </a:t>
            </a:r>
            <a:r>
              <a:rPr lang="en-US" sz="2800" dirty="0" smtClean="0">
                <a:cs typeface="+mj-cs"/>
              </a:rPr>
              <a:t> </a:t>
            </a:r>
            <a:r>
              <a:rPr lang="en-US" sz="2800" dirty="0" err="1" smtClean="0">
                <a:cs typeface="+mj-cs"/>
              </a:rPr>
              <a:t>Wuchereria</a:t>
            </a:r>
            <a:r>
              <a:rPr lang="en-US" sz="2800" dirty="0" smtClean="0">
                <a:cs typeface="+mj-cs"/>
              </a:rPr>
              <a:t> </a:t>
            </a:r>
            <a:r>
              <a:rPr lang="en-US" sz="2800" dirty="0" err="1" smtClean="0">
                <a:cs typeface="+mj-cs"/>
              </a:rPr>
              <a:t>bancrofti</a:t>
            </a:r>
            <a:r>
              <a:rPr lang="en-US" sz="2800" dirty="0" smtClean="0">
                <a:cs typeface="+mj-cs"/>
              </a:rPr>
              <a:t> </a:t>
            </a:r>
            <a:r>
              <a:rPr lang="ar-IQ" sz="2800" dirty="0" smtClean="0">
                <a:cs typeface="+mj-cs"/>
              </a:rPr>
              <a:t>أو بروجيا </a:t>
            </a:r>
            <a:r>
              <a:rPr lang="en-US" sz="2800" dirty="0" err="1" smtClean="0">
                <a:cs typeface="+mj-cs"/>
              </a:rPr>
              <a:t>Brugian</a:t>
            </a:r>
            <a:r>
              <a:rPr lang="en-US" sz="2800" dirty="0" smtClean="0">
                <a:cs typeface="+mj-cs"/>
              </a:rPr>
              <a:t> .</a:t>
            </a:r>
            <a:r>
              <a:rPr lang="en-US" sz="2800" dirty="0" err="1" smtClean="0">
                <a:cs typeface="+mj-cs"/>
              </a:rPr>
              <a:t>filariasis</a:t>
            </a:r>
            <a:r>
              <a:rPr lang="en-US" sz="2800" dirty="0" smtClean="0">
                <a:cs typeface="+mj-cs"/>
              </a:rPr>
              <a:t> </a:t>
            </a:r>
            <a:endParaRPr lang="ar-IQ" sz="2800" dirty="0">
              <a:cs typeface="+mj-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a:bodyPr>
          <a:lstStyle/>
          <a:p>
            <a:r>
              <a:rPr lang="ar-IQ" dirty="0" smtClean="0"/>
              <a:t>3- الامراض الفيروسية </a:t>
            </a:r>
          </a:p>
          <a:p>
            <a:pPr algn="just"/>
            <a:r>
              <a:rPr lang="ar-IQ" sz="2400" dirty="0" smtClean="0"/>
              <a:t>من أشهر الامثلة على هذه الفيروسات الحميات النزفية </a:t>
            </a:r>
            <a:r>
              <a:rPr lang="en-US" sz="2400" dirty="0" smtClean="0"/>
              <a:t>Hemorrhagic fevers </a:t>
            </a:r>
            <a:r>
              <a:rPr lang="ar-IQ" sz="2400" dirty="0" smtClean="0"/>
              <a:t>والتي تسببها عدة أنواع من الفيروسات مثل فيروس الحمى الصفراء </a:t>
            </a:r>
            <a:r>
              <a:rPr lang="en-US" sz="2400" dirty="0" smtClean="0"/>
              <a:t>Yellow virus fever </a:t>
            </a:r>
            <a:r>
              <a:rPr lang="ar-IQ" sz="2400" dirty="0" smtClean="0"/>
              <a:t>وفيروس حمى الضنك </a:t>
            </a:r>
            <a:r>
              <a:rPr lang="en-US" sz="2400" dirty="0" smtClean="0"/>
              <a:t>Dengue virus fever </a:t>
            </a:r>
            <a:r>
              <a:rPr lang="ar-IQ" sz="2400" dirty="0" smtClean="0"/>
              <a:t>وفيروس حمى الوادي المتصدع </a:t>
            </a:r>
            <a:r>
              <a:rPr lang="en-US" sz="2400" dirty="0" smtClean="0"/>
              <a:t>Valley Rift Virus Fever </a:t>
            </a:r>
            <a:r>
              <a:rPr lang="ar-IQ" sz="2400" dirty="0" smtClean="0"/>
              <a:t>وفيروس غرب النيل </a:t>
            </a:r>
            <a:r>
              <a:rPr lang="en-US" sz="2400" dirty="0" smtClean="0"/>
              <a:t>West Nile Virus </a:t>
            </a:r>
            <a:r>
              <a:rPr lang="ar-IQ" sz="2400" dirty="0" smtClean="0"/>
              <a:t>وغيرها من الفيروسات الاخرى .</a:t>
            </a:r>
          </a:p>
          <a:p>
            <a:pPr algn="just"/>
            <a:r>
              <a:rPr lang="ar-IQ" sz="2400" b="1" dirty="0" smtClean="0"/>
              <a:t>ذباب الرمل </a:t>
            </a:r>
            <a:r>
              <a:rPr lang="en-US" sz="2400" b="1" dirty="0" smtClean="0"/>
              <a:t>sand flies (</a:t>
            </a:r>
            <a:r>
              <a:rPr lang="en-US" sz="2400" b="1" dirty="0" err="1" smtClean="0"/>
              <a:t>Phlebotomidae</a:t>
            </a:r>
            <a:r>
              <a:rPr lang="en-US" sz="2400" b="1" dirty="0" smtClean="0"/>
              <a:t>) </a:t>
            </a:r>
          </a:p>
          <a:p>
            <a:pPr algn="just"/>
            <a:r>
              <a:rPr lang="ar-IQ" sz="2400" dirty="0" smtClean="0"/>
              <a:t>يوجد حوالي ٢٠٠٠ نوع في هذه العائلة التي يقسمها البعض إلى ٣ أجناس هي: </a:t>
            </a:r>
          </a:p>
          <a:p>
            <a:pPr algn="just"/>
            <a:r>
              <a:rPr lang="en-US" sz="2400" dirty="0" smtClean="0"/>
              <a:t>  </a:t>
            </a:r>
            <a:r>
              <a:rPr lang="en-US" sz="2400" dirty="0" err="1" smtClean="0"/>
              <a:t>Sergentomyia</a:t>
            </a:r>
            <a:r>
              <a:rPr lang="en-US" sz="2400" dirty="0" smtClean="0"/>
              <a:t>, </a:t>
            </a:r>
            <a:r>
              <a:rPr lang="en-US" sz="2400" dirty="0" err="1" smtClean="0"/>
              <a:t>Phlebotomus</a:t>
            </a:r>
            <a:r>
              <a:rPr lang="en-US" sz="2400" dirty="0" smtClean="0"/>
              <a:t>, </a:t>
            </a:r>
            <a:r>
              <a:rPr lang="en-US" sz="2400" dirty="0" err="1" smtClean="0"/>
              <a:t>Lutzomyia</a:t>
            </a:r>
            <a:r>
              <a:rPr lang="ar-IQ" sz="2400" dirty="0" smtClean="0"/>
              <a:t>والجنس الاهم وهو </a:t>
            </a:r>
            <a:r>
              <a:rPr lang="en-US" sz="2400" dirty="0" err="1" smtClean="0"/>
              <a:t>Phlebotomus</a:t>
            </a:r>
            <a:r>
              <a:rPr lang="en-US" sz="2400" dirty="0" smtClean="0"/>
              <a:t> </a:t>
            </a:r>
            <a:r>
              <a:rPr lang="ar-IQ" sz="2400" dirty="0" smtClean="0"/>
              <a:t>فيشمل أنواعا تهاجم الانسان والحيوانات اللبونة ولذلك فهي مهمة في نقل مسببات عدة أمراض هي أمراض الليشمانيا ومرض حمى الثلاثة ايام ومرض كاريون</a:t>
            </a:r>
            <a:r>
              <a:rPr lang="en-US" sz="2400" dirty="0" smtClean="0"/>
              <a:t>Carrion disease</a:t>
            </a:r>
            <a:r>
              <a:rPr lang="ar-IQ" sz="2400" dirty="0" smtClean="0"/>
              <a:t>.</a:t>
            </a:r>
            <a:endParaRPr lang="ar-IQ"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Suhad\Documents\ذبابة الرمل.jpg"/>
          <p:cNvPicPr>
            <a:picLocks noGrp="1" noChangeAspect="1" noChangeArrowheads="1"/>
          </p:cNvPicPr>
          <p:nvPr>
            <p:ph idx="1"/>
          </p:nvPr>
        </p:nvPicPr>
        <p:blipFill>
          <a:blip r:embed="rId2" cstate="print"/>
          <a:srcRect/>
          <a:stretch>
            <a:fillRect/>
          </a:stretch>
        </p:blipFill>
        <p:spPr bwMode="auto">
          <a:xfrm>
            <a:off x="5292080" y="332656"/>
            <a:ext cx="3456385" cy="2559571"/>
          </a:xfrm>
          <a:prstGeom prst="rect">
            <a:avLst/>
          </a:prstGeom>
          <a:noFill/>
        </p:spPr>
      </p:pic>
      <p:pic>
        <p:nvPicPr>
          <p:cNvPr id="6147" name="Picture 3" descr="C:\Users\Suhad\Documents\ذبابة سوداء.jpg"/>
          <p:cNvPicPr>
            <a:picLocks noChangeAspect="1" noChangeArrowheads="1"/>
          </p:cNvPicPr>
          <p:nvPr/>
        </p:nvPicPr>
        <p:blipFill>
          <a:blip r:embed="rId3" cstate="print"/>
          <a:srcRect/>
          <a:stretch>
            <a:fillRect/>
          </a:stretch>
        </p:blipFill>
        <p:spPr bwMode="auto">
          <a:xfrm>
            <a:off x="1403648" y="476672"/>
            <a:ext cx="2897817" cy="2736304"/>
          </a:xfrm>
          <a:prstGeom prst="rect">
            <a:avLst/>
          </a:prstGeom>
          <a:noFill/>
        </p:spPr>
      </p:pic>
      <p:pic>
        <p:nvPicPr>
          <p:cNvPr id="6148" name="Picture 4" descr="C:\Users\Suhad\Documents\ذبابة الخيل.jpg"/>
          <p:cNvPicPr>
            <a:picLocks noChangeAspect="1" noChangeArrowheads="1"/>
          </p:cNvPicPr>
          <p:nvPr/>
        </p:nvPicPr>
        <p:blipFill>
          <a:blip r:embed="rId4" cstate="print"/>
          <a:srcRect/>
          <a:stretch>
            <a:fillRect/>
          </a:stretch>
        </p:blipFill>
        <p:spPr bwMode="auto">
          <a:xfrm>
            <a:off x="5868144" y="3140968"/>
            <a:ext cx="3166908" cy="2880319"/>
          </a:xfrm>
          <a:prstGeom prst="rect">
            <a:avLst/>
          </a:prstGeom>
          <a:noFill/>
        </p:spPr>
      </p:pic>
      <p:pic>
        <p:nvPicPr>
          <p:cNvPr id="6149" name="Picture 5" descr="C:\Users\Suhad\Documents\ذبابة النوم.jpg"/>
          <p:cNvPicPr>
            <a:picLocks noChangeAspect="1" noChangeArrowheads="1"/>
          </p:cNvPicPr>
          <p:nvPr/>
        </p:nvPicPr>
        <p:blipFill>
          <a:blip r:embed="rId5" cstate="print"/>
          <a:srcRect/>
          <a:stretch>
            <a:fillRect/>
          </a:stretch>
        </p:blipFill>
        <p:spPr bwMode="auto">
          <a:xfrm>
            <a:off x="1043609" y="3356992"/>
            <a:ext cx="4032447" cy="2592288"/>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92500" lnSpcReduction="10000"/>
          </a:bodyPr>
          <a:lstStyle/>
          <a:p>
            <a:pPr algn="just"/>
            <a:r>
              <a:rPr lang="ar-IQ" sz="2400" b="1" dirty="0" smtClean="0"/>
              <a:t>الذبابة السوداء </a:t>
            </a:r>
            <a:r>
              <a:rPr lang="en-US" sz="2400" b="1" dirty="0" smtClean="0"/>
              <a:t>Black fly (Genus: </a:t>
            </a:r>
            <a:r>
              <a:rPr lang="en-US" sz="2400" b="1" dirty="0" err="1" smtClean="0"/>
              <a:t>Simulium</a:t>
            </a:r>
            <a:r>
              <a:rPr lang="en-US" sz="2400" b="1" dirty="0" smtClean="0"/>
              <a:t>)</a:t>
            </a:r>
          </a:p>
          <a:p>
            <a:pPr algn="just"/>
            <a:r>
              <a:rPr lang="ar-IQ" sz="2400" dirty="0" smtClean="0"/>
              <a:t>بالاضافة إلى الازعاج وأخذ الدم من جراء العض فإن الذبابة السوداء تعمل بمثابة عائل ناقل لمسببات مرض عمى الانهار .لان الحشرة تتكاثر في المياه الجارية في جداول وروافد الانهار والانهارنفسها لذلك فإن المرض ينتشر في هذه البيئات ولهذا السبب سمي المرض (عمى الانهار) والمسبب هو دودة خيطية تسمى </a:t>
            </a:r>
            <a:r>
              <a:rPr lang="en-US" sz="2400" dirty="0" err="1" smtClean="0"/>
              <a:t>Onchocerca</a:t>
            </a:r>
            <a:r>
              <a:rPr lang="en-US" sz="2400" dirty="0" smtClean="0"/>
              <a:t> </a:t>
            </a:r>
            <a:r>
              <a:rPr lang="en-US" sz="2400" dirty="0" err="1" smtClean="0"/>
              <a:t>volvulus</a:t>
            </a:r>
            <a:r>
              <a:rPr lang="en-US" sz="2400" dirty="0" smtClean="0"/>
              <a:t> </a:t>
            </a:r>
            <a:r>
              <a:rPr lang="ar-IQ" sz="2400" dirty="0" smtClean="0"/>
              <a:t>وهي من عائلة ديدان الفيلاريا. المرض يحدث بصورة تدريجية مزمنة وليس بصورة حادة . (</a:t>
            </a:r>
            <a:r>
              <a:rPr lang="en-US" sz="2400" dirty="0" smtClean="0"/>
              <a:t>Chronic not acute disease)</a:t>
            </a:r>
            <a:r>
              <a:rPr lang="ar-IQ" sz="2400" dirty="0" smtClean="0"/>
              <a:t>.</a:t>
            </a:r>
          </a:p>
          <a:p>
            <a:pPr algn="just"/>
            <a:r>
              <a:rPr lang="ar-IQ" sz="2400" b="1" dirty="0" smtClean="0"/>
              <a:t>ذبابة الخيل </a:t>
            </a:r>
            <a:r>
              <a:rPr lang="en-US" sz="2400" b="1" dirty="0" smtClean="0"/>
              <a:t>(Family: </a:t>
            </a:r>
            <a:r>
              <a:rPr lang="en-US" sz="2400" b="1" dirty="0" err="1" smtClean="0"/>
              <a:t>Tabanidae</a:t>
            </a:r>
            <a:r>
              <a:rPr lang="en-US" sz="2400" b="1" dirty="0" smtClean="0"/>
              <a:t>, Genus: </a:t>
            </a:r>
            <a:r>
              <a:rPr lang="en-US" sz="2400" b="1" dirty="0" err="1" smtClean="0"/>
              <a:t>Tabanus</a:t>
            </a:r>
            <a:r>
              <a:rPr lang="en-US" sz="2400" b="1" dirty="0" smtClean="0"/>
              <a:t>) Horse flies</a:t>
            </a:r>
            <a:endParaRPr lang="ar-IQ" sz="2400" b="1" dirty="0" smtClean="0"/>
          </a:p>
          <a:p>
            <a:pPr algn="just"/>
            <a:r>
              <a:rPr lang="ar-IQ" sz="2400" dirty="0" smtClean="0"/>
              <a:t>1 -تنقل مسببات بعض الامراض بصورة ميكانيكية مثل الجمرة الخبيثة </a:t>
            </a:r>
            <a:r>
              <a:rPr lang="en-US" sz="2400" dirty="0" smtClean="0"/>
              <a:t>Anthrax</a:t>
            </a:r>
            <a:endParaRPr lang="ar-IQ" sz="2400" dirty="0" smtClean="0"/>
          </a:p>
          <a:p>
            <a:pPr algn="just"/>
            <a:r>
              <a:rPr lang="ar-IQ" sz="2400" dirty="0" smtClean="0"/>
              <a:t>2-الانابلازما</a:t>
            </a:r>
            <a:r>
              <a:rPr lang="en-US" sz="2400" dirty="0" err="1" smtClean="0"/>
              <a:t>Anaplasma</a:t>
            </a:r>
            <a:r>
              <a:rPr lang="en-US" sz="2400" dirty="0" smtClean="0"/>
              <a:t> </a:t>
            </a:r>
            <a:r>
              <a:rPr lang="ar-IQ" sz="2400" dirty="0" smtClean="0"/>
              <a:t>التي قد تصيب الانسان. 3 -مرض السورا </a:t>
            </a:r>
            <a:r>
              <a:rPr lang="en-US" sz="2400" dirty="0" smtClean="0"/>
              <a:t>disease </a:t>
            </a:r>
            <a:r>
              <a:rPr lang="en-US" sz="2400" dirty="0" err="1" smtClean="0"/>
              <a:t>Surra</a:t>
            </a:r>
            <a:r>
              <a:rPr lang="en-US" sz="2400" dirty="0" smtClean="0"/>
              <a:t> </a:t>
            </a:r>
            <a:r>
              <a:rPr lang="ar-IQ" sz="2400" dirty="0" smtClean="0"/>
              <a:t>الذي نادرا ما يصيب الانسان. 4 -بعض الانواع تنقل مرض التولريميا )بكتريا </a:t>
            </a:r>
            <a:r>
              <a:rPr lang="en-US" sz="2400" dirty="0" err="1" smtClean="0"/>
              <a:t>Pasteurella</a:t>
            </a:r>
            <a:r>
              <a:rPr lang="en-US" sz="2400" dirty="0" smtClean="0"/>
              <a:t> </a:t>
            </a:r>
            <a:r>
              <a:rPr lang="en-US" sz="2400" dirty="0" err="1" smtClean="0"/>
              <a:t>tularensis</a:t>
            </a:r>
            <a:r>
              <a:rPr lang="en-US" sz="2400" dirty="0" smtClean="0"/>
              <a:t> ) </a:t>
            </a:r>
            <a:r>
              <a:rPr lang="ar-IQ" sz="2400" dirty="0" smtClean="0"/>
              <a:t>من الخيل والارانب والقوارض إلى الانسان لذلك يعتبر هذا المرض من الامراض المتناقلة بين الانسان والحيوان 5-</a:t>
            </a:r>
            <a:r>
              <a:rPr lang="en-US" sz="2400" dirty="0" err="1" smtClean="0"/>
              <a:t>Zoonotic</a:t>
            </a:r>
            <a:r>
              <a:rPr lang="en-US" sz="2400" dirty="0" smtClean="0"/>
              <a:t> disease</a:t>
            </a:r>
            <a:r>
              <a:rPr lang="en-US" sz="2400" dirty="0"/>
              <a:t> </a:t>
            </a:r>
            <a:r>
              <a:rPr lang="en-US" sz="2400" dirty="0" smtClean="0"/>
              <a:t> </a:t>
            </a:r>
            <a:r>
              <a:rPr lang="ar-IQ" sz="2400" dirty="0" smtClean="0"/>
              <a:t>ديدان فلاريا مرض اللوالوا </a:t>
            </a:r>
            <a:r>
              <a:rPr lang="en-US" sz="2400" dirty="0" err="1" smtClean="0"/>
              <a:t>loa</a:t>
            </a:r>
            <a:r>
              <a:rPr lang="en-US" sz="2400" dirty="0" smtClean="0"/>
              <a:t> </a:t>
            </a:r>
            <a:r>
              <a:rPr lang="en-US" sz="2400" dirty="0" err="1" smtClean="0"/>
              <a:t>Loa</a:t>
            </a:r>
            <a:r>
              <a:rPr lang="en-US" sz="2400" dirty="0" smtClean="0"/>
              <a:t> </a:t>
            </a:r>
            <a:r>
              <a:rPr lang="ar-IQ" sz="2400" dirty="0" smtClean="0"/>
              <a:t>وينتشر هذا ا لمرض في أفريقيا الغربية ما عدا أفريقيا الوسطى حتى أوغندا وجنوب السودان. أهم أنواع ذباب الخيل الناقلة للألمراض هي: </a:t>
            </a:r>
            <a:r>
              <a:rPr lang="en-US" sz="2400" dirty="0" err="1" smtClean="0"/>
              <a:t>Chrysops</a:t>
            </a:r>
            <a:r>
              <a:rPr lang="en-US" sz="2400" dirty="0" smtClean="0"/>
              <a:t> </a:t>
            </a:r>
            <a:r>
              <a:rPr lang="en-US" sz="2400" dirty="0" err="1" smtClean="0"/>
              <a:t>silacca</a:t>
            </a:r>
            <a:r>
              <a:rPr lang="en-US" sz="2400" dirty="0" smtClean="0"/>
              <a:t> </a:t>
            </a:r>
            <a:r>
              <a:rPr lang="en-US" sz="2400" dirty="0" err="1" smtClean="0"/>
              <a:t>Chrysops</a:t>
            </a:r>
            <a:r>
              <a:rPr lang="en-US" sz="2400" dirty="0" smtClean="0"/>
              <a:t> </a:t>
            </a:r>
            <a:r>
              <a:rPr lang="en-US" sz="2400" dirty="0" err="1" smtClean="0"/>
              <a:t>dimidiata</a:t>
            </a:r>
            <a:r>
              <a:rPr lang="en-US" sz="2400" dirty="0" smtClean="0"/>
              <a:t> </a:t>
            </a:r>
            <a:r>
              <a:rPr lang="en-US" sz="2400" dirty="0" err="1" smtClean="0"/>
              <a:t>Chrysops</a:t>
            </a:r>
            <a:r>
              <a:rPr lang="en-US" sz="2400" dirty="0" smtClean="0"/>
              <a:t> </a:t>
            </a:r>
            <a:r>
              <a:rPr lang="en-US" sz="2400" dirty="0" err="1" smtClean="0"/>
              <a:t>discalis</a:t>
            </a:r>
            <a:r>
              <a:rPr lang="en-US" sz="2400" dirty="0" smtClean="0"/>
              <a:t> </a:t>
            </a:r>
            <a:r>
              <a:rPr lang="en-US" sz="2400" dirty="0" err="1" smtClean="0"/>
              <a:t>Chrysops</a:t>
            </a:r>
            <a:r>
              <a:rPr lang="en-US" sz="2400" dirty="0" smtClean="0"/>
              <a:t> </a:t>
            </a:r>
            <a:r>
              <a:rPr lang="en-US" sz="2400" dirty="0" err="1" smtClean="0"/>
              <a:t>distinctipennis</a:t>
            </a:r>
            <a:endParaRPr lang="ar-IQ" sz="24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fontScale="92500" lnSpcReduction="10000"/>
          </a:bodyPr>
          <a:lstStyle/>
          <a:p>
            <a:pPr algn="just"/>
            <a:r>
              <a:rPr lang="ar-IQ" sz="2800" b="1" dirty="0" smtClean="0">
                <a:cs typeface="+mj-cs"/>
              </a:rPr>
              <a:t>ذبابة التسي تسي </a:t>
            </a:r>
            <a:r>
              <a:rPr lang="en-US" sz="2800" b="1" dirty="0" smtClean="0">
                <a:cs typeface="+mj-cs"/>
              </a:rPr>
              <a:t> :</a:t>
            </a:r>
            <a:r>
              <a:rPr lang="en-US" sz="2800" b="1" dirty="0" err="1" smtClean="0">
                <a:cs typeface="+mj-cs"/>
              </a:rPr>
              <a:t>Tse</a:t>
            </a:r>
            <a:r>
              <a:rPr lang="en-US" sz="2800" b="1" dirty="0" smtClean="0">
                <a:cs typeface="+mj-cs"/>
              </a:rPr>
              <a:t> </a:t>
            </a:r>
            <a:r>
              <a:rPr lang="en-US" sz="2800" b="1" dirty="0" err="1" smtClean="0">
                <a:cs typeface="+mj-cs"/>
              </a:rPr>
              <a:t>Tse</a:t>
            </a:r>
            <a:r>
              <a:rPr lang="en-US" sz="2800" b="1" dirty="0" smtClean="0">
                <a:cs typeface="+mj-cs"/>
              </a:rPr>
              <a:t> fly (Genus: </a:t>
            </a:r>
            <a:r>
              <a:rPr lang="en-US" sz="2800" b="1" dirty="0" err="1" smtClean="0">
                <a:cs typeface="+mj-cs"/>
              </a:rPr>
              <a:t>Glossina</a:t>
            </a:r>
            <a:r>
              <a:rPr lang="en-US" sz="2800" b="1" dirty="0" smtClean="0">
                <a:cs typeface="+mj-cs"/>
              </a:rPr>
              <a:t>)</a:t>
            </a:r>
            <a:endParaRPr lang="ar-IQ" sz="2800" b="1" dirty="0" smtClean="0">
              <a:cs typeface="+mj-cs"/>
            </a:endParaRPr>
          </a:p>
          <a:p>
            <a:pPr algn="just"/>
            <a:r>
              <a:rPr lang="ar-IQ" sz="2800" dirty="0" smtClean="0">
                <a:cs typeface="+mj-cs"/>
              </a:rPr>
              <a:t>هي نوع من الحشرات يعيش في أفريقيا ويتسبب في الاصابة بداء المثقبات الافريقي أو المعرف بمرض النوم الافريقي </a:t>
            </a:r>
            <a:r>
              <a:rPr lang="en-US" sz="2800" dirty="0" smtClean="0">
                <a:cs typeface="+mj-cs"/>
              </a:rPr>
              <a:t>African sleeping sickness . </a:t>
            </a:r>
            <a:r>
              <a:rPr lang="ar-IQ" sz="2800" dirty="0" smtClean="0">
                <a:cs typeface="+mj-cs"/>
              </a:rPr>
              <a:t>تؤدي لسعة واحدة من هذه الذبابة إلى الاصابة بالمرض إذا كانت حاملة للطفيل ، وبعد عدة أيام يدخل المصاب في حالة نوم تشبه الغيبوبة </a:t>
            </a:r>
            <a:r>
              <a:rPr lang="en-US" sz="2800" dirty="0" smtClean="0">
                <a:cs typeface="+mj-cs"/>
              </a:rPr>
              <a:t>Coma ، </a:t>
            </a:r>
            <a:r>
              <a:rPr lang="ar-IQ" sz="2800" dirty="0" smtClean="0">
                <a:cs typeface="+mj-cs"/>
              </a:rPr>
              <a:t>والتي قد تؤدي إلى الوفاة ما لم يحصل على العلاج الطبي السريع.</a:t>
            </a:r>
          </a:p>
          <a:p>
            <a:pPr algn="just"/>
            <a:r>
              <a:rPr lang="ar-IQ" sz="2800" dirty="0" smtClean="0">
                <a:cs typeface="+mj-cs"/>
              </a:rPr>
              <a:t>الذباب المنزلي </a:t>
            </a:r>
            <a:r>
              <a:rPr lang="en-US" sz="2800" dirty="0" smtClean="0">
                <a:cs typeface="+mj-cs"/>
              </a:rPr>
              <a:t>:House flies (Genus: </a:t>
            </a:r>
            <a:r>
              <a:rPr lang="en-US" sz="2800" dirty="0" err="1" smtClean="0">
                <a:cs typeface="+mj-cs"/>
              </a:rPr>
              <a:t>Musca</a:t>
            </a:r>
            <a:r>
              <a:rPr lang="en-US" sz="2800" dirty="0" smtClean="0">
                <a:cs typeface="+mj-cs"/>
              </a:rPr>
              <a:t>) </a:t>
            </a:r>
            <a:endParaRPr lang="ar-IQ" sz="2800" dirty="0" smtClean="0">
              <a:cs typeface="+mj-cs"/>
            </a:endParaRPr>
          </a:p>
          <a:p>
            <a:pPr algn="just"/>
            <a:r>
              <a:rPr lang="ar-IQ" sz="2800" dirty="0" smtClean="0">
                <a:cs typeface="+mj-cs"/>
              </a:rPr>
              <a:t>ينقل الذباب المنزلي أمراض عديدة لإلنسان مثل األمراض المعوية كالدايزنتري والاسهال والتيفوئيد </a:t>
            </a:r>
            <a:r>
              <a:rPr lang="ar-IQ" sz="2800" dirty="0">
                <a:cs typeface="+mj-cs"/>
              </a:rPr>
              <a:t>والكوليرا </a:t>
            </a:r>
            <a:r>
              <a:rPr lang="en-US" sz="2800" dirty="0">
                <a:cs typeface="+mj-cs"/>
              </a:rPr>
              <a:t>Cholera </a:t>
            </a:r>
            <a:r>
              <a:rPr lang="ar-IQ" sz="2800" dirty="0">
                <a:cs typeface="+mj-cs"/>
              </a:rPr>
              <a:t>وأمراض العيون مثل التراكوما </a:t>
            </a:r>
            <a:r>
              <a:rPr lang="en-US" sz="2800" dirty="0">
                <a:cs typeface="+mj-cs"/>
              </a:rPr>
              <a:t>Trachoma </a:t>
            </a:r>
            <a:r>
              <a:rPr lang="ar-IQ" sz="2800" dirty="0">
                <a:cs typeface="+mj-cs"/>
              </a:rPr>
              <a:t>والرمد الوبائى </a:t>
            </a:r>
            <a:r>
              <a:rPr lang="en-US" sz="2800" dirty="0">
                <a:cs typeface="+mj-cs"/>
              </a:rPr>
              <a:t>Epidemic Conjunctivitis </a:t>
            </a:r>
            <a:r>
              <a:rPr lang="ar-IQ" sz="2800" dirty="0">
                <a:cs typeface="+mj-cs"/>
              </a:rPr>
              <a:t>بالإضافة الى بعض الأمراض الأخرى مثل شلل الاطفال (</a:t>
            </a:r>
            <a:r>
              <a:rPr lang="en-US" sz="2800" dirty="0">
                <a:cs typeface="+mj-cs"/>
              </a:rPr>
              <a:t>Polio) </a:t>
            </a:r>
            <a:r>
              <a:rPr lang="ar-IQ" sz="2800" dirty="0">
                <a:cs typeface="+mj-cs"/>
              </a:rPr>
              <a:t>وعدوى الجلد والدفتريا الجلدية</a:t>
            </a:r>
          </a:p>
          <a:p>
            <a:pPr algn="just"/>
            <a:r>
              <a:rPr lang="en-US" sz="2800" dirty="0">
                <a:cs typeface="+mj-cs"/>
              </a:rPr>
              <a:t>Diphtheria </a:t>
            </a:r>
            <a:r>
              <a:rPr lang="en-US" sz="2800" dirty="0" err="1">
                <a:cs typeface="+mj-cs"/>
              </a:rPr>
              <a:t>Cutaneous</a:t>
            </a:r>
            <a:r>
              <a:rPr lang="en-US" sz="2800" dirty="0">
                <a:cs typeface="+mj-cs"/>
              </a:rPr>
              <a:t> </a:t>
            </a:r>
            <a:r>
              <a:rPr lang="ar-IQ" sz="2800" dirty="0">
                <a:cs typeface="+mj-cs"/>
              </a:rPr>
              <a:t>والجذام </a:t>
            </a:r>
            <a:r>
              <a:rPr lang="en-US" sz="2800" dirty="0" smtClean="0">
                <a:cs typeface="+mj-cs"/>
              </a:rPr>
              <a:t>Leprosy</a:t>
            </a:r>
            <a:r>
              <a:rPr lang="ar-IQ" sz="2800" dirty="0" smtClean="0">
                <a:cs typeface="+mj-cs"/>
              </a:rPr>
              <a:t>ِِ</a:t>
            </a:r>
            <a:endParaRPr lang="ar-IQ" sz="2800" dirty="0">
              <a:cs typeface="+mj-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Suhad\Documents\ذبابة المنزل.jpg"/>
          <p:cNvPicPr>
            <a:picLocks noGrp="1" noChangeAspect="1" noChangeArrowheads="1"/>
          </p:cNvPicPr>
          <p:nvPr>
            <p:ph idx="1"/>
          </p:nvPr>
        </p:nvPicPr>
        <p:blipFill>
          <a:blip r:embed="rId2" cstate="print"/>
          <a:srcRect/>
          <a:stretch>
            <a:fillRect/>
          </a:stretch>
        </p:blipFill>
        <p:spPr bwMode="auto">
          <a:xfrm>
            <a:off x="5148064" y="332657"/>
            <a:ext cx="3705596" cy="3960440"/>
          </a:xfrm>
          <a:prstGeom prst="rect">
            <a:avLst/>
          </a:prstGeom>
          <a:noFill/>
        </p:spPr>
      </p:pic>
      <p:pic>
        <p:nvPicPr>
          <p:cNvPr id="5122" name="Picture 2" descr="C:\Users\Suhad\Documents\تسي تسي.jpg"/>
          <p:cNvPicPr>
            <a:picLocks noChangeAspect="1" noChangeArrowheads="1"/>
          </p:cNvPicPr>
          <p:nvPr/>
        </p:nvPicPr>
        <p:blipFill>
          <a:blip r:embed="rId3" cstate="print"/>
          <a:srcRect/>
          <a:stretch>
            <a:fillRect/>
          </a:stretch>
        </p:blipFill>
        <p:spPr bwMode="auto">
          <a:xfrm>
            <a:off x="1763689" y="836713"/>
            <a:ext cx="3456384" cy="2880320"/>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pPr algn="ctr"/>
            <a:endParaRPr lang="ar-IQ" dirty="0" smtClean="0"/>
          </a:p>
          <a:p>
            <a:pPr algn="ctr"/>
            <a:endParaRPr lang="ar-IQ" dirty="0"/>
          </a:p>
          <a:p>
            <a:pPr algn="ctr"/>
            <a:endParaRPr lang="ar-IQ" dirty="0" smtClean="0"/>
          </a:p>
          <a:p>
            <a:pPr algn="ctr"/>
            <a:endParaRPr lang="ar-IQ" dirty="0"/>
          </a:p>
          <a:p>
            <a:pPr algn="ctr"/>
            <a:r>
              <a:rPr lang="ar-IQ" sz="7200" dirty="0" smtClean="0">
                <a:solidFill>
                  <a:srgbClr val="C00000"/>
                </a:solidFill>
              </a:rPr>
              <a:t>شكرا لحسن الاصغاء </a:t>
            </a:r>
          </a:p>
          <a:p>
            <a:endParaRPr lang="ar-IQ"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15416"/>
            <a:ext cx="8229600" cy="1584176"/>
          </a:xfrm>
        </p:spPr>
        <p:txBody>
          <a:bodyPr>
            <a:normAutofit/>
          </a:bodyPr>
          <a:lstStyle/>
          <a:p>
            <a:pPr algn="ctr"/>
            <a:r>
              <a:rPr lang="ar-IQ" sz="3200" b="1" dirty="0" smtClean="0">
                <a:solidFill>
                  <a:srgbClr val="C00000"/>
                </a:solidFill>
              </a:rPr>
              <a:t/>
            </a:r>
            <a:br>
              <a:rPr lang="ar-IQ" sz="3200" b="1" dirty="0" smtClean="0">
                <a:solidFill>
                  <a:srgbClr val="C00000"/>
                </a:solidFill>
              </a:rPr>
            </a:br>
            <a:r>
              <a:rPr lang="ar-IQ" sz="3200" b="1" dirty="0" smtClean="0">
                <a:solidFill>
                  <a:srgbClr val="C00000"/>
                </a:solidFill>
              </a:rPr>
              <a:t>لمحة </a:t>
            </a:r>
            <a:r>
              <a:rPr lang="ar-IQ" sz="3200" b="1" dirty="0" smtClean="0">
                <a:solidFill>
                  <a:srgbClr val="C00000"/>
                </a:solidFill>
              </a:rPr>
              <a:t>تاريخية على علم الحشرات الطبية </a:t>
            </a:r>
            <a:endParaRPr lang="ar-IQ" sz="3200" b="1" dirty="0">
              <a:solidFill>
                <a:srgbClr val="C00000"/>
              </a:solidFill>
            </a:endParaRPr>
          </a:p>
        </p:txBody>
      </p:sp>
      <p:sp>
        <p:nvSpPr>
          <p:cNvPr id="3" name="Content Placeholder 2"/>
          <p:cNvSpPr>
            <a:spLocks noGrp="1"/>
          </p:cNvSpPr>
          <p:nvPr>
            <p:ph idx="1"/>
          </p:nvPr>
        </p:nvSpPr>
        <p:spPr>
          <a:xfrm>
            <a:off x="457200" y="1196752"/>
            <a:ext cx="8229600" cy="5256584"/>
          </a:xfrm>
        </p:spPr>
        <p:txBody>
          <a:bodyPr>
            <a:normAutofit/>
          </a:bodyPr>
          <a:lstStyle/>
          <a:p>
            <a:pPr algn="just"/>
            <a:r>
              <a:rPr lang="ar-IQ" sz="2800" dirty="0" smtClean="0"/>
              <a:t>عرفت الحشرات الطبية منذ القدم </a:t>
            </a:r>
            <a:r>
              <a:rPr lang="ar-IQ" sz="2800" dirty="0" smtClean="0"/>
              <a:t>وفي عام 1878م اكتشف عالم الطفيليات باترك مانسون </a:t>
            </a:r>
            <a:r>
              <a:rPr lang="en-US" sz="2800" dirty="0" smtClean="0"/>
              <a:t>Patrick Manson </a:t>
            </a:r>
            <a:r>
              <a:rPr lang="ar-IQ" sz="2800" dirty="0" smtClean="0"/>
              <a:t>عندما كان يعمل في الصين ، اكتشف أن داء الفلاريا يتطور في بعوض الكيولكس </a:t>
            </a:r>
            <a:r>
              <a:rPr lang="en-US" sz="2800" dirty="0" smtClean="0"/>
              <a:t> </a:t>
            </a:r>
            <a:r>
              <a:rPr lang="en-US" sz="2800" dirty="0" err="1" smtClean="0"/>
              <a:t>Culex</a:t>
            </a:r>
            <a:r>
              <a:rPr lang="en-US" sz="2800" dirty="0" smtClean="0"/>
              <a:t> </a:t>
            </a:r>
            <a:r>
              <a:rPr lang="ar-IQ" sz="2800" dirty="0" smtClean="0"/>
              <a:t>قبل أن ينتقل إلى الانسان وهنا قدم دليل على أن الكائن الممرض للإلنسان "وهو المسبب المرضي لداء الفلاريا" تطور في داخل جسم الحشرة ، ويمكن اعتبار هذا االاكتشاف مثالا لميلاد علم الحشرات الطبية  </a:t>
            </a:r>
            <a:r>
              <a:rPr lang="ar-IQ" dirty="0" smtClean="0"/>
              <a:t>.</a:t>
            </a:r>
            <a:endParaRPr lang="ar-IQ" dirty="0" smtClean="0"/>
          </a:p>
          <a:p>
            <a:pPr algn="just"/>
            <a:r>
              <a:rPr lang="ar-IQ" sz="2800" dirty="0" smtClean="0"/>
              <a:t>وأيضاً كان اكتشاف العالم </a:t>
            </a:r>
            <a:r>
              <a:rPr lang="en-US" sz="2800" dirty="0" smtClean="0"/>
              <a:t>Laveran </a:t>
            </a:r>
            <a:r>
              <a:rPr lang="ar-IQ" sz="2800" dirty="0" smtClean="0"/>
              <a:t> 1880م للطفيل الاولي لمرض الملاريا</a:t>
            </a:r>
            <a:r>
              <a:rPr lang="en-US" sz="2800" i="1" dirty="0" smtClean="0"/>
              <a:t>Malarias Plasmodium </a:t>
            </a:r>
            <a:r>
              <a:rPr lang="ar-IQ" sz="2800" i="1" dirty="0" smtClean="0"/>
              <a:t> </a:t>
            </a:r>
            <a:r>
              <a:rPr lang="ar-IQ" sz="2800" dirty="0" smtClean="0"/>
              <a:t>والذي ينتقل عن طريق بعوض الانوفلس تاريخاً هاماً في تطور علم الحشرات الطبية. </a:t>
            </a:r>
            <a:endParaRPr lang="ar-IQ"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lstStyle/>
          <a:p>
            <a:pPr algn="just"/>
            <a:r>
              <a:rPr lang="ar-IQ" dirty="0" smtClean="0"/>
              <a:t>وفي العام 1897استطاع العالم </a:t>
            </a:r>
            <a:r>
              <a:rPr lang="en-US" dirty="0" smtClean="0"/>
              <a:t> </a:t>
            </a:r>
            <a:r>
              <a:rPr lang="en-US" dirty="0" err="1" smtClean="0"/>
              <a:t>Ogatha</a:t>
            </a:r>
            <a:r>
              <a:rPr lang="en-US" dirty="0" smtClean="0"/>
              <a:t> </a:t>
            </a:r>
            <a:r>
              <a:rPr lang="ar-IQ" dirty="0" smtClean="0"/>
              <a:t>إحداث </a:t>
            </a:r>
            <a:r>
              <a:rPr lang="ar-IQ" dirty="0" smtClean="0"/>
              <a:t>عدوى الطاعون بالفئران بعد أن حقنها بمستخلص من البراغيث المسحوقة والتي كانت قد جمعت من جرذان مصابة بالطاعون. وفي خلال الخمسين سنة التي تلت هذه الاكتشافات عرفت مجموعة متنوعة من الحشرات والقراد والحلم في تتابع سريع كناقلات امراض للإلنسان والحيوان وكذلك تطورت طرق مكافحتها. </a:t>
            </a:r>
            <a:endParaRPr lang="ar-IQ" dirty="0"/>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rmAutofit/>
          </a:bodyPr>
          <a:lstStyle/>
          <a:p>
            <a:pPr algn="just"/>
            <a:r>
              <a:rPr lang="ar-IQ" sz="2800" b="1" dirty="0" smtClean="0">
                <a:solidFill>
                  <a:srgbClr val="C00000"/>
                </a:solidFill>
              </a:rPr>
              <a:t>أضرار الحشرات والعنكبوتيات </a:t>
            </a:r>
            <a:r>
              <a:rPr lang="ar-IQ" sz="2800" b="1" dirty="0" smtClean="0">
                <a:solidFill>
                  <a:srgbClr val="C00000"/>
                </a:solidFill>
              </a:rPr>
              <a:t>للانسان والحيوان </a:t>
            </a:r>
            <a:r>
              <a:rPr lang="ar-IQ" sz="2800" b="1" dirty="0" smtClean="0">
                <a:solidFill>
                  <a:srgbClr val="C00000"/>
                </a:solidFill>
              </a:rPr>
              <a:t>:</a:t>
            </a:r>
          </a:p>
          <a:p>
            <a:pPr algn="just"/>
            <a:r>
              <a:rPr lang="ar-IQ" sz="2800" dirty="0" smtClean="0"/>
              <a:t> اولا: ألاضرار المباشرة ومنها: </a:t>
            </a:r>
          </a:p>
          <a:p>
            <a:pPr algn="just"/>
            <a:r>
              <a:rPr lang="ar-IQ" sz="2800" dirty="0" smtClean="0"/>
              <a:t>1 -القلق والفزع من الحشرات.</a:t>
            </a:r>
          </a:p>
          <a:p>
            <a:pPr algn="just"/>
            <a:r>
              <a:rPr lang="ar-IQ" sz="2800" dirty="0" smtClean="0"/>
              <a:t> 2 -المضايقة والازعاج وفقد الدم. </a:t>
            </a:r>
          </a:p>
          <a:p>
            <a:pPr algn="just"/>
            <a:r>
              <a:rPr lang="ar-IQ" sz="2800" dirty="0" smtClean="0"/>
              <a:t> 3 -إحداث إصابات عرضية لاعضاء الحس : ويحدث ذلك عند دخول بعض الحشرات الصغيرة إلى أعضاء الحس كالعيون والانف والاذن إثناء </a:t>
            </a:r>
            <a:r>
              <a:rPr lang="ar-IQ" sz="2800" dirty="0" smtClean="0"/>
              <a:t>طيرانها.</a:t>
            </a:r>
          </a:p>
          <a:p>
            <a:pPr algn="just"/>
            <a:r>
              <a:rPr lang="ar-IQ" sz="2800" dirty="0" smtClean="0"/>
              <a:t> </a:t>
            </a:r>
            <a:r>
              <a:rPr lang="ar-IQ" sz="2800" dirty="0" smtClean="0"/>
              <a:t>4-التسمم : حيث تحقن بعض الحشرات والعنكبوتيات مواد سامة مسببة أضرار ويكون ذلك عن طريق: 1-العض </a:t>
            </a:r>
            <a:r>
              <a:rPr lang="ar-IQ" sz="2800" dirty="0" smtClean="0"/>
              <a:t>كما في عنكبوت </a:t>
            </a:r>
            <a:r>
              <a:rPr lang="ar-IQ" sz="2800" dirty="0" smtClean="0"/>
              <a:t>الارملة السوداء. 2 -عن طريق اللسع كما في نحل العسل. 3 -عن طريق شعيرات غدية لالسعة كما هو في يرقات الفراشة ذات الذنب البني وغيرها من الطرق.</a:t>
            </a:r>
            <a:endParaRPr lang="ar-IQ" sz="2800"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a:bodyPr>
          <a:lstStyle/>
          <a:p>
            <a:pPr algn="just"/>
            <a:r>
              <a:rPr lang="ar-IQ" sz="2800" dirty="0" smtClean="0"/>
              <a:t>والسموم التي تفرزها الحشرات عدة أنواع وتسبب الضرر بعدة طرق وهي : أ- سموم تحلل الهيوغلوبين وتحطم كريات الدم مثل سموم العناكب. ب- سموم تمنع التخثر للدم مما يسبب نزيف خارج أو تحت الجلد مثل البعوض وبق الفراش. ج- سموم تؤثر على الجهاز العصبي فتسبب الشلل والخدر مثل القراد. د- سموم محرقة حيث تسبب تقيح والتهابات وحروق في الجلد مثل الخنافس.</a:t>
            </a:r>
          </a:p>
          <a:p>
            <a:pPr algn="just"/>
            <a:r>
              <a:rPr lang="ar-IQ" sz="2800" dirty="0" smtClean="0"/>
              <a:t>5 –الالتهابات والتهيج الجلدي وذلك عند لدغ الحشرات للحيوان أو الانسان إثناء امتصاص دمه كما في البعوض والبراغيث والقمل وبق الفراش أو عن طريق حفر أنفاقاً داخل الجلد مسببه التهابات شديدة تعرف بالجرب ويسببه حلم الجرب</a:t>
            </a:r>
            <a:r>
              <a:rPr lang="ar-IQ" sz="2800" dirty="0" smtClean="0"/>
              <a:t>.</a:t>
            </a:r>
          </a:p>
          <a:p>
            <a:pPr algn="just"/>
            <a:r>
              <a:rPr lang="ar-IQ" sz="2800" dirty="0" smtClean="0"/>
              <a:t> </a:t>
            </a:r>
            <a:r>
              <a:rPr lang="ar-IQ" sz="2800" dirty="0" smtClean="0"/>
              <a:t>6 -الحساسية :حيث تسبب روائح بعض الحشرات وكذلك الحراشف التي تغطي جسم الفراشات الحساسية وحاالت الربو. </a:t>
            </a:r>
            <a:endParaRPr lang="ar-IQ" sz="2800"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597352"/>
          </a:xfrm>
        </p:spPr>
        <p:txBody>
          <a:bodyPr>
            <a:noAutofit/>
          </a:bodyPr>
          <a:lstStyle/>
          <a:p>
            <a:pPr algn="just"/>
            <a:endParaRPr lang="ar-IQ" dirty="0" smtClean="0"/>
          </a:p>
          <a:p>
            <a:pPr algn="just"/>
            <a:r>
              <a:rPr lang="ar-IQ" dirty="0" smtClean="0"/>
              <a:t>ثانيا </a:t>
            </a:r>
            <a:r>
              <a:rPr lang="ar-IQ" dirty="0" smtClean="0"/>
              <a:t>:الحشرات كعامل وسطي أو كناقل للميكروبات المرضية المسببة </a:t>
            </a:r>
            <a:r>
              <a:rPr lang="ar-IQ" dirty="0" smtClean="0"/>
              <a:t>لامراض الحيوان </a:t>
            </a:r>
            <a:r>
              <a:rPr lang="ar-IQ" dirty="0" smtClean="0"/>
              <a:t>والانسان حيث تحمل الحشرات المسببات المرضية </a:t>
            </a:r>
            <a:r>
              <a:rPr lang="ar-IQ" dirty="0" smtClean="0"/>
              <a:t>اما بطريقة ميكانيكية </a:t>
            </a:r>
            <a:r>
              <a:rPr lang="ar-IQ" dirty="0" smtClean="0"/>
              <a:t>بسيطة </a:t>
            </a:r>
            <a:r>
              <a:rPr lang="ar-IQ" dirty="0" smtClean="0"/>
              <a:t>بواسطة </a:t>
            </a:r>
            <a:r>
              <a:rPr lang="ar-IQ" dirty="0" smtClean="0"/>
              <a:t>الحشرات إثناء تغذيتها على البراز والروث ويتم تلويث الطعام كما في الصرصر والذباب، حيث تنقل الكثير من الامراض كحمى التيفوئيد والكوليرا والديزانتري </a:t>
            </a:r>
            <a:r>
              <a:rPr lang="ar-IQ" dirty="0" smtClean="0"/>
              <a:t>او بطريقة </a:t>
            </a:r>
            <a:r>
              <a:rPr lang="ar-IQ" dirty="0" smtClean="0"/>
              <a:t>بيولوجية </a:t>
            </a:r>
            <a:r>
              <a:rPr lang="ar-IQ" dirty="0" smtClean="0"/>
              <a:t>والتي تقسم بدورها الى عدة طرق </a:t>
            </a:r>
            <a:r>
              <a:rPr lang="ar-IQ" dirty="0" smtClean="0"/>
              <a:t>للنقل البيولوجي </a:t>
            </a:r>
            <a:r>
              <a:rPr lang="ar-IQ" dirty="0" smtClean="0"/>
              <a:t>اعتمادا على التطورات </a:t>
            </a:r>
            <a:r>
              <a:rPr lang="ar-IQ" dirty="0" smtClean="0"/>
              <a:t>والانقسامات التي تحدث للمسبب المرضي داخل جسم الحشرة </a:t>
            </a:r>
            <a:r>
              <a:rPr lang="ar-IQ" dirty="0" smtClean="0"/>
              <a:t>الناقلة .</a:t>
            </a:r>
            <a:endParaRPr lang="ar-IQ" dirty="0"/>
          </a:p>
        </p:txBody>
      </p:sp>
    </p:spTree>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a:buNone/>
            </a:pPr>
            <a:r>
              <a:rPr lang="ar-IQ" sz="2800" b="1" u="sng" dirty="0" smtClean="0">
                <a:solidFill>
                  <a:srgbClr val="C00000"/>
                </a:solidFill>
              </a:rPr>
              <a:t>الرتب ذات الاهمية الطبية </a:t>
            </a:r>
            <a:r>
              <a:rPr lang="ar-IQ" sz="2800" b="1" u="sng" dirty="0" smtClean="0">
                <a:solidFill>
                  <a:srgbClr val="C00000"/>
                </a:solidFill>
              </a:rPr>
              <a:t>:</a:t>
            </a:r>
          </a:p>
          <a:p>
            <a:pPr>
              <a:buNone/>
            </a:pPr>
            <a:endParaRPr lang="ar-IQ" sz="2800" b="1" u="sng" dirty="0" smtClean="0">
              <a:solidFill>
                <a:srgbClr val="C00000"/>
              </a:solidFill>
            </a:endParaRPr>
          </a:p>
          <a:p>
            <a:pPr>
              <a:buNone/>
            </a:pPr>
            <a:r>
              <a:rPr lang="ar-IQ" sz="2400" dirty="0" smtClean="0"/>
              <a:t>تعود مفصليات الارجل التي تنقل ألامراض إلى الرتب التالية من الحشرات والعنكبوتيات: </a:t>
            </a:r>
          </a:p>
          <a:p>
            <a:pPr>
              <a:buNone/>
            </a:pPr>
            <a:r>
              <a:rPr lang="ar-IQ" sz="2400" dirty="0" smtClean="0"/>
              <a:t>١ - رتبة الصراصير الحمراء </a:t>
            </a:r>
            <a:r>
              <a:rPr lang="en-US" sz="2400" dirty="0" smtClean="0"/>
              <a:t>Cockroaches </a:t>
            </a:r>
            <a:r>
              <a:rPr lang="ar-IQ" sz="2400" dirty="0" smtClean="0"/>
              <a:t>من الحشرات</a:t>
            </a:r>
          </a:p>
          <a:p>
            <a:pPr>
              <a:buNone/>
            </a:pPr>
            <a:r>
              <a:rPr lang="ar-IQ" sz="2400" dirty="0" smtClean="0"/>
              <a:t>٢  - رتبة القمل الماص </a:t>
            </a:r>
            <a:r>
              <a:rPr lang="en-US" sz="2400" dirty="0" smtClean="0"/>
              <a:t>Sucking Lice : </a:t>
            </a:r>
            <a:r>
              <a:rPr lang="en-US" sz="2400" dirty="0" err="1" smtClean="0"/>
              <a:t>Anoplura</a:t>
            </a:r>
            <a:r>
              <a:rPr lang="en-US" sz="2400" dirty="0" smtClean="0"/>
              <a:t> </a:t>
            </a:r>
            <a:r>
              <a:rPr lang="ar-IQ" sz="2400" dirty="0" smtClean="0"/>
              <a:t>من الحشرات</a:t>
            </a:r>
          </a:p>
          <a:p>
            <a:pPr>
              <a:buNone/>
            </a:pPr>
            <a:r>
              <a:rPr lang="ar-IQ" sz="2400" dirty="0" smtClean="0"/>
              <a:t> ٣  - رتبة ثنائية األجنحة </a:t>
            </a:r>
            <a:r>
              <a:rPr lang="en-US" sz="2400" dirty="0" smtClean="0"/>
              <a:t> </a:t>
            </a:r>
            <a:r>
              <a:rPr lang="en-US" sz="2400" dirty="0" err="1" smtClean="0"/>
              <a:t>Diptera</a:t>
            </a:r>
            <a:r>
              <a:rPr lang="en-US" sz="2400" dirty="0" smtClean="0"/>
              <a:t> </a:t>
            </a:r>
            <a:r>
              <a:rPr lang="ar-IQ" sz="2400" dirty="0" smtClean="0"/>
              <a:t>من الحشرات</a:t>
            </a:r>
          </a:p>
          <a:p>
            <a:pPr>
              <a:buNone/>
            </a:pPr>
            <a:r>
              <a:rPr lang="ar-IQ" sz="2400" dirty="0" smtClean="0"/>
              <a:t> ٤ - رتبة نصفية األجنحة </a:t>
            </a:r>
            <a:r>
              <a:rPr lang="en-US" sz="2400" dirty="0" err="1" smtClean="0"/>
              <a:t>Hemiptera</a:t>
            </a:r>
            <a:r>
              <a:rPr lang="en-US" sz="2400" dirty="0" smtClean="0"/>
              <a:t> </a:t>
            </a:r>
            <a:r>
              <a:rPr lang="ar-IQ" sz="2400" dirty="0" smtClean="0"/>
              <a:t> من </a:t>
            </a:r>
            <a:r>
              <a:rPr lang="ar-IQ" sz="2400" dirty="0" smtClean="0"/>
              <a:t>الحشرات</a:t>
            </a:r>
          </a:p>
          <a:p>
            <a:pPr>
              <a:buNone/>
            </a:pPr>
            <a:r>
              <a:rPr lang="ar-IQ" sz="2400" dirty="0" smtClean="0"/>
              <a:t>٥ - رتبة البراغيث </a:t>
            </a:r>
            <a:r>
              <a:rPr lang="en-US" sz="2400" dirty="0" smtClean="0"/>
              <a:t>Fleas </a:t>
            </a:r>
            <a:r>
              <a:rPr lang="ar-IQ" sz="2400" dirty="0" smtClean="0"/>
              <a:t>من الحشرات</a:t>
            </a:r>
          </a:p>
          <a:p>
            <a:pPr>
              <a:buNone/>
            </a:pPr>
            <a:r>
              <a:rPr lang="ar-IQ" sz="2400" dirty="0" smtClean="0"/>
              <a:t>٦ - رتبة القراديا ت من العنكبوتيات وتضم القراد والحلم </a:t>
            </a:r>
            <a:r>
              <a:rPr lang="en-US" sz="2400" dirty="0" smtClean="0"/>
              <a:t>Mites &amp; Ticks.</a:t>
            </a:r>
            <a:endParaRPr lang="ar-IQ" dirty="0" smtClean="0"/>
          </a:p>
          <a:p>
            <a:pPr>
              <a:buNone/>
            </a:pPr>
            <a:r>
              <a:rPr lang="en-US" dirty="0" smtClean="0"/>
              <a:t> </a:t>
            </a:r>
            <a:endParaRPr lang="ar-IQ" dirty="0" smtClean="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0680"/>
          </a:xfrm>
        </p:spPr>
        <p:txBody>
          <a:bodyPr>
            <a:normAutofit fontScale="92500" lnSpcReduction="10000"/>
          </a:bodyPr>
          <a:lstStyle/>
          <a:p>
            <a:pPr algn="just"/>
            <a:r>
              <a:rPr lang="ar-IQ" b="1" u="sng" dirty="0" smtClean="0">
                <a:solidFill>
                  <a:srgbClr val="C00000"/>
                </a:solidFill>
              </a:rPr>
              <a:t>الحشرات ذات الاهمية الطبية</a:t>
            </a:r>
            <a:r>
              <a:rPr lang="en-US" b="1" dirty="0" smtClean="0">
                <a:solidFill>
                  <a:srgbClr val="C00000"/>
                </a:solidFill>
              </a:rPr>
              <a:t>:  </a:t>
            </a:r>
            <a:endParaRPr lang="ar-IQ" b="1" dirty="0" smtClean="0">
              <a:solidFill>
                <a:srgbClr val="C00000"/>
              </a:solidFill>
            </a:endParaRPr>
          </a:p>
          <a:p>
            <a:pPr algn="just"/>
            <a:r>
              <a:rPr lang="ar-IQ" b="1" dirty="0" smtClean="0"/>
              <a:t>الصراصير</a:t>
            </a:r>
            <a:r>
              <a:rPr lang="en-US" b="1" dirty="0" smtClean="0"/>
              <a:t>Cockroaches</a:t>
            </a:r>
            <a:endParaRPr lang="ar-IQ" b="1" dirty="0" smtClean="0"/>
          </a:p>
          <a:p>
            <a:pPr algn="just"/>
            <a:r>
              <a:rPr lang="ar-IQ" sz="3000" dirty="0" smtClean="0"/>
              <a:t>تعود لرتبة شبكية ألاجنحة </a:t>
            </a:r>
            <a:r>
              <a:rPr lang="en-US" sz="3000" dirty="0" err="1" smtClean="0"/>
              <a:t>Dictyoptera</a:t>
            </a:r>
            <a:r>
              <a:rPr lang="en-US" sz="3000" dirty="0" smtClean="0"/>
              <a:t>:  </a:t>
            </a:r>
            <a:r>
              <a:rPr lang="ar-IQ" sz="3000" dirty="0" smtClean="0"/>
              <a:t> يوجد منها 3 أنواع شهيرة هي: الصرصور الامريكي </a:t>
            </a:r>
            <a:r>
              <a:rPr lang="en-US" sz="3000" i="1" dirty="0" smtClean="0"/>
              <a:t>Americana</a:t>
            </a:r>
            <a:r>
              <a:rPr lang="en-US" sz="3000" dirty="0" smtClean="0"/>
              <a:t> </a:t>
            </a:r>
            <a:r>
              <a:rPr lang="en-US" sz="3000" i="1" dirty="0" err="1" smtClean="0"/>
              <a:t>Periplaneta</a:t>
            </a:r>
            <a:r>
              <a:rPr lang="en-US" sz="3000" dirty="0" smtClean="0"/>
              <a:t> </a:t>
            </a:r>
            <a:r>
              <a:rPr lang="ar-IQ" sz="3000" dirty="0" smtClean="0"/>
              <a:t>الصرصور الالماني</a:t>
            </a:r>
            <a:r>
              <a:rPr lang="en-US" sz="3000" i="1" dirty="0" err="1" smtClean="0"/>
              <a:t>Germanica</a:t>
            </a:r>
            <a:r>
              <a:rPr lang="en-US" sz="3000" i="1" dirty="0" smtClean="0"/>
              <a:t> </a:t>
            </a:r>
            <a:r>
              <a:rPr lang="en-US" sz="3000" i="1" dirty="0" err="1" smtClean="0"/>
              <a:t>Blatella</a:t>
            </a:r>
            <a:r>
              <a:rPr lang="en-US" sz="3000" i="1" dirty="0" smtClean="0"/>
              <a:t> </a:t>
            </a:r>
            <a:r>
              <a:rPr lang="ar-IQ" sz="3000" i="1" dirty="0" smtClean="0"/>
              <a:t> و</a:t>
            </a:r>
            <a:r>
              <a:rPr lang="ar-IQ" sz="3000" dirty="0" smtClean="0"/>
              <a:t>الصرصور الشرقي </a:t>
            </a:r>
            <a:r>
              <a:rPr lang="en-US" sz="3000" i="1" dirty="0" err="1" smtClean="0"/>
              <a:t>Orientalis</a:t>
            </a:r>
            <a:r>
              <a:rPr lang="en-US" sz="3000" i="1" dirty="0" smtClean="0"/>
              <a:t> </a:t>
            </a:r>
            <a:r>
              <a:rPr lang="en-US" sz="3000" i="1" dirty="0" err="1" smtClean="0"/>
              <a:t>Blatta</a:t>
            </a:r>
            <a:endParaRPr lang="ar-IQ" sz="3000" i="1" dirty="0" smtClean="0"/>
          </a:p>
          <a:p>
            <a:pPr algn="just"/>
            <a:r>
              <a:rPr lang="en-US" sz="3000" dirty="0" smtClean="0"/>
              <a:t>:Medical importance </a:t>
            </a:r>
            <a:r>
              <a:rPr lang="ar-IQ" sz="3000" dirty="0" smtClean="0"/>
              <a:t>تعتبر الصراصير نواقل للعديد من الامراض التي تصيب الطيور مثل ديدان العيون التي تصيب الدجاج</a:t>
            </a:r>
            <a:r>
              <a:rPr lang="en-US" sz="3000" dirty="0" smtClean="0"/>
              <a:t> </a:t>
            </a:r>
            <a:r>
              <a:rPr lang="ar-IQ" sz="3000" dirty="0" smtClean="0"/>
              <a:t> </a:t>
            </a:r>
            <a:r>
              <a:rPr lang="ar-IQ" sz="3000" dirty="0" smtClean="0"/>
              <a:t>وبعض </a:t>
            </a:r>
            <a:r>
              <a:rPr lang="ar-IQ" sz="3000" dirty="0" smtClean="0"/>
              <a:t>أنواع النيماتودا التي تصيب الارانب والجراثيم التي تصيب </a:t>
            </a:r>
            <a:r>
              <a:rPr lang="ar-IQ" sz="3000" dirty="0" smtClean="0"/>
              <a:t>الفقريات وتحديدا </a:t>
            </a:r>
            <a:r>
              <a:rPr lang="ar-IQ" sz="3000" dirty="0" smtClean="0"/>
              <a:t>الانسان مثل بكتيريا السالمونيلا إضافة إلى ذلك تعتبر الصراصير أحدى المسببات الرئيسية للحساسية </a:t>
            </a:r>
            <a:r>
              <a:rPr lang="en-US" sz="3000" dirty="0" smtClean="0"/>
              <a:t>Allergy </a:t>
            </a:r>
            <a:r>
              <a:rPr lang="ar-IQ" sz="3000" dirty="0" smtClean="0"/>
              <a:t>لدى الكثير من الاشخاص .</a:t>
            </a:r>
            <a:r>
              <a:rPr lang="ar-IQ" sz="2800" dirty="0" smtClean="0"/>
              <a:t> </a:t>
            </a:r>
          </a:p>
          <a:p>
            <a:pPr algn="just"/>
            <a:r>
              <a:rPr lang="ar-IQ" sz="2800" dirty="0" smtClean="0"/>
              <a:t>تعتمد مكافحة الصراصير في المقام الاول على الصحة العامة والنظافة خصوصا في أماكن تواجدها وتوالدها. </a:t>
            </a:r>
            <a:endParaRPr lang="ar-IQ" sz="3000" dirty="0" smtClean="0"/>
          </a:p>
          <a:p>
            <a:pPr algn="just"/>
            <a:endParaRPr lang="ar-IQ" sz="3000" i="1" u="sn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13180</TotalTime>
  <Words>1914</Words>
  <Application>Microsoft Office PowerPoint</Application>
  <PresentationFormat>On-screen Show (4:3)</PresentationFormat>
  <Paragraphs>81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Solstice</vt:lpstr>
      <vt:lpstr>موجز عن اهم انواع الحشرات الطبية الناقلة للامراض </vt:lpstr>
      <vt:lpstr>مقدمة في علم الحشرات الطبية </vt:lpstr>
      <vt:lpstr> لمحة تاريخية على علم الحشرات الطبية </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موجز عن اهم انواع الحشرات الطبية الناقلة للامراض</dc:title>
  <dc:creator>Suhad</dc:creator>
  <cp:lastModifiedBy>Suhad</cp:lastModifiedBy>
  <cp:revision>128</cp:revision>
  <dcterms:created xsi:type="dcterms:W3CDTF">2022-03-13T07:00:03Z</dcterms:created>
  <dcterms:modified xsi:type="dcterms:W3CDTF">2022-04-18T06:37:14Z</dcterms:modified>
</cp:coreProperties>
</file>