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56" r:id="rId2"/>
    <p:sldId id="257" r:id="rId3"/>
    <p:sldId id="258" r:id="rId4"/>
    <p:sldId id="279" r:id="rId5"/>
    <p:sldId id="280" r:id="rId6"/>
    <p:sldId id="281" r:id="rId7"/>
    <p:sldId id="282" r:id="rId8"/>
    <p:sldId id="283" r:id="rId9"/>
    <p:sldId id="259" r:id="rId10"/>
    <p:sldId id="284" r:id="rId11"/>
    <p:sldId id="285" r:id="rId12"/>
    <p:sldId id="286" r:id="rId13"/>
    <p:sldId id="260" r:id="rId14"/>
    <p:sldId id="287" r:id="rId15"/>
    <p:sldId id="288" r:id="rId16"/>
    <p:sldId id="289" r:id="rId17"/>
    <p:sldId id="290" r:id="rId18"/>
    <p:sldId id="291" r:id="rId19"/>
    <p:sldId id="292" r:id="rId20"/>
    <p:sldId id="293" r:id="rId21"/>
    <p:sldId id="294" r:id="rId22"/>
    <p:sldId id="261" r:id="rId23"/>
    <p:sldId id="262" r:id="rId24"/>
    <p:sldId id="295" r:id="rId25"/>
    <p:sldId id="296" r:id="rId26"/>
    <p:sldId id="297" r:id="rId27"/>
    <p:sldId id="298" r:id="rId28"/>
    <p:sldId id="299" r:id="rId29"/>
    <p:sldId id="300" r:id="rId30"/>
    <p:sldId id="301" r:id="rId31"/>
    <p:sldId id="263" r:id="rId32"/>
    <p:sldId id="264" r:id="rId33"/>
    <p:sldId id="265" r:id="rId34"/>
    <p:sldId id="266" r:id="rId35"/>
    <p:sldId id="267" r:id="rId36"/>
    <p:sldId id="302" r:id="rId37"/>
    <p:sldId id="268" r:id="rId38"/>
    <p:sldId id="269" r:id="rId39"/>
    <p:sldId id="270" r:id="rId40"/>
    <p:sldId id="307" r:id="rId41"/>
    <p:sldId id="308" r:id="rId42"/>
    <p:sldId id="303" r:id="rId43"/>
    <p:sldId id="304" r:id="rId44"/>
    <p:sldId id="305" r:id="rId45"/>
    <p:sldId id="306" r:id="rId46"/>
    <p:sldId id="309" r:id="rId47"/>
    <p:sldId id="310" r:id="rId48"/>
    <p:sldId id="311" r:id="rId49"/>
    <p:sldId id="312" r:id="rId50"/>
    <p:sldId id="313" r:id="rId51"/>
    <p:sldId id="314" r:id="rId52"/>
    <p:sldId id="271" r:id="rId53"/>
    <p:sldId id="272" r:id="rId54"/>
    <p:sldId id="273" r:id="rId55"/>
    <p:sldId id="315" r:id="rId56"/>
    <p:sldId id="316" r:id="rId57"/>
    <p:sldId id="317" r:id="rId58"/>
    <p:sldId id="318" r:id="rId59"/>
    <p:sldId id="319" r:id="rId60"/>
    <p:sldId id="320" r:id="rId61"/>
    <p:sldId id="321" r:id="rId62"/>
    <p:sldId id="322" r:id="rId63"/>
    <p:sldId id="323" r:id="rId64"/>
    <p:sldId id="324" r:id="rId65"/>
    <p:sldId id="325" r:id="rId66"/>
    <p:sldId id="274" r:id="rId67"/>
    <p:sldId id="275" r:id="rId68"/>
    <p:sldId id="276" r:id="rId69"/>
    <p:sldId id="277" r:id="rId70"/>
    <p:sldId id="278" r:id="rId71"/>
    <p:sldId id="326" r:id="rId72"/>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2" d="100"/>
          <a:sy n="62" d="100"/>
        </p:scale>
        <p:origin x="-1512"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bg>
      <p:bgRef idx="1002">
        <a:schemeClr val="bg2"/>
      </p:bgRef>
    </p:bg>
    <p:spTree>
      <p:nvGrpSpPr>
        <p:cNvPr id="1" name=""/>
        <p:cNvGrpSpPr/>
        <p:nvPr/>
      </p:nvGrpSpPr>
      <p:grpSpPr>
        <a:xfrm>
          <a:off x="0" y="0"/>
          <a:ext cx="0" cy="0"/>
          <a:chOff x="0" y="0"/>
          <a:chExt cx="0" cy="0"/>
        </a:xfrm>
      </p:grpSpPr>
      <p:sp>
        <p:nvSpPr>
          <p:cNvPr id="9" name="عنوان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17" name="عنوان فرعي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30" name="عنصر نائب للتاريخ 29"/>
          <p:cNvSpPr>
            <a:spLocks noGrp="1"/>
          </p:cNvSpPr>
          <p:nvPr>
            <p:ph type="dt" sz="half" idx="10"/>
          </p:nvPr>
        </p:nvSpPr>
        <p:spPr/>
        <p:txBody>
          <a:bodyPr/>
          <a:lstStyle/>
          <a:p>
            <a:fld id="{1B8ABB09-4A1D-463E-8065-109CC2B7EFAA}" type="datetimeFigureOut">
              <a:rPr lang="ar-SA" smtClean="0"/>
              <a:pPr/>
              <a:t>23/10/1443</a:t>
            </a:fld>
            <a:endParaRPr lang="ar-SA"/>
          </a:p>
        </p:txBody>
      </p:sp>
      <p:sp>
        <p:nvSpPr>
          <p:cNvPr id="19" name="عنصر نائب للتذييل 18"/>
          <p:cNvSpPr>
            <a:spLocks noGrp="1"/>
          </p:cNvSpPr>
          <p:nvPr>
            <p:ph type="ftr" sz="quarter" idx="11"/>
          </p:nvPr>
        </p:nvSpPr>
        <p:spPr/>
        <p:txBody>
          <a:bodyPr/>
          <a:lstStyle/>
          <a:p>
            <a:endParaRPr lang="ar-SA"/>
          </a:p>
        </p:txBody>
      </p:sp>
      <p:sp>
        <p:nvSpPr>
          <p:cNvPr id="27" name="عنصر نائب لرقم الشريحة 26"/>
          <p:cNvSpPr>
            <a:spLocks noGrp="1"/>
          </p:cNvSpPr>
          <p:nvPr>
            <p:ph type="sldNum" sz="quarter" idx="12"/>
          </p:nvPr>
        </p:nvSpPr>
        <p:spPr/>
        <p:txBody>
          <a:bodyPr/>
          <a:lstStyle/>
          <a:p>
            <a:fld id="{0B34F065-1154-456A-91E3-76DE8E75E17B}" type="slidenum">
              <a:rPr lang="ar-SA" smtClean="0"/>
              <a:pPr/>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23/10/1443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914401"/>
            <a:ext cx="2057400" cy="5211763"/>
          </a:xfrm>
        </p:spPr>
        <p:txBody>
          <a:bodyPr vert="eaVe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914401"/>
            <a:ext cx="6019800" cy="5211763"/>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23/10/1443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23/10/1443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2">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23/10/1443</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1143000"/>
          </a:xfrm>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23/10/1443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1143000"/>
          </a:xfrm>
        </p:spPr>
        <p:txBody>
          <a:bodyPr tIns="45720" anchor="b"/>
          <a:lstStyle>
            <a:lvl1pPr>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عنصر نائب للتاريخ 6"/>
          <p:cNvSpPr>
            <a:spLocks noGrp="1"/>
          </p:cNvSpPr>
          <p:nvPr>
            <p:ph type="dt" sz="half" idx="10"/>
          </p:nvPr>
        </p:nvSpPr>
        <p:spPr/>
        <p:txBody>
          <a:bodyPr/>
          <a:lstStyle/>
          <a:p>
            <a:fld id="{1B8ABB09-4A1D-463E-8065-109CC2B7EFAA}" type="datetimeFigureOut">
              <a:rPr lang="ar-SA" smtClean="0"/>
              <a:pPr/>
              <a:t>23/10/1443</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1B8ABB09-4A1D-463E-8065-109CC2B7EFAA}" type="datetimeFigureOut">
              <a:rPr lang="ar-SA" smtClean="0"/>
              <a:pPr/>
              <a:t>23/10/1443</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pPr/>
              <a:t>23/10/1443</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23/10/1443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مستطيل ذو زاوية واحدة مخدوشة ودائرية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مثلث قائم الزاوية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عنوان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ar-SA" smtClean="0"/>
              <a:t>انقر لتحرير نمط العنوان الرئيسي</a:t>
            </a:r>
            <a:endParaRPr kumimoji="0" lang="en-US"/>
          </a:p>
        </p:txBody>
      </p:sp>
      <p:sp>
        <p:nvSpPr>
          <p:cNvPr id="4" name="عنصر نائب للنص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23/10/1443</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a:xfrm>
            <a:off x="8077200" y="6356350"/>
            <a:ext cx="609600" cy="365125"/>
          </a:xfrm>
        </p:spPr>
        <p:txBody>
          <a:bodyPr/>
          <a:lstStyle/>
          <a:p>
            <a:fld id="{0B34F065-1154-456A-91E3-76DE8E75E17B}" type="slidenum">
              <a:rPr lang="ar-SA" smtClean="0"/>
              <a:pPr/>
              <a:t>‹#›</a:t>
            </a:fld>
            <a:endParaRPr lang="ar-SA"/>
          </a:p>
        </p:txBody>
      </p:sp>
      <p:sp>
        <p:nvSpPr>
          <p:cNvPr id="3" name="عنصر نائب للصورة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ar-SA" smtClean="0"/>
              <a:t>انقر فوق الرمز لإضافة صورة</a:t>
            </a:r>
            <a:endParaRPr kumimoji="0" lang="en-US" dirty="0"/>
          </a:p>
        </p:txBody>
      </p:sp>
      <p:sp>
        <p:nvSpPr>
          <p:cNvPr id="10" name="شكل حر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شكل حر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شكل حر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شكل حر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عنصر نائب للعنوان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ar-SA" smtClean="0"/>
              <a:t>انقر لتحرير نمط العنوان الرئيسي</a:t>
            </a:r>
            <a:endParaRPr kumimoji="0" lang="en-US"/>
          </a:p>
        </p:txBody>
      </p:sp>
      <p:sp>
        <p:nvSpPr>
          <p:cNvPr id="30" name="عنصر نائب للنص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0" name="عنصر نائب للتاريخ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B8ABB09-4A1D-463E-8065-109CC2B7EFAA}" type="datetimeFigureOut">
              <a:rPr lang="ar-SA" smtClean="0"/>
              <a:pPr/>
              <a:t>23/10/1443</a:t>
            </a:fld>
            <a:endParaRPr lang="ar-SA"/>
          </a:p>
        </p:txBody>
      </p:sp>
      <p:sp>
        <p:nvSpPr>
          <p:cNvPr id="22" name="عنصر نائب للتذييل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ar-SA"/>
          </a:p>
        </p:txBody>
      </p:sp>
      <p:sp>
        <p:nvSpPr>
          <p:cNvPr id="18" name="عنصر نائب لرقم الشريحة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B34F065-1154-456A-91E3-76DE8E75E17B}" type="slidenum">
              <a:rPr lang="ar-SA" smtClean="0"/>
              <a:pPr/>
              <a:t>‹#›</a:t>
            </a:fld>
            <a:endParaRPr lang="ar-SA"/>
          </a:p>
        </p:txBody>
      </p:sp>
      <p:grpSp>
        <p:nvGrpSpPr>
          <p:cNvPr id="2" name="مجموعة 1"/>
          <p:cNvGrpSpPr/>
          <p:nvPr/>
        </p:nvGrpSpPr>
        <p:grpSpPr>
          <a:xfrm>
            <a:off x="-19017" y="202408"/>
            <a:ext cx="9180548" cy="649224"/>
            <a:chOff x="-19045" y="216550"/>
            <a:chExt cx="9180548" cy="649224"/>
          </a:xfrm>
        </p:grpSpPr>
        <p:sp>
          <p:nvSpPr>
            <p:cNvPr id="12" name="شكل حر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شكل حر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Autofit/>
          </a:bodyPr>
          <a:lstStyle/>
          <a:p>
            <a:pPr algn="ctr"/>
            <a:r>
              <a:rPr lang="ar-IQ" sz="4400" b="1" dirty="0" smtClean="0">
                <a:solidFill>
                  <a:srgbClr val="FFFF00"/>
                </a:solidFill>
                <a:cs typeface="PT Bold Heading" pitchFamily="2" charset="-78"/>
              </a:rPr>
              <a:t>دور التسويق المتحفي في التنمية الاقتصادية والعلمية والسياحة العامة</a:t>
            </a:r>
            <a:r>
              <a:rPr lang="en-US" sz="4400" dirty="0" smtClean="0">
                <a:solidFill>
                  <a:srgbClr val="FFFF00"/>
                </a:solidFill>
                <a:cs typeface="PT Bold Heading" pitchFamily="2" charset="-78"/>
              </a:rPr>
              <a:t/>
            </a:r>
            <a:br>
              <a:rPr lang="en-US" sz="4400" dirty="0" smtClean="0">
                <a:solidFill>
                  <a:srgbClr val="FFFF00"/>
                </a:solidFill>
                <a:cs typeface="PT Bold Heading" pitchFamily="2" charset="-78"/>
              </a:rPr>
            </a:br>
            <a:endParaRPr lang="en-US" sz="4400" dirty="0">
              <a:solidFill>
                <a:srgbClr val="FFFF00"/>
              </a:solidFill>
              <a:cs typeface="PT Bold Heading" pitchFamily="2" charset="-78"/>
            </a:endParaRPr>
          </a:p>
        </p:txBody>
      </p:sp>
      <p:sp>
        <p:nvSpPr>
          <p:cNvPr id="3" name="عنوان فرعي 2"/>
          <p:cNvSpPr>
            <a:spLocks noGrp="1"/>
          </p:cNvSpPr>
          <p:nvPr>
            <p:ph type="subTitle" idx="1"/>
          </p:nvPr>
        </p:nvSpPr>
        <p:spPr/>
        <p:txBody>
          <a:bodyPr>
            <a:noAutofit/>
          </a:bodyPr>
          <a:lstStyle/>
          <a:p>
            <a:pPr algn="ctr"/>
            <a:r>
              <a:rPr lang="ar-IQ" sz="3600" b="1" dirty="0" smtClean="0">
                <a:solidFill>
                  <a:schemeClr val="bg1"/>
                </a:solidFill>
              </a:rPr>
              <a:t>المدرس وعد عدنان محمود</a:t>
            </a:r>
          </a:p>
          <a:p>
            <a:pPr algn="ctr"/>
            <a:r>
              <a:rPr lang="ar-IQ" sz="2800" b="1" dirty="0" smtClean="0">
                <a:solidFill>
                  <a:schemeClr val="bg1"/>
                </a:solidFill>
              </a:rPr>
              <a:t>قسم النبات والبيئة</a:t>
            </a:r>
          </a:p>
          <a:p>
            <a:pPr algn="ctr"/>
            <a:r>
              <a:rPr lang="ar-IQ" sz="2800" b="1" dirty="0" smtClean="0">
                <a:solidFill>
                  <a:schemeClr val="bg1"/>
                </a:solidFill>
              </a:rPr>
              <a:t>مركز بحوث ومتحف التاريخ الطبيعي</a:t>
            </a:r>
          </a:p>
          <a:p>
            <a:pPr algn="ctr"/>
            <a:r>
              <a:rPr lang="ar-IQ" sz="2800" b="1" dirty="0" smtClean="0">
                <a:solidFill>
                  <a:schemeClr val="bg1"/>
                </a:solidFill>
              </a:rPr>
              <a:t>جامعة بغداد</a:t>
            </a:r>
            <a:endParaRPr lang="ar-IQ" sz="28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Louvre-Museum-Abu-Dhabi-1.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Louvre-Museum-Abu-Dhabi-5.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Louvre-Museum-Abu-Dhabi.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908720"/>
            <a:ext cx="8229600" cy="5415880"/>
          </a:xfrm>
        </p:spPr>
        <p:txBody>
          <a:bodyPr>
            <a:normAutofit/>
          </a:bodyPr>
          <a:lstStyle/>
          <a:p>
            <a:r>
              <a:rPr lang="ar-IQ" dirty="0" smtClean="0"/>
              <a:t>الدور الاقتصادي للمتاحف المهم من خلال ايجاد مصادر تمويلية اخرى خارج اطرها التقليدية مما يتوجب على ادارة التوجه نحو اقتصاد السوق وخلق نشاطات وبرامج تسويقية وترويجية جديدة تلبي احتياجات زوارها واستقطابهم من اجل ان تزيد موارد المتاحف والاستفادة منها لتطوير بناها التحتية وتدعم برامجها وفعاليتها خاصة وان النظرة الى المتاحف تغيرات باعتبارها مؤسسة مجتمعية تتأثر وتؤثر في المجتمع لذلك ظهرت اتجاهات في مجال البحث المتحفي لدراسة هذه الظاهرة </a:t>
            </a:r>
            <a:r>
              <a:rPr lang="ar-IQ" dirty="0" err="1" smtClean="0"/>
              <a:t>وماهي</a:t>
            </a:r>
            <a:r>
              <a:rPr lang="ar-IQ" dirty="0" smtClean="0"/>
              <a:t> السبل لجذب زوار المتاحف والاهتمام باتجاهاتهم وسلوكياتهم وتحركاتهم و ردود افعالهم تجاه خدمات المتاحف من ناحية العرض والتنظيم والوقت </a:t>
            </a:r>
            <a:r>
              <a:rPr lang="ar-IQ" dirty="0" err="1" smtClean="0"/>
              <a:t>واالرشاد</a:t>
            </a:r>
            <a:r>
              <a:rPr lang="ar-IQ" dirty="0" smtClean="0"/>
              <a:t> السياحي ورغباتهم في تكرار الزيارة ودراسة اثر هذا التدفق السياحي على المتاحف ثم اثره الاقتصادي على المجتمع والاقتصاد المحلي.</a:t>
            </a:r>
            <a:endParaRPr lang="en-US" dirty="0" smtClean="0"/>
          </a:p>
          <a:p>
            <a:r>
              <a:rPr lang="ar-IQ" dirty="0" smtClean="0"/>
              <a:t> </a:t>
            </a:r>
            <a:endParaRPr lang="en-US" dirty="0"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images.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01.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116861-الترويج-لافتتاح-المتحف-المصري-الكبير.jpg"/>
          <p:cNvPicPr>
            <a:picLocks noGrp="1" noChangeAspect="1"/>
          </p:cNvPicPr>
          <p:nvPr>
            <p:ph idx="1"/>
          </p:nvPr>
        </p:nvPicPr>
        <p:blipFill>
          <a:blip r:embed="rId2" cstate="print"/>
          <a:stretch>
            <a:fillRect/>
          </a:stretch>
        </p:blipFill>
        <p:spPr>
          <a:xfrm>
            <a:off x="1" y="0"/>
            <a:ext cx="9144000" cy="68580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212647-تمثالا-للملك-رمسيس-الثاني.jpg"/>
          <p:cNvPicPr>
            <a:picLocks noGrp="1" noChangeAspect="1"/>
          </p:cNvPicPr>
          <p:nvPr>
            <p:ph idx="1"/>
          </p:nvPr>
        </p:nvPicPr>
        <p:blipFill>
          <a:blip r:embed="rId2" cstate="print"/>
          <a:stretch>
            <a:fillRect/>
          </a:stretch>
        </p:blipFill>
        <p:spPr>
          <a:xfrm>
            <a:off x="4427984" y="0"/>
            <a:ext cx="4716016" cy="6858000"/>
          </a:xfrm>
        </p:spPr>
      </p:pic>
      <p:pic>
        <p:nvPicPr>
          <p:cNvPr id="5" name="صورة 4" descr="152196-لافتات-اعلانيه-للمتحف.jpg"/>
          <p:cNvPicPr>
            <a:picLocks noChangeAspect="1"/>
          </p:cNvPicPr>
          <p:nvPr/>
        </p:nvPicPr>
        <p:blipFill>
          <a:blip r:embed="rId3" cstate="print"/>
          <a:stretch>
            <a:fillRect/>
          </a:stretch>
        </p:blipFill>
        <p:spPr>
          <a:xfrm>
            <a:off x="0" y="0"/>
            <a:ext cx="4427984"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٢٠١٧٠٨١٦_١٢٠٦٥٧.jpg"/>
          <p:cNvPicPr>
            <a:picLocks noGrp="1" noChangeAspect="1"/>
          </p:cNvPicPr>
          <p:nvPr>
            <p:ph idx="1"/>
          </p:nvPr>
        </p:nvPicPr>
        <p:blipFill>
          <a:blip r:embed="rId2" cstate="print"/>
          <a:stretch>
            <a:fillRect/>
          </a:stretch>
        </p:blipFill>
        <p:spPr>
          <a:xfrm>
            <a:off x="1" y="0"/>
            <a:ext cx="9144000" cy="685800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٢٠١٧٠٨١٦_١٣١٢٣٨.jpg"/>
          <p:cNvPicPr>
            <a:picLocks noGrp="1" noChangeAspect="1"/>
          </p:cNvPicPr>
          <p:nvPr>
            <p:ph idx="1"/>
          </p:nvPr>
        </p:nvPicPr>
        <p:blipFill>
          <a:blip r:embed="rId2" cstate="print"/>
          <a:stretch>
            <a:fillRect/>
          </a:stretch>
        </p:blipFill>
        <p:spPr>
          <a:xfrm>
            <a:off x="1" y="0"/>
            <a:ext cx="9144000" cy="6858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1628800"/>
            <a:ext cx="8229600" cy="564672"/>
          </a:xfrm>
        </p:spPr>
        <p:txBody>
          <a:bodyPr>
            <a:normAutofit fontScale="90000"/>
          </a:bodyPr>
          <a:lstStyle/>
          <a:p>
            <a:pPr algn="ctr"/>
            <a:r>
              <a:rPr lang="ar-IQ" b="1" dirty="0" smtClean="0">
                <a:solidFill>
                  <a:schemeClr val="tx1"/>
                </a:solidFill>
              </a:rPr>
              <a:t>المقدمة</a:t>
            </a:r>
            <a:r>
              <a:rPr lang="en-US" b="1" dirty="0" smtClean="0">
                <a:solidFill>
                  <a:schemeClr val="tx1"/>
                </a:solidFill>
              </a:rPr>
              <a:t/>
            </a:r>
            <a:br>
              <a:rPr lang="en-US" b="1" dirty="0" smtClean="0">
                <a:solidFill>
                  <a:schemeClr val="tx1"/>
                </a:solidFill>
              </a:rPr>
            </a:br>
            <a:endParaRPr lang="ar-IQ" b="1" dirty="0">
              <a:solidFill>
                <a:schemeClr val="tx1"/>
              </a:solidFill>
            </a:endParaRPr>
          </a:p>
        </p:txBody>
      </p:sp>
      <p:sp>
        <p:nvSpPr>
          <p:cNvPr id="3" name="عنصر نائب للمحتوى 2"/>
          <p:cNvSpPr>
            <a:spLocks noGrp="1"/>
          </p:cNvSpPr>
          <p:nvPr>
            <p:ph idx="1"/>
          </p:nvPr>
        </p:nvSpPr>
        <p:spPr/>
        <p:txBody>
          <a:bodyPr>
            <a:normAutofit fontScale="92500"/>
          </a:bodyPr>
          <a:lstStyle/>
          <a:p>
            <a:r>
              <a:rPr lang="ar-IQ" dirty="0" smtClean="0"/>
              <a:t>لمتاحف لها دور هام وحيوي فى عملية المعرفة والتربية والتعليم والثقافة على اختلاف مجالاتها، فهى مركز ثقافي وعلمي وتربوي وتعليمي  يفتح المجال لكل من سعى لزيادة معرفته، وتطوير ثقافته في عصر ينادي بشعار الثقافة والمعرفة للجميع، فالوثائق المحفوظة في المتحف هى وثائق تاريخية وحضارية ووسائل تعليمية نادرة ومهمة في مختلفة الدراسات التاريخية والاجتماعية والثقافية، فهي مصدر لمعلومات مهمة من  شأنها أن تفيد الباحث، وتوحي له بأفكار ونظريات جديدة، وتعتبر من المصادر والمراجع والوثائق في بحوثه ودراساته.</a:t>
            </a:r>
            <a:endParaRPr lang="en-US" dirty="0" smtClean="0"/>
          </a:p>
          <a:p>
            <a:r>
              <a:rPr lang="ar-IQ" dirty="0" smtClean="0"/>
              <a:t>وتتعدد فى الوقت الراهن أنواع المتاحف، ولكل منها أهدافه وأسلوب عمله ومنها: متاحف التاريخ </a:t>
            </a:r>
            <a:r>
              <a:rPr lang="ar-IQ" dirty="0" err="1" smtClean="0"/>
              <a:t>الطبيعي </a:t>
            </a:r>
            <a:r>
              <a:rPr lang="ar-IQ" dirty="0" smtClean="0"/>
              <a:t>- المتاحف </a:t>
            </a:r>
            <a:r>
              <a:rPr lang="ar-IQ" dirty="0" err="1" smtClean="0"/>
              <a:t>العلمية </a:t>
            </a:r>
            <a:r>
              <a:rPr lang="ar-IQ" dirty="0" smtClean="0"/>
              <a:t>-  متاحف الآثار- المتاحف </a:t>
            </a:r>
            <a:r>
              <a:rPr lang="ar-IQ" dirty="0" err="1" smtClean="0"/>
              <a:t>الزراعية </a:t>
            </a:r>
            <a:r>
              <a:rPr lang="ar-IQ" dirty="0" smtClean="0"/>
              <a:t>- متاحف </a:t>
            </a:r>
            <a:r>
              <a:rPr lang="ar-IQ" dirty="0" err="1" smtClean="0"/>
              <a:t>الشمع </a:t>
            </a:r>
            <a:r>
              <a:rPr lang="ar-IQ" dirty="0" smtClean="0"/>
              <a:t>- متاحف الأحياء </a:t>
            </a:r>
            <a:r>
              <a:rPr lang="ar-IQ" dirty="0" err="1" smtClean="0"/>
              <a:t>المائية </a:t>
            </a:r>
            <a:r>
              <a:rPr lang="ar-IQ" dirty="0" smtClean="0"/>
              <a:t>- متاحف </a:t>
            </a:r>
            <a:r>
              <a:rPr lang="ar-IQ" dirty="0" err="1" smtClean="0"/>
              <a:t>الجيولوجيا </a:t>
            </a:r>
            <a:r>
              <a:rPr lang="ar-IQ" dirty="0" smtClean="0"/>
              <a:t>- متاحف </a:t>
            </a:r>
            <a:r>
              <a:rPr lang="ar-IQ" dirty="0" err="1" smtClean="0"/>
              <a:t>الطوابع </a:t>
            </a:r>
            <a:r>
              <a:rPr lang="ar-IQ" dirty="0" smtClean="0"/>
              <a:t>- متاحف ألأطفال وغيرها.</a:t>
            </a:r>
            <a:endParaRPr lang="en-US" dirty="0" smtClean="0"/>
          </a:p>
          <a:p>
            <a:endParaRPr lang="ar-IQ"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٢٠١٧٠٨١٦_١٩١٤٢٨.jpg"/>
          <p:cNvPicPr>
            <a:picLocks noGrp="1" noChangeAspect="1"/>
          </p:cNvPicPr>
          <p:nvPr>
            <p:ph idx="1"/>
          </p:nvPr>
        </p:nvPicPr>
        <p:blipFill>
          <a:blip r:embed="rId2" cstate="print"/>
          <a:stretch>
            <a:fillRect/>
          </a:stretch>
        </p:blipFill>
        <p:spPr>
          <a:xfrm>
            <a:off x="1" y="0"/>
            <a:ext cx="9144000" cy="68580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٢٠١٧٠٨١٦_١٣١٢٣٣.jpg"/>
          <p:cNvPicPr>
            <a:picLocks noGrp="1" noChangeAspect="1"/>
          </p:cNvPicPr>
          <p:nvPr>
            <p:ph idx="1"/>
          </p:nvPr>
        </p:nvPicPr>
        <p:blipFill>
          <a:blip r:embed="rId2" cstate="print"/>
          <a:stretch>
            <a:fillRect/>
          </a:stretch>
        </p:blipFill>
        <p:spPr>
          <a:xfrm>
            <a:off x="-252535" y="0"/>
            <a:ext cx="9396536" cy="68580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ar-IQ" b="1" dirty="0" smtClean="0">
                <a:solidFill>
                  <a:schemeClr val="tx1"/>
                </a:solidFill>
              </a:rPr>
              <a:t>(المتحف وآليات التسوق</a:t>
            </a:r>
            <a:r>
              <a:rPr lang="ar-IQ" b="1" dirty="0" err="1" smtClean="0">
                <a:solidFill>
                  <a:schemeClr val="tx1"/>
                </a:solidFill>
              </a:rPr>
              <a:t>)</a:t>
            </a:r>
            <a:endParaRPr lang="ar-IQ" dirty="0">
              <a:solidFill>
                <a:schemeClr val="tx1"/>
              </a:solidFill>
            </a:endParaRPr>
          </a:p>
        </p:txBody>
      </p:sp>
      <p:sp>
        <p:nvSpPr>
          <p:cNvPr id="3" name="عنصر نائب للمحتوى 2"/>
          <p:cNvSpPr>
            <a:spLocks noGrp="1"/>
          </p:cNvSpPr>
          <p:nvPr>
            <p:ph idx="1"/>
          </p:nvPr>
        </p:nvSpPr>
        <p:spPr/>
        <p:txBody>
          <a:bodyPr>
            <a:normAutofit lnSpcReduction="10000"/>
          </a:bodyPr>
          <a:lstStyle/>
          <a:p>
            <a:r>
              <a:rPr lang="ar-IQ" dirty="0" smtClean="0"/>
              <a:t>اصبح اللجوء الى تقنيه التسويق المتحفي امر ضروري وملح جداَ في بعض المتاحف توجد اقسام خاصة بالتسويق المتحف في لجلب الزوار والزائر يعتمر ويعتمد على لغة الاشارة  يعتمد على الصورة وعلى الاعلانات لكي جلب هذا الزائر يجب استعمال عده تقنيات مرتبطة بهذا العلم وهو علم التسويق ولابد ان على كل متحف ان يقوم بدراسة السوق ونرى ان المتحف يوجد ضمن مناخ مساعد على مجى الزوار هل توجد </a:t>
            </a:r>
            <a:r>
              <a:rPr lang="ar-IQ" dirty="0" err="1" smtClean="0"/>
              <a:t>موسسات</a:t>
            </a:r>
            <a:r>
              <a:rPr lang="ar-IQ" dirty="0" smtClean="0"/>
              <a:t> منافسة للمتحف في الجانب الثقافي والترفيهي وبعد </a:t>
            </a:r>
            <a:r>
              <a:rPr lang="ar-IQ" dirty="0" err="1" smtClean="0"/>
              <a:t>هذة</a:t>
            </a:r>
            <a:r>
              <a:rPr lang="ar-IQ" dirty="0" smtClean="0"/>
              <a:t> الدراسة ممكن ان نقوم </a:t>
            </a:r>
            <a:r>
              <a:rPr lang="ar-IQ" dirty="0" err="1" smtClean="0"/>
              <a:t>خلاصات</a:t>
            </a:r>
            <a:r>
              <a:rPr lang="ar-IQ" dirty="0" smtClean="0"/>
              <a:t> نطور من خلا لها الاساليب المتبعة لجلب الزوار بالنسبة التقنيات الاخرى هي الاعلان داخل المدينة ليكون للمتحف فا يجب للمتحف القابلية ان يضع اماكن </a:t>
            </a:r>
            <a:r>
              <a:rPr lang="ar-IQ" dirty="0" err="1" smtClean="0"/>
              <a:t>للاعلان</a:t>
            </a:r>
            <a:r>
              <a:rPr lang="ar-IQ" dirty="0" smtClean="0"/>
              <a:t> عن المتحف سوى في المطارات او في الشوارع الكبرى </a:t>
            </a:r>
            <a:r>
              <a:rPr lang="ar-IQ" dirty="0" err="1" smtClean="0"/>
              <a:t>تنبية</a:t>
            </a:r>
            <a:r>
              <a:rPr lang="ar-IQ" dirty="0" smtClean="0"/>
              <a:t> الزائر الى </a:t>
            </a:r>
            <a:r>
              <a:rPr lang="ar-IQ" dirty="0" err="1" smtClean="0"/>
              <a:t>التوجة</a:t>
            </a:r>
            <a:r>
              <a:rPr lang="ar-IQ" dirty="0" smtClean="0"/>
              <a:t> الى المتحف بالنسبة تنمية المداخل فهنالك مجموعة من النشطة يقوم </a:t>
            </a:r>
            <a:r>
              <a:rPr lang="ar-IQ" dirty="0" err="1" smtClean="0"/>
              <a:t>بها</a:t>
            </a:r>
            <a:r>
              <a:rPr lang="ar-IQ" dirty="0" smtClean="0"/>
              <a:t> المتحف</a:t>
            </a:r>
            <a:endParaRPr lang="ar-IQ"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normAutofit/>
          </a:bodyPr>
          <a:lstStyle/>
          <a:p>
            <a:r>
              <a:rPr lang="ar-IQ" dirty="0" smtClean="0"/>
              <a:t>لكي ينمي </a:t>
            </a:r>
            <a:r>
              <a:rPr lang="ar-IQ" dirty="0" err="1" smtClean="0"/>
              <a:t>هذة</a:t>
            </a:r>
            <a:r>
              <a:rPr lang="ar-IQ" dirty="0" smtClean="0"/>
              <a:t> المداخل على طبيعة الحال الاهتمام والتنمية المداخل ليس </a:t>
            </a:r>
            <a:r>
              <a:rPr lang="ar-IQ" dirty="0" err="1" smtClean="0"/>
              <a:t>لاسباب</a:t>
            </a:r>
            <a:r>
              <a:rPr lang="ar-IQ" dirty="0" smtClean="0"/>
              <a:t> ربحية فقط ولكن لتوفر من الموارد المالية وفي هذا الاطار ظهر تطور اخر يعرف باسم مفهوم التسويق المجتمعي وهو وجوب ان يتضمن الانتاج حماية البيئة والاحتياجات الاجتماعية  </a:t>
            </a:r>
            <a:r>
              <a:rPr lang="ar-IQ" dirty="0" err="1" smtClean="0"/>
              <a:t>فانة</a:t>
            </a:r>
            <a:r>
              <a:rPr lang="ar-IQ" dirty="0" smtClean="0"/>
              <a:t> ينبغي على </a:t>
            </a:r>
            <a:r>
              <a:rPr lang="ar-IQ" dirty="0" err="1" smtClean="0"/>
              <a:t>الموسسة</a:t>
            </a:r>
            <a:r>
              <a:rPr lang="ar-IQ" dirty="0" smtClean="0"/>
              <a:t> ان تحدد حاجات ورغبات ومصالح السوق وان تقدم الاعجاب والموافقة بشكل اكثر كفاءة وفاعلية من </a:t>
            </a:r>
            <a:r>
              <a:rPr lang="ar-IQ" dirty="0" err="1" smtClean="0"/>
              <a:t>الموسسات</a:t>
            </a:r>
            <a:r>
              <a:rPr lang="ar-IQ" dirty="0" smtClean="0"/>
              <a:t> المنافسة وبطريقة يمكن خلالها ادامة او تحسين رفاهية المستفيد والمجتمع يتعلق الامر هنا بنظرية التسويق ومن منطلق التوجه نحو الانتاج وهكذا توضع برامج المتحف.</a:t>
            </a:r>
          </a:p>
          <a:p>
            <a:endParaRPr lang="ar-IQ"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DSC00061.JPG"/>
          <p:cNvPicPr>
            <a:picLocks noGrp="1" noChangeAspect="1"/>
          </p:cNvPicPr>
          <p:nvPr>
            <p:ph idx="1"/>
          </p:nvPr>
        </p:nvPicPr>
        <p:blipFill>
          <a:blip r:embed="rId2" cstate="print"/>
          <a:stretch>
            <a:fillRect/>
          </a:stretch>
        </p:blipFill>
        <p:spPr>
          <a:xfrm>
            <a:off x="1" y="0"/>
            <a:ext cx="9144000" cy="6858000"/>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DSC00073.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SAM_0097.JPG"/>
          <p:cNvPicPr>
            <a:picLocks noGrp="1" noChangeAspect="1"/>
          </p:cNvPicPr>
          <p:nvPr>
            <p:ph idx="1"/>
          </p:nvPr>
        </p:nvPicPr>
        <p:blipFill>
          <a:blip r:embed="rId2" cstate="print"/>
          <a:stretch>
            <a:fillRect/>
          </a:stretch>
        </p:blipFill>
        <p:spPr>
          <a:xfrm>
            <a:off x="1" y="0"/>
            <a:ext cx="9144000" cy="68580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SAM_0098_2.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SAM_0099.JPG"/>
          <p:cNvPicPr>
            <a:picLocks noGrp="1" noChangeAspect="1"/>
          </p:cNvPicPr>
          <p:nvPr>
            <p:ph idx="1"/>
          </p:nvPr>
        </p:nvPicPr>
        <p:blipFill>
          <a:blip r:embed="rId2" cstate="print"/>
          <a:stretch>
            <a:fillRect/>
          </a:stretch>
        </p:blipFill>
        <p:spPr>
          <a:xfrm>
            <a:off x="1" y="0"/>
            <a:ext cx="9144000" cy="68580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SAM_0100.JPG"/>
          <p:cNvPicPr>
            <a:picLocks noGrp="1" noChangeAspect="1"/>
          </p:cNvPicPr>
          <p:nvPr>
            <p:ph idx="1"/>
          </p:nvPr>
        </p:nvPicPr>
        <p:blipFill>
          <a:blip r:embed="rId2" cstate="print"/>
          <a:stretch>
            <a:fillRect/>
          </a:stretch>
        </p:blipFill>
        <p:spPr>
          <a:xfrm>
            <a:off x="1" y="0"/>
            <a:ext cx="9144000" cy="68580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908720"/>
            <a:ext cx="8496944" cy="1143000"/>
          </a:xfrm>
        </p:spPr>
        <p:txBody>
          <a:bodyPr>
            <a:normAutofit fontScale="90000"/>
          </a:bodyPr>
          <a:lstStyle/>
          <a:p>
            <a:pPr algn="ctr"/>
            <a:r>
              <a:rPr lang="ar-IQ" b="1" dirty="0" smtClean="0">
                <a:solidFill>
                  <a:schemeClr val="tx1"/>
                </a:solidFill>
              </a:rPr>
              <a:t>(المتحف بين الجانب الثقافي والمعطيات الاقتصادية</a:t>
            </a:r>
            <a:r>
              <a:rPr lang="ar-IQ" b="1" dirty="0" err="1" smtClean="0">
                <a:solidFill>
                  <a:schemeClr val="tx1"/>
                </a:solidFill>
              </a:rPr>
              <a:t>):</a:t>
            </a:r>
            <a:r>
              <a:rPr lang="en-US" b="1" dirty="0" smtClean="0">
                <a:solidFill>
                  <a:schemeClr val="tx1"/>
                </a:solidFill>
              </a:rPr>
              <a:t/>
            </a:r>
            <a:br>
              <a:rPr lang="en-US" b="1" dirty="0" smtClean="0">
                <a:solidFill>
                  <a:schemeClr val="tx1"/>
                </a:solidFill>
              </a:rPr>
            </a:br>
            <a:endParaRPr lang="ar-IQ" b="1" dirty="0">
              <a:solidFill>
                <a:schemeClr val="tx1"/>
              </a:solidFill>
            </a:endParaRPr>
          </a:p>
        </p:txBody>
      </p:sp>
      <p:sp>
        <p:nvSpPr>
          <p:cNvPr id="3" name="عنصر نائب للمحتوى 2"/>
          <p:cNvSpPr>
            <a:spLocks noGrp="1"/>
          </p:cNvSpPr>
          <p:nvPr>
            <p:ph idx="1"/>
          </p:nvPr>
        </p:nvSpPr>
        <p:spPr/>
        <p:txBody>
          <a:bodyPr>
            <a:normAutofit fontScale="92500"/>
          </a:bodyPr>
          <a:lstStyle/>
          <a:p>
            <a:r>
              <a:rPr lang="ar-IQ" dirty="0" smtClean="0"/>
              <a:t>ان للثقافة في التنمية الشاملة دوراً مميزاً وموازياً للبُعدين الاجتماعي </a:t>
            </a:r>
            <a:r>
              <a:rPr lang="ar-IQ" dirty="0" err="1" smtClean="0"/>
              <a:t>والاقتصادي.</a:t>
            </a:r>
            <a:r>
              <a:rPr lang="ar-IQ" dirty="0" smtClean="0"/>
              <a:t> وقد شبّه التنمية بمثلث متساوي الأضلاع يعبّر كل ضلع منه عن الأبعاد الثلاثة: </a:t>
            </a:r>
            <a:r>
              <a:rPr lang="ar-IQ" dirty="0" err="1" smtClean="0"/>
              <a:t>الإقتصادية</a:t>
            </a:r>
            <a:r>
              <a:rPr lang="ar-IQ" dirty="0" smtClean="0"/>
              <a:t>, </a:t>
            </a:r>
            <a:r>
              <a:rPr lang="ar-IQ" dirty="0" err="1" smtClean="0"/>
              <a:t>الإجتماعيّة</a:t>
            </a:r>
            <a:r>
              <a:rPr lang="ar-IQ" dirty="0" smtClean="0"/>
              <a:t> </a:t>
            </a:r>
            <a:r>
              <a:rPr lang="ar-IQ" dirty="0" err="1" smtClean="0"/>
              <a:t>والثقافية.</a:t>
            </a:r>
            <a:r>
              <a:rPr lang="ar-IQ" dirty="0" smtClean="0"/>
              <a:t> الذي يسمّيه أحياناً بالبُعد الثقافي </a:t>
            </a:r>
            <a:r>
              <a:rPr lang="ar-IQ" dirty="0" err="1" smtClean="0"/>
              <a:t>الإجتماعي.</a:t>
            </a:r>
            <a:endParaRPr lang="en-US" dirty="0" smtClean="0"/>
          </a:p>
          <a:p>
            <a:r>
              <a:rPr lang="ar-IQ" dirty="0" smtClean="0"/>
              <a:t> لابد لدراسة الثقافة لا تكون بمعزل عن التنمية وإن لحظ عنوان بحثنا </a:t>
            </a:r>
            <a:r>
              <a:rPr lang="ar-IQ" dirty="0" err="1" smtClean="0"/>
              <a:t>ذلك.</a:t>
            </a:r>
            <a:r>
              <a:rPr lang="ar-IQ" dirty="0" smtClean="0"/>
              <a:t> وإنما أردنا أن نشير إلى أنّ التباين في الأصول المنهجيّة سوف يؤدي إلى تباين في الافتراضات ووسائل </a:t>
            </a:r>
            <a:r>
              <a:rPr lang="ar-IQ" dirty="0" err="1" smtClean="0"/>
              <a:t>العلاج.</a:t>
            </a:r>
            <a:r>
              <a:rPr lang="ar-IQ" dirty="0" smtClean="0"/>
              <a:t> وربما يبدو الأمر أكثر سهولة لمعالجة على الأقل من الوجهة ألنظرية إذا ما اعتمدنا </a:t>
            </a:r>
            <a:r>
              <a:rPr lang="ar-IQ" dirty="0" err="1" smtClean="0"/>
              <a:t>مقولة </a:t>
            </a:r>
            <a:r>
              <a:rPr lang="ar-IQ" dirty="0" smtClean="0"/>
              <a:t>“التنمية ألثقافية والاقتصادية إذ لا يعود هناك من حاجة إلى الحديث عن إفراد أم عدم إفراد بُعد مستقل </a:t>
            </a:r>
            <a:r>
              <a:rPr lang="ar-IQ" dirty="0" err="1" smtClean="0"/>
              <a:t>للتنمية.</a:t>
            </a:r>
            <a:r>
              <a:rPr lang="ar-IQ" dirty="0" smtClean="0"/>
              <a:t> إزاء كل هذا نرى أنّ المقصود بعنوان دراستنا ليس فقط التعرّف إلى كيفية تطوير الثقافة  والتسويق ورفع مستواها, بل أيضاً إلى كيفية </a:t>
            </a:r>
            <a:r>
              <a:rPr lang="ar-IQ" dirty="0" err="1" smtClean="0"/>
              <a:t>إستثمار</a:t>
            </a:r>
            <a:r>
              <a:rPr lang="ar-IQ" dirty="0" smtClean="0"/>
              <a:t> او تدوير الثقافة في سبيل تحقيق ا التنمية الاقتصادية الشاملة.</a:t>
            </a:r>
            <a:endParaRPr lang="en-US" dirty="0" smtClean="0"/>
          </a:p>
          <a:p>
            <a:endParaRPr lang="ar-IQ"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SAM_0096_2.JPG"/>
          <p:cNvPicPr>
            <a:picLocks noGrp="1" noChangeAspect="1"/>
          </p:cNvPicPr>
          <p:nvPr>
            <p:ph idx="1"/>
          </p:nvPr>
        </p:nvPicPr>
        <p:blipFill>
          <a:blip r:embed="rId2" cstate="print"/>
          <a:stretch>
            <a:fillRect/>
          </a:stretch>
        </p:blipFill>
        <p:spPr>
          <a:xfrm>
            <a:off x="0" y="0"/>
            <a:ext cx="9468543" cy="68580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normAutofit/>
          </a:bodyPr>
          <a:lstStyle/>
          <a:p>
            <a:r>
              <a:rPr lang="ar-IQ" dirty="0" smtClean="0"/>
              <a:t> يعتبر الإعلام محركاً ومشغلاً حيوياً على الحصول على معلومات عن المتاحف بكافة اختصاصاتهما وذلك من خلال ألأخبار ويلعب الإعلام دوراً مهماً في صناعة الرأي ألعام ومع ظهور الوسائط الإلكترونية أصبح بإمكان الأشخاص الوصول إلى المعلومات بنقرة زر، حيث يتمّ نشر الصور ومقاطع الفيديو عبر التلفزيون والأجهزة المحمولة.</a:t>
            </a:r>
            <a:endParaRPr lang="en-US" dirty="0" smtClean="0"/>
          </a:p>
          <a:p>
            <a:r>
              <a:rPr lang="ar-IQ" dirty="0" smtClean="0"/>
              <a:t>وللصحافة ووسائل الإعلام أن تساهم في نشر الوعي المتحفي وكيف يمكن توظيـف وسـائل الاعلام في خلق نهضة حضارية واقتصادية للتنمية السياحة الثقافية بناء على ذلك قمت بإدراج بعض </a:t>
            </a:r>
            <a:r>
              <a:rPr lang="ar-IQ" dirty="0" err="1" smtClean="0"/>
              <a:t>األنواع</a:t>
            </a:r>
            <a:r>
              <a:rPr lang="ar-IQ" dirty="0" smtClean="0"/>
              <a:t> </a:t>
            </a:r>
            <a:r>
              <a:rPr lang="ar-IQ" dirty="0" err="1" smtClean="0"/>
              <a:t>األكثر</a:t>
            </a:r>
            <a:r>
              <a:rPr lang="ar-IQ" dirty="0" smtClean="0"/>
              <a:t> شيوعا </a:t>
            </a:r>
            <a:r>
              <a:rPr lang="ar-IQ" dirty="0" err="1" smtClean="0"/>
              <a:t>التجاهات</a:t>
            </a:r>
            <a:r>
              <a:rPr lang="ar-IQ" dirty="0" smtClean="0"/>
              <a:t> التسويق الكتروني ومثال أو اثنين لكل بناء على ذلك قمت بإدراج بعض </a:t>
            </a:r>
            <a:r>
              <a:rPr lang="ar-IQ" dirty="0" err="1" smtClean="0"/>
              <a:t>األنواع</a:t>
            </a:r>
            <a:r>
              <a:rPr lang="ar-IQ" dirty="0" smtClean="0"/>
              <a:t> </a:t>
            </a:r>
            <a:r>
              <a:rPr lang="ar-IQ" dirty="0" err="1" smtClean="0"/>
              <a:t>األكثر</a:t>
            </a:r>
            <a:r>
              <a:rPr lang="ar-IQ" dirty="0" smtClean="0"/>
              <a:t> شيوعا منها.</a:t>
            </a:r>
            <a:endParaRPr lang="en-US" dirty="0" smtClean="0"/>
          </a:p>
          <a:p>
            <a:endParaRPr lang="ar-IQ"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r>
              <a:rPr lang="ar-IQ" dirty="0" err="1" smtClean="0"/>
              <a:t>1 </a:t>
            </a:r>
            <a:r>
              <a:rPr lang="ar-IQ" dirty="0" smtClean="0"/>
              <a:t>-اتجاهات التسويق العامة ستساعدك هذه </a:t>
            </a:r>
            <a:r>
              <a:rPr lang="ar-IQ" dirty="0" err="1" smtClean="0"/>
              <a:t>االتجاهات</a:t>
            </a:r>
            <a:r>
              <a:rPr lang="ar-IQ" dirty="0" smtClean="0"/>
              <a:t> في الوصول إلى جمهورك المستهدف وجذب المزيد من العملاء المحتملين من خلال التسويق لنشاطك المتحفي اتجاهات تسويق النماذج  ان الاعمال الناجحة بدأت تركز على  من جملة صناعة محتوى متنوع </a:t>
            </a:r>
            <a:r>
              <a:rPr lang="ar-IQ" dirty="0" err="1" smtClean="0"/>
              <a:t>وتسويقه </a:t>
            </a:r>
            <a:r>
              <a:rPr lang="ar-IQ" dirty="0" smtClean="0"/>
              <a:t>"نشر مدونات فيديو صور الخ والاستثمار في الموارد لإنتاج محتوى فريد ومميز بالإضافة الاعلانات الممولة المتعلقة بالمنتج المتحفي وتشمل نوعين من الاعلان الكتروني</a:t>
            </a:r>
            <a:endParaRPr lang="en-US" dirty="0" smtClean="0"/>
          </a:p>
          <a:p>
            <a:endParaRPr lang="ar-IQ"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IQ" b="1" dirty="0" smtClean="0">
                <a:solidFill>
                  <a:schemeClr val="tx1"/>
                </a:solidFill>
              </a:rPr>
              <a:t>اتجاهات التسويق عبر وسائل التواصل ألاجتماعي</a:t>
            </a:r>
            <a:endParaRPr lang="ar-IQ" b="1" dirty="0">
              <a:solidFill>
                <a:schemeClr val="tx1"/>
              </a:solidFill>
            </a:endParaRPr>
          </a:p>
        </p:txBody>
      </p:sp>
      <p:sp>
        <p:nvSpPr>
          <p:cNvPr id="3" name="عنصر نائب للمحتوى 2"/>
          <p:cNvSpPr>
            <a:spLocks noGrp="1"/>
          </p:cNvSpPr>
          <p:nvPr>
            <p:ph idx="1"/>
          </p:nvPr>
        </p:nvSpPr>
        <p:spPr/>
        <p:txBody>
          <a:bodyPr>
            <a:normAutofit/>
          </a:bodyPr>
          <a:lstStyle/>
          <a:p>
            <a:r>
              <a:rPr lang="ar-IQ" dirty="0" smtClean="0"/>
              <a:t>تقول </a:t>
            </a:r>
            <a:r>
              <a:rPr lang="ar-IQ" dirty="0" smtClean="0"/>
              <a:t>احصائيات للواليات المتحدة أن أكثر من </a:t>
            </a:r>
            <a:r>
              <a:rPr lang="ar-IQ" dirty="0" err="1" smtClean="0"/>
              <a:t>79 </a:t>
            </a:r>
            <a:r>
              <a:rPr lang="ar-IQ" dirty="0" smtClean="0"/>
              <a:t>٪من الناس لديهم حساب في إحدى وسائل التواصل الاجتماعي، وعلى الصعيد العالمي هناك أكثر من 7.3 مليار مستخدم لوسائل التواصل 7 </a:t>
            </a:r>
            <a:r>
              <a:rPr lang="ar-IQ" dirty="0" err="1" smtClean="0"/>
              <a:t>الاجتماعي.</a:t>
            </a:r>
            <a:r>
              <a:rPr lang="ar-IQ" dirty="0" smtClean="0"/>
              <a:t> ً من هذا هو السبب في أن التسويق عبر وسائل التواصل الاجتماعي هو اتجاه شائع وأصبح جزءا استراتيجية التسويق </a:t>
            </a:r>
            <a:r>
              <a:rPr lang="ar-IQ" dirty="0" err="1" smtClean="0"/>
              <a:t>األكبر</a:t>
            </a:r>
            <a:r>
              <a:rPr lang="ar-IQ" dirty="0" smtClean="0"/>
              <a:t> لكل </a:t>
            </a:r>
            <a:r>
              <a:rPr lang="ar-IQ" dirty="0" err="1" smtClean="0"/>
              <a:t>موسسة</a:t>
            </a:r>
            <a:r>
              <a:rPr lang="ar-IQ" dirty="0" smtClean="0"/>
              <a:t> </a:t>
            </a:r>
            <a:r>
              <a:rPr lang="ar-IQ" dirty="0" err="1" smtClean="0"/>
              <a:t>تقريبًا.</a:t>
            </a:r>
            <a:r>
              <a:rPr lang="ar-IQ" dirty="0" smtClean="0"/>
              <a:t> يتيح لك التسويق عبر وسائل التواصل الاجتماعي التواصل بشكل مباشر مع جمهورك على المستوى الشخصي وإضفاء الطابع الانساني على المنتجات  والنماذج المتحفية.</a:t>
            </a:r>
            <a:endParaRPr lang="en-US" dirty="0" smtClean="0"/>
          </a:p>
          <a:p>
            <a:r>
              <a:rPr lang="ar-IQ" dirty="0" smtClean="0"/>
              <a:t> </a:t>
            </a:r>
            <a:endParaRPr lang="en-US" dirty="0" smtClean="0"/>
          </a:p>
          <a:p>
            <a:endParaRPr lang="ar-IQ"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9552" y="1052736"/>
            <a:ext cx="8229600" cy="1143000"/>
          </a:xfrm>
        </p:spPr>
        <p:txBody>
          <a:bodyPr>
            <a:normAutofit fontScale="90000"/>
          </a:bodyPr>
          <a:lstStyle/>
          <a:p>
            <a:pPr algn="ctr"/>
            <a:r>
              <a:rPr lang="ar-IQ" b="1" dirty="0" smtClean="0">
                <a:solidFill>
                  <a:schemeClr val="tx1"/>
                </a:solidFill>
              </a:rPr>
              <a:t>المتاحف الافتراضية</a:t>
            </a:r>
            <a:r>
              <a:rPr lang="en-US" b="1" dirty="0" smtClean="0">
                <a:solidFill>
                  <a:schemeClr val="tx1"/>
                </a:solidFill>
              </a:rPr>
              <a:t/>
            </a:r>
            <a:br>
              <a:rPr lang="en-US" b="1" dirty="0" smtClean="0">
                <a:solidFill>
                  <a:schemeClr val="tx1"/>
                </a:solidFill>
              </a:rPr>
            </a:br>
            <a:endParaRPr lang="ar-IQ" b="1" dirty="0">
              <a:solidFill>
                <a:schemeClr val="tx1"/>
              </a:solidFill>
            </a:endParaRPr>
          </a:p>
        </p:txBody>
      </p:sp>
      <p:sp>
        <p:nvSpPr>
          <p:cNvPr id="3" name="عنصر نائب للمحتوى 2"/>
          <p:cNvSpPr>
            <a:spLocks noGrp="1"/>
          </p:cNvSpPr>
          <p:nvPr>
            <p:ph idx="1"/>
          </p:nvPr>
        </p:nvSpPr>
        <p:spPr/>
        <p:txBody>
          <a:bodyPr/>
          <a:lstStyle/>
          <a:p>
            <a:r>
              <a:rPr lang="ar-IQ" dirty="0" smtClean="0"/>
              <a:t>أن سمات المتحف الافتراضي عبارة عن فضاء تخيلي على شبكة الانترنت يضم مقتنيات تتميز بتنوع أزماتها وأمكنتها، وتستعمل التكنولوجيا الرقمية في عرض الأعمال والوثائق والمواد والأشياء باختلاف مرجعياتها الثقافية </a:t>
            </a:r>
            <a:r>
              <a:rPr lang="ar-IQ" dirty="0" err="1" smtClean="0"/>
              <a:t>والزمانية</a:t>
            </a:r>
            <a:r>
              <a:rPr lang="ar-IQ" dirty="0" smtClean="0"/>
              <a:t> والمكانية، إذ تستعمل بعض المتاحف الافتراضية تقنيات الواقع الافتراضي ثلاثي الأبعاد</a:t>
            </a:r>
            <a:endParaRPr lang="ar-IQ"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2021-637589406628981661-898.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2021-637589407775792694-579.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normAutofit/>
          </a:bodyPr>
          <a:lstStyle/>
          <a:p>
            <a:r>
              <a:rPr lang="ar-IQ" dirty="0" smtClean="0"/>
              <a:t>وتسمح للمشاهد التجول باستعمال مؤشر </a:t>
            </a:r>
            <a:r>
              <a:rPr lang="ar-IQ" dirty="0" err="1" smtClean="0"/>
              <a:t>الماوس</a:t>
            </a:r>
            <a:r>
              <a:rPr lang="ar-IQ" dirty="0" smtClean="0"/>
              <a:t> أو ارتداء نظارات خاصة الورش الانتاجية للنماذج المتحفية المختلفة تهتم الدول بالسياحة وما يتعلق </a:t>
            </a:r>
            <a:r>
              <a:rPr lang="ar-IQ" dirty="0" err="1" smtClean="0"/>
              <a:t>بها</a:t>
            </a:r>
            <a:r>
              <a:rPr lang="ar-IQ" dirty="0" smtClean="0"/>
              <a:t> من أنشطة تكميلية باعتبارها مصدرا من مصادر الدخل الوطني ومنتجات المشروع المقترح تعتبر من المنتجات الهامة التي يتم تسويقها في قطاع النشاط السياحي حيث يعمل على صياغة تكنولوجيا جديدة </a:t>
            </a:r>
            <a:r>
              <a:rPr lang="ar-IQ" dirty="0" err="1" smtClean="0"/>
              <a:t>لانتاج</a:t>
            </a:r>
            <a:r>
              <a:rPr lang="ar-IQ" dirty="0" smtClean="0"/>
              <a:t> المستنسخات المقلدة للنماذج المتحفية الموجودة في نطاق المتاحف للحضارة القديمة والإسلامية و ومتاحف التاريخ الطبيعي يتم تقديمها للسائح بشكل جديد من حيث التكنولوجيا المستخدمة ومستوى الجودة</a:t>
            </a:r>
            <a:endParaRPr lang="ar-IQ"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r>
              <a:rPr lang="ar-IQ" dirty="0" smtClean="0"/>
              <a:t>وتؤكد الدراسات في هذا المجال ان غالبية المصانع والورش الإنتاجية المهتمة بهذا النوع من النشاط تعتمد على الطرق التقليدية اليدوية البسيطة والمهارات الذاتية دون أي اعتبار للأصل المأخوذ منه النموذج مما ينعكس بالضرورة على مستوى قابلية السائح وطلبه على هذا النوع من الإنتاج ولذلك اتجه المشروع الى تلافي هذه السلبيات عن طريق انتاج المستنسخات بطريقة حديثة نسبيا لم تستخدم داخل نطاق البيئة او استخدمت في نطاق ضيق جدا.</a:t>
            </a:r>
            <a:endParaRPr lang="en-US" dirty="0" smtClean="0"/>
          </a:p>
          <a:p>
            <a:endParaRPr lang="ar-IQ"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1124744"/>
            <a:ext cx="8229600" cy="1143000"/>
          </a:xfrm>
        </p:spPr>
        <p:txBody>
          <a:bodyPr>
            <a:normAutofit fontScale="90000"/>
          </a:bodyPr>
          <a:lstStyle/>
          <a:p>
            <a:pPr algn="r"/>
            <a:r>
              <a:rPr lang="ar-IQ" b="1" dirty="0" smtClean="0">
                <a:solidFill>
                  <a:schemeClr val="tx1"/>
                </a:solidFill>
              </a:rPr>
              <a:t>مدى الحاجة الى إقامة المشروع:</a:t>
            </a:r>
            <a:r>
              <a:rPr lang="en-US" b="1" dirty="0" smtClean="0">
                <a:solidFill>
                  <a:schemeClr val="tx1"/>
                </a:solidFill>
              </a:rPr>
              <a:t/>
            </a:r>
            <a:br>
              <a:rPr lang="en-US" b="1" dirty="0" smtClean="0">
                <a:solidFill>
                  <a:schemeClr val="tx1"/>
                </a:solidFill>
              </a:rPr>
            </a:br>
            <a:r>
              <a:rPr lang="ar-IQ" b="1" dirty="0" smtClean="0">
                <a:solidFill>
                  <a:schemeClr val="tx1"/>
                </a:solidFill>
              </a:rPr>
              <a:t>الورشة الانتاجية</a:t>
            </a:r>
            <a:endParaRPr lang="ar-IQ" b="1" dirty="0">
              <a:solidFill>
                <a:schemeClr val="tx1"/>
              </a:solidFill>
            </a:endParaRPr>
          </a:p>
        </p:txBody>
      </p:sp>
      <p:sp>
        <p:nvSpPr>
          <p:cNvPr id="3" name="عنصر نائب للمحتوى 2"/>
          <p:cNvSpPr>
            <a:spLocks noGrp="1"/>
          </p:cNvSpPr>
          <p:nvPr>
            <p:ph idx="1"/>
          </p:nvPr>
        </p:nvSpPr>
        <p:spPr>
          <a:xfrm>
            <a:off x="467544" y="2636912"/>
            <a:ext cx="8229600" cy="2501632"/>
          </a:xfrm>
        </p:spPr>
        <p:txBody>
          <a:bodyPr/>
          <a:lstStyle/>
          <a:p>
            <a:r>
              <a:rPr lang="ar-IQ" dirty="0" smtClean="0"/>
              <a:t>يهدف المشروع الى انتاج المستنسخات والمجسمات العلمية ووسائل الايضاح باستخدام التشكيل بالترسيب الكهربائي باعتباره من الأساليب التكنولوجية التي تتفوق على الكثير من الأساليب الأخرى في تصنيع المستنسخات من حيث الدقة في الابعاد ومستوى التشطيب والسرعة في الإنتاج وخفض الكثير من التكاليف الباهظة في خطوط الإنتاج التقليدية.</a:t>
            </a:r>
            <a:endParaRPr lang="en-US" dirty="0" smtClean="0"/>
          </a:p>
          <a:p>
            <a:endParaRPr lang="ar-IQ"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2264521_1566203322.jpg"/>
          <p:cNvPicPr>
            <a:picLocks noGrp="1" noChangeAspect="1"/>
          </p:cNvPicPr>
          <p:nvPr>
            <p:ph idx="1"/>
          </p:nvPr>
        </p:nvPicPr>
        <p:blipFill>
          <a:blip r:embed="rId2" cstate="print"/>
          <a:stretch>
            <a:fillRect/>
          </a:stretch>
        </p:blipFill>
        <p:spPr>
          <a:xfrm>
            <a:off x="0" y="0"/>
            <a:ext cx="9144000" cy="666936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686800" cy="1143000"/>
          </a:xfrm>
        </p:spPr>
        <p:txBody>
          <a:bodyPr>
            <a:normAutofit fontScale="90000"/>
          </a:bodyPr>
          <a:lstStyle/>
          <a:p>
            <a:pPr algn="ctr"/>
            <a:r>
              <a:rPr lang="ar-IQ" b="1" dirty="0" smtClean="0">
                <a:solidFill>
                  <a:schemeClr val="tx1"/>
                </a:solidFill>
              </a:rPr>
              <a:t>وسائل الايضاح باستخدام التشكيل بالترسيب الكهربائي </a:t>
            </a:r>
            <a:endParaRPr lang="ar-IQ" b="1" dirty="0">
              <a:solidFill>
                <a:schemeClr val="tx1"/>
              </a:solidFill>
            </a:endParaRPr>
          </a:p>
        </p:txBody>
      </p:sp>
      <p:sp>
        <p:nvSpPr>
          <p:cNvPr id="3" name="عنصر نائب للمحتوى 2"/>
          <p:cNvSpPr>
            <a:spLocks noGrp="1"/>
          </p:cNvSpPr>
          <p:nvPr>
            <p:ph idx="1"/>
          </p:nvPr>
        </p:nvSpPr>
        <p:spPr/>
        <p:txBody>
          <a:bodyPr>
            <a:normAutofit/>
          </a:bodyPr>
          <a:lstStyle/>
          <a:p>
            <a:r>
              <a:rPr lang="ar-SA" dirty="0" smtClean="0"/>
              <a:t>يتم أولاً</a:t>
            </a:r>
            <a:r>
              <a:rPr lang="en-US" dirty="0" smtClean="0"/>
              <a:t> </a:t>
            </a:r>
            <a:r>
              <a:rPr lang="ar-SA" b="1" dirty="0" smtClean="0"/>
              <a:t>صناعة قالب</a:t>
            </a:r>
            <a:r>
              <a:rPr lang="en-US" dirty="0" smtClean="0"/>
              <a:t> </a:t>
            </a:r>
            <a:r>
              <a:rPr lang="ar-SA" dirty="0" smtClean="0"/>
              <a:t>من بلاستيك </a:t>
            </a:r>
            <a:r>
              <a:rPr lang="ar-SA" dirty="0" err="1" smtClean="0"/>
              <a:t>الفينيل</a:t>
            </a:r>
            <a:r>
              <a:rPr lang="ar-SA" dirty="0" smtClean="0"/>
              <a:t> أو</a:t>
            </a:r>
            <a:r>
              <a:rPr lang="en-US" dirty="0" smtClean="0"/>
              <a:t> </a:t>
            </a:r>
            <a:r>
              <a:rPr lang="ar-SA" b="1" dirty="0" smtClean="0"/>
              <a:t>قالب</a:t>
            </a:r>
            <a:r>
              <a:rPr lang="en-US" dirty="0" smtClean="0"/>
              <a:t> </a:t>
            </a:r>
            <a:r>
              <a:rPr lang="ar-SA" dirty="0" smtClean="0"/>
              <a:t>من الشمع أو أي نموذج من مواد أخرى يراد طباعتها </a:t>
            </a:r>
            <a:r>
              <a:rPr lang="ar-SA" dirty="0" err="1" smtClean="0"/>
              <a:t>كهربائيًا.</a:t>
            </a:r>
            <a:r>
              <a:rPr lang="ar-SA" dirty="0" smtClean="0"/>
              <a:t> ثم تغطى سطوح</a:t>
            </a:r>
            <a:r>
              <a:rPr lang="en-US" dirty="0" smtClean="0"/>
              <a:t> </a:t>
            </a:r>
            <a:r>
              <a:rPr lang="ar-SA" b="1" dirty="0" smtClean="0"/>
              <a:t>قوالب</a:t>
            </a:r>
            <a:r>
              <a:rPr lang="en-US" dirty="0" smtClean="0"/>
              <a:t> </a:t>
            </a:r>
            <a:r>
              <a:rPr lang="ar-SA" dirty="0" smtClean="0"/>
              <a:t>البلاستيك بمحلول </a:t>
            </a:r>
            <a:r>
              <a:rPr lang="ar-SA" dirty="0" err="1" smtClean="0"/>
              <a:t>نترات</a:t>
            </a:r>
            <a:r>
              <a:rPr lang="ar-SA" dirty="0" smtClean="0"/>
              <a:t> الفضة، وسطوح</a:t>
            </a:r>
            <a:r>
              <a:rPr lang="en-US" dirty="0" smtClean="0"/>
              <a:t> </a:t>
            </a:r>
            <a:r>
              <a:rPr lang="ar-SA" b="1" dirty="0" smtClean="0"/>
              <a:t>قوالب</a:t>
            </a:r>
            <a:r>
              <a:rPr lang="en-US" dirty="0" smtClean="0"/>
              <a:t> </a:t>
            </a:r>
            <a:r>
              <a:rPr lang="ar-SA" dirty="0" smtClean="0"/>
              <a:t>الشمع بالجرافيت حتى تصير ناقلة </a:t>
            </a:r>
            <a:r>
              <a:rPr lang="ar-SA" dirty="0" err="1" smtClean="0"/>
              <a:t>للكهرباء.</a:t>
            </a:r>
            <a:r>
              <a:rPr lang="ar-SA" dirty="0" smtClean="0"/>
              <a:t> ويُعلَّقُ</a:t>
            </a:r>
            <a:r>
              <a:rPr lang="en-US" dirty="0" smtClean="0"/>
              <a:t> </a:t>
            </a:r>
            <a:r>
              <a:rPr lang="ar-SA" b="1" dirty="0" smtClean="0"/>
              <a:t>القالب</a:t>
            </a:r>
            <a:r>
              <a:rPr lang="en-US" dirty="0" smtClean="0"/>
              <a:t> </a:t>
            </a:r>
            <a:r>
              <a:rPr lang="ar-SA" dirty="0" smtClean="0"/>
              <a:t>في محلول طلاء النحاس الذي يتألف من كبريتات النحاس وحمض الكبريتيك</a:t>
            </a:r>
            <a:endParaRPr lang="ar-IQ" dirty="0" smtClean="0"/>
          </a:p>
          <a:p>
            <a:r>
              <a:rPr lang="ar-SA" dirty="0" smtClean="0"/>
              <a:t>ستخدم هذه العملية صناعيًا لتطبيق </a:t>
            </a:r>
            <a:r>
              <a:rPr lang="ar-SA" dirty="0" err="1" smtClean="0"/>
              <a:t>الطلاءات</a:t>
            </a:r>
            <a:r>
              <a:rPr lang="ar-SA" dirty="0" smtClean="0"/>
              <a:t> على المنتجات المعدنية </a:t>
            </a:r>
            <a:r>
              <a:rPr lang="ar-SA" dirty="0" err="1" smtClean="0"/>
              <a:t>المصنعة.</a:t>
            </a:r>
            <a:r>
              <a:rPr lang="ar-SA" dirty="0" smtClean="0"/>
              <a:t> لقد تم استخدامه على نطاق واسع لتغليف أجسام السيارات وقطع الغيار </a:t>
            </a:r>
            <a:r>
              <a:rPr lang="ar-SA" dirty="0" err="1" smtClean="0"/>
              <a:t>والجرارات</a:t>
            </a:r>
            <a:r>
              <a:rPr lang="ar-SA" dirty="0" smtClean="0"/>
              <a:t> والمعدات الثقيلة ومعدات التبديل الكهربائية والأجهزة والأثاث المعدني وحاويات المشروبات والمثبتات والعديد من المنتجات الصناعية الأخرى</a:t>
            </a:r>
            <a:r>
              <a:rPr lang="en-US" dirty="0" smtClean="0"/>
              <a:t>.</a:t>
            </a:r>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kkk.jpg"/>
          <p:cNvPicPr>
            <a:picLocks noGrp="1" noChangeAspect="1"/>
          </p:cNvPicPr>
          <p:nvPr>
            <p:ph idx="1"/>
          </p:nvPr>
        </p:nvPicPr>
        <p:blipFill>
          <a:blip r:embed="rId2" cstate="print"/>
          <a:stretch>
            <a:fillRect/>
          </a:stretch>
        </p:blipFill>
        <p:spPr>
          <a:xfrm>
            <a:off x="251520" y="0"/>
            <a:ext cx="8568951" cy="666936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12204535_1483822788590796_1614171227_n.jpg"/>
          <p:cNvPicPr>
            <a:picLocks noGrp="1" noChangeAspect="1"/>
          </p:cNvPicPr>
          <p:nvPr>
            <p:ph idx="1"/>
          </p:nvPr>
        </p:nvPicPr>
        <p:blipFill>
          <a:blip r:embed="rId2" cstate="print"/>
          <a:stretch>
            <a:fillRect/>
          </a:stretch>
        </p:blipFill>
        <p:spPr>
          <a:xfrm>
            <a:off x="4716016" y="0"/>
            <a:ext cx="4427984" cy="6858000"/>
          </a:xfrm>
        </p:spPr>
      </p:pic>
      <p:pic>
        <p:nvPicPr>
          <p:cNvPr id="5" name="صورة 4" descr="12231531_1482359078737167_1428043384_n.jpg"/>
          <p:cNvPicPr>
            <a:picLocks noChangeAspect="1"/>
          </p:cNvPicPr>
          <p:nvPr/>
        </p:nvPicPr>
        <p:blipFill>
          <a:blip r:embed="rId3" cstate="print"/>
          <a:stretch>
            <a:fillRect/>
          </a:stretch>
        </p:blipFill>
        <p:spPr>
          <a:xfrm>
            <a:off x="0" y="0"/>
            <a:ext cx="4716016"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image-369fa81f466ed15f6fb9acf97ae2468cbb376c17dc2628832b900983b7359116-V.jpg"/>
          <p:cNvPicPr>
            <a:picLocks noGrp="1" noChangeAspect="1"/>
          </p:cNvPicPr>
          <p:nvPr>
            <p:ph idx="1"/>
          </p:nvPr>
        </p:nvPicPr>
        <p:blipFill>
          <a:blip r:embed="rId2" cstate="print"/>
          <a:stretch>
            <a:fillRect/>
          </a:stretch>
        </p:blipFill>
        <p:spPr>
          <a:xfrm>
            <a:off x="4644008" y="0"/>
            <a:ext cx="4499992" cy="6858000"/>
          </a:xfrm>
        </p:spPr>
      </p:pic>
      <p:pic>
        <p:nvPicPr>
          <p:cNvPr id="5" name="صورة 4" descr="image-13a9c157de341923abc617fa1b2f9201112d6c5e618accbb68706a63030e3344-V_2.jpg"/>
          <p:cNvPicPr>
            <a:picLocks noChangeAspect="1"/>
          </p:cNvPicPr>
          <p:nvPr/>
        </p:nvPicPr>
        <p:blipFill>
          <a:blip r:embed="rId3" cstate="print"/>
          <a:stretch>
            <a:fillRect/>
          </a:stretch>
        </p:blipFill>
        <p:spPr>
          <a:xfrm>
            <a:off x="0" y="0"/>
            <a:ext cx="4572000" cy="6858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KAZ_2257.JPG"/>
          <p:cNvPicPr>
            <a:picLocks noGrp="1" noChangeAspect="1"/>
          </p:cNvPicPr>
          <p:nvPr>
            <p:ph idx="1"/>
          </p:nvPr>
        </p:nvPicPr>
        <p:blipFill>
          <a:blip r:embed="rId2" cstate="print"/>
          <a:stretch>
            <a:fillRect/>
          </a:stretch>
        </p:blipFill>
        <p:spPr>
          <a:xfrm>
            <a:off x="4427984" y="0"/>
            <a:ext cx="4716016" cy="6858000"/>
          </a:xfrm>
        </p:spPr>
      </p:pic>
      <p:pic>
        <p:nvPicPr>
          <p:cNvPr id="5" name="صورة 4" descr="image-73b1980b3c8f00eb6574738fbb8790a766921cac5ce371879a185fce343e1136-V.jpg"/>
          <p:cNvPicPr>
            <a:picLocks noChangeAspect="1"/>
          </p:cNvPicPr>
          <p:nvPr/>
        </p:nvPicPr>
        <p:blipFill>
          <a:blip r:embed="rId3" cstate="print"/>
          <a:stretch>
            <a:fillRect/>
          </a:stretch>
        </p:blipFill>
        <p:spPr>
          <a:xfrm>
            <a:off x="0" y="0"/>
            <a:ext cx="4499992"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KAZ_2285.JPG"/>
          <p:cNvPicPr>
            <a:picLocks noGrp="1" noChangeAspect="1"/>
          </p:cNvPicPr>
          <p:nvPr>
            <p:ph idx="1"/>
          </p:nvPr>
        </p:nvPicPr>
        <p:blipFill>
          <a:blip r:embed="rId2" cstate="print"/>
          <a:stretch>
            <a:fillRect/>
          </a:stretch>
        </p:blipFill>
        <p:spPr>
          <a:xfrm>
            <a:off x="4211959" y="0"/>
            <a:ext cx="4932041" cy="6858000"/>
          </a:xfrm>
        </p:spPr>
      </p:pic>
      <p:pic>
        <p:nvPicPr>
          <p:cNvPr id="5" name="صورة 4" descr="KAZ_2355.JPG"/>
          <p:cNvPicPr>
            <a:picLocks noChangeAspect="1"/>
          </p:cNvPicPr>
          <p:nvPr/>
        </p:nvPicPr>
        <p:blipFill>
          <a:blip r:embed="rId3" cstate="print"/>
          <a:stretch>
            <a:fillRect/>
          </a:stretch>
        </p:blipFill>
        <p:spPr>
          <a:xfrm>
            <a:off x="0" y="0"/>
            <a:ext cx="4283968"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KAZ_2287.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KAZ_2302.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KAZ_2644.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image-29fa2055527d890d6aa722ba84f8132584ca12c73eccccb89ee1ae30930d0afe-V.jpg"/>
          <p:cNvPicPr>
            <a:picLocks noGrp="1" noChangeAspect="1"/>
          </p:cNvPicPr>
          <p:nvPr>
            <p:ph idx="1"/>
          </p:nvPr>
        </p:nvPicPr>
        <p:blipFill>
          <a:blip r:embed="rId2" cstate="print"/>
          <a:stretch>
            <a:fillRect/>
          </a:stretch>
        </p:blipFill>
        <p:spPr>
          <a:xfrm>
            <a:off x="1" y="0"/>
            <a:ext cx="9144000" cy="68580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20160828_152139.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image-55335ad395443cf39a43f728b3e83b4af236fe552f10592b4106e64fd6cad419-V_2.jpg"/>
          <p:cNvPicPr>
            <a:picLocks noGrp="1" noChangeAspect="1"/>
          </p:cNvPicPr>
          <p:nvPr>
            <p:ph idx="1"/>
          </p:nvPr>
        </p:nvPicPr>
        <p:blipFill>
          <a:blip r:embed="rId2" cstate="print"/>
          <a:stretch>
            <a:fillRect/>
          </a:stretch>
        </p:blipFill>
        <p:spPr>
          <a:xfrm>
            <a:off x="1" y="0"/>
            <a:ext cx="9144000" cy="68580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image-b5e08acd40e6114cd2a9f61357887183a4e38ae92379a3e005b06b7049147600-V.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r>
              <a:rPr lang="ar-IQ" b="1" dirty="0" smtClean="0"/>
              <a:t>أهمية المشروع:</a:t>
            </a:r>
            <a:endParaRPr lang="en-US" dirty="0" smtClean="0"/>
          </a:p>
          <a:p>
            <a:r>
              <a:rPr lang="ar-IQ" dirty="0" smtClean="0"/>
              <a:t>تنبع أهمية المشروع من استخدام تكنولوجيا متطورة باستخدام أسلوب التشكيل بالترسيب الكهربي لاستخدام قوالب مصنعة من المواد الغير فلزية والتي تساعد على تذليل الصعاب التي تواجه الفنيين عند انتاج المنتجات المعقدة التشكيل والتي يصعب انتاجها بالطرق التقليدية في مجال تصنيع المستنسخات العلمية وعلى ذلك فالمشروع يحقق عدة اعتبارات:</a:t>
            </a:r>
            <a:endParaRPr lang="en-US" dirty="0" smtClean="0"/>
          </a:p>
          <a:p>
            <a:endParaRPr lang="ar-IQ"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normAutofit/>
          </a:bodyPr>
          <a:lstStyle/>
          <a:p>
            <a:pPr lvl="0"/>
            <a:r>
              <a:rPr lang="ar-IQ" dirty="0" smtClean="0"/>
              <a:t>اختصار زمن التصنيع وتقليل العمليات المنفذة في الإنتاج واستخدام كمية خامات اقل من مثيلتها المستخدمة بالطرق التقليدية.</a:t>
            </a:r>
            <a:endParaRPr lang="en-US" dirty="0" smtClean="0"/>
          </a:p>
          <a:p>
            <a:pPr lvl="0"/>
            <a:r>
              <a:rPr lang="ar-IQ" dirty="0" smtClean="0"/>
              <a:t>رخص الاتجاه المقترح بمستوى نظيره المنتج بالطرق التقليدية.</a:t>
            </a:r>
            <a:endParaRPr lang="en-US" dirty="0" smtClean="0"/>
          </a:p>
          <a:p>
            <a:pPr lvl="0"/>
            <a:r>
              <a:rPr lang="ar-IQ" dirty="0" smtClean="0"/>
              <a:t>تطوير أساليب التصنيع في هذا المجال.</a:t>
            </a:r>
            <a:endParaRPr lang="en-US" dirty="0" smtClean="0"/>
          </a:p>
          <a:p>
            <a:pPr lvl="0"/>
            <a:r>
              <a:rPr lang="ar-IQ" dirty="0" smtClean="0"/>
              <a:t>يفتح افاق جديدة في مجالات التصنيع للمنتجات التي تخدم المجال العلمي والتعليمي</a:t>
            </a:r>
            <a:endParaRPr lang="en-US" dirty="0" smtClean="0"/>
          </a:p>
          <a:p>
            <a:pPr lvl="0"/>
            <a:r>
              <a:rPr lang="ar-IQ" dirty="0" smtClean="0"/>
              <a:t>سهولة تسويق منتجات المشروع وزيادة الطلب عليها نتيجة الابهار الشكلي مع الدقة الملحوظة بالنسبة للأثر الأصلي.</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٢٠١٧٠٧٠٩_١٣٢٥٥٤.jpg"/>
          <p:cNvPicPr>
            <a:picLocks noGrp="1" noChangeAspect="1"/>
          </p:cNvPicPr>
          <p:nvPr>
            <p:ph idx="1"/>
          </p:nvPr>
        </p:nvPicPr>
        <p:blipFill>
          <a:blip r:embed="rId2" cstate="print"/>
          <a:stretch>
            <a:fillRect/>
          </a:stretch>
        </p:blipFill>
        <p:spPr>
          <a:xfrm>
            <a:off x="4716016" y="0"/>
            <a:ext cx="4427984" cy="6858000"/>
          </a:xfrm>
        </p:spPr>
      </p:pic>
      <p:pic>
        <p:nvPicPr>
          <p:cNvPr id="5" name="صورة 4" descr="KAZ_2285.JPG"/>
          <p:cNvPicPr>
            <a:picLocks noChangeAspect="1"/>
          </p:cNvPicPr>
          <p:nvPr/>
        </p:nvPicPr>
        <p:blipFill>
          <a:blip r:embed="rId3" cstate="print"/>
          <a:stretch>
            <a:fillRect/>
          </a:stretch>
        </p:blipFill>
        <p:spPr>
          <a:xfrm>
            <a:off x="0" y="1"/>
            <a:ext cx="4679504"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٢٠١٧٠٧٠٩_١٣٣١٢٥.jpg"/>
          <p:cNvPicPr>
            <a:picLocks noGrp="1" noChangeAspect="1"/>
          </p:cNvPicPr>
          <p:nvPr>
            <p:ph idx="1"/>
          </p:nvPr>
        </p:nvPicPr>
        <p:blipFill>
          <a:blip r:embed="rId2" cstate="print"/>
          <a:stretch>
            <a:fillRect/>
          </a:stretch>
        </p:blipFill>
        <p:spPr>
          <a:xfrm>
            <a:off x="1" y="0"/>
            <a:ext cx="9144000" cy="685800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٢٠١٧٠٧٠٩_١٣٣٢٢٥.jpg"/>
          <p:cNvPicPr>
            <a:picLocks noGrp="1" noChangeAspect="1"/>
          </p:cNvPicPr>
          <p:nvPr>
            <p:ph idx="1"/>
          </p:nvPr>
        </p:nvPicPr>
        <p:blipFill>
          <a:blip r:embed="rId2" cstate="print"/>
          <a:stretch>
            <a:fillRect/>
          </a:stretch>
        </p:blipFill>
        <p:spPr>
          <a:xfrm>
            <a:off x="1" y="0"/>
            <a:ext cx="9144000" cy="685800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٢٠١٨٠٢٠٦_٠٩٣٨١٣.jpg"/>
          <p:cNvPicPr>
            <a:picLocks noGrp="1" noChangeAspect="1"/>
          </p:cNvPicPr>
          <p:nvPr>
            <p:ph idx="1"/>
          </p:nvPr>
        </p:nvPicPr>
        <p:blipFill>
          <a:blip r:embed="rId2" cstate="print"/>
          <a:stretch>
            <a:fillRect/>
          </a:stretch>
        </p:blipFill>
        <p:spPr>
          <a:xfrm>
            <a:off x="4427984" y="0"/>
            <a:ext cx="4716016" cy="6858000"/>
          </a:xfrm>
        </p:spPr>
      </p:pic>
      <p:pic>
        <p:nvPicPr>
          <p:cNvPr id="5" name="صورة 4" descr="٢٠١٨٠٢٠٦_٠٩٤٠٢٥.jpg"/>
          <p:cNvPicPr>
            <a:picLocks noChangeAspect="1"/>
          </p:cNvPicPr>
          <p:nvPr/>
        </p:nvPicPr>
        <p:blipFill>
          <a:blip r:embed="rId3" cstate="print"/>
          <a:stretch>
            <a:fillRect/>
          </a:stretch>
        </p:blipFill>
        <p:spPr>
          <a:xfrm>
            <a:off x="0" y="0"/>
            <a:ext cx="4499992"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٢٠١٧٠٧٠٩_١٣٣٨٣٩.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DSC0314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Ed88JIuUcAI7-SF.jpg"/>
          <p:cNvPicPr>
            <a:picLocks noGrp="1" noChangeAspect="1"/>
          </p:cNvPicPr>
          <p:nvPr>
            <p:ph idx="1"/>
          </p:nvPr>
        </p:nvPicPr>
        <p:blipFill>
          <a:blip r:embed="rId2" cstate="print"/>
          <a:stretch>
            <a:fillRect/>
          </a:stretch>
        </p:blipFill>
        <p:spPr>
          <a:xfrm>
            <a:off x="1" y="0"/>
            <a:ext cx="9144000" cy="6858000"/>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dirty="0"/>
          </a:p>
        </p:txBody>
      </p:sp>
      <p:sp>
        <p:nvSpPr>
          <p:cNvPr id="3" name="عنصر نائب للمحتوى 2"/>
          <p:cNvSpPr>
            <a:spLocks noGrp="1"/>
          </p:cNvSpPr>
          <p:nvPr>
            <p:ph idx="1"/>
          </p:nvPr>
        </p:nvSpPr>
        <p:spPr/>
        <p:txBody>
          <a:bodyPr/>
          <a:lstStyle/>
          <a:p>
            <a:endParaRPr lang="ar-IQ"/>
          </a:p>
        </p:txBody>
      </p:sp>
      <p:pic>
        <p:nvPicPr>
          <p:cNvPr id="4" name="صورة 3" descr="DSC0314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DSC03146.jpg"/>
          <p:cNvPicPr>
            <a:picLocks noGrp="1" noChangeAspect="1"/>
          </p:cNvPicPr>
          <p:nvPr>
            <p:ph idx="1"/>
          </p:nvPr>
        </p:nvPicPr>
        <p:blipFill>
          <a:blip r:embed="rId2" cstate="print"/>
          <a:stretch>
            <a:fillRect/>
          </a:stretch>
        </p:blipFill>
        <p:spPr>
          <a:xfrm>
            <a:off x="179512" y="332656"/>
            <a:ext cx="8784976" cy="5793507"/>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DSC03150.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OqcEK2uMGLg.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DSC_6487.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3BKo0oqJTtE.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IQ" b="1" dirty="0" smtClean="0"/>
              <a:t>الاستنتاجات والنتائج:</a:t>
            </a:r>
            <a:r>
              <a:rPr lang="en-US" dirty="0" smtClean="0"/>
              <a:t/>
            </a:r>
            <a:br>
              <a:rPr lang="en-US" dirty="0" smtClean="0"/>
            </a:br>
            <a:endParaRPr lang="ar-IQ" dirty="0"/>
          </a:p>
        </p:txBody>
      </p:sp>
      <p:sp>
        <p:nvSpPr>
          <p:cNvPr id="3" name="عنصر نائب للمحتوى 2"/>
          <p:cNvSpPr>
            <a:spLocks noGrp="1"/>
          </p:cNvSpPr>
          <p:nvPr>
            <p:ph idx="1"/>
          </p:nvPr>
        </p:nvSpPr>
        <p:spPr/>
        <p:txBody>
          <a:bodyPr>
            <a:normAutofit fontScale="85000" lnSpcReduction="10000"/>
          </a:bodyPr>
          <a:lstStyle/>
          <a:p>
            <a:pPr lvl="0"/>
            <a:r>
              <a:rPr lang="ar-IQ" dirty="0" smtClean="0"/>
              <a:t>نشر المعرفة والوعي العام بأهمية المتاحف وموارد التراث الثقافي والانفتاح من خلال الاتفاقيات الدولية والتسويق لتراثنا الثقافي.</a:t>
            </a:r>
            <a:endParaRPr lang="en-US" dirty="0" smtClean="0"/>
          </a:p>
          <a:p>
            <a:pPr lvl="0"/>
            <a:r>
              <a:rPr lang="ar-IQ" dirty="0" smtClean="0"/>
              <a:t>الاهتمام الحكومي وتوجيه القطاع الخاص نحو تمويل الاستثمار المتحفي للارتقاء </a:t>
            </a:r>
            <a:r>
              <a:rPr lang="ar-IQ" dirty="0" err="1" smtClean="0"/>
              <a:t>به</a:t>
            </a:r>
            <a:r>
              <a:rPr lang="ar-IQ" dirty="0" smtClean="0"/>
              <a:t> وتطوير الثقافة  والتسويق ورفع مستواها, بل أيضاً إلى كيفية استثمار او تدوير الثقافة في سبيل تحقيق ا التنمية الاقتصادية الشاملة وكيفية التسويق السياحي داخليا وخارجياً ضمن مفاهيم غير تقليديه وكيفية جذب السياح واحتضانهم وأهمية اقامة المعارض والأنشطة وورش العمل التى ينظمها المتحف وبرامج التواصل مع المؤسسات وكافة فئات ألمجتمع لأهمية التثقيف والتوعية للمناطق السياحية في العالم العربي.</a:t>
            </a:r>
            <a:endParaRPr lang="en-US" dirty="0" smtClean="0"/>
          </a:p>
          <a:p>
            <a:pPr lvl="0"/>
            <a:r>
              <a:rPr lang="ar-IQ" dirty="0" smtClean="0"/>
              <a:t>تعتبر المتاحف كأي مؤسسة اقتصادية واجتماعية تلعب دورا اقتصاديا على الاقتصاد المحلي من خلال عدد من المؤشرات اعداد الزوار السياح و باقي مقومات الجذب الثقافية الاخرى على المستوى المحلي والعالمي.</a:t>
            </a:r>
            <a:endParaRPr lang="en-US" dirty="0" smtClean="0"/>
          </a:p>
          <a:p>
            <a:pPr lvl="0"/>
            <a:r>
              <a:rPr lang="ar-IQ" dirty="0" err="1" smtClean="0"/>
              <a:t>تفعيل</a:t>
            </a:r>
            <a:r>
              <a:rPr lang="ar-IQ" dirty="0" smtClean="0"/>
              <a:t> دور التسويق المجتمعي وهو وجوب ان يتضمن الانتاج حماية البيئة والاحتياجات الاجتماعية  فانه ينبغي على المؤسسة.</a:t>
            </a:r>
            <a:endParaRPr lang="en-US" dirty="0" smtClean="0"/>
          </a:p>
          <a:p>
            <a:endParaRPr lang="ar-IQ"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normAutofit fontScale="92500" lnSpcReduction="10000"/>
          </a:bodyPr>
          <a:lstStyle/>
          <a:p>
            <a:pPr lvl="0"/>
            <a:r>
              <a:rPr lang="ar-IQ" dirty="0" smtClean="0"/>
              <a:t>ان تحدد حاجات ورغبات ومصالح السوق الاستثمار في التسويق الوارد  يعمل التسويق الوارد على جذب الزائرين إلى المنتجات المتحفية بحيث يبحثون عنك كمصدر </a:t>
            </a:r>
            <a:r>
              <a:rPr lang="ar-IQ" dirty="0" err="1" smtClean="0"/>
              <a:t>للمعلومات.</a:t>
            </a:r>
            <a:r>
              <a:rPr lang="ar-IQ" dirty="0" smtClean="0"/>
              <a:t> مثل المدونات ومشاركات وسائل التواصل الاجتماعي وإعلانات محركات البحث ومواقع ويب يجب للصحافة ووسائل الإعلام أن تساهم في نشر الوعي المتحفي وكيف يمكن توظيـف وسـائل الاعلام في خلق نهضة حضارية واقتصادية للتنمية السياحة الثقافية.</a:t>
            </a:r>
            <a:endParaRPr lang="en-US" dirty="0" smtClean="0"/>
          </a:p>
          <a:p>
            <a:pPr lvl="0"/>
            <a:r>
              <a:rPr lang="ar-IQ" dirty="0" smtClean="0"/>
              <a:t>يمثل التسويق عبر وسائل التواصل الاجتماعي هو اتجاه شائع وأصبح جزءا استراتيجية التسويق الأكبر لكل شركة </a:t>
            </a:r>
            <a:r>
              <a:rPr lang="ar-IQ" dirty="0" err="1" smtClean="0"/>
              <a:t>تقريبًا.</a:t>
            </a:r>
            <a:r>
              <a:rPr lang="ar-IQ" dirty="0" smtClean="0"/>
              <a:t> يتيح لك التسويق عبر وسائل التواصل الاجتماعي التواصل بشكل مباشر مع جمهورك.</a:t>
            </a:r>
            <a:endParaRPr lang="en-US" dirty="0" smtClean="0"/>
          </a:p>
          <a:p>
            <a:pPr lvl="0"/>
            <a:r>
              <a:rPr lang="ar-IQ" dirty="0" smtClean="0"/>
              <a:t>استخدام التكنولوجيا الرقمية في عرض الأعمال والوثائق والمواد والأشياء باختلاف مرجعياتها الثقافية </a:t>
            </a:r>
            <a:r>
              <a:rPr lang="ar-IQ" dirty="0" err="1" smtClean="0"/>
              <a:t>والزمانية</a:t>
            </a:r>
            <a:r>
              <a:rPr lang="ar-IQ" dirty="0" smtClean="0"/>
              <a:t> والمكانية، إذ تستعمل بعض المتاحف الافتراضية تقنيات الواقع الافتراضي ثلاثي الأبعاد</a:t>
            </a:r>
            <a:endParaRPr lang="ar-IQ"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normAutofit/>
          </a:bodyPr>
          <a:lstStyle/>
          <a:p>
            <a:pPr lvl="0"/>
            <a:r>
              <a:rPr lang="ar-IQ" dirty="0" smtClean="0"/>
              <a:t>انتاج المستنسخات العلمية ووسائل الايضاح باستخدام التشكيل بالترسيب الكهربائي باعتباره من الأساليب التكنولوجية التي تتفوق على الكثير من الأساليب الأخرى في تصنيع المستنسخات من حيث الدقة في الابعاد ومستوى التشطيب والسرعة في الإنتاج وخفض الكثير من التكاليف الباهظة في خطوط الإنتاج التقليدية.</a:t>
            </a:r>
            <a:endParaRPr lang="en-US" dirty="0" smtClean="0"/>
          </a:p>
          <a:p>
            <a:pPr lvl="0"/>
            <a:r>
              <a:rPr lang="ar-IQ" dirty="0" smtClean="0"/>
              <a:t>اختصار زمن التصنيع وتقليل العمليات المنفذة في الإنتاج واستخدام كمية خامات اقل من مثيلتها المستخدمة بالطرق التقليدية  وتطوير أساليب التصنيع في هذا المجال يفتح افاق جديدة في مجالات التصنيع للمنتجات التي تخدم المجال السياحي.</a:t>
            </a:r>
            <a:endParaRPr lang="en-US" dirty="0" smtClean="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ar-IQ" b="1" dirty="0" smtClean="0"/>
              <a:t>المصادر والمراجع:</a:t>
            </a:r>
            <a:r>
              <a:rPr lang="en-US" dirty="0" smtClean="0"/>
              <a:t/>
            </a:r>
            <a:br>
              <a:rPr lang="en-US" dirty="0" smtClean="0"/>
            </a:br>
            <a:endParaRPr lang="ar-IQ" dirty="0"/>
          </a:p>
        </p:txBody>
      </p:sp>
      <p:sp>
        <p:nvSpPr>
          <p:cNvPr id="3" name="عنصر نائب للمحتوى 2"/>
          <p:cNvSpPr>
            <a:spLocks noGrp="1"/>
          </p:cNvSpPr>
          <p:nvPr>
            <p:ph idx="1"/>
          </p:nvPr>
        </p:nvSpPr>
        <p:spPr/>
        <p:txBody>
          <a:bodyPr>
            <a:normAutofit fontScale="92500" lnSpcReduction="20000"/>
          </a:bodyPr>
          <a:lstStyle/>
          <a:p>
            <a:pPr rtl="0"/>
            <a:r>
              <a:rPr lang="en-US" dirty="0" smtClean="0"/>
              <a:t>-</a:t>
            </a:r>
            <a:r>
              <a:rPr lang="ar-IQ" dirty="0" smtClean="0"/>
              <a:t>  </a:t>
            </a:r>
            <a:r>
              <a:rPr lang="en-US" dirty="0" smtClean="0"/>
              <a:t>https://www.sis.gov.eg/Story</a:t>
            </a:r>
            <a:r>
              <a:rPr lang="ar-IQ" dirty="0" err="1" smtClean="0"/>
              <a:t>/</a:t>
            </a:r>
            <a:endParaRPr lang="en-US" dirty="0" smtClean="0"/>
          </a:p>
          <a:p>
            <a:r>
              <a:rPr lang="ar-IQ" dirty="0" smtClean="0"/>
              <a:t>- محمد, سيد </a:t>
            </a:r>
            <a:r>
              <a:rPr lang="ar-IQ" dirty="0" err="1" smtClean="0"/>
              <a:t>محمد.</a:t>
            </a:r>
            <a:r>
              <a:rPr lang="ar-IQ" dirty="0" smtClean="0"/>
              <a:t> الاعلام والتنمية ـ القاهرة: دار المعارف </a:t>
            </a:r>
            <a:r>
              <a:rPr lang="ar-IQ" dirty="0" err="1" smtClean="0"/>
              <a:t>9791.</a:t>
            </a:r>
            <a:r>
              <a:rPr lang="ar-IQ" dirty="0" smtClean="0"/>
              <a:t> ص 22 ـ 25.</a:t>
            </a:r>
            <a:endParaRPr lang="en-US" dirty="0" smtClean="0"/>
          </a:p>
          <a:p>
            <a:r>
              <a:rPr lang="ar-IQ" dirty="0" smtClean="0"/>
              <a:t>- الجوهري, </a:t>
            </a:r>
            <a:r>
              <a:rPr lang="ar-IQ" dirty="0" err="1" smtClean="0"/>
              <a:t>محمد.</a:t>
            </a:r>
            <a:r>
              <a:rPr lang="ar-IQ" dirty="0" smtClean="0"/>
              <a:t> علم الاجتمـــاع وقضايا التنميـــة في العالم </a:t>
            </a:r>
            <a:r>
              <a:rPr lang="ar-IQ" dirty="0" err="1" smtClean="0"/>
              <a:t>الثالث.</a:t>
            </a:r>
            <a:r>
              <a:rPr lang="ar-IQ" dirty="0" smtClean="0"/>
              <a:t> القاهرة: دار </a:t>
            </a:r>
            <a:r>
              <a:rPr lang="ar-IQ" dirty="0" err="1" smtClean="0"/>
              <a:t>المعارف </a:t>
            </a:r>
            <a:r>
              <a:rPr lang="ar-IQ" dirty="0" smtClean="0"/>
              <a:t>(جزء أوّل) </a:t>
            </a:r>
            <a:r>
              <a:rPr lang="ar-IQ" dirty="0" err="1" smtClean="0"/>
              <a:t>1978.</a:t>
            </a:r>
            <a:r>
              <a:rPr lang="ar-IQ" dirty="0" smtClean="0"/>
              <a:t> ص 69.</a:t>
            </a:r>
            <a:endParaRPr lang="en-US" dirty="0" smtClean="0"/>
          </a:p>
          <a:p>
            <a:pPr rtl="0"/>
            <a:r>
              <a:rPr lang="en-US" dirty="0" smtClean="0"/>
              <a:t>- https://academicimpact.un.org/ar/content</a:t>
            </a:r>
            <a:r>
              <a:rPr lang="ar-IQ" dirty="0" smtClean="0"/>
              <a:t>/</a:t>
            </a:r>
            <a:r>
              <a:rPr lang="ar-IQ" dirty="0" err="1" smtClean="0"/>
              <a:t>أهدافالتنمية</a:t>
            </a:r>
            <a:r>
              <a:rPr lang="ar-IQ" dirty="0" smtClean="0"/>
              <a:t>-المستدامة</a:t>
            </a:r>
            <a:endParaRPr lang="en-US" dirty="0" smtClean="0"/>
          </a:p>
          <a:p>
            <a:pPr rtl="0"/>
            <a:r>
              <a:rPr lang="en-US" dirty="0" smtClean="0"/>
              <a:t>- http://www.unesco.org</a:t>
            </a:r>
            <a:r>
              <a:rPr lang="ar-IQ" dirty="0" err="1" smtClean="0"/>
              <a:t>/</a:t>
            </a:r>
            <a:endParaRPr lang="en-US" dirty="0" smtClean="0"/>
          </a:p>
          <a:p>
            <a:pPr rtl="0"/>
            <a:r>
              <a:rPr lang="en-US" dirty="0" smtClean="0"/>
              <a:t>-</a:t>
            </a:r>
            <a:r>
              <a:rPr lang="ar-IQ" dirty="0" smtClean="0"/>
              <a:t>  </a:t>
            </a:r>
            <a:r>
              <a:rPr lang="en-US" dirty="0" smtClean="0"/>
              <a:t>https://www.hisour.com/ar/heritage-tourism-39035</a:t>
            </a:r>
            <a:r>
              <a:rPr lang="ar-IQ" dirty="0" err="1" smtClean="0"/>
              <a:t>/</a:t>
            </a:r>
            <a:endParaRPr lang="en-US" dirty="0" smtClean="0"/>
          </a:p>
          <a:p>
            <a:r>
              <a:rPr lang="ar-IQ" dirty="0" smtClean="0"/>
              <a:t>- سيد احمد، ايمن الطيب، المتاحف في السودان ودورها في السياحة، رسالة ماجستير، جامعة </a:t>
            </a:r>
            <a:r>
              <a:rPr lang="ar-IQ" dirty="0" err="1" smtClean="0"/>
              <a:t>دنقال</a:t>
            </a:r>
            <a:r>
              <a:rPr lang="ar-IQ" dirty="0" smtClean="0"/>
              <a:t>، كلية </a:t>
            </a:r>
            <a:r>
              <a:rPr lang="ar-IQ" dirty="0" err="1" smtClean="0"/>
              <a:t>االداب</a:t>
            </a:r>
            <a:r>
              <a:rPr lang="ar-IQ" dirty="0" smtClean="0"/>
              <a:t>، </a:t>
            </a:r>
            <a:r>
              <a:rPr lang="ar-IQ" dirty="0" err="1" smtClean="0"/>
              <a:t>السودان </a:t>
            </a:r>
            <a:r>
              <a:rPr lang="ar-IQ" dirty="0" smtClean="0"/>
              <a:t>، 2009.</a:t>
            </a:r>
            <a:endParaRPr lang="en-US" dirty="0" smtClean="0"/>
          </a:p>
          <a:p>
            <a:pPr rtl="0"/>
            <a:r>
              <a:rPr lang="ar-IQ" dirty="0" smtClean="0"/>
              <a:t>  </a:t>
            </a:r>
            <a:r>
              <a:rPr lang="en-US" dirty="0" smtClean="0"/>
              <a:t>- https://ar.wikipedia.org/wiki</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Ed88Xw4UcAYDzqw.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normAutofit fontScale="92500" lnSpcReduction="20000"/>
          </a:bodyPr>
          <a:lstStyle/>
          <a:p>
            <a:pPr rtl="0"/>
            <a:r>
              <a:rPr lang="ar-IQ" dirty="0" smtClean="0"/>
              <a:t>/علم_المتاحف</a:t>
            </a:r>
            <a:endParaRPr lang="en-US" dirty="0" smtClean="0"/>
          </a:p>
          <a:p>
            <a:pPr rtl="0"/>
            <a:r>
              <a:rPr lang="en-US" dirty="0" smtClean="0"/>
              <a:t>- W. P. </a:t>
            </a:r>
            <a:r>
              <a:rPr lang="en-US" dirty="0" err="1" smtClean="0"/>
              <a:t>Inskeep</a:t>
            </a:r>
            <a:r>
              <a:rPr lang="en-US" dirty="0" smtClean="0"/>
              <a:t>. Environ. (1999). Sci. Technol. 34.</a:t>
            </a:r>
          </a:p>
          <a:p>
            <a:pPr rtl="0"/>
            <a:r>
              <a:rPr lang="en-US" dirty="0" smtClean="0"/>
              <a:t>- http://tourism.uokerbala.edu.iq/wp/en/blog/2015/03/12</a:t>
            </a:r>
            <a:r>
              <a:rPr lang="ar-IQ" dirty="0" err="1" smtClean="0"/>
              <a:t>/السياحة-ودورها-في-التنمية-الاقتصادية/?</a:t>
            </a:r>
            <a:r>
              <a:rPr lang="en-US" dirty="0" smtClean="0"/>
              <a:t>mode=list</a:t>
            </a:r>
          </a:p>
          <a:p>
            <a:pPr rtl="0"/>
            <a:r>
              <a:rPr lang="en-US" dirty="0" smtClean="0"/>
              <a:t>- https://www.alroeya.com/21-0/102766</a:t>
            </a:r>
            <a:r>
              <a:rPr lang="ar-IQ" dirty="0" smtClean="0"/>
              <a:t>-ترفيه-يغيّب-الناشئة-عن-المتاحف-وطوق-النجاة-شراكة-استراتيجية-مع-التربية</a:t>
            </a:r>
            <a:endParaRPr lang="en-US" dirty="0" smtClean="0"/>
          </a:p>
          <a:p>
            <a:pPr rtl="0"/>
            <a:r>
              <a:rPr lang="en-US" dirty="0" smtClean="0"/>
              <a:t>-</a:t>
            </a:r>
            <a:r>
              <a:rPr lang="ar-IQ" dirty="0" smtClean="0"/>
              <a:t>  </a:t>
            </a:r>
            <a:r>
              <a:rPr lang="en-US" dirty="0" smtClean="0"/>
              <a:t>https://journals.ju.edu.jo/JJBA/article/view/14514/6898</a:t>
            </a:r>
          </a:p>
          <a:p>
            <a:pPr rtl="0"/>
            <a:r>
              <a:rPr lang="en-US" dirty="0" smtClean="0"/>
              <a:t>-</a:t>
            </a:r>
            <a:r>
              <a:rPr lang="ar-IQ" dirty="0" smtClean="0"/>
              <a:t>  </a:t>
            </a:r>
            <a:r>
              <a:rPr lang="en-US" dirty="0" smtClean="0"/>
              <a:t>https://www.al-jazirah.com/2016/20160131/wo1.htm</a:t>
            </a:r>
          </a:p>
          <a:p>
            <a:pPr rtl="0"/>
            <a:r>
              <a:rPr lang="en-US" dirty="0" smtClean="0"/>
              <a:t>-</a:t>
            </a:r>
            <a:r>
              <a:rPr lang="ar-IQ" dirty="0" smtClean="0"/>
              <a:t>  </a:t>
            </a:r>
            <a:r>
              <a:rPr lang="en-US" dirty="0" smtClean="0"/>
              <a:t>http://uzdaily.uz/en/section/6?page=11</a:t>
            </a:r>
          </a:p>
          <a:p>
            <a:pPr rtl="0"/>
            <a:r>
              <a:rPr lang="en-US" dirty="0" smtClean="0"/>
              <a:t>-</a:t>
            </a:r>
            <a:r>
              <a:rPr lang="ar-IQ" dirty="0" smtClean="0"/>
              <a:t>  </a:t>
            </a:r>
            <a:r>
              <a:rPr lang="en-US" dirty="0" smtClean="0"/>
              <a:t>https://www.wataanynews.com/2020/07/blog-post_872.html</a:t>
            </a:r>
          </a:p>
          <a:p>
            <a:endParaRPr lang="ar-IQ"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انتهى+شكرا+على+حسن+الاصغاء+و+المتابعة+و+لكم+منا+خالص+التقدير+و+الاحترام.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pic>
        <p:nvPicPr>
          <p:cNvPr id="4" name="عنصر نائب للمحتوى 3" descr="v1_3-750x350.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ar-IQ" b="1" dirty="0" smtClean="0">
                <a:solidFill>
                  <a:schemeClr val="tx1"/>
                </a:solidFill>
              </a:rPr>
              <a:t>السياحة الثقافية </a:t>
            </a:r>
            <a:r>
              <a:rPr lang="en-US" b="1" dirty="0" smtClean="0">
                <a:solidFill>
                  <a:schemeClr val="tx1"/>
                </a:solidFill>
              </a:rPr>
              <a:t>Tourism Cultural</a:t>
            </a:r>
            <a:r>
              <a:rPr lang="ar-IQ" b="1" dirty="0" err="1" smtClean="0">
                <a:solidFill>
                  <a:schemeClr val="tx1"/>
                </a:solidFill>
              </a:rPr>
              <a:t>:</a:t>
            </a:r>
            <a:endParaRPr lang="en-US" dirty="0" smtClean="0">
              <a:solidFill>
                <a:schemeClr val="tx1"/>
              </a:solidFill>
            </a:endParaRPr>
          </a:p>
        </p:txBody>
      </p:sp>
      <p:sp>
        <p:nvSpPr>
          <p:cNvPr id="3" name="عنصر نائب للمحتوى 2"/>
          <p:cNvSpPr>
            <a:spLocks noGrp="1"/>
          </p:cNvSpPr>
          <p:nvPr>
            <p:ph idx="1"/>
          </p:nvPr>
        </p:nvSpPr>
        <p:spPr/>
        <p:txBody>
          <a:bodyPr>
            <a:normAutofit lnSpcReduction="10000"/>
          </a:bodyPr>
          <a:lstStyle/>
          <a:p>
            <a:r>
              <a:rPr lang="ar-IQ" dirty="0" smtClean="0"/>
              <a:t>هنالك تقارب بين مفهوم السياحة الثقافية ومفاهيم اخرى مثل السياحة التراثية او سياحة الفنون </a:t>
            </a:r>
            <a:r>
              <a:rPr lang="ar-IQ" dirty="0" err="1" smtClean="0"/>
              <a:t>وغيرها.</a:t>
            </a:r>
            <a:r>
              <a:rPr lang="ar-IQ" dirty="0" smtClean="0"/>
              <a:t> لكن السياحة الثقافية شاملة للتراث والآثار والفنون، وعرفتها المنظمة العالمية للسياحة </a:t>
            </a:r>
            <a:r>
              <a:rPr lang="ar-IQ" dirty="0" err="1" smtClean="0"/>
              <a:t>بانها</a:t>
            </a:r>
            <a:r>
              <a:rPr lang="ar-IQ" dirty="0" smtClean="0"/>
              <a:t> " السياحة الثقافية تشمل تنقلات الاشخاص المحفزة بالدوافع الثقافية مثل الدراسات والدورات الفنية، والتنقلات من اجل المشاركة في التظاهرات </a:t>
            </a:r>
            <a:r>
              <a:rPr lang="ar-IQ" dirty="0" err="1" smtClean="0"/>
              <a:t>الثقافية.</a:t>
            </a:r>
            <a:r>
              <a:rPr lang="ar-IQ" dirty="0" smtClean="0"/>
              <a:t> فالمتاحف كونها احد اهم اركان السياحة الثقافية الجاذبة في ً مهما ً وسياحيا ً اقتصاديا كباقي عناصر السياحة الثقافية تعد مورداً مهما في عالم اليوم، اضافة الى عناصرها الاخرى المسارح والفنون والمعارض والمهرجانات الثقافية والفنية والتي تلعب دورا اساسيا للإطلاع والترفيه والاستجمام مما يؤسس لتنمية مستدامة ذات منافع اقتصادية واجتماعية للمجتمعات المحلية الذي تعتبر ً عنصرا </a:t>
            </a:r>
            <a:r>
              <a:rPr lang="ar-IQ" dirty="0" err="1" smtClean="0"/>
              <a:t>اساسيا.</a:t>
            </a:r>
            <a:r>
              <a:rPr lang="ar-IQ" dirty="0" smtClean="0"/>
              <a:t> الاهتمام </a:t>
            </a:r>
            <a:r>
              <a:rPr lang="ar-IQ" dirty="0" err="1" smtClean="0"/>
              <a:t>بها</a:t>
            </a:r>
            <a:r>
              <a:rPr lang="ar-IQ" dirty="0" smtClean="0"/>
              <a:t> والعمل على التخطيط وتهيئتها </a:t>
            </a:r>
            <a:r>
              <a:rPr lang="ar-IQ" dirty="0" err="1" smtClean="0"/>
              <a:t>سياحيا .</a:t>
            </a:r>
            <a:endParaRPr lang="en-US" dirty="0" smtClean="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تدفق">
  <a:themeElements>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تدفق">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تدفق">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346</TotalTime>
  <Words>1850</Words>
  <Application>Microsoft Office PowerPoint</Application>
  <PresentationFormat>عرض على الشاشة (3:4)‏</PresentationFormat>
  <Paragraphs>67</Paragraphs>
  <Slides>71</Slides>
  <Notes>0</Notes>
  <HiddenSlides>0</HiddenSlides>
  <MMClips>0</MMClips>
  <ScaleCrop>false</ScaleCrop>
  <HeadingPairs>
    <vt:vector size="4" baseType="variant">
      <vt:variant>
        <vt:lpstr>سمة</vt:lpstr>
      </vt:variant>
      <vt:variant>
        <vt:i4>1</vt:i4>
      </vt:variant>
      <vt:variant>
        <vt:lpstr>عناوين الشرائح</vt:lpstr>
      </vt:variant>
      <vt:variant>
        <vt:i4>71</vt:i4>
      </vt:variant>
    </vt:vector>
  </HeadingPairs>
  <TitlesOfParts>
    <vt:vector size="72" baseType="lpstr">
      <vt:lpstr>تدفق</vt:lpstr>
      <vt:lpstr>دور التسويق المتحفي في التنمية الاقتصادية والعلمية والسياحة العامة </vt:lpstr>
      <vt:lpstr>المقدمة </vt:lpstr>
      <vt:lpstr>(المتحف بين الجانب الثقافي والمعطيات الاقتصادية): </vt:lpstr>
      <vt:lpstr>الشريحة 4</vt:lpstr>
      <vt:lpstr>الشريحة 5</vt:lpstr>
      <vt:lpstr>الشريحة 6</vt:lpstr>
      <vt:lpstr>الشريحة 7</vt:lpstr>
      <vt:lpstr>الشريحة 8</vt:lpstr>
      <vt:lpstr>السياحة الثقافية Tourism Cultural:</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(المتحف وآليات التسوق)</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اتجاهات التسويق عبر وسائل التواصل ألاجتماعي</vt:lpstr>
      <vt:lpstr>المتاحف الافتراضية </vt:lpstr>
      <vt:lpstr>الشريحة 35</vt:lpstr>
      <vt:lpstr>الشريحة 36</vt:lpstr>
      <vt:lpstr>الشريحة 37</vt:lpstr>
      <vt:lpstr>الشريحة 38</vt:lpstr>
      <vt:lpstr>مدى الحاجة الى إقامة المشروع: الورشة الانتاجية</vt:lpstr>
      <vt:lpstr>وسائل الايضاح باستخدام التشكيل بالترسيب الكهربائي </vt:lpstr>
      <vt:lpstr>الشريحة 41</vt:lpstr>
      <vt:lpstr>الشريحة 42</vt:lpstr>
      <vt:lpstr>الشريحة 43</vt:lpstr>
      <vt:lpstr>الشريحة 44</vt:lpstr>
      <vt:lpstr>الشريحة 45</vt:lpstr>
      <vt:lpstr>الشريحة 46</vt:lpstr>
      <vt:lpstr>الشريحة 47</vt:lpstr>
      <vt:lpstr>الشريحة 48</vt:lpstr>
      <vt:lpstr>الشريحة 49</vt:lpstr>
      <vt:lpstr>الشريحة 50</vt:lpstr>
      <vt:lpstr>الشريحة 51</vt:lpstr>
      <vt:lpstr>الشريحة 52</vt:lpstr>
      <vt:lpstr>الشريحة 53</vt:lpstr>
      <vt:lpstr>الشريحة 54</vt:lpstr>
      <vt:lpstr>الشريحة 55</vt:lpstr>
      <vt:lpstr>الشريحة 56</vt:lpstr>
      <vt:lpstr>الشريحة 57</vt:lpstr>
      <vt:lpstr>الشريحة 58</vt:lpstr>
      <vt:lpstr>الشريحة 59</vt:lpstr>
      <vt:lpstr>الشريحة 60</vt:lpstr>
      <vt:lpstr>الشريحة 61</vt:lpstr>
      <vt:lpstr>الشريحة 62</vt:lpstr>
      <vt:lpstr>الشريحة 63</vt:lpstr>
      <vt:lpstr>الشريحة 64</vt:lpstr>
      <vt:lpstr>الشريحة 65</vt:lpstr>
      <vt:lpstr>الاستنتاجات والنتائج: </vt:lpstr>
      <vt:lpstr>الشريحة 67</vt:lpstr>
      <vt:lpstr>الشريحة 68</vt:lpstr>
      <vt:lpstr>المصادر والمراجع: </vt:lpstr>
      <vt:lpstr>الشريحة 70</vt:lpstr>
      <vt:lpstr>الشريحة 71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دور التسويق المتحفي في التنمية الاقتصادية والعلمية والسياحة العامة </dc:title>
  <dc:creator>OWNER</dc:creator>
  <cp:lastModifiedBy>OWNER</cp:lastModifiedBy>
  <cp:revision>38</cp:revision>
  <dcterms:created xsi:type="dcterms:W3CDTF">2022-05-21T11:25:11Z</dcterms:created>
  <dcterms:modified xsi:type="dcterms:W3CDTF">2022-05-24T08:01:14Z</dcterms:modified>
</cp:coreProperties>
</file>