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Lst>
  <p:sldIdLst>
    <p:sldId id="257" r:id="rId2"/>
    <p:sldId id="298" r:id="rId3"/>
    <p:sldId id="323" r:id="rId4"/>
    <p:sldId id="329" r:id="rId5"/>
    <p:sldId id="322" r:id="rId6"/>
    <p:sldId id="343" r:id="rId7"/>
    <p:sldId id="324" r:id="rId8"/>
    <p:sldId id="345" r:id="rId9"/>
    <p:sldId id="325" r:id="rId10"/>
    <p:sldId id="326" r:id="rId11"/>
    <p:sldId id="331" r:id="rId12"/>
    <p:sldId id="351" r:id="rId13"/>
    <p:sldId id="327" r:id="rId14"/>
    <p:sldId id="335" r:id="rId15"/>
    <p:sldId id="328" r:id="rId16"/>
    <p:sldId id="334" r:id="rId17"/>
    <p:sldId id="339" r:id="rId18"/>
    <p:sldId id="337" r:id="rId19"/>
    <p:sldId id="338" r:id="rId20"/>
    <p:sldId id="340" r:id="rId21"/>
    <p:sldId id="341" r:id="rId22"/>
    <p:sldId id="332" r:id="rId23"/>
    <p:sldId id="336" r:id="rId24"/>
    <p:sldId id="342" r:id="rId25"/>
    <p:sldId id="346" r:id="rId26"/>
    <p:sldId id="333" r:id="rId27"/>
    <p:sldId id="307" r:id="rId28"/>
    <p:sldId id="347" r:id="rId29"/>
    <p:sldId id="348" r:id="rId30"/>
    <p:sldId id="349" r:id="rId31"/>
    <p:sldId id="352" r:id="rId32"/>
    <p:sldId id="353" r:id="rId33"/>
    <p:sldId id="350" r:id="rId34"/>
    <p:sldId id="344" r:id="rId35"/>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380"/>
    <p:restoredTop sz="71048" autoAdjust="0"/>
  </p:normalViewPr>
  <p:slideViewPr>
    <p:cSldViewPr>
      <p:cViewPr varScale="1">
        <p:scale>
          <a:sx n="74" d="100"/>
          <a:sy n="74" d="100"/>
        </p:scale>
        <p:origin x="-126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8" name="عنوان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ar-SA" smtClean="0"/>
              <a:t>انقر لتحرير نمط العنوان الرئيسي</a:t>
            </a:r>
            <a:endParaRPr kumimoji="0" lang="en-US"/>
          </a:p>
        </p:txBody>
      </p:sp>
      <p:sp>
        <p:nvSpPr>
          <p:cNvPr id="9" name="عنوان فرعي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28" name="عنصر نائب للتاريخ 27"/>
          <p:cNvSpPr>
            <a:spLocks noGrp="1"/>
          </p:cNvSpPr>
          <p:nvPr>
            <p:ph type="dt" sz="half" idx="10"/>
          </p:nvPr>
        </p:nvSpPr>
        <p:spPr>
          <a:xfrm>
            <a:off x="6400800" y="6355080"/>
            <a:ext cx="2286000" cy="365760"/>
          </a:xfrm>
        </p:spPr>
        <p:txBody>
          <a:bodyPr/>
          <a:lstStyle>
            <a:lvl1pPr>
              <a:defRPr sz="1400"/>
            </a:lvl1pPr>
          </a:lstStyle>
          <a:p>
            <a:fld id="{A3B3EC03-C3AD-4804-80E2-A23AB5E7B8F1}" type="datetimeFigureOut">
              <a:rPr lang="ar-IQ" smtClean="0"/>
              <a:t>22/10/1443</a:t>
            </a:fld>
            <a:endParaRPr lang="ar-IQ"/>
          </a:p>
        </p:txBody>
      </p:sp>
      <p:sp>
        <p:nvSpPr>
          <p:cNvPr id="17" name="عنصر نائب للتذييل 16"/>
          <p:cNvSpPr>
            <a:spLocks noGrp="1"/>
          </p:cNvSpPr>
          <p:nvPr>
            <p:ph type="ftr" sz="quarter" idx="11"/>
          </p:nvPr>
        </p:nvSpPr>
        <p:spPr>
          <a:xfrm>
            <a:off x="2898648" y="6355080"/>
            <a:ext cx="3474720" cy="365760"/>
          </a:xfrm>
        </p:spPr>
        <p:txBody>
          <a:bodyPr/>
          <a:lstStyle/>
          <a:p>
            <a:endParaRPr lang="ar-IQ"/>
          </a:p>
        </p:txBody>
      </p:sp>
      <p:sp>
        <p:nvSpPr>
          <p:cNvPr id="29" name="عنصر نائب لرقم الشريحة 28"/>
          <p:cNvSpPr>
            <a:spLocks noGrp="1"/>
          </p:cNvSpPr>
          <p:nvPr>
            <p:ph type="sldNum" sz="quarter" idx="12"/>
          </p:nvPr>
        </p:nvSpPr>
        <p:spPr>
          <a:xfrm>
            <a:off x="1216152" y="6355080"/>
            <a:ext cx="1219200" cy="365760"/>
          </a:xfrm>
        </p:spPr>
        <p:txBody>
          <a:bodyPr/>
          <a:lstStyle/>
          <a:p>
            <a:fld id="{85909207-30B7-4F9F-8FF7-4068A8D41DC6}" type="slidenum">
              <a:rPr lang="ar-IQ" smtClean="0"/>
              <a:t>‹#›</a:t>
            </a:fld>
            <a:endParaRPr lang="ar-IQ"/>
          </a:p>
        </p:txBody>
      </p:sp>
      <p:sp>
        <p:nvSpPr>
          <p:cNvPr id="21" name="مستطيل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مستطيل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مستطيل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مستطيل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A3B3EC03-C3AD-4804-80E2-A23AB5E7B8F1}" type="datetimeFigureOut">
              <a:rPr lang="ar-IQ" smtClean="0"/>
              <a:t>22/10/1443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85909207-30B7-4F9F-8FF7-4068A8D41DC6}"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A3B3EC03-C3AD-4804-80E2-A23AB5E7B8F1}" type="datetimeFigureOut">
              <a:rPr lang="ar-IQ" smtClean="0"/>
              <a:t>22/10/1443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85909207-30B7-4F9F-8FF7-4068A8D41DC6}" type="slidenum">
              <a:rPr lang="ar-IQ" smtClean="0"/>
              <a:t>‹#›</a:t>
            </a:fld>
            <a:endParaRPr lang="ar-IQ"/>
          </a:p>
        </p:txBody>
      </p:sp>
      <p:sp>
        <p:nvSpPr>
          <p:cNvPr id="7" name="رابط مستقيم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مثلث متساوي الساقين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رابط مستقيم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4" name="عنصر نائب للتاريخ 3"/>
          <p:cNvSpPr>
            <a:spLocks noGrp="1"/>
          </p:cNvSpPr>
          <p:nvPr>
            <p:ph type="dt" sz="half" idx="10"/>
          </p:nvPr>
        </p:nvSpPr>
        <p:spPr/>
        <p:txBody>
          <a:bodyPr/>
          <a:lstStyle/>
          <a:p>
            <a:fld id="{A3B3EC03-C3AD-4804-80E2-A23AB5E7B8F1}" type="datetimeFigureOut">
              <a:rPr lang="ar-IQ" smtClean="0"/>
              <a:t>22/10/1443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85909207-30B7-4F9F-8FF7-4068A8D41DC6}" type="slidenum">
              <a:rPr lang="ar-IQ" smtClean="0"/>
              <a:t>‹#›</a:t>
            </a:fld>
            <a:endParaRPr lang="ar-IQ"/>
          </a:p>
        </p:txBody>
      </p:sp>
      <p:sp>
        <p:nvSpPr>
          <p:cNvPr id="8" name="عنصر نائب للمحتوى 7"/>
          <p:cNvSpPr>
            <a:spLocks noGrp="1"/>
          </p:cNvSpPr>
          <p:nvPr>
            <p:ph sz="quarter" idx="1"/>
          </p:nvPr>
        </p:nvSpPr>
        <p:spPr>
          <a:xfrm>
            <a:off x="457200" y="1219200"/>
            <a:ext cx="8229600" cy="493776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a:xfrm>
            <a:off x="6400800" y="6355080"/>
            <a:ext cx="2286000" cy="365760"/>
          </a:xfrm>
        </p:spPr>
        <p:txBody>
          <a:bodyPr/>
          <a:lstStyle/>
          <a:p>
            <a:fld id="{A3B3EC03-C3AD-4804-80E2-A23AB5E7B8F1}" type="datetimeFigureOut">
              <a:rPr lang="ar-IQ" smtClean="0"/>
              <a:t>22/10/1443</a:t>
            </a:fld>
            <a:endParaRPr lang="ar-IQ"/>
          </a:p>
        </p:txBody>
      </p:sp>
      <p:sp>
        <p:nvSpPr>
          <p:cNvPr id="5" name="عنصر نائب للتذييل 4"/>
          <p:cNvSpPr>
            <a:spLocks noGrp="1"/>
          </p:cNvSpPr>
          <p:nvPr>
            <p:ph type="ftr" sz="quarter" idx="11"/>
          </p:nvPr>
        </p:nvSpPr>
        <p:spPr>
          <a:xfrm>
            <a:off x="2898648" y="6355080"/>
            <a:ext cx="3474720" cy="365760"/>
          </a:xfrm>
        </p:spPr>
        <p:txBody>
          <a:bodyPr/>
          <a:lstStyle/>
          <a:p>
            <a:endParaRPr lang="ar-IQ"/>
          </a:p>
        </p:txBody>
      </p:sp>
      <p:sp>
        <p:nvSpPr>
          <p:cNvPr id="6" name="عنصر نائب لرقم الشريحة 5"/>
          <p:cNvSpPr>
            <a:spLocks noGrp="1"/>
          </p:cNvSpPr>
          <p:nvPr>
            <p:ph type="sldNum" sz="quarter" idx="12"/>
          </p:nvPr>
        </p:nvSpPr>
        <p:spPr>
          <a:xfrm>
            <a:off x="1069848" y="6355080"/>
            <a:ext cx="1520952" cy="365760"/>
          </a:xfrm>
        </p:spPr>
        <p:txBody>
          <a:bodyPr/>
          <a:lstStyle/>
          <a:p>
            <a:fld id="{85909207-30B7-4F9F-8FF7-4068A8D41DC6}" type="slidenum">
              <a:rPr lang="ar-IQ" smtClean="0"/>
              <a:t>‹#›</a:t>
            </a:fld>
            <a:endParaRPr lang="ar-IQ"/>
          </a:p>
        </p:txBody>
      </p:sp>
      <p:sp>
        <p:nvSpPr>
          <p:cNvPr id="7" name="مستطيل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مستطيل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914400"/>
          </a:xfrm>
        </p:spPr>
        <p:txBody>
          <a:bodyPr/>
          <a:lstStyle/>
          <a:p>
            <a:r>
              <a:rPr kumimoji="0" lang="ar-SA" smtClean="0"/>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p>
            <a:fld id="{A3B3EC03-C3AD-4804-80E2-A23AB5E7B8F1}" type="datetimeFigureOut">
              <a:rPr lang="ar-IQ" smtClean="0"/>
              <a:t>22/10/1443</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85909207-30B7-4F9F-8FF7-4068A8D41DC6}" type="slidenum">
              <a:rPr lang="ar-IQ" smtClean="0"/>
              <a:t>‹#›</a:t>
            </a:fld>
            <a:endParaRPr lang="ar-IQ"/>
          </a:p>
        </p:txBody>
      </p:sp>
      <p:sp>
        <p:nvSpPr>
          <p:cNvPr id="9" name="عنصر نائب للمحتوى 8"/>
          <p:cNvSpPr>
            <a:spLocks noGrp="1"/>
          </p:cNvSpPr>
          <p:nvPr>
            <p:ph sz="quarter" idx="1"/>
          </p:nvPr>
        </p:nvSpPr>
        <p:spPr>
          <a:xfrm>
            <a:off x="457200" y="1219200"/>
            <a:ext cx="4041648" cy="493776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1" name="عنصر نائب للمحتوى 10"/>
          <p:cNvSpPr>
            <a:spLocks noGrp="1"/>
          </p:cNvSpPr>
          <p:nvPr>
            <p:ph sz="quarter" idx="2"/>
          </p:nvPr>
        </p:nvSpPr>
        <p:spPr>
          <a:xfrm>
            <a:off x="4632198" y="1216152"/>
            <a:ext cx="4041648" cy="493776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914400"/>
          </a:xfrm>
        </p:spPr>
        <p:txBody>
          <a:bodyPr anchor="ctr"/>
          <a:lstStyle>
            <a:lvl1pPr>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7" name="عنصر نائب للتاريخ 6"/>
          <p:cNvSpPr>
            <a:spLocks noGrp="1"/>
          </p:cNvSpPr>
          <p:nvPr>
            <p:ph type="dt" sz="half" idx="10"/>
          </p:nvPr>
        </p:nvSpPr>
        <p:spPr/>
        <p:txBody>
          <a:bodyPr/>
          <a:lstStyle/>
          <a:p>
            <a:fld id="{A3B3EC03-C3AD-4804-80E2-A23AB5E7B8F1}" type="datetimeFigureOut">
              <a:rPr lang="ar-IQ" smtClean="0"/>
              <a:t>22/10/1443</a:t>
            </a:fld>
            <a:endParaRPr lang="ar-IQ"/>
          </a:p>
        </p:txBody>
      </p:sp>
      <p:sp>
        <p:nvSpPr>
          <p:cNvPr id="8" name="عنصر نائب للتذييل 7"/>
          <p:cNvSpPr>
            <a:spLocks noGrp="1"/>
          </p:cNvSpPr>
          <p:nvPr>
            <p:ph type="ftr" sz="quarter" idx="11"/>
          </p:nvPr>
        </p:nvSpPr>
        <p:spPr/>
        <p:txBody>
          <a:bodyPr/>
          <a:lstStyle/>
          <a:p>
            <a:endParaRPr lang="ar-IQ"/>
          </a:p>
        </p:txBody>
      </p:sp>
      <p:sp>
        <p:nvSpPr>
          <p:cNvPr id="9" name="عنصر نائب لرقم الشريحة 8"/>
          <p:cNvSpPr>
            <a:spLocks noGrp="1"/>
          </p:cNvSpPr>
          <p:nvPr>
            <p:ph type="sldNum" sz="quarter" idx="12"/>
          </p:nvPr>
        </p:nvSpPr>
        <p:spPr/>
        <p:txBody>
          <a:bodyPr/>
          <a:lstStyle/>
          <a:p>
            <a:fld id="{85909207-30B7-4F9F-8FF7-4068A8D41DC6}" type="slidenum">
              <a:rPr lang="ar-IQ" smtClean="0"/>
              <a:t>‹#›</a:t>
            </a:fld>
            <a:endParaRPr lang="ar-IQ"/>
          </a:p>
        </p:txBody>
      </p:sp>
      <p:sp>
        <p:nvSpPr>
          <p:cNvPr id="11" name="عنصر نائب للمحتوى 10"/>
          <p:cNvSpPr>
            <a:spLocks noGrp="1"/>
          </p:cNvSpPr>
          <p:nvPr>
            <p:ph sz="quarter" idx="2"/>
          </p:nvPr>
        </p:nvSpPr>
        <p:spPr>
          <a:xfrm>
            <a:off x="457200" y="2133600"/>
            <a:ext cx="4038600" cy="40386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3" name="عنصر نائب للمحتوى 12"/>
          <p:cNvSpPr>
            <a:spLocks noGrp="1"/>
          </p:cNvSpPr>
          <p:nvPr>
            <p:ph sz="quarter" idx="4"/>
          </p:nvPr>
        </p:nvSpPr>
        <p:spPr>
          <a:xfrm>
            <a:off x="4648200" y="2133600"/>
            <a:ext cx="4038600" cy="40386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914400"/>
          </a:xfrm>
        </p:spPr>
        <p:txBody>
          <a:body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A3B3EC03-C3AD-4804-80E2-A23AB5E7B8F1}" type="datetimeFigureOut">
              <a:rPr lang="ar-IQ" smtClean="0"/>
              <a:t>22/10/1443</a:t>
            </a:fld>
            <a:endParaRPr lang="ar-IQ"/>
          </a:p>
        </p:txBody>
      </p:sp>
      <p:sp>
        <p:nvSpPr>
          <p:cNvPr id="4" name="عنصر نائب للتذييل 3"/>
          <p:cNvSpPr>
            <a:spLocks noGrp="1"/>
          </p:cNvSpPr>
          <p:nvPr>
            <p:ph type="ftr" sz="quarter" idx="11"/>
          </p:nvPr>
        </p:nvSpPr>
        <p:spPr/>
        <p:txBody>
          <a:bodyPr/>
          <a:lstStyle/>
          <a:p>
            <a:endParaRPr lang="ar-IQ"/>
          </a:p>
        </p:txBody>
      </p:sp>
      <p:sp>
        <p:nvSpPr>
          <p:cNvPr id="5" name="عنصر نائب لرقم الشريحة 4"/>
          <p:cNvSpPr>
            <a:spLocks noGrp="1"/>
          </p:cNvSpPr>
          <p:nvPr>
            <p:ph type="sldNum" sz="quarter" idx="12"/>
          </p:nvPr>
        </p:nvSpPr>
        <p:spPr/>
        <p:txBody>
          <a:bodyPr/>
          <a:lstStyle/>
          <a:p>
            <a:fld id="{85909207-30B7-4F9F-8FF7-4068A8D41DC6}" type="slidenum">
              <a:rPr lang="ar-IQ" smtClean="0"/>
              <a:t>‹#›</a:t>
            </a:fld>
            <a:endParaRPr lang="ar-IQ"/>
          </a:p>
        </p:txBody>
      </p:sp>
      <p:sp>
        <p:nvSpPr>
          <p:cNvPr id="6" name="مثلث متساوي الساقين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A3B3EC03-C3AD-4804-80E2-A23AB5E7B8F1}" type="datetimeFigureOut">
              <a:rPr lang="ar-IQ" smtClean="0"/>
              <a:t>22/10/1443</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85909207-30B7-4F9F-8FF7-4068A8D41DC6}" type="slidenum">
              <a:rPr lang="ar-IQ" smtClean="0"/>
              <a:t>‹#›</a:t>
            </a:fld>
            <a:endParaRPr lang="ar-IQ"/>
          </a:p>
        </p:txBody>
      </p:sp>
      <p:sp>
        <p:nvSpPr>
          <p:cNvPr id="5" name="رابط مستقيم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مثلث متساوي الساقين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A3B3EC03-C3AD-4804-80E2-A23AB5E7B8F1}" type="datetimeFigureOut">
              <a:rPr lang="ar-IQ" smtClean="0"/>
              <a:t>22/10/1443</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85909207-30B7-4F9F-8FF7-4068A8D41DC6}" type="slidenum">
              <a:rPr lang="ar-IQ" smtClean="0"/>
              <a:t>‹#›</a:t>
            </a:fld>
            <a:endParaRPr lang="ar-IQ"/>
          </a:p>
        </p:txBody>
      </p:sp>
      <p:sp>
        <p:nvSpPr>
          <p:cNvPr id="8" name="رابط مستقيم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رابط مستقيم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مثلث متساوي الساقين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عنصر نائب للمحتوى 11"/>
          <p:cNvSpPr>
            <a:spLocks noGrp="1"/>
          </p:cNvSpPr>
          <p:nvPr>
            <p:ph sz="quarter" idx="1"/>
          </p:nvPr>
        </p:nvSpPr>
        <p:spPr>
          <a:xfrm>
            <a:off x="304800" y="304800"/>
            <a:ext cx="5715000" cy="57150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ar-SA" smtClean="0"/>
              <a:t>انقر فوق الأيقونة لإضافة صورة</a:t>
            </a:r>
            <a:endParaRPr kumimoji="0" lang="en-US" dirty="0"/>
          </a:p>
        </p:txBody>
      </p:sp>
      <p:sp>
        <p:nvSpPr>
          <p:cNvPr id="4" name="عنصر نائب للنص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A3B3EC03-C3AD-4804-80E2-A23AB5E7B8F1}" type="datetimeFigureOut">
              <a:rPr lang="ar-IQ" smtClean="0"/>
              <a:t>22/10/1443</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85909207-30B7-4F9F-8FF7-4068A8D41DC6}" type="slidenum">
              <a:rPr lang="ar-IQ" smtClean="0"/>
              <a:t>‹#›</a:t>
            </a:fld>
            <a:endParaRPr lang="ar-IQ"/>
          </a:p>
        </p:txBody>
      </p:sp>
      <p:sp>
        <p:nvSpPr>
          <p:cNvPr id="8" name="رابط مستقيم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مثلث متساوي الساقين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مستطيل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عنصر نائب للعنوان 21"/>
          <p:cNvSpPr>
            <a:spLocks noGrp="1"/>
          </p:cNvSpPr>
          <p:nvPr>
            <p:ph type="title"/>
          </p:nvPr>
        </p:nvSpPr>
        <p:spPr>
          <a:xfrm>
            <a:off x="457200" y="152400"/>
            <a:ext cx="8229600" cy="990600"/>
          </a:xfrm>
          <a:prstGeom prst="rect">
            <a:avLst/>
          </a:prstGeom>
        </p:spPr>
        <p:txBody>
          <a:bodyPr vert="horz" anchor="b" anchorCtr="0">
            <a:normAutofit/>
          </a:bodyPr>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4" name="عنصر نائب للتاريخ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A3B3EC03-C3AD-4804-80E2-A23AB5E7B8F1}" type="datetimeFigureOut">
              <a:rPr lang="ar-IQ" smtClean="0"/>
              <a:t>22/10/1443</a:t>
            </a:fld>
            <a:endParaRPr lang="ar-IQ"/>
          </a:p>
        </p:txBody>
      </p:sp>
      <p:sp>
        <p:nvSpPr>
          <p:cNvPr id="3" name="عنصر نائب للتذييل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ar-IQ"/>
          </a:p>
        </p:txBody>
      </p:sp>
      <p:sp>
        <p:nvSpPr>
          <p:cNvPr id="23" name="عنصر نائب لرقم الشريحة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85909207-30B7-4F9F-8FF7-4068A8D41DC6}" type="slidenum">
              <a:rPr lang="ar-IQ" smtClean="0"/>
              <a:t>‹#›</a:t>
            </a:fld>
            <a:endParaRPr lang="ar-IQ"/>
          </a:p>
        </p:txBody>
      </p:sp>
      <p:sp>
        <p:nvSpPr>
          <p:cNvPr id="28" name="رابط مستقيم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رابط مستقيم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مثلث متساوي الساقين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1" eaLnBrk="1" latinLnBrk="0" hangingPunct="1">
        <a:spcBef>
          <a:spcPct val="0"/>
        </a:spcBef>
        <a:buNone/>
        <a:defRPr kumimoji="0" sz="3200" kern="120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r" rtl="1"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r" rtl="1"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r" rtl="1"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r" rtl="1"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r" rtl="1"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r" rtl="1"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r" rtl="1"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r" rtl="1"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5530626"/>
          </a:xfrm>
        </p:spPr>
        <p:txBody>
          <a:bodyPr>
            <a:normAutofit/>
          </a:bodyPr>
          <a:lstStyle/>
          <a:p>
            <a:pPr lvl="0" algn="ctr"/>
            <a:r>
              <a:rPr lang="ar-IQ"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implified Arabic" pitchFamily="18" charset="-78"/>
                <a:cs typeface="Simplified Arabic" pitchFamily="18" charset="-78"/>
              </a:rPr>
              <a:t>الشعيرات في النبات</a:t>
            </a:r>
            <a:br>
              <a:rPr lang="ar-IQ"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implified Arabic" pitchFamily="18" charset="-78"/>
                <a:cs typeface="Simplified Arabic" pitchFamily="18" charset="-78"/>
              </a:rPr>
            </a:br>
            <a:r>
              <a:rPr lang="en-US" sz="6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implified Arabic" pitchFamily="18" charset="-78"/>
                <a:cs typeface="Simplified Arabic" pitchFamily="18" charset="-78"/>
              </a:rPr>
              <a:t>Trichome</a:t>
            </a:r>
            <a:r>
              <a:rPr lang="en-US"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implified Arabic" pitchFamily="18" charset="-78"/>
                <a:cs typeface="Simplified Arabic" pitchFamily="18" charset="-78"/>
              </a:rPr>
              <a:t> in plant</a:t>
            </a:r>
            <a:r>
              <a:rPr lang="ar-IQ"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implified Arabic" pitchFamily="18" charset="-78"/>
                <a:cs typeface="Simplified Arabic" pitchFamily="18" charset="-78"/>
              </a:rPr>
              <a:t> </a:t>
            </a:r>
            <a:br>
              <a:rPr lang="ar-IQ"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implified Arabic" pitchFamily="18" charset="-78"/>
                <a:cs typeface="Simplified Arabic" pitchFamily="18" charset="-78"/>
              </a:rPr>
            </a:br>
            <a:r>
              <a:rPr lang="ar-IQ"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implified Arabic" pitchFamily="18" charset="-78"/>
                <a:cs typeface="Simplified Arabic" pitchFamily="18" charset="-78"/>
              </a:rPr>
              <a:t/>
            </a:r>
            <a:br>
              <a:rPr lang="ar-IQ"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implified Arabic" pitchFamily="18" charset="-78"/>
                <a:cs typeface="Simplified Arabic" pitchFamily="18" charset="-78"/>
              </a:rPr>
            </a:br>
            <a:r>
              <a:rPr lang="ar-IQ" sz="2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implified Arabic" pitchFamily="18" charset="-78"/>
                <a:cs typeface="Simplified Arabic" pitchFamily="18" charset="-78"/>
              </a:rPr>
              <a:t>أ.م.د</a:t>
            </a:r>
            <a:r>
              <a:rPr lang="ar-IQ"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implified Arabic" pitchFamily="18" charset="-78"/>
                <a:cs typeface="Simplified Arabic" pitchFamily="18" charset="-78"/>
              </a:rPr>
              <a:t>. خنساء رشيد مجيد/ مركز بحوث ومتحف التاريخ الطبيعي/جامعة بغداد</a:t>
            </a:r>
            <a:br>
              <a:rPr lang="ar-IQ"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Simplified Arabic" pitchFamily="18" charset="-78"/>
                <a:cs typeface="Simplified Arabic" pitchFamily="18" charset="-78"/>
              </a:rPr>
            </a:br>
            <a:endParaRPr lang="ar-IQ"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cs typeface="Simplified Arabic" pitchFamily="18" charset="-78"/>
            </a:endParaRPr>
          </a:p>
        </p:txBody>
      </p:sp>
    </p:spTree>
    <p:extLst>
      <p:ext uri="{BB962C8B-B14F-4D97-AF65-F5344CB8AC3E}">
        <p14:creationId xmlns:p14="http://schemas.microsoft.com/office/powerpoint/2010/main" val="1590746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5288632"/>
          </a:xfrm>
        </p:spPr>
        <p:txBody>
          <a:bodyPr/>
          <a:lstStyle/>
          <a:p>
            <a:pPr algn="ctr"/>
            <a:r>
              <a:rPr lang="ar-IQ" dirty="0" smtClean="0"/>
              <a:t>شعيرة من خلية واحدة </a:t>
            </a:r>
            <a:r>
              <a:rPr lang="en-US" dirty="0" smtClean="0">
                <a:solidFill>
                  <a:srgbClr val="666666"/>
                </a:solidFill>
                <a:latin typeface="Droid Arabic Kufi"/>
              </a:rPr>
              <a:t> Unicellular</a:t>
            </a:r>
            <a:r>
              <a:rPr lang="ar-IQ" dirty="0" smtClean="0">
                <a:solidFill>
                  <a:srgbClr val="666666"/>
                </a:solidFill>
                <a:latin typeface="Droid Arabic Kufi"/>
              </a:rPr>
              <a:t> </a:t>
            </a:r>
            <a:r>
              <a:rPr lang="ar-IQ" dirty="0" smtClean="0"/>
              <a:t> </a:t>
            </a:r>
            <a:endParaRPr lang="ar-IQ" dirty="0"/>
          </a:p>
        </p:txBody>
      </p:sp>
      <p:pic>
        <p:nvPicPr>
          <p:cNvPr id="6147" name="Picture 3"/>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9552" y="620689"/>
            <a:ext cx="8064896" cy="396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6558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64704"/>
            <a:ext cx="8229600" cy="4752528"/>
          </a:xfrm>
        </p:spPr>
        <p:txBody>
          <a:bodyPr/>
          <a:lstStyle/>
          <a:p>
            <a:endParaRPr lang="ar-IQ"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9439"/>
            <a:ext cx="7620000" cy="4793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0143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5144616"/>
          </a:xfrm>
        </p:spPr>
        <p:txBody>
          <a:bodyPr/>
          <a:lstStyle/>
          <a:p>
            <a:endParaRPr lang="ar-IQ"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8064896"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6688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908720"/>
            <a:ext cx="8229600" cy="3744416"/>
          </a:xfrm>
        </p:spPr>
        <p:txBody>
          <a:bodyPr>
            <a:normAutofit fontScale="90000"/>
          </a:bodyPr>
          <a:lstStyle/>
          <a:p>
            <a:pPr algn="ctr"/>
            <a:r>
              <a:rPr lang="ar-IQ" sz="3600" dirty="0">
                <a:solidFill>
                  <a:srgbClr val="666666"/>
                </a:solidFill>
                <a:latin typeface="Droid Arabic Kufi"/>
              </a:rPr>
              <a:t>شعيرات متعددة الخلايا </a:t>
            </a:r>
            <a:r>
              <a:rPr lang="en-US" sz="3600" dirty="0" smtClean="0">
                <a:solidFill>
                  <a:srgbClr val="666666"/>
                </a:solidFill>
                <a:latin typeface="Droid Arabic Kufi"/>
              </a:rPr>
              <a:t>Multicellular</a:t>
            </a:r>
            <a:br>
              <a:rPr lang="en-US" sz="3600" dirty="0" smtClean="0">
                <a:solidFill>
                  <a:srgbClr val="666666"/>
                </a:solidFill>
                <a:latin typeface="Droid Arabic Kufi"/>
              </a:rPr>
            </a:br>
            <a:r>
              <a:rPr lang="en-US" sz="3600" dirty="0">
                <a:solidFill>
                  <a:srgbClr val="666666"/>
                </a:solidFill>
                <a:latin typeface="Droid Arabic Kufi"/>
              </a:rPr>
              <a:t/>
            </a:r>
            <a:br>
              <a:rPr lang="en-US" sz="3600" dirty="0">
                <a:solidFill>
                  <a:srgbClr val="666666"/>
                </a:solidFill>
                <a:latin typeface="Droid Arabic Kufi"/>
              </a:rPr>
            </a:br>
            <a:r>
              <a:rPr lang="en-US" sz="3600" dirty="0" smtClean="0">
                <a:solidFill>
                  <a:srgbClr val="666666"/>
                </a:solidFill>
                <a:latin typeface="Droid Arabic Kufi"/>
              </a:rPr>
              <a:t/>
            </a:r>
            <a:br>
              <a:rPr lang="en-US" sz="3600" dirty="0" smtClean="0">
                <a:solidFill>
                  <a:srgbClr val="666666"/>
                </a:solidFill>
                <a:latin typeface="Droid Arabic Kufi"/>
              </a:rPr>
            </a:br>
            <a:r>
              <a:rPr lang="en-US" sz="3600" dirty="0">
                <a:solidFill>
                  <a:srgbClr val="666666"/>
                </a:solidFill>
                <a:latin typeface="Droid Arabic Kufi"/>
              </a:rPr>
              <a:t/>
            </a:r>
            <a:br>
              <a:rPr lang="en-US" sz="3600" dirty="0">
                <a:solidFill>
                  <a:srgbClr val="666666"/>
                </a:solidFill>
                <a:latin typeface="Droid Arabic Kufi"/>
              </a:rPr>
            </a:br>
            <a:r>
              <a:rPr lang="en-US" sz="3600" dirty="0" smtClean="0">
                <a:solidFill>
                  <a:srgbClr val="666666"/>
                </a:solidFill>
                <a:latin typeface="Droid Arabic Kufi"/>
              </a:rPr>
              <a:t/>
            </a:r>
            <a:br>
              <a:rPr lang="en-US" sz="3600" dirty="0" smtClean="0">
                <a:solidFill>
                  <a:srgbClr val="666666"/>
                </a:solidFill>
                <a:latin typeface="Droid Arabic Kufi"/>
              </a:rPr>
            </a:br>
            <a:r>
              <a:rPr lang="en-US" sz="3600" dirty="0">
                <a:solidFill>
                  <a:srgbClr val="666666"/>
                </a:solidFill>
                <a:latin typeface="Droid Arabic Kufi"/>
              </a:rPr>
              <a:t/>
            </a:r>
            <a:br>
              <a:rPr lang="en-US" sz="3600" dirty="0">
                <a:solidFill>
                  <a:srgbClr val="666666"/>
                </a:solidFill>
                <a:latin typeface="Droid Arabic Kufi"/>
              </a:rPr>
            </a:br>
            <a:endParaRPr lang="ar-IQ"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132856"/>
            <a:ext cx="8424936"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4525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5000600"/>
          </a:xfrm>
        </p:spPr>
        <p:txBody>
          <a:bodyPr/>
          <a:lstStyle/>
          <a:p>
            <a:endParaRPr lang="ar-IQ"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 y="984250"/>
            <a:ext cx="7993063"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89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412776"/>
            <a:ext cx="8229600" cy="4032448"/>
          </a:xfrm>
        </p:spPr>
        <p:txBody>
          <a:bodyPr/>
          <a:lstStyle/>
          <a:p>
            <a:endParaRPr lang="ar-IQ"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6752"/>
            <a:ext cx="7776864"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244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052736"/>
            <a:ext cx="8229600" cy="3456384"/>
          </a:xfrm>
        </p:spPr>
        <p:txBody>
          <a:bodyPr>
            <a:normAutofit/>
          </a:bodyPr>
          <a:lstStyle/>
          <a:p>
            <a:endParaRPr lang="ar-IQ"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836712"/>
            <a:ext cx="8064896"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006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6152728"/>
          </a:xfrm>
        </p:spPr>
        <p:txBody>
          <a:bodyPr/>
          <a:lstStyle/>
          <a:p>
            <a:endParaRPr lang="ar-IQ"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8424936"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291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4712568"/>
          </a:xfrm>
        </p:spPr>
        <p:txBody>
          <a:bodyPr/>
          <a:lstStyle/>
          <a:p>
            <a:endParaRPr lang="ar-IQ"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3675"/>
            <a:ext cx="7620000" cy="50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655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4640560"/>
          </a:xfrm>
        </p:spPr>
        <p:txBody>
          <a:bodyPr/>
          <a:lstStyle/>
          <a:p>
            <a:endParaRPr lang="ar-IQ"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764704"/>
            <a:ext cx="7448378"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0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62000" y="764704"/>
            <a:ext cx="7842448" cy="5407496"/>
          </a:xfrm>
        </p:spPr>
        <p:txBody>
          <a:bodyPr>
            <a:noAutofit/>
          </a:bodyPr>
          <a:lstStyle/>
          <a:p>
            <a:pPr algn="ctr"/>
            <a:endParaRPr lang="ar-IQ" sz="4400" b="1" dirty="0">
              <a:solidFill>
                <a:schemeClr val="accent1">
                  <a:lumMod val="75000"/>
                </a:schemeClr>
              </a:solidFill>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88975"/>
            <a:ext cx="828092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650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268760"/>
            <a:ext cx="8229600" cy="5256584"/>
          </a:xfrm>
        </p:spPr>
        <p:txBody>
          <a:bodyPr/>
          <a:lstStyle/>
          <a:p>
            <a:pPr algn="ctr"/>
            <a:r>
              <a:rPr lang="en-US" dirty="0"/>
              <a:t>stellate </a:t>
            </a:r>
            <a:r>
              <a:rPr lang="en-US" dirty="0" err="1"/>
              <a:t>trichomes</a:t>
            </a:r>
            <a:endParaRPr lang="ar-IQ"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20688"/>
            <a:ext cx="7416824"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7067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620688"/>
            <a:ext cx="8229600" cy="5472608"/>
          </a:xfrm>
        </p:spPr>
        <p:txBody>
          <a:bodyPr>
            <a:normAutofit/>
          </a:bodyPr>
          <a:lstStyle/>
          <a:p>
            <a:endParaRPr lang="ar-IQ"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48680"/>
            <a:ext cx="7776864"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197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5576664"/>
          </a:xfrm>
        </p:spPr>
        <p:txBody>
          <a:bodyPr/>
          <a:lstStyle/>
          <a:p>
            <a:pPr algn="ctr"/>
            <a:r>
              <a:rPr lang="ar-IQ" dirty="0" smtClean="0"/>
              <a:t/>
            </a:r>
            <a:br>
              <a:rPr lang="ar-IQ" dirty="0" smtClean="0"/>
            </a:br>
            <a:r>
              <a:rPr lang="ar-IQ" dirty="0"/>
              <a:t/>
            </a:r>
            <a:br>
              <a:rPr lang="ar-IQ" dirty="0"/>
            </a:br>
            <a:r>
              <a:rPr lang="ar-IQ" dirty="0" smtClean="0"/>
              <a:t>الشعيرات الغدية </a:t>
            </a:r>
            <a:r>
              <a:rPr lang="en-US" dirty="0" smtClean="0">
                <a:solidFill>
                  <a:srgbClr val="666666"/>
                </a:solidFill>
                <a:latin typeface="Droid Arabic Kufi"/>
              </a:rPr>
              <a:t> </a:t>
            </a:r>
            <a:r>
              <a:rPr lang="en-US" dirty="0">
                <a:solidFill>
                  <a:srgbClr val="666666"/>
                </a:solidFill>
                <a:latin typeface="Droid Arabic Kufi"/>
              </a:rPr>
              <a:t> </a:t>
            </a:r>
            <a:r>
              <a:rPr lang="en-US" dirty="0" smtClean="0">
                <a:solidFill>
                  <a:srgbClr val="666666"/>
                </a:solidFill>
                <a:latin typeface="Droid Arabic Kufi"/>
              </a:rPr>
              <a:t>Glandular</a:t>
            </a:r>
            <a:r>
              <a:rPr lang="ar-IQ" dirty="0" smtClean="0">
                <a:solidFill>
                  <a:srgbClr val="666666"/>
                </a:solidFill>
                <a:latin typeface="Droid Arabic Kufi"/>
              </a:rPr>
              <a:t> </a:t>
            </a:r>
            <a:r>
              <a:rPr lang="ar-IQ" dirty="0" smtClean="0"/>
              <a:t> </a:t>
            </a:r>
            <a:endParaRPr lang="ar-IQ"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68760"/>
            <a:ext cx="790803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3388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4424536"/>
          </a:xfrm>
        </p:spPr>
        <p:txBody>
          <a:bodyPr/>
          <a:lstStyle/>
          <a:p>
            <a:endParaRPr lang="ar-IQ"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08720"/>
            <a:ext cx="7842448" cy="549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9550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6080720"/>
          </a:xfrm>
        </p:spPr>
        <p:txBody>
          <a:bodyPr/>
          <a:lstStyle/>
          <a:p>
            <a:endParaRPr lang="ar-IQ"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64705"/>
            <a:ext cx="792088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902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836712"/>
            <a:ext cx="8229600" cy="4536504"/>
          </a:xfrm>
        </p:spPr>
        <p:txBody>
          <a:bodyPr/>
          <a:lstStyle/>
          <a:p>
            <a:endParaRPr lang="ar-IQ"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 y="617538"/>
            <a:ext cx="7993063" cy="562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111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692696"/>
            <a:ext cx="8229600" cy="4248472"/>
          </a:xfrm>
        </p:spPr>
        <p:txBody>
          <a:bodyPr>
            <a:normAutofit/>
          </a:bodyPr>
          <a:lstStyle/>
          <a:p>
            <a:endParaRPr lang="ar-IQ"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48680"/>
            <a:ext cx="8096250"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9266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62000" y="1412776"/>
            <a:ext cx="7626424" cy="3528392"/>
          </a:xfrm>
        </p:spPr>
        <p:txBody>
          <a:bodyPr>
            <a:normAutofit/>
          </a:bodyPr>
          <a:lstStyle/>
          <a:p>
            <a:pPr algn="ctr"/>
            <a:endParaRPr lang="ar-IQ" sz="3600" b="1" dirty="0">
              <a:solidFill>
                <a:schemeClr val="accent1">
                  <a:lumMod val="75000"/>
                </a:schemeClr>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12776"/>
            <a:ext cx="748883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23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5072608"/>
          </a:xfrm>
        </p:spPr>
        <p:txBody>
          <a:bodyPr/>
          <a:lstStyle/>
          <a:p>
            <a:endParaRPr lang="ar-IQ"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64703"/>
            <a:ext cx="8064896" cy="4680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623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4928592"/>
          </a:xfrm>
        </p:spPr>
        <p:txBody>
          <a:bodyPr/>
          <a:lstStyle/>
          <a:p>
            <a:endParaRPr lang="ar-IQ"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4664"/>
            <a:ext cx="7848872" cy="542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34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628800"/>
            <a:ext cx="8229600" cy="4248472"/>
          </a:xfrm>
        </p:spPr>
        <p:txBody>
          <a:bodyPr>
            <a:normAutofit/>
          </a:bodyPr>
          <a:lstStyle/>
          <a:p>
            <a:endParaRPr lang="ar-IQ"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280920"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1871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4712568"/>
          </a:xfrm>
        </p:spPr>
        <p:txBody>
          <a:bodyPr/>
          <a:lstStyle/>
          <a:p>
            <a:endParaRPr lang="ar-IQ"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84175"/>
            <a:ext cx="7914456"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8727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4640560"/>
          </a:xfrm>
        </p:spPr>
        <p:txBody>
          <a:bodyPr/>
          <a:lstStyle/>
          <a:p>
            <a:endParaRPr lang="ar-IQ"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20688"/>
            <a:ext cx="792088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8336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5648672"/>
          </a:xfrm>
        </p:spPr>
        <p:txBody>
          <a:bodyPr/>
          <a:lstStyle/>
          <a:p>
            <a:endParaRPr lang="ar-IQ"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6050"/>
            <a:ext cx="7620000" cy="657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6454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64704"/>
            <a:ext cx="8229600" cy="4320480"/>
          </a:xfrm>
        </p:spPr>
        <p:txBody>
          <a:bodyPr/>
          <a:lstStyle/>
          <a:p>
            <a:endParaRPr lang="ar-IQ"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548680"/>
            <a:ext cx="8280921"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1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980728"/>
            <a:ext cx="8229600" cy="4824536"/>
          </a:xfrm>
        </p:spPr>
        <p:txBody>
          <a:bodyPr>
            <a:normAutofit/>
          </a:bodyPr>
          <a:lstStyle/>
          <a:p>
            <a:endParaRPr lang="ar-IQ"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08720"/>
            <a:ext cx="777686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8219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64704"/>
            <a:ext cx="8229600" cy="4464496"/>
          </a:xfrm>
        </p:spPr>
        <p:txBody>
          <a:bodyPr>
            <a:normAutofit/>
          </a:bodyPr>
          <a:lstStyle/>
          <a:p>
            <a:endParaRPr lang="ar-IQ"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98575"/>
            <a:ext cx="7488832"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362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268760"/>
            <a:ext cx="8229600" cy="3096344"/>
          </a:xfrm>
        </p:spPr>
        <p:txBody>
          <a:bodyPr>
            <a:normAutofit/>
          </a:bodyPr>
          <a:lstStyle/>
          <a:p>
            <a:pPr algn="ctr"/>
            <a:r>
              <a:rPr lang="ar-IQ" dirty="0" smtClean="0"/>
              <a:t>وهي </a:t>
            </a:r>
            <a:r>
              <a:rPr lang="ar-IQ" dirty="0"/>
              <a:t>زوائد او </a:t>
            </a:r>
            <a:r>
              <a:rPr lang="ar-IQ" dirty="0" err="1"/>
              <a:t>نموات</a:t>
            </a:r>
            <a:r>
              <a:rPr lang="ar-IQ" dirty="0"/>
              <a:t> خارجية </a:t>
            </a:r>
            <a:r>
              <a:rPr lang="ar-IQ" dirty="0" smtClean="0"/>
              <a:t>لخلايا </a:t>
            </a:r>
            <a:r>
              <a:rPr lang="ar-IQ" dirty="0"/>
              <a:t>البشرة والتي قد تسقط مبكرا او تستديم </a:t>
            </a:r>
            <a:r>
              <a:rPr lang="ar-IQ" dirty="0" smtClean="0"/>
              <a:t>لطيلة </a:t>
            </a:r>
            <a:r>
              <a:rPr lang="ar-IQ" dirty="0"/>
              <a:t>حياة النبات، والمستديمة </a:t>
            </a:r>
            <a:r>
              <a:rPr lang="ar-IQ" dirty="0" smtClean="0"/>
              <a:t>منها </a:t>
            </a:r>
            <a:r>
              <a:rPr lang="ar-IQ" dirty="0"/>
              <a:t>قد تبقى حية او تفقد </a:t>
            </a:r>
            <a:r>
              <a:rPr lang="ar-IQ" dirty="0" smtClean="0"/>
              <a:t>حيويتها </a:t>
            </a:r>
            <a:r>
              <a:rPr lang="ar-IQ" dirty="0"/>
              <a:t>وتصبح جافة، وتتكون شعيرات البشرة </a:t>
            </a:r>
            <a:r>
              <a:rPr lang="ar-IQ" dirty="0" smtClean="0"/>
              <a:t>على </a:t>
            </a:r>
            <a:r>
              <a:rPr lang="ar-IQ" dirty="0"/>
              <a:t>جميع </a:t>
            </a:r>
            <a:r>
              <a:rPr lang="ar-IQ" dirty="0" smtClean="0"/>
              <a:t>الاجزاء </a:t>
            </a:r>
            <a:r>
              <a:rPr lang="ar-IQ" dirty="0"/>
              <a:t>النباتية بما في ذلك </a:t>
            </a:r>
            <a:r>
              <a:rPr lang="ar-IQ" dirty="0" smtClean="0"/>
              <a:t>الاسدية </a:t>
            </a:r>
            <a:r>
              <a:rPr lang="ar-IQ" dirty="0"/>
              <a:t>والبذور وقد تكون الشعيرات احادية </a:t>
            </a:r>
            <a:r>
              <a:rPr lang="ar-IQ" dirty="0" smtClean="0"/>
              <a:t>الخلية </a:t>
            </a:r>
            <a:r>
              <a:rPr lang="ar-IQ" dirty="0"/>
              <a:t>او متعددة </a:t>
            </a:r>
            <a:r>
              <a:rPr lang="ar-IQ" dirty="0" smtClean="0"/>
              <a:t>الخلايا.</a:t>
            </a:r>
            <a:endParaRPr lang="ar-IQ" dirty="0"/>
          </a:p>
        </p:txBody>
      </p:sp>
    </p:spTree>
    <p:extLst>
      <p:ext uri="{BB962C8B-B14F-4D97-AF65-F5344CB8AC3E}">
        <p14:creationId xmlns:p14="http://schemas.microsoft.com/office/powerpoint/2010/main" val="3567276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28600"/>
            <a:ext cx="8229600" cy="5072608"/>
          </a:xfrm>
        </p:spPr>
        <p:txBody>
          <a:bodyPr>
            <a:normAutofit/>
          </a:bodyPr>
          <a:lstStyle/>
          <a:p>
            <a:pPr algn="ctr"/>
            <a:r>
              <a:rPr lang="ar-IQ" sz="3600" dirty="0"/>
              <a:t>تتوزع على نطاق واسع على سطح أنسجة مختلفة في النباتات، وتظهر أشكال مختلفة متفرعة أو غير </a:t>
            </a:r>
            <a:r>
              <a:rPr lang="ar-IQ" sz="3600" dirty="0" smtClean="0"/>
              <a:t>متفرعة، </a:t>
            </a:r>
            <a:r>
              <a:rPr lang="ar-IQ" sz="3600" dirty="0"/>
              <a:t>وغدية أو غير غدية بناءً على خصائص ووظائف </a:t>
            </a:r>
            <a:r>
              <a:rPr lang="ar-IQ" sz="3600" dirty="0" smtClean="0"/>
              <a:t>مختلفة </a:t>
            </a:r>
            <a:r>
              <a:rPr lang="ar-IQ" sz="3600" dirty="0"/>
              <a:t>تختلف </a:t>
            </a:r>
            <a:r>
              <a:rPr lang="ar-IQ" sz="3600" dirty="0" smtClean="0"/>
              <a:t>كثافتها باختلاف الاجزاء النباتية.</a:t>
            </a:r>
            <a:br>
              <a:rPr lang="ar-IQ" sz="3600" dirty="0" smtClean="0"/>
            </a:br>
            <a:r>
              <a:rPr lang="ar-IQ" sz="3600" dirty="0" smtClean="0"/>
              <a:t> </a:t>
            </a:r>
            <a:endParaRPr lang="ar-IQ" sz="3600" dirty="0"/>
          </a:p>
        </p:txBody>
      </p:sp>
    </p:spTree>
    <p:extLst>
      <p:ext uri="{BB962C8B-B14F-4D97-AF65-F5344CB8AC3E}">
        <p14:creationId xmlns:p14="http://schemas.microsoft.com/office/powerpoint/2010/main" val="125361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052736"/>
            <a:ext cx="8229600" cy="5184576"/>
          </a:xfrm>
        </p:spPr>
        <p:txBody>
          <a:bodyPr>
            <a:normAutofit fontScale="90000"/>
          </a:bodyPr>
          <a:lstStyle/>
          <a:p>
            <a:pPr algn="ctr"/>
            <a:r>
              <a:rPr lang="ar-IQ" sz="4000" dirty="0" smtClean="0"/>
              <a:t/>
            </a:r>
            <a:br>
              <a:rPr lang="ar-IQ" sz="4000" dirty="0" smtClean="0"/>
            </a:br>
            <a:r>
              <a:rPr lang="ar-IQ" sz="4000" dirty="0" smtClean="0"/>
              <a:t> أ- </a:t>
            </a:r>
            <a:r>
              <a:rPr lang="ar-IQ" sz="4000" dirty="0"/>
              <a:t>شعيرات </a:t>
            </a:r>
            <a:r>
              <a:rPr lang="ar-IQ" sz="4000" dirty="0" err="1" smtClean="0"/>
              <a:t>لاغدية</a:t>
            </a:r>
            <a:r>
              <a:rPr lang="ar-IQ" sz="4000" dirty="0" smtClean="0"/>
              <a:t> </a:t>
            </a:r>
            <a:r>
              <a:rPr lang="en-US" sz="4000" dirty="0" smtClean="0"/>
              <a:t> </a:t>
            </a:r>
            <a:r>
              <a:rPr lang="en-US" sz="4000" dirty="0" smtClean="0"/>
              <a:t>Non Glandular</a:t>
            </a:r>
            <a:r>
              <a:rPr lang="ar-IQ" sz="4000" dirty="0" smtClean="0"/>
              <a:t> </a:t>
            </a:r>
            <a:r>
              <a:rPr lang="ar-IQ" sz="4000" dirty="0" smtClean="0"/>
              <a:t>لها </a:t>
            </a:r>
            <a:r>
              <a:rPr lang="ar-IQ" sz="4000" dirty="0"/>
              <a:t>وظائف اخرى غير </a:t>
            </a:r>
            <a:r>
              <a:rPr lang="ar-IQ" sz="4000" dirty="0" smtClean="0"/>
              <a:t>افرازية تلعب </a:t>
            </a:r>
            <a:r>
              <a:rPr lang="ar-IQ" sz="4000" dirty="0"/>
              <a:t>دور مهم </a:t>
            </a:r>
            <a:r>
              <a:rPr lang="ar-IQ" sz="4000" dirty="0" smtClean="0"/>
              <a:t>كحاجز </a:t>
            </a:r>
            <a:r>
              <a:rPr lang="ar-IQ" sz="4000" dirty="0"/>
              <a:t>وقائي ضد المخاطر </a:t>
            </a:r>
            <a:r>
              <a:rPr lang="ar-IQ" sz="4000" dirty="0" smtClean="0"/>
              <a:t>الطبيعية كالحرارة </a:t>
            </a:r>
            <a:r>
              <a:rPr lang="ar-IQ" sz="4000" dirty="0"/>
              <a:t>الشديدة </a:t>
            </a:r>
            <a:r>
              <a:rPr lang="ar-IQ" sz="4000" dirty="0" smtClean="0"/>
              <a:t>والإشعاع فوق البنفسجي كما </a:t>
            </a:r>
            <a:r>
              <a:rPr lang="ar-IQ" sz="4000" dirty="0"/>
              <a:t>أن الشعيرات الصغيرة الموجودة في جذور النباتات تلعب دورا محوريا في المساعدة على تماسك التربة والحد من تآكلها .</a:t>
            </a:r>
            <a:r>
              <a:rPr lang="ar-IQ" sz="4000" dirty="0" smtClean="0"/>
              <a:t/>
            </a:r>
            <a:br>
              <a:rPr lang="ar-IQ" sz="4000" dirty="0" smtClean="0"/>
            </a:br>
            <a:r>
              <a:rPr lang="ar-IQ" sz="4000" dirty="0" smtClean="0"/>
              <a:t>ب</a:t>
            </a:r>
            <a:r>
              <a:rPr lang="ar-IQ" sz="4000" dirty="0" smtClean="0">
                <a:solidFill>
                  <a:srgbClr val="666666"/>
                </a:solidFill>
              </a:rPr>
              <a:t>- </a:t>
            </a:r>
            <a:r>
              <a:rPr lang="ar-IQ" sz="4000" dirty="0">
                <a:solidFill>
                  <a:srgbClr val="666666"/>
                </a:solidFill>
              </a:rPr>
              <a:t>شعيرات </a:t>
            </a:r>
            <a:r>
              <a:rPr lang="ar-IQ" sz="4000" dirty="0" smtClean="0">
                <a:solidFill>
                  <a:srgbClr val="666666"/>
                </a:solidFill>
              </a:rPr>
              <a:t>غدية</a:t>
            </a:r>
            <a:r>
              <a:rPr lang="en-US" sz="4000" dirty="0" smtClean="0">
                <a:solidFill>
                  <a:srgbClr val="666666"/>
                </a:solidFill>
              </a:rPr>
              <a:t>Glandular </a:t>
            </a:r>
            <a:r>
              <a:rPr lang="ar-IQ" sz="4000" dirty="0" smtClean="0">
                <a:solidFill>
                  <a:srgbClr val="666666"/>
                </a:solidFill>
              </a:rPr>
              <a:t> </a:t>
            </a:r>
            <a:r>
              <a:rPr lang="ar-IQ" sz="4000" dirty="0" smtClean="0">
                <a:solidFill>
                  <a:srgbClr val="666666"/>
                </a:solidFill>
              </a:rPr>
              <a:t>: </a:t>
            </a:r>
            <a:r>
              <a:rPr lang="ar-IQ" sz="4000" dirty="0">
                <a:solidFill>
                  <a:srgbClr val="666666"/>
                </a:solidFill>
              </a:rPr>
              <a:t>ولها وظيفة </a:t>
            </a:r>
            <a:r>
              <a:rPr lang="ar-IQ" sz="4000" dirty="0" smtClean="0">
                <a:solidFill>
                  <a:srgbClr val="666666"/>
                </a:solidFill>
              </a:rPr>
              <a:t>افرازية ضد الحشرات مثلا عن </a:t>
            </a:r>
            <a:r>
              <a:rPr lang="ar-IQ" sz="4000" dirty="0">
                <a:solidFill>
                  <a:srgbClr val="666666"/>
                </a:solidFill>
              </a:rPr>
              <a:t>طريق إفراز المواد الطاردة </a:t>
            </a:r>
            <a:r>
              <a:rPr lang="ar-IQ" sz="4000" dirty="0" err="1">
                <a:solidFill>
                  <a:srgbClr val="666666"/>
                </a:solidFill>
              </a:rPr>
              <a:t>والقلويدات</a:t>
            </a:r>
            <a:r>
              <a:rPr lang="ar-IQ" sz="4000" dirty="0">
                <a:solidFill>
                  <a:srgbClr val="666666"/>
                </a:solidFill>
              </a:rPr>
              <a:t> والمواد </a:t>
            </a:r>
            <a:r>
              <a:rPr lang="ar-IQ" sz="4000" dirty="0" smtClean="0">
                <a:solidFill>
                  <a:srgbClr val="666666"/>
                </a:solidFill>
              </a:rPr>
              <a:t>السامة.</a:t>
            </a:r>
            <a:r>
              <a:rPr lang="ar-IQ" sz="4000" dirty="0">
                <a:solidFill>
                  <a:srgbClr val="666666"/>
                </a:solidFill>
              </a:rPr>
              <a:t/>
            </a:r>
            <a:br>
              <a:rPr lang="ar-IQ" sz="4000" dirty="0">
                <a:solidFill>
                  <a:srgbClr val="666666"/>
                </a:solidFill>
              </a:rPr>
            </a:br>
            <a:endParaRPr lang="ar-IQ" sz="4000" dirty="0"/>
          </a:p>
        </p:txBody>
      </p:sp>
    </p:spTree>
    <p:extLst>
      <p:ext uri="{BB962C8B-B14F-4D97-AF65-F5344CB8AC3E}">
        <p14:creationId xmlns:p14="http://schemas.microsoft.com/office/powerpoint/2010/main" val="4175303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124744"/>
            <a:ext cx="8229600" cy="3024336"/>
          </a:xfrm>
        </p:spPr>
        <p:txBody>
          <a:bodyPr>
            <a:normAutofit fontScale="90000"/>
          </a:bodyPr>
          <a:lstStyle/>
          <a:p>
            <a:pPr algn="ctr"/>
            <a:r>
              <a:rPr lang="ar-IQ" sz="4400" dirty="0"/>
              <a:t/>
            </a:r>
            <a:br>
              <a:rPr lang="ar-IQ" sz="4400" dirty="0"/>
            </a:br>
            <a:r>
              <a:rPr lang="ar-IQ" sz="4400" dirty="0"/>
              <a:t>كما ان بعض الشعيرات ضارة بالبشر اذ تسبب بسهولة التهابات الجهاز التنفسي والتهابات الرئة والحمى والإنفلونزا وفي الحالات </a:t>
            </a:r>
            <a:r>
              <a:rPr lang="ar-IQ" sz="4400" dirty="0" smtClean="0"/>
              <a:t>الشديدة </a:t>
            </a:r>
            <a:r>
              <a:rPr lang="ar-IQ" sz="4400" dirty="0"/>
              <a:t>من المحتمل أن تسبب السرطان</a:t>
            </a:r>
          </a:p>
        </p:txBody>
      </p:sp>
    </p:spTree>
    <p:extLst>
      <p:ext uri="{BB962C8B-B14F-4D97-AF65-F5344CB8AC3E}">
        <p14:creationId xmlns:p14="http://schemas.microsoft.com/office/powerpoint/2010/main" val="4231797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052736"/>
            <a:ext cx="8229600" cy="3672408"/>
          </a:xfrm>
        </p:spPr>
        <p:txBody>
          <a:bodyPr>
            <a:normAutofit/>
          </a:bodyPr>
          <a:lstStyle/>
          <a:p>
            <a:endParaRPr lang="ar-IQ"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7862069"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4702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أصل">
  <a:themeElements>
    <a:clrScheme name="حيوية">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أصل">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أصل">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3831</TotalTime>
  <Words>97</Words>
  <Application>Microsoft Office PowerPoint</Application>
  <PresentationFormat>عرض على الشاشة (3:4)‏</PresentationFormat>
  <Paragraphs>9</Paragraphs>
  <Slides>34</Slides>
  <Notes>0</Notes>
  <HiddenSlides>0</HiddenSlides>
  <MMClips>0</MMClips>
  <ScaleCrop>false</ScaleCrop>
  <HeadingPairs>
    <vt:vector size="4" baseType="variant">
      <vt:variant>
        <vt:lpstr>نسق</vt:lpstr>
      </vt:variant>
      <vt:variant>
        <vt:i4>1</vt:i4>
      </vt:variant>
      <vt:variant>
        <vt:lpstr>عناوين الشرائح</vt:lpstr>
      </vt:variant>
      <vt:variant>
        <vt:i4>34</vt:i4>
      </vt:variant>
    </vt:vector>
  </HeadingPairs>
  <TitlesOfParts>
    <vt:vector size="35" baseType="lpstr">
      <vt:lpstr>أصل</vt:lpstr>
      <vt:lpstr>الشعيرات في النبات Trichome in plant   أ.م.د. خنساء رشيد مجيد/ مركز بحوث ومتحف التاريخ الطبيعي/جامعة بغداد </vt:lpstr>
      <vt:lpstr>عرض تقديمي في PowerPoint</vt:lpstr>
      <vt:lpstr>عرض تقديمي في PowerPoint</vt:lpstr>
      <vt:lpstr>عرض تقديمي في PowerPoint</vt:lpstr>
      <vt:lpstr>وهي زوائد او نموات خارجية لخلايا البشرة والتي قد تسقط مبكرا او تستديم لطيلة حياة النبات، والمستديمة منها قد تبقى حية او تفقد حيويتها وتصبح جافة، وتتكون شعيرات البشرة على جميع الاجزاء النباتية بما في ذلك الاسدية والبذور وقد تكون الشعيرات احادية الخلية او متعددة الخلايا.</vt:lpstr>
      <vt:lpstr>تتوزع على نطاق واسع على سطح أنسجة مختلفة في النباتات، وتظهر أشكال مختلفة متفرعة أو غير متفرعة، وغدية أو غير غدية بناءً على خصائص ووظائف مختلفة تختلف كثافتها باختلاف الاجزاء النباتية.  </vt:lpstr>
      <vt:lpstr>  أ- شعيرات لاغدية  Non Glandular لها وظائف اخرى غير افرازية تلعب دور مهم كحاجز وقائي ضد المخاطر الطبيعية كالحرارة الشديدة والإشعاع فوق البنفسجي كما أن الشعيرات الصغيرة الموجودة في جذور النباتات تلعب دورا محوريا في المساعدة على تماسك التربة والحد من تآكلها . ب- شعيرات غديةGlandular  : ولها وظيفة افرازية ضد الحشرات مثلا عن طريق إفراز المواد الطاردة والقلويدات والمواد السامة. </vt:lpstr>
      <vt:lpstr> كما ان بعض الشعيرات ضارة بالبشر اذ تسبب بسهولة التهابات الجهاز التنفسي والتهابات الرئة والحمى والإنفلونزا وفي الحالات الشديدة من المحتمل أن تسبب السرطان</vt:lpstr>
      <vt:lpstr>عرض تقديمي في PowerPoint</vt:lpstr>
      <vt:lpstr>شعيرة من خلية واحدة  Unicellular  </vt:lpstr>
      <vt:lpstr>عرض تقديمي في PowerPoint</vt:lpstr>
      <vt:lpstr>عرض تقديمي في PowerPoint</vt:lpstr>
      <vt:lpstr>شعيرات متعددة الخلايا Multicellular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stellate trichomes</vt:lpstr>
      <vt:lpstr>عرض تقديمي في PowerPoint</vt:lpstr>
      <vt:lpstr>  الشعيرات الغدية   Glandular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Naim Al Hussaini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خنساء</dc:creator>
  <cp:lastModifiedBy>dr</cp:lastModifiedBy>
  <cp:revision>248</cp:revision>
  <dcterms:created xsi:type="dcterms:W3CDTF">2017-12-06T16:44:17Z</dcterms:created>
  <dcterms:modified xsi:type="dcterms:W3CDTF">2022-05-23T19:02:51Z</dcterms:modified>
</cp:coreProperties>
</file>