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y="6858000" cx="12192000"/>
  <p:notesSz cx="6858000" cy="9144000"/>
  <p:defaultTextStyle>
    <a:defPPr lvl="0">
      <a:defRPr lang="en-US"/>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7.xml"/><Relationship Id="rId20" Type="http://schemas.openxmlformats.org/officeDocument/2006/relationships/slide" Target="slides/slide17.xml"/><Relationship Id="rId42" Type="http://schemas.openxmlformats.org/officeDocument/2006/relationships/slide" Target="slides/slide39.xml"/><Relationship Id="rId41" Type="http://schemas.openxmlformats.org/officeDocument/2006/relationships/slide" Target="slides/slide38.xml"/><Relationship Id="rId22" Type="http://schemas.openxmlformats.org/officeDocument/2006/relationships/slide" Target="slides/slide19.xml"/><Relationship Id="rId21" Type="http://schemas.openxmlformats.org/officeDocument/2006/relationships/slide" Target="slides/slide18.xml"/><Relationship Id="rId43" Type="http://schemas.openxmlformats.org/officeDocument/2006/relationships/slide" Target="slides/slide40.xml"/><Relationship Id="rId24" Type="http://schemas.openxmlformats.org/officeDocument/2006/relationships/slide" Target="slides/slide21.xml"/><Relationship Id="rId23" Type="http://schemas.openxmlformats.org/officeDocument/2006/relationships/slide" Target="slides/slide2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25" Type="http://schemas.openxmlformats.org/officeDocument/2006/relationships/slide" Target="slides/slide22.xml"/><Relationship Id="rId28" Type="http://schemas.openxmlformats.org/officeDocument/2006/relationships/slide" Target="slides/slide25.xml"/><Relationship Id="rId27" Type="http://schemas.openxmlformats.org/officeDocument/2006/relationships/slide" Target="slides/slide24.xml"/><Relationship Id="rId5" Type="http://schemas.openxmlformats.org/officeDocument/2006/relationships/slide" Target="slides/slide2.xml"/><Relationship Id="rId6" Type="http://schemas.openxmlformats.org/officeDocument/2006/relationships/slide" Target="slides/slide3.xml"/><Relationship Id="rId29" Type="http://schemas.openxmlformats.org/officeDocument/2006/relationships/slide" Target="slides/slide26.xml"/><Relationship Id="rId7" Type="http://schemas.openxmlformats.org/officeDocument/2006/relationships/slide" Target="slides/slide4.xml"/><Relationship Id="rId8" Type="http://schemas.openxmlformats.org/officeDocument/2006/relationships/slide" Target="slides/slide5.xml"/><Relationship Id="rId31" Type="http://schemas.openxmlformats.org/officeDocument/2006/relationships/slide" Target="slides/slide28.xml"/><Relationship Id="rId30" Type="http://schemas.openxmlformats.org/officeDocument/2006/relationships/slide" Target="slides/slide27.xml"/><Relationship Id="rId11" Type="http://schemas.openxmlformats.org/officeDocument/2006/relationships/slide" Target="slides/slide8.xml"/><Relationship Id="rId33" Type="http://schemas.openxmlformats.org/officeDocument/2006/relationships/slide" Target="slides/slide30.xml"/><Relationship Id="rId10" Type="http://schemas.openxmlformats.org/officeDocument/2006/relationships/slide" Target="slides/slide7.xml"/><Relationship Id="rId32" Type="http://schemas.openxmlformats.org/officeDocument/2006/relationships/slide" Target="slides/slide29.xml"/><Relationship Id="rId13" Type="http://schemas.openxmlformats.org/officeDocument/2006/relationships/slide" Target="slides/slide10.xml"/><Relationship Id="rId35" Type="http://schemas.openxmlformats.org/officeDocument/2006/relationships/slide" Target="slides/slide32.xml"/><Relationship Id="rId12" Type="http://schemas.openxmlformats.org/officeDocument/2006/relationships/slide" Target="slides/slide9.xml"/><Relationship Id="rId34" Type="http://schemas.openxmlformats.org/officeDocument/2006/relationships/slide" Target="slides/slide31.xml"/><Relationship Id="rId15" Type="http://schemas.openxmlformats.org/officeDocument/2006/relationships/slide" Target="slides/slide12.xml"/><Relationship Id="rId37" Type="http://schemas.openxmlformats.org/officeDocument/2006/relationships/slide" Target="slides/slide34.xml"/><Relationship Id="rId14" Type="http://schemas.openxmlformats.org/officeDocument/2006/relationships/slide" Target="slides/slide11.xml"/><Relationship Id="rId36" Type="http://schemas.openxmlformats.org/officeDocument/2006/relationships/slide" Target="slides/slide33.xml"/><Relationship Id="rId17" Type="http://schemas.openxmlformats.org/officeDocument/2006/relationships/slide" Target="slides/slide14.xml"/><Relationship Id="rId39" Type="http://schemas.openxmlformats.org/officeDocument/2006/relationships/slide" Target="slides/slide36.xml"/><Relationship Id="rId16" Type="http://schemas.openxmlformats.org/officeDocument/2006/relationships/slide" Target="slides/slide13.xml"/><Relationship Id="rId38" Type="http://schemas.openxmlformats.org/officeDocument/2006/relationships/slide" Target="slides/slide35.xml"/><Relationship Id="rId19" Type="http://schemas.openxmlformats.org/officeDocument/2006/relationships/slide" Target="slides/slide16.xml"/><Relationship Id="rId18"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FFC0B3-9C97-44F8-B4F6-78230BA7344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E91FB7AF-94FD-4136-9D26-EA39182E1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4EA6A563-8B2C-4521-B120-B7DD33214A35}"/>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5" name="عنصر نائب للتذييل 4">
            <a:extLst>
              <a:ext uri="{FF2B5EF4-FFF2-40B4-BE49-F238E27FC236}">
                <a16:creationId xmlns:a16="http://schemas.microsoft.com/office/drawing/2014/main" id="{7F1527A2-69DA-48D0-A2FC-392A43A5DE5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3AA72F81-82F5-4421-A47F-608D199F564F}"/>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350736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F88753-63B5-495A-A608-1769C0D12A30}"/>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BE8B25DC-BB88-4B4B-B8A2-2FCB890C2D1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564B4275-F0A3-45D8-847D-E75678E05477}"/>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5" name="عنصر نائب للتذييل 4">
            <a:extLst>
              <a:ext uri="{FF2B5EF4-FFF2-40B4-BE49-F238E27FC236}">
                <a16:creationId xmlns:a16="http://schemas.microsoft.com/office/drawing/2014/main" id="{30BA9D8E-1035-4DB5-B340-ABB89E9A776A}"/>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7624C64F-2AB7-4E09-B157-B7F6E5DA3163}"/>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200242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876E41E1-886B-41D6-BBF6-0F0FCF5F472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6837F193-E7F9-46A8-B5E4-203A41BFB84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242157AE-5B02-4767-BA33-4355BA4A8EE5}"/>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5" name="عنصر نائب للتذييل 4">
            <a:extLst>
              <a:ext uri="{FF2B5EF4-FFF2-40B4-BE49-F238E27FC236}">
                <a16:creationId xmlns:a16="http://schemas.microsoft.com/office/drawing/2014/main" id="{4A9E022E-8E2E-47D4-8A4C-FAF4A9712DDE}"/>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B8A0CCA-6CA0-4A5D-8275-574E379F1B7B}"/>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399622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151E90-38E4-45F9-ADFE-078504E00F40}"/>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9635413-4F41-4DEE-9CFA-42ED0110D76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DF28516-28B8-4064-AB4C-47F7742276AA}"/>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5" name="عنصر نائب للتذييل 4">
            <a:extLst>
              <a:ext uri="{FF2B5EF4-FFF2-40B4-BE49-F238E27FC236}">
                <a16:creationId xmlns:a16="http://schemas.microsoft.com/office/drawing/2014/main" id="{3DBEE5A3-EB9D-4590-A209-6E8C50BAE2A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36C84BB-7A3C-4D4F-8475-68F8CBA60D55}"/>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88405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C99ED0-C6F8-48EC-A524-C4D7C7D23AC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81CBAC3-FEE3-4803-B1AC-3C9C9A080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E399179-4BF2-4FF9-BD2B-CC8E58A4C0A3}"/>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5" name="عنصر نائب للتذييل 4">
            <a:extLst>
              <a:ext uri="{FF2B5EF4-FFF2-40B4-BE49-F238E27FC236}">
                <a16:creationId xmlns:a16="http://schemas.microsoft.com/office/drawing/2014/main" id="{48EF0354-B4BE-4696-A4B0-4B392B5C41EA}"/>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148809F9-98C7-4E2B-B784-642C4E839CCC}"/>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114774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C824A0-B4CF-413B-89CF-93FB6B42E81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9417752B-B93D-47D3-9B02-EED9A3CFF2D5}"/>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8B636497-72E9-4097-8E3D-995369FACD0D}"/>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6A358017-A624-4837-8EDC-0E6F3BB575FD}"/>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6" name="عنصر نائب للتذييل 5">
            <a:extLst>
              <a:ext uri="{FF2B5EF4-FFF2-40B4-BE49-F238E27FC236}">
                <a16:creationId xmlns:a16="http://schemas.microsoft.com/office/drawing/2014/main" id="{7B926E38-A926-4E59-A9CF-75B5045ADD8D}"/>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E1BBB046-B4E0-45D7-AF71-497696F988A9}"/>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127402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F65E21-DF3E-4D57-8C03-12EE4516134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4CA8F52C-374C-4634-A6E9-FBE429A29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E0912531-2875-41F1-98E9-6E792855F84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594844F0-6C60-4F03-91FF-66428F7FE8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3DFEFBA-7BBA-4EFE-8A52-3612D55BB6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C4F58D67-2386-4BE4-8C7D-FF49B05AF3AB}"/>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8" name="عنصر نائب للتذييل 7">
            <a:extLst>
              <a:ext uri="{FF2B5EF4-FFF2-40B4-BE49-F238E27FC236}">
                <a16:creationId xmlns:a16="http://schemas.microsoft.com/office/drawing/2014/main" id="{E7651785-C9B8-48B6-BA73-0D5E7BED708C}"/>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C78265E6-D04C-4626-8D66-4754DBDE09E2}"/>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134629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FBABDB-AB36-4F87-8BBA-6A4B92EC091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06A538A9-1AE3-445B-9A65-7299613CD73A}"/>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4" name="عنصر نائب للتذييل 3">
            <a:extLst>
              <a:ext uri="{FF2B5EF4-FFF2-40B4-BE49-F238E27FC236}">
                <a16:creationId xmlns:a16="http://schemas.microsoft.com/office/drawing/2014/main" id="{BF8BBE59-B3D3-45C2-8EDC-16BBCF3EB2A7}"/>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A650B6DC-78C9-487D-B1D7-0E6448F1F754}"/>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167969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39BAAF2-2276-44EE-9500-B11B43DC611D}"/>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3" name="عنصر نائب للتذييل 2">
            <a:extLst>
              <a:ext uri="{FF2B5EF4-FFF2-40B4-BE49-F238E27FC236}">
                <a16:creationId xmlns:a16="http://schemas.microsoft.com/office/drawing/2014/main" id="{3FFC4AB1-41A0-43A4-BBBB-6C42FB292A52}"/>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B85FE411-86B8-49EC-A76F-262735FD5F49}"/>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349544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9912A7-0AC7-4F48-BEE0-E11EA178F22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35E4B12D-803B-4B71-8118-59D503DD0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9AB2C636-D173-464D-A2E0-CC09272F2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8DCB7DA-5F93-430D-B4FD-7247F14D9C8C}"/>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6" name="عنصر نائب للتذييل 5">
            <a:extLst>
              <a:ext uri="{FF2B5EF4-FFF2-40B4-BE49-F238E27FC236}">
                <a16:creationId xmlns:a16="http://schemas.microsoft.com/office/drawing/2014/main" id="{2451810B-3347-4402-8AD0-3937DA66B0B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FA59DC68-7700-43C1-88AF-225AC2873517}"/>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351034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C4E5CC-1887-443B-A9A2-07139C2E7D6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E65B6D67-F9E9-45A7-828E-B161A8C5D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65BDF9B2-D08E-4675-8EBB-B75F044A2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659BC55-6D64-4673-8DC1-693FE48024C3}"/>
              </a:ext>
            </a:extLst>
          </p:cNvPr>
          <p:cNvSpPr>
            <a:spLocks noGrp="1"/>
          </p:cNvSpPr>
          <p:nvPr>
            <p:ph type="dt" sz="half" idx="10"/>
          </p:nvPr>
        </p:nvSpPr>
        <p:spPr/>
        <p:txBody>
          <a:bodyPr/>
          <a:lstStyle/>
          <a:p>
            <a:fld id="{1EFED36D-9D42-4F98-A848-EEFA3F8B13D5}" type="datetimeFigureOut">
              <a:rPr lang="en-US" smtClean="0"/>
              <a:t>4/27/2022</a:t>
            </a:fld>
            <a:endParaRPr lang="en-US"/>
          </a:p>
        </p:txBody>
      </p:sp>
      <p:sp>
        <p:nvSpPr>
          <p:cNvPr id="6" name="عنصر نائب للتذييل 5">
            <a:extLst>
              <a:ext uri="{FF2B5EF4-FFF2-40B4-BE49-F238E27FC236}">
                <a16:creationId xmlns:a16="http://schemas.microsoft.com/office/drawing/2014/main" id="{A633E663-6244-4281-9FE0-649AB77E850A}"/>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EA9E9980-0193-4ED9-85EB-39F4C638582B}"/>
              </a:ext>
            </a:extLst>
          </p:cNvPr>
          <p:cNvSpPr>
            <a:spLocks noGrp="1"/>
          </p:cNvSpPr>
          <p:nvPr>
            <p:ph type="sldNum" sz="quarter" idx="12"/>
          </p:nvPr>
        </p:nvSpPr>
        <p:spPr/>
        <p:txBody>
          <a:bodyPr/>
          <a:lstStyle/>
          <a:p>
            <a:fld id="{DB5B3B7B-C8D4-42B2-B0BA-93B3E8F9FBDA}" type="slidenum">
              <a:rPr lang="en-US" smtClean="0"/>
              <a:t>‹#›</a:t>
            </a:fld>
            <a:endParaRPr lang="en-US"/>
          </a:p>
        </p:txBody>
      </p:sp>
    </p:spTree>
    <p:extLst>
      <p:ext uri="{BB962C8B-B14F-4D97-AF65-F5344CB8AC3E}">
        <p14:creationId xmlns:p14="http://schemas.microsoft.com/office/powerpoint/2010/main" val="428811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5BA2D5F-279A-4148-BA98-FA12687F13E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7F3B1385-493C-4D4C-BA2B-0D494083757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C9B0900-8226-4243-B6D5-E23D749A1CC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EFED36D-9D42-4F98-A848-EEFA3F8B13D5}" type="datetimeFigureOut">
              <a:rPr lang="en-US" smtClean="0"/>
              <a:t>4/27/2022</a:t>
            </a:fld>
            <a:endParaRPr lang="en-US"/>
          </a:p>
        </p:txBody>
      </p:sp>
      <p:sp>
        <p:nvSpPr>
          <p:cNvPr id="5" name="عنصر نائب للتذييل 4">
            <a:extLst>
              <a:ext uri="{FF2B5EF4-FFF2-40B4-BE49-F238E27FC236}">
                <a16:creationId xmlns:a16="http://schemas.microsoft.com/office/drawing/2014/main" id="{A786B090-86AB-4007-8694-65E039419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6D7F305F-6F55-4C8D-BDAA-633B76A0982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5B3B7B-C8D4-42B2-B0BA-93B3E8F9FBDA}" type="slidenum">
              <a:rPr lang="en-US" smtClean="0"/>
              <a:t>‹#›</a:t>
            </a:fld>
            <a:endParaRPr lang="en-US"/>
          </a:p>
        </p:txBody>
      </p:sp>
    </p:spTree>
    <p:extLst>
      <p:ext uri="{BB962C8B-B14F-4D97-AF65-F5344CB8AC3E}">
        <p14:creationId xmlns:p14="http://schemas.microsoft.com/office/powerpoint/2010/main" val="33848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2C2B27-3F99-4A4A-87BC-9B0D28926863}"/>
              </a:ext>
            </a:extLst>
          </p:cNvPr>
          <p:cNvSpPr>
            <a:spLocks noGrp="1"/>
          </p:cNvSpPr>
          <p:nvPr>
            <p:ph type="ctrTitle"/>
          </p:nvPr>
        </p:nvSpPr>
        <p:spPr>
          <a:xfrm>
            <a:off x="0" y="0"/>
            <a:ext cx="12192000" cy="3509963"/>
          </a:xfrm>
          <a:solidFill>
            <a:schemeClr val="accent2">
              <a:lumMod val="20000"/>
              <a:lumOff val="80000"/>
            </a:schemeClr>
          </a:solidFill>
        </p:spPr>
        <p:txBody>
          <a:bodyPr>
            <a:normAutofit/>
          </a:bodyPr>
          <a:lstStyle/>
          <a:p>
            <a:r>
              <a:rPr lang="ar-IQ" sz="6000" b="1" u="sng" dirty="0">
                <a:solidFill>
                  <a:srgbClr val="C00000"/>
                </a:solidFill>
                <a:latin typeface="Simplified Arabic" panose="02020603050405020304" pitchFamily="18" charset="-78"/>
                <a:cs typeface="Simplified Arabic" panose="02020603050405020304" pitchFamily="18" charset="-78"/>
              </a:rPr>
              <a:t>الاستلال العلمي والسلامة الفكرية و دورهما في ترصين البحوث الأكاديمية</a:t>
            </a:r>
            <a:br>
              <a:rPr lang="ar-IQ" sz="6000" b="1" u="sng" dirty="0">
                <a:solidFill>
                  <a:srgbClr val="C00000"/>
                </a:solidFill>
                <a:latin typeface="Simplified Arabic" panose="02020603050405020304" pitchFamily="18" charset="-78"/>
                <a:cs typeface="Simplified Arabic" panose="02020603050405020304" pitchFamily="18" charset="-78"/>
              </a:rPr>
            </a:br>
            <a:endParaRPr lang="en-US" dirty="0"/>
          </a:p>
        </p:txBody>
      </p:sp>
      <p:sp>
        <p:nvSpPr>
          <p:cNvPr id="3" name="عنوان فرعي 2">
            <a:extLst>
              <a:ext uri="{FF2B5EF4-FFF2-40B4-BE49-F238E27FC236}">
                <a16:creationId xmlns:a16="http://schemas.microsoft.com/office/drawing/2014/main" id="{3C6A7918-A925-45A5-B119-14B8901CC053}"/>
              </a:ext>
            </a:extLst>
          </p:cNvPr>
          <p:cNvSpPr>
            <a:spLocks noGrp="1"/>
          </p:cNvSpPr>
          <p:nvPr>
            <p:ph type="subTitle" idx="1"/>
          </p:nvPr>
        </p:nvSpPr>
        <p:spPr>
          <a:xfrm>
            <a:off x="0" y="3602038"/>
            <a:ext cx="12192000" cy="947660"/>
          </a:xfrm>
        </p:spPr>
        <p:txBody>
          <a:bodyPr/>
          <a:lstStyle/>
          <a:p>
            <a:r>
              <a:rPr lang="ar-IQ" sz="3200" b="1" dirty="0">
                <a:solidFill>
                  <a:schemeClr val="accent1">
                    <a:lumMod val="75000"/>
                  </a:schemeClr>
                </a:solidFill>
                <a:latin typeface="Simplified Arabic" panose="02020603050405020304" pitchFamily="18" charset="-78"/>
                <a:cs typeface="Simplified Arabic" panose="02020603050405020304" pitchFamily="18" charset="-78"/>
              </a:rPr>
              <a:t>أ.د. فاطمة كريم رسن           </a:t>
            </a:r>
            <a:r>
              <a:rPr lang="ar-IQ" sz="3200" b="1" dirty="0" err="1">
                <a:solidFill>
                  <a:schemeClr val="accent1">
                    <a:lumMod val="75000"/>
                  </a:schemeClr>
                </a:solidFill>
                <a:latin typeface="Simplified Arabic" panose="02020603050405020304" pitchFamily="18" charset="-78"/>
                <a:cs typeface="Simplified Arabic" panose="02020603050405020304" pitchFamily="18" charset="-78"/>
              </a:rPr>
              <a:t>أ.م.د</a:t>
            </a:r>
            <a:r>
              <a:rPr lang="ar-IQ" sz="3200" b="1" dirty="0">
                <a:solidFill>
                  <a:schemeClr val="accent1">
                    <a:lumMod val="75000"/>
                  </a:schemeClr>
                </a:solidFill>
                <a:latin typeface="Simplified Arabic" panose="02020603050405020304" pitchFamily="18" charset="-78"/>
                <a:cs typeface="Simplified Arabic" panose="02020603050405020304" pitchFamily="18" charset="-78"/>
              </a:rPr>
              <a:t>. سهام صائب خضير</a:t>
            </a:r>
          </a:p>
          <a:p>
            <a:endParaRPr lang="en-US" dirty="0"/>
          </a:p>
        </p:txBody>
      </p:sp>
      <p:pic>
        <p:nvPicPr>
          <p:cNvPr id="5" name="صورة 4">
            <a:extLst>
              <a:ext uri="{FF2B5EF4-FFF2-40B4-BE49-F238E27FC236}">
                <a16:creationId xmlns:a16="http://schemas.microsoft.com/office/drawing/2014/main" id="{408D4B14-B23C-4D1B-85FC-46A88B8A579F}"/>
              </a:ext>
            </a:extLst>
          </p:cNvPr>
          <p:cNvPicPr>
            <a:picLocks noChangeAspect="1"/>
          </p:cNvPicPr>
          <p:nvPr/>
        </p:nvPicPr>
        <p:blipFill rotWithShape="1">
          <a:blip r:embed="rId2">
            <a:extLst>
              <a:ext uri="{28A0092B-C50C-407E-A947-70E740481C1C}">
                <a14:useLocalDpi xmlns:a14="http://schemas.microsoft.com/office/drawing/2010/main" val="0"/>
              </a:ext>
            </a:extLst>
          </a:blip>
          <a:srcRect b="34711"/>
          <a:stretch/>
        </p:blipFill>
        <p:spPr>
          <a:xfrm>
            <a:off x="0" y="4549698"/>
            <a:ext cx="12192000" cy="2308302"/>
          </a:xfrm>
          <a:prstGeom prst="rect">
            <a:avLst/>
          </a:prstGeom>
        </p:spPr>
      </p:pic>
    </p:spTree>
    <p:extLst>
      <p:ext uri="{BB962C8B-B14F-4D97-AF65-F5344CB8AC3E}">
        <p14:creationId xmlns:p14="http://schemas.microsoft.com/office/powerpoint/2010/main" val="237978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EB0A46-D40A-4DBA-97DD-1FB41CC0D69C}"/>
              </a:ext>
            </a:extLst>
          </p:cNvPr>
          <p:cNvSpPr>
            <a:spLocks noGrp="1"/>
          </p:cNvSpPr>
          <p:nvPr>
            <p:ph type="title"/>
          </p:nvPr>
        </p:nvSpPr>
        <p:spPr>
          <a:xfrm>
            <a:off x="0" y="1"/>
            <a:ext cx="8564136" cy="6858000"/>
          </a:xfrm>
        </p:spPr>
        <p:txBody>
          <a:bodyPr>
            <a:normAutofit/>
          </a:bodyPr>
          <a:lstStyle/>
          <a:p>
            <a:r>
              <a:rPr lang="ar-SA" b="1" dirty="0">
                <a:solidFill>
                  <a:srgbClr val="C00000"/>
                </a:solidFill>
              </a:rPr>
              <a:t>ثانيا </a:t>
            </a:r>
            <a:r>
              <a:rPr lang="ar-IQ" b="1" dirty="0">
                <a:solidFill>
                  <a:srgbClr val="C00000"/>
                </a:solidFill>
              </a:rPr>
              <a:t>:</a:t>
            </a:r>
            <a:r>
              <a:rPr lang="ar-SA" b="1" dirty="0">
                <a:solidFill>
                  <a:srgbClr val="C00000"/>
                </a:solidFill>
              </a:rPr>
              <a:t>البرامج المدفوعة: </a:t>
            </a:r>
            <a:br>
              <a:rPr lang="en-US" b="1" dirty="0"/>
            </a:br>
            <a:r>
              <a:rPr lang="ar-IQ" b="1" dirty="0"/>
              <a:t>وتمتاز بكشف ما تشابه من الدراسات وتقسم إلى مجموعات هي :</a:t>
            </a:r>
            <a:br>
              <a:rPr lang="ar-IQ" b="1" dirty="0"/>
            </a:br>
            <a:r>
              <a:rPr lang="ar-IQ" b="1" dirty="0"/>
              <a:t>- برامج متخصصة بالبحث العلمي للباحثين والأساتذة </a:t>
            </a:r>
            <a:br>
              <a:rPr lang="ar-IQ" b="1" dirty="0"/>
            </a:br>
            <a:r>
              <a:rPr lang="ar-IQ" b="1" dirty="0"/>
              <a:t>- برامج خاصة بمقالات طلاب المرحلة الجامعية </a:t>
            </a:r>
            <a:br>
              <a:rPr lang="ar-IQ" b="1" dirty="0"/>
            </a:br>
            <a:r>
              <a:rPr lang="ar-IQ" b="1" dirty="0"/>
              <a:t>- برامج خاصة بمقالات طلاب الدراسات العليا</a:t>
            </a:r>
            <a:br>
              <a:rPr lang="ar-IQ" b="1" dirty="0"/>
            </a:br>
            <a:r>
              <a:rPr lang="ar-IQ" b="1" dirty="0"/>
              <a:t>- برامج خاصة بالقبول والتسجيل بالدراسات</a:t>
            </a:r>
            <a:endParaRPr lang="en-US" dirty="0"/>
          </a:p>
        </p:txBody>
      </p:sp>
      <p:pic>
        <p:nvPicPr>
          <p:cNvPr id="5" name="عنصر نائب للمحتوى 4">
            <a:extLst>
              <a:ext uri="{FF2B5EF4-FFF2-40B4-BE49-F238E27FC236}">
                <a16:creationId xmlns:a16="http://schemas.microsoft.com/office/drawing/2014/main" id="{1BED17A5-A214-4702-92D8-D177B3AE86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4137" y="0"/>
            <a:ext cx="3523786" cy="6857999"/>
          </a:xfrm>
        </p:spPr>
      </p:pic>
    </p:spTree>
    <p:extLst>
      <p:ext uri="{BB962C8B-B14F-4D97-AF65-F5344CB8AC3E}">
        <p14:creationId xmlns:p14="http://schemas.microsoft.com/office/powerpoint/2010/main" val="6581763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59C52C-9011-4EE1-B6F4-A787C5EA50E1}"/>
              </a:ext>
            </a:extLst>
          </p:cNvPr>
          <p:cNvSpPr>
            <a:spLocks noGrp="1"/>
          </p:cNvSpPr>
          <p:nvPr>
            <p:ph type="title"/>
          </p:nvPr>
        </p:nvSpPr>
        <p:spPr>
          <a:xfrm>
            <a:off x="0" y="0"/>
            <a:ext cx="8463776" cy="6857999"/>
          </a:xfrm>
        </p:spPr>
        <p:txBody>
          <a:bodyPr/>
          <a:lstStyle/>
          <a:p>
            <a:r>
              <a:rPr lang="ar-IQ" b="1" dirty="0"/>
              <a:t>ظهرت </a:t>
            </a:r>
            <a:r>
              <a:rPr lang="ar-SA" b="1" dirty="0"/>
              <a:t>مجموعة </a:t>
            </a:r>
            <a:r>
              <a:rPr lang="ar-IQ" b="1" dirty="0"/>
              <a:t>من ال</a:t>
            </a:r>
            <a:r>
              <a:rPr lang="ar-SA" b="1" dirty="0"/>
              <a:t>برامج </a:t>
            </a:r>
            <a:r>
              <a:rPr lang="ar-IQ" b="1" dirty="0"/>
              <a:t>ال</a:t>
            </a:r>
            <a:r>
              <a:rPr lang="ar-SA" b="1" dirty="0"/>
              <a:t>احترافية </a:t>
            </a:r>
            <a:r>
              <a:rPr lang="ar-IQ" b="1" dirty="0"/>
              <a:t>ال</a:t>
            </a:r>
            <a:r>
              <a:rPr lang="ar-SA" b="1" dirty="0"/>
              <a:t>متخصصة في كشف السرقات العلمية والتشابهات وجوانب الاستلال والانتحال وغيرها مما </a:t>
            </a:r>
            <a:r>
              <a:rPr lang="ar-SA" b="1" dirty="0" err="1"/>
              <a:t>يع</a:t>
            </a:r>
            <a:r>
              <a:rPr lang="ar-IQ" b="1" dirty="0"/>
              <a:t>دّ</a:t>
            </a:r>
            <a:r>
              <a:rPr lang="ar-SA" b="1" dirty="0"/>
              <a:t> من محظورات النشر العلمي، </a:t>
            </a:r>
            <a:r>
              <a:rPr lang="ar-IQ" b="1" dirty="0"/>
              <a:t>وسنركز على البرنامج المعتمد من قبل وزارة التعليم العالي والبحث العلمي وهو برنامج الفحص الالكتروني </a:t>
            </a:r>
            <a:r>
              <a:rPr lang="en-US" b="1" dirty="0" err="1"/>
              <a:t>turnitin</a:t>
            </a:r>
            <a:r>
              <a:rPr lang="ar-SA" b="1" dirty="0"/>
              <a:t>   </a:t>
            </a:r>
            <a:r>
              <a:rPr lang="ar-IQ" b="1" dirty="0"/>
              <a:t>.</a:t>
            </a:r>
            <a:br>
              <a:rPr lang="ar-IQ" b="1" dirty="0"/>
            </a:br>
            <a:endParaRPr lang="en-US" dirty="0"/>
          </a:p>
        </p:txBody>
      </p:sp>
      <p:pic>
        <p:nvPicPr>
          <p:cNvPr id="5" name="عنصر نائب للمحتوى 4">
            <a:extLst>
              <a:ext uri="{FF2B5EF4-FFF2-40B4-BE49-F238E27FC236}">
                <a16:creationId xmlns:a16="http://schemas.microsoft.com/office/drawing/2014/main" id="{C0D14A88-2C41-4592-9411-651757F83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9012" y="0"/>
            <a:ext cx="3582988" cy="6857999"/>
          </a:xfrm>
        </p:spPr>
      </p:pic>
    </p:spTree>
    <p:extLst>
      <p:ext uri="{BB962C8B-B14F-4D97-AF65-F5344CB8AC3E}">
        <p14:creationId xmlns:p14="http://schemas.microsoft.com/office/powerpoint/2010/main" val="2204253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71599"/>
          </a:xfrm>
          <a:solidFill>
            <a:schemeClr val="accent5">
              <a:lumMod val="20000"/>
              <a:lumOff val="80000"/>
            </a:schemeClr>
          </a:solidFill>
        </p:spPr>
        <p:txBody>
          <a:bodyPr/>
          <a:lstStyle/>
          <a:p>
            <a:pPr algn="ctr"/>
            <a:r>
              <a:rPr lang="ar-IQ" b="1" dirty="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نظام </a:t>
            </a:r>
            <a:r>
              <a:rPr lang="en-US" b="1" dirty="0" err="1">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Turnitin</a:t>
            </a:r>
            <a:r>
              <a:rPr lang="ar-IQ" b="1" dirty="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 لفحص الاستلال اللاكتروني</a:t>
            </a:r>
          </a:p>
        </p:txBody>
      </p:sp>
      <p:sp>
        <p:nvSpPr>
          <p:cNvPr id="3" name="Content Placeholder 2"/>
          <p:cNvSpPr>
            <a:spLocks noGrp="1"/>
          </p:cNvSpPr>
          <p:nvPr>
            <p:ph idx="1"/>
          </p:nvPr>
        </p:nvSpPr>
        <p:spPr>
          <a:xfrm>
            <a:off x="0" y="1371600"/>
            <a:ext cx="12192000" cy="5486400"/>
          </a:xfrm>
          <a:solidFill>
            <a:schemeClr val="accent2">
              <a:lumMod val="20000"/>
              <a:lumOff val="80000"/>
            </a:schemeClr>
          </a:solidFill>
        </p:spPr>
        <p:txBody>
          <a:bodyPr>
            <a:normAutofit/>
          </a:bodyPr>
          <a:lstStyle/>
          <a:p>
            <a:pPr marL="0" indent="0" algn="just">
              <a:buNone/>
            </a:pPr>
            <a:r>
              <a:rPr lang="ar-IQ" sz="4000" b="1" dirty="0">
                <a:latin typeface="Simplified Arabic" pitchFamily="18" charset="-78"/>
                <a:cs typeface="Simplified Arabic" pitchFamily="18" charset="-78"/>
              </a:rPr>
              <a:t>هو نظام الكتروني يعمل على شبكة اللانترنت للكشف عن الانتحال وسرقة النصوص العلمية, تم تطويره ليتعامل مع 31 لغة من ضمنها الإنكليزية والعربية . بلغ عدد مستعملي هذا البرنامج 10000 مؤسسة تعليمية رخصة هذا النظام للكشف والتأكد من مصداقية البحوث ورسائل الماجستير واطاريح الدكتوراه. هذا البرنامج متاح للجميع من مؤسسات تعليمية وباحثين و طلبة لتدقيق بحوثهم فوصل عدد الطلاب إلى 20 مليون طالب وكلما زاد العدد كل توسعت قاعدة البيانات لهذا النظام فكل بحث يدخل ضمن النظام و التصنيف و يحقق مصداقية في استخراج ما تشابه من نصوص </a:t>
            </a:r>
            <a:r>
              <a:rPr lang="ar-IQ" b="1" dirty="0">
                <a:latin typeface="Simplified Arabic" pitchFamily="18" charset="-78"/>
                <a:cs typeface="Simplified Arabic" pitchFamily="18" charset="-78"/>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93540"/>
          </a:xfrm>
        </p:spPr>
        <p:txBody>
          <a:bodyPr/>
          <a:lstStyle/>
          <a:p>
            <a:pPr algn="ctr"/>
            <a:r>
              <a:rPr lang="ar-IQ" b="1" dirty="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قاعدة بيانات نظام </a:t>
            </a:r>
            <a:r>
              <a:rPr lang="en-US" b="1" dirty="0" err="1">
                <a:solidFill>
                  <a:srgbClr val="C00000"/>
                </a:solidFill>
                <a:effectLst>
                  <a:outerShdw blurRad="38100" dist="38100" dir="2700000" algn="tl">
                    <a:srgbClr val="000000">
                      <a:alpha val="43137"/>
                    </a:srgbClr>
                  </a:outerShdw>
                </a:effectLst>
              </a:rPr>
              <a:t>Turnitin</a:t>
            </a:r>
            <a:endParaRPr lang="ar-IQ"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092820"/>
            <a:ext cx="12192000" cy="5084143"/>
          </a:xfrm>
        </p:spPr>
        <p:txBody>
          <a:bodyPr>
            <a:normAutofit/>
          </a:bodyPr>
          <a:lstStyle/>
          <a:p>
            <a:pPr algn="just"/>
            <a:r>
              <a:rPr lang="ar-IQ" sz="3200" b="1" dirty="0">
                <a:latin typeface="Simplified Arabic" pitchFamily="18" charset="-78"/>
                <a:cs typeface="Simplified Arabic" pitchFamily="18" charset="-78"/>
              </a:rPr>
              <a:t>تضم قاعدة بيانات هذ النظام على:</a:t>
            </a:r>
          </a:p>
          <a:p>
            <a:pPr marL="514350" indent="-514350" algn="just">
              <a:buFont typeface="+mj-lt"/>
              <a:buAutoNum type="arabicPeriod"/>
            </a:pPr>
            <a:r>
              <a:rPr lang="ar-IQ" sz="3200" b="1" dirty="0">
                <a:latin typeface="Simplified Arabic" pitchFamily="18" charset="-78"/>
                <a:cs typeface="Simplified Arabic" pitchFamily="18" charset="-78"/>
              </a:rPr>
              <a:t>أكثر من </a:t>
            </a:r>
            <a:r>
              <a:rPr lang="en-US" sz="3200" b="1" dirty="0">
                <a:latin typeface="Simplified Arabic" pitchFamily="18" charset="-78"/>
                <a:cs typeface="Simplified Arabic" pitchFamily="18" charset="-78"/>
              </a:rPr>
              <a:t>20</a:t>
            </a:r>
            <a:r>
              <a:rPr lang="ar-IQ" sz="3200" b="1" dirty="0">
                <a:latin typeface="Simplified Arabic" pitchFamily="18" charset="-78"/>
                <a:cs typeface="Simplified Arabic" pitchFamily="18" charset="-78"/>
              </a:rPr>
              <a:t> مليار صفحة انترنت.</a:t>
            </a:r>
          </a:p>
          <a:p>
            <a:pPr marL="514350" indent="-514350" algn="just">
              <a:buFont typeface="+mj-lt"/>
              <a:buAutoNum type="arabicPeriod"/>
            </a:pPr>
            <a:r>
              <a:rPr lang="ar-IQ" sz="3200" b="1" dirty="0">
                <a:latin typeface="Simplified Arabic" pitchFamily="18" charset="-78"/>
                <a:cs typeface="Simplified Arabic" pitchFamily="18" charset="-78"/>
              </a:rPr>
              <a:t>أكثر من </a:t>
            </a:r>
            <a:r>
              <a:rPr lang="en-US" sz="3200" b="1" dirty="0">
                <a:latin typeface="Simplified Arabic" pitchFamily="18" charset="-78"/>
                <a:cs typeface="Simplified Arabic" pitchFamily="18" charset="-78"/>
              </a:rPr>
              <a:t>220</a:t>
            </a:r>
            <a:r>
              <a:rPr lang="ar-IQ" sz="3200" b="1" dirty="0">
                <a:latin typeface="Simplified Arabic" pitchFamily="18" charset="-78"/>
                <a:cs typeface="Simplified Arabic" pitchFamily="18" charset="-78"/>
              </a:rPr>
              <a:t> مليون بحث , وما يزيد عن </a:t>
            </a:r>
            <a:r>
              <a:rPr lang="en-US" sz="3200" b="1" dirty="0">
                <a:latin typeface="Simplified Arabic" pitchFamily="18" charset="-78"/>
                <a:cs typeface="Simplified Arabic" pitchFamily="18" charset="-78"/>
              </a:rPr>
              <a:t>150</a:t>
            </a:r>
            <a:r>
              <a:rPr lang="ar-IQ" sz="3200" b="1" dirty="0">
                <a:latin typeface="Simplified Arabic" pitchFamily="18" charset="-78"/>
                <a:cs typeface="Simplified Arabic" pitchFamily="18" charset="-78"/>
              </a:rPr>
              <a:t> الف ورقة عمل.</a:t>
            </a:r>
          </a:p>
          <a:p>
            <a:pPr marL="514350" indent="-514350" algn="just">
              <a:buFont typeface="+mj-lt"/>
              <a:buAutoNum type="arabicPeriod"/>
            </a:pPr>
            <a:r>
              <a:rPr lang="ar-IQ" sz="3200" b="1" dirty="0">
                <a:latin typeface="Simplified Arabic" pitchFamily="18" charset="-78"/>
                <a:cs typeface="Simplified Arabic" pitchFamily="18" charset="-78"/>
              </a:rPr>
              <a:t>للنظام شراكة مع مكتبات الكترونية عالمية تحتوي على كتب ومجلات ومقالات وهذا الاشتراك يساهم بمقدار </a:t>
            </a:r>
            <a:r>
              <a:rPr lang="en-US" sz="3200" b="1" dirty="0">
                <a:latin typeface="Simplified Arabic" pitchFamily="18" charset="-78"/>
                <a:cs typeface="Simplified Arabic" pitchFamily="18" charset="-78"/>
              </a:rPr>
              <a:t>100</a:t>
            </a:r>
            <a:r>
              <a:rPr lang="ar-IQ" sz="3200" b="1" dirty="0">
                <a:latin typeface="Simplified Arabic" pitchFamily="18" charset="-78"/>
                <a:cs typeface="Simplified Arabic" pitchFamily="18" charset="-78"/>
              </a:rPr>
              <a:t> مليون بحث ومقالة اضافية غير الموجودة في قاعدة بيانات النظام.</a:t>
            </a:r>
          </a:p>
          <a:p>
            <a:pPr marL="514350" indent="-514350" algn="just">
              <a:buNone/>
            </a:pPr>
            <a:r>
              <a:rPr lang="ar-IQ" sz="3200" b="1" dirty="0">
                <a:latin typeface="Simplified Arabic" pitchFamily="18" charset="-78"/>
                <a:cs typeface="Simplified Arabic" pitchFamily="18" charset="-78"/>
              </a:rPr>
              <a:t>أن محتوى قاعدة البيانات للنظام هو محتوى تراكمي أي يزداد مع تقدم الزمن ولا ينقص.</a:t>
            </a:r>
          </a:p>
          <a:p>
            <a:pPr marL="514350" indent="-514350">
              <a:buFont typeface="+mj-lt"/>
              <a:buAutoNum type="arabicPeriod"/>
            </a:pPr>
            <a:endParaRPr lang="ar-IQ" dirty="0"/>
          </a:p>
          <a:p>
            <a:pPr marL="514350" indent="-514350">
              <a:buFont typeface="+mj-lt"/>
              <a:buAutoNum type="arabicPeriod"/>
            </a:pPr>
            <a:endParaRPr lang="ar-IQ" dirty="0"/>
          </a:p>
        </p:txBody>
      </p:sp>
      <p:pic>
        <p:nvPicPr>
          <p:cNvPr id="7" name="صورة 6">
            <a:extLst>
              <a:ext uri="{FF2B5EF4-FFF2-40B4-BE49-F238E27FC236}">
                <a16:creationId xmlns:a16="http://schemas.microsoft.com/office/drawing/2014/main" id="{B1D526DA-C30D-4F1D-82BC-14ED8C2B3369}"/>
              </a:ext>
            </a:extLst>
          </p:cNvPr>
          <p:cNvPicPr>
            <a:picLocks noChangeAspect="1"/>
          </p:cNvPicPr>
          <p:nvPr/>
        </p:nvPicPr>
        <p:blipFill rotWithShape="1">
          <a:blip r:embed="rId2">
            <a:extLst>
              <a:ext uri="{28A0092B-C50C-407E-A947-70E740481C1C}">
                <a14:useLocalDpi xmlns:a14="http://schemas.microsoft.com/office/drawing/2010/main" val="0"/>
              </a:ext>
            </a:extLst>
          </a:blip>
          <a:srcRect t="20366" b="43049"/>
          <a:stretch/>
        </p:blipFill>
        <p:spPr>
          <a:xfrm>
            <a:off x="0" y="5073805"/>
            <a:ext cx="12192000" cy="1784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996068"/>
          </a:xfrm>
        </p:spPr>
        <p:txBody>
          <a:bodyPr>
            <a:normAutofit/>
          </a:bodyPr>
          <a:lstStyle/>
          <a:p>
            <a:pPr algn="ctr"/>
            <a:r>
              <a:rPr lang="ar-IQ" b="1" dirty="0">
                <a:solidFill>
                  <a:srgbClr val="FF0000"/>
                </a:solidFill>
                <a:effectLst>
                  <a:outerShdw blurRad="38100" dist="38100" dir="2700000" algn="tl">
                    <a:srgbClr val="000000">
                      <a:alpha val="43137"/>
                    </a:srgbClr>
                  </a:outerShdw>
                </a:effectLst>
              </a:rPr>
              <a:t>الدخول لنظام </a:t>
            </a:r>
            <a:r>
              <a:rPr lang="en-US" b="1" dirty="0">
                <a:solidFill>
                  <a:srgbClr val="FF0000"/>
                </a:solidFill>
                <a:effectLst>
                  <a:outerShdw blurRad="38100" dist="38100" dir="2700000" algn="tl">
                    <a:srgbClr val="000000">
                      <a:alpha val="43137"/>
                    </a:srgbClr>
                  </a:outerShdw>
                </a:effectLst>
              </a:rPr>
              <a:t>Turnitin</a:t>
            </a:r>
            <a:br>
              <a:rPr lang="en-US" b="1" dirty="0">
                <a:solidFill>
                  <a:srgbClr val="FF0000"/>
                </a:solidFill>
                <a:effectLst>
                  <a:outerShdw blurRad="38100" dist="38100" dir="2700000" algn="tl">
                    <a:srgbClr val="000000">
                      <a:alpha val="43137"/>
                    </a:srgbClr>
                  </a:outerShdw>
                </a:effectLst>
              </a:rPr>
            </a:br>
            <a:r>
              <a:rPr lang="ar-IQ"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نستطيع الدخول إليه من أي متصفح</a:t>
            </a:r>
            <a:endParaRPr lang="ar-IQ" dirty="0">
              <a:solidFill>
                <a:srgbClr val="FF0000"/>
              </a:solidFill>
              <a:effectLst>
                <a:outerShdw blurRad="38100" dist="38100" dir="2700000" algn="tl">
                  <a:srgbClr val="000000">
                    <a:alpha val="43137"/>
                  </a:srgbClr>
                </a:outerShdw>
              </a:effectLst>
            </a:endParaRPr>
          </a:p>
        </p:txBody>
      </p:sp>
      <p:pic>
        <p:nvPicPr>
          <p:cNvPr id="4" name="Picture 3"/>
          <p:cNvPicPr/>
          <p:nvPr/>
        </p:nvPicPr>
        <p:blipFill>
          <a:blip r:embed="rId2"/>
          <a:srcRect/>
          <a:stretch>
            <a:fillRect/>
          </a:stretch>
        </p:blipFill>
        <p:spPr bwMode="auto">
          <a:xfrm>
            <a:off x="0" y="1750741"/>
            <a:ext cx="12192000" cy="5218771"/>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19132"/>
            <a:ext cx="12192000" cy="1538868"/>
          </a:xfrm>
        </p:spPr>
        <p:txBody>
          <a:bodyPr/>
          <a:lstStyle/>
          <a:p>
            <a:pPr marL="0" indent="0" algn="ctr">
              <a:buNone/>
            </a:pPr>
            <a:r>
              <a:rPr lang="ar-IQ" sz="3600" b="1" dirty="0">
                <a:solidFill>
                  <a:srgbClr val="FF0000"/>
                </a:solidFill>
              </a:rPr>
              <a:t>وبالنقر على تسجيل الدخول تفتح صفحة تسجيل الدخول يتم ادخال البريد الالكتروني المخصص من قبل الجامعة وكلمة المرور ( </a:t>
            </a:r>
            <a:r>
              <a:rPr lang="en-US" sz="3600" b="1" dirty="0">
                <a:solidFill>
                  <a:srgbClr val="FF0000"/>
                </a:solidFill>
              </a:rPr>
              <a:t>pass word</a:t>
            </a:r>
            <a:r>
              <a:rPr lang="ar-IQ" sz="3600" b="1" dirty="0">
                <a:solidFill>
                  <a:srgbClr val="FF0000"/>
                </a:solidFill>
              </a:rPr>
              <a:t> )</a:t>
            </a:r>
          </a:p>
          <a:p>
            <a:pPr>
              <a:buNone/>
            </a:pPr>
            <a:endParaRPr lang="ar-IQ" dirty="0"/>
          </a:p>
          <a:p>
            <a:endParaRPr lang="ar-IQ" dirty="0"/>
          </a:p>
        </p:txBody>
      </p:sp>
      <p:pic>
        <p:nvPicPr>
          <p:cNvPr id="4" name="Picture 3"/>
          <p:cNvPicPr/>
          <p:nvPr/>
        </p:nvPicPr>
        <p:blipFill rotWithShape="1">
          <a:blip r:embed="rId2"/>
          <a:srcRect t="10703"/>
          <a:stretch/>
        </p:blipFill>
        <p:spPr bwMode="auto">
          <a:xfrm>
            <a:off x="100361" y="0"/>
            <a:ext cx="12091639" cy="5107259"/>
          </a:xfrm>
          <a:prstGeom prst="rect">
            <a:avLst/>
          </a:prstGeom>
          <a:noFill/>
          <a:ln w="9525">
            <a:noFill/>
            <a:miter lim="800000"/>
            <a:headEnd/>
            <a:tailEnd/>
          </a:ln>
        </p:spPr>
      </p:pic>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966"/>
            <a:ext cx="12192000" cy="1140894"/>
          </a:xfrm>
        </p:spPr>
        <p:txBody>
          <a:bodyPr/>
          <a:lstStyle/>
          <a:p>
            <a:pPr marL="0" indent="0">
              <a:buNone/>
            </a:pPr>
            <a:r>
              <a:rPr lang="ar-IQ" sz="4000" b="1" dirty="0">
                <a:solidFill>
                  <a:srgbClr val="C00000"/>
                </a:solidFill>
              </a:rPr>
              <a:t>بعدها يتم الدخول للصفحة الرئيسية للنظام ومنها يتم اختيار اضافة درس .</a:t>
            </a:r>
          </a:p>
          <a:p>
            <a:pPr>
              <a:buNone/>
            </a:pPr>
            <a:endParaRPr lang="ar-IQ" dirty="0"/>
          </a:p>
        </p:txBody>
      </p:sp>
      <p:pic>
        <p:nvPicPr>
          <p:cNvPr id="4" name="Picture 3"/>
          <p:cNvPicPr/>
          <p:nvPr/>
        </p:nvPicPr>
        <p:blipFill>
          <a:blip r:embed="rId2"/>
          <a:srcRect/>
          <a:stretch>
            <a:fillRect/>
          </a:stretch>
        </p:blipFill>
        <p:spPr bwMode="auto">
          <a:xfrm>
            <a:off x="0" y="1352768"/>
            <a:ext cx="12192000" cy="5572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85728"/>
            <a:ext cx="12191998" cy="1428760"/>
          </a:xfrm>
        </p:spPr>
        <p:txBody>
          <a:bodyPr>
            <a:normAutofit/>
          </a:bodyPr>
          <a:lstStyle/>
          <a:p>
            <a:pPr marL="0" indent="0">
              <a:buNone/>
            </a:pPr>
            <a:r>
              <a:rPr lang="ar-IQ" sz="4000" b="1" dirty="0">
                <a:solidFill>
                  <a:srgbClr val="C00000"/>
                </a:solidFill>
              </a:rPr>
              <a:t>بعد النقر على اضافة الدرس تفتح صفحة أنشاء درس جديد يتم فيها أدخال المعلومات المتعلقة بالبحث المراد فحصه.</a:t>
            </a:r>
          </a:p>
        </p:txBody>
      </p:sp>
      <p:pic>
        <p:nvPicPr>
          <p:cNvPr id="5" name="Picture 4"/>
          <p:cNvPicPr/>
          <p:nvPr/>
        </p:nvPicPr>
        <p:blipFill>
          <a:blip r:embed="rId2"/>
          <a:srcRect/>
          <a:stretch>
            <a:fillRect/>
          </a:stretch>
        </p:blipFill>
        <p:spPr bwMode="auto">
          <a:xfrm>
            <a:off x="1" y="1714488"/>
            <a:ext cx="12192000" cy="51435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546A07-CB5D-4DE9-A751-477FFD7BC1D4}"/>
              </a:ext>
            </a:extLst>
          </p:cNvPr>
          <p:cNvSpPr>
            <a:spLocks noGrp="1"/>
          </p:cNvSpPr>
          <p:nvPr>
            <p:ph type="title"/>
          </p:nvPr>
        </p:nvSpPr>
        <p:spPr>
          <a:xfrm>
            <a:off x="4059042" y="1"/>
            <a:ext cx="8132957" cy="1690688"/>
          </a:xfrm>
        </p:spPr>
        <p:txBody>
          <a:bodyPr/>
          <a:lstStyle/>
          <a:p>
            <a:pPr algn="ctr"/>
            <a:r>
              <a:rPr lang="ar-IQ" sz="5400" dirty="0">
                <a:solidFill>
                  <a:srgbClr val="C00000"/>
                </a:solidFill>
              </a:rPr>
              <a:t>تعريف الاستلال وأنواعه </a:t>
            </a:r>
            <a:r>
              <a:rPr lang="ar-IQ" dirty="0">
                <a:solidFill>
                  <a:srgbClr val="C00000"/>
                </a:solidFill>
              </a:rPr>
              <a:t>:</a:t>
            </a:r>
            <a:endParaRPr lang="en-US" dirty="0">
              <a:solidFill>
                <a:srgbClr val="C00000"/>
              </a:solidFill>
            </a:endParaRPr>
          </a:p>
        </p:txBody>
      </p:sp>
      <p:sp>
        <p:nvSpPr>
          <p:cNvPr id="3" name="عنصر نائب للمحتوى 2">
            <a:extLst>
              <a:ext uri="{FF2B5EF4-FFF2-40B4-BE49-F238E27FC236}">
                <a16:creationId xmlns:a16="http://schemas.microsoft.com/office/drawing/2014/main" id="{506B4DE0-37AD-4D48-9801-C93FB3F9F30F}"/>
              </a:ext>
            </a:extLst>
          </p:cNvPr>
          <p:cNvSpPr>
            <a:spLocks noGrp="1"/>
          </p:cNvSpPr>
          <p:nvPr>
            <p:ph idx="1"/>
          </p:nvPr>
        </p:nvSpPr>
        <p:spPr>
          <a:xfrm>
            <a:off x="4059044" y="1527717"/>
            <a:ext cx="8132956" cy="5330282"/>
          </a:xfrm>
        </p:spPr>
        <p:txBody>
          <a:bodyPr/>
          <a:lstStyle/>
          <a:p>
            <a:pPr marL="0" indent="0">
              <a:buNone/>
            </a:pPr>
            <a:r>
              <a:rPr lang="ar-SA" sz="4800" b="1" dirty="0">
                <a:effectLst>
                  <a:outerShdw blurRad="38100" dist="38100" dir="2700000" algn="tl">
                    <a:srgbClr val="000000">
                      <a:alpha val="43137"/>
                    </a:srgbClr>
                  </a:outerShdw>
                </a:effectLst>
                <a:latin typeface="Simplified Arabic" pitchFamily="18" charset="-78"/>
                <a:cs typeface="Simplified Arabic" pitchFamily="18" charset="-78"/>
              </a:rPr>
              <a:t>الاستلال:</a:t>
            </a:r>
            <a:r>
              <a:rPr lang="ar-IQ" sz="4800" b="1" dirty="0">
                <a:effectLst>
                  <a:outerShdw blurRad="38100" dist="38100" dir="2700000" algn="tl">
                    <a:srgbClr val="000000">
                      <a:alpha val="43137"/>
                    </a:srgbClr>
                  </a:outerShdw>
                </a:effectLst>
                <a:latin typeface="Simplified Arabic" pitchFamily="18" charset="-78"/>
                <a:cs typeface="Simplified Arabic" pitchFamily="18" charset="-78"/>
              </a:rPr>
              <a:t> </a:t>
            </a:r>
            <a:r>
              <a:rPr lang="ar-SA" sz="4800" b="1" dirty="0">
                <a:latin typeface="Simplified Arabic" pitchFamily="18" charset="-78"/>
                <a:cs typeface="Simplified Arabic" pitchFamily="18" charset="-78"/>
              </a:rPr>
              <a:t>هو اقتباس </a:t>
            </a:r>
            <a:r>
              <a:rPr lang="ar-IQ" sz="4800" b="1" dirty="0">
                <a:latin typeface="Simplified Arabic" pitchFamily="18" charset="-78"/>
                <a:cs typeface="Simplified Arabic" pitchFamily="18" charset="-78"/>
              </a:rPr>
              <a:t>معلومات محددة من رسالة أو بحث منشور بشكل كامل أو جزئي مع الإشارة إلى المؤلف ولدينا نوعان من الاستلال :</a:t>
            </a:r>
          </a:p>
          <a:p>
            <a:pPr marL="0" indent="0">
              <a:buNone/>
            </a:pPr>
            <a:r>
              <a:rPr lang="ar-IQ" sz="4800" b="1" dirty="0">
                <a:latin typeface="Simplified Arabic" pitchFamily="18" charset="-78"/>
                <a:cs typeface="Simplified Arabic" pitchFamily="18" charset="-78"/>
              </a:rPr>
              <a:t>الاستلال الورقي</a:t>
            </a:r>
          </a:p>
          <a:p>
            <a:pPr marL="0" indent="0">
              <a:buNone/>
            </a:pPr>
            <a:r>
              <a:rPr lang="ar-IQ" sz="4800" b="1" dirty="0">
                <a:latin typeface="Simplified Arabic" pitchFamily="18" charset="-78"/>
                <a:cs typeface="Simplified Arabic" pitchFamily="18" charset="-78"/>
              </a:rPr>
              <a:t>الاستلال </a:t>
            </a:r>
            <a:r>
              <a:rPr lang="ar-IQ" sz="4800" b="1" dirty="0" err="1">
                <a:latin typeface="Simplified Arabic" pitchFamily="18" charset="-78"/>
                <a:cs typeface="Simplified Arabic" pitchFamily="18" charset="-78"/>
              </a:rPr>
              <a:t>الألكتروني</a:t>
            </a:r>
            <a:endParaRPr lang="ar-IQ" sz="4800" b="1" dirty="0">
              <a:latin typeface="Simplified Arabic" pitchFamily="18" charset="-78"/>
              <a:cs typeface="Simplified Arabic" pitchFamily="18" charset="-78"/>
            </a:endParaRPr>
          </a:p>
          <a:p>
            <a:pPr marL="0" indent="0">
              <a:buNone/>
            </a:pPr>
            <a:endParaRPr lang="en-US" dirty="0"/>
          </a:p>
        </p:txBody>
      </p:sp>
      <p:pic>
        <p:nvPicPr>
          <p:cNvPr id="5" name="صورة 4">
            <a:extLst>
              <a:ext uri="{FF2B5EF4-FFF2-40B4-BE49-F238E27FC236}">
                <a16:creationId xmlns:a16="http://schemas.microsoft.com/office/drawing/2014/main" id="{BDCD5FB5-5D97-40A6-8EFA-B3B1C5912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54"/>
            <a:ext cx="4270917" cy="6824545"/>
          </a:xfrm>
          <a:prstGeom prst="rect">
            <a:avLst/>
          </a:prstGeom>
        </p:spPr>
      </p:pic>
    </p:spTree>
    <p:extLst>
      <p:ext uri="{BB962C8B-B14F-4D97-AF65-F5344CB8AC3E}">
        <p14:creationId xmlns:p14="http://schemas.microsoft.com/office/powerpoint/2010/main" val="226174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1471961"/>
          </a:xfrm>
        </p:spPr>
        <p:txBody>
          <a:bodyPr/>
          <a:lstStyle/>
          <a:p>
            <a:pPr marL="0" indent="0" algn="ctr">
              <a:buNone/>
            </a:pPr>
            <a:r>
              <a:rPr lang="ar-IQ" sz="4400" b="1" dirty="0">
                <a:solidFill>
                  <a:srgbClr val="C00000"/>
                </a:solidFill>
              </a:rPr>
              <a:t>بعد أكمال ادخال المعلومات المتعلقة بالدرس (البحث المراد فحصه) ننقر على ارسال ليتم ارسال تلك المعلومات </a:t>
            </a:r>
          </a:p>
          <a:p>
            <a:pPr>
              <a:buNone/>
            </a:pPr>
            <a:endParaRPr lang="ar-IQ" dirty="0"/>
          </a:p>
        </p:txBody>
      </p:sp>
      <p:pic>
        <p:nvPicPr>
          <p:cNvPr id="4" name="Picture 3"/>
          <p:cNvPicPr/>
          <p:nvPr/>
        </p:nvPicPr>
        <p:blipFill>
          <a:blip r:embed="rId2"/>
          <a:srcRect/>
          <a:stretch>
            <a:fillRect/>
          </a:stretch>
        </p:blipFill>
        <p:spPr bwMode="auto">
          <a:xfrm>
            <a:off x="1" y="1382751"/>
            <a:ext cx="12192000" cy="54752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12192000" cy="1071570"/>
          </a:xfrm>
        </p:spPr>
        <p:txBody>
          <a:bodyPr>
            <a:normAutofit lnSpcReduction="10000"/>
          </a:bodyPr>
          <a:lstStyle/>
          <a:p>
            <a:pPr algn="ctr"/>
            <a:r>
              <a:rPr lang="ar-IQ" sz="4000" b="1" dirty="0">
                <a:solidFill>
                  <a:srgbClr val="C00000"/>
                </a:solidFill>
              </a:rPr>
              <a:t>بعد ارسال المعلومات تظهر صفحة تحمل معرف الدرس ومفتاح التسجيل , ننقر على أكمال</a:t>
            </a:r>
          </a:p>
          <a:p>
            <a:pPr algn="ctr">
              <a:buNone/>
            </a:pPr>
            <a:endParaRPr lang="ar-IQ" sz="4000" dirty="0">
              <a:solidFill>
                <a:srgbClr val="C00000"/>
              </a:solidFill>
            </a:endParaRPr>
          </a:p>
          <a:p>
            <a:pPr>
              <a:buNone/>
            </a:pPr>
            <a:endParaRPr lang="ar-IQ" dirty="0"/>
          </a:p>
          <a:p>
            <a:pPr>
              <a:buNone/>
            </a:pPr>
            <a:endParaRPr lang="ar-IQ" dirty="0"/>
          </a:p>
          <a:p>
            <a:pPr>
              <a:buNone/>
            </a:pPr>
            <a:endParaRPr lang="ar-IQ" dirty="0"/>
          </a:p>
          <a:p>
            <a:pPr>
              <a:buNone/>
            </a:pPr>
            <a:endParaRPr lang="ar-IQ" dirty="0"/>
          </a:p>
        </p:txBody>
      </p:sp>
      <p:pic>
        <p:nvPicPr>
          <p:cNvPr id="8" name="Picture 7"/>
          <p:cNvPicPr/>
          <p:nvPr/>
        </p:nvPicPr>
        <p:blipFill>
          <a:blip r:embed="rId2"/>
          <a:srcRect/>
          <a:stretch>
            <a:fillRect/>
          </a:stretch>
        </p:blipFill>
        <p:spPr bwMode="auto">
          <a:xfrm>
            <a:off x="0" y="1357298"/>
            <a:ext cx="12192000" cy="55007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59" y="111512"/>
            <a:ext cx="12270059" cy="6746488"/>
          </a:xfrm>
        </p:spPr>
        <p:txBody>
          <a:bodyPr>
            <a:normAutofit/>
          </a:bodyPr>
          <a:lstStyle/>
          <a:p>
            <a:r>
              <a:rPr lang="ar-IQ" b="1" dirty="0"/>
              <a:t>بعد النقر على أكمال تظهر الصفحة الرئيسية للنظام وتعرض كل الدروس ( البحوث) التي يمكن عرضها بما فيها الدرس الذي تم ارساله حاليا:</a:t>
            </a:r>
          </a:p>
          <a:p>
            <a:pPr>
              <a:buNone/>
            </a:pPr>
            <a:endParaRPr lang="ar-IQ" dirty="0"/>
          </a:p>
          <a:p>
            <a:pPr>
              <a:buNone/>
            </a:pPr>
            <a:endParaRPr lang="ar-IQ" dirty="0"/>
          </a:p>
          <a:p>
            <a:pPr>
              <a:buNone/>
            </a:pPr>
            <a:endParaRPr lang="ar-IQ" dirty="0"/>
          </a:p>
          <a:p>
            <a:pPr>
              <a:buNone/>
            </a:pPr>
            <a:endParaRPr lang="ar-IQ" dirty="0"/>
          </a:p>
          <a:p>
            <a:pPr>
              <a:buNone/>
            </a:pPr>
            <a:endParaRPr lang="ar-IQ" dirty="0"/>
          </a:p>
          <a:p>
            <a:pPr>
              <a:buNone/>
            </a:pPr>
            <a:endParaRPr lang="ar-IQ" dirty="0"/>
          </a:p>
          <a:p>
            <a:pPr>
              <a:buNone/>
            </a:pPr>
            <a:endParaRPr lang="ar-IQ" dirty="0"/>
          </a:p>
          <a:p>
            <a:pPr>
              <a:buNone/>
            </a:pPr>
            <a:endParaRPr lang="ar-IQ" dirty="0"/>
          </a:p>
          <a:p>
            <a:pPr>
              <a:buNone/>
            </a:pPr>
            <a:endParaRPr lang="ar-IQ" dirty="0"/>
          </a:p>
          <a:p>
            <a:pPr>
              <a:buNone/>
            </a:pPr>
            <a:r>
              <a:rPr lang="ar-IQ" b="1" dirty="0"/>
              <a:t>   نختار اسم الدرس الجديد وننقر عليه لتظهر الصفحة الخاصة بذلك الدرس</a:t>
            </a:r>
          </a:p>
        </p:txBody>
      </p:sp>
      <p:pic>
        <p:nvPicPr>
          <p:cNvPr id="4" name="Picture 3"/>
          <p:cNvPicPr/>
          <p:nvPr/>
        </p:nvPicPr>
        <p:blipFill>
          <a:blip r:embed="rId2"/>
          <a:srcRect/>
          <a:stretch>
            <a:fillRect/>
          </a:stretch>
        </p:blipFill>
        <p:spPr bwMode="auto">
          <a:xfrm>
            <a:off x="1" y="1126273"/>
            <a:ext cx="12192000" cy="4302991"/>
          </a:xfrm>
          <a:prstGeom prst="rect">
            <a:avLst/>
          </a:prstGeom>
          <a:noFill/>
          <a:ln w="9525">
            <a:noFill/>
            <a:miter lim="800000"/>
            <a:headEnd/>
            <a:tailEnd/>
          </a:ln>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30644"/>
            <a:ext cx="12192000" cy="1427356"/>
          </a:xfrm>
        </p:spPr>
        <p:txBody>
          <a:bodyPr>
            <a:normAutofit/>
          </a:bodyPr>
          <a:lstStyle/>
          <a:p>
            <a:pPr marL="0" indent="0" algn="ctr">
              <a:buNone/>
            </a:pPr>
            <a:r>
              <a:rPr lang="ar-IQ" sz="3600" b="1" dirty="0">
                <a:solidFill>
                  <a:srgbClr val="C00000"/>
                </a:solidFill>
              </a:rPr>
              <a:t>هذه الصفحة مخصصة لأنشاء مهمة ويقصد بها ادخال المعلومات الخاصة بالبحث المراد فحصه والباحث والتهيئة لتحميل البحث لقاعدة بيانات النظام :</a:t>
            </a:r>
          </a:p>
          <a:p>
            <a:pPr>
              <a:buNone/>
            </a:pPr>
            <a:endParaRPr lang="ar-IQ" dirty="0"/>
          </a:p>
        </p:txBody>
      </p:sp>
      <p:pic>
        <p:nvPicPr>
          <p:cNvPr id="5" name="Picture 4"/>
          <p:cNvPicPr/>
          <p:nvPr/>
        </p:nvPicPr>
        <p:blipFill>
          <a:blip r:embed="rId2"/>
          <a:srcRect/>
          <a:stretch>
            <a:fillRect/>
          </a:stretch>
        </p:blipFill>
        <p:spPr bwMode="auto">
          <a:xfrm>
            <a:off x="0" y="0"/>
            <a:ext cx="12192000" cy="520241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61" y="0"/>
            <a:ext cx="12091639" cy="6858000"/>
          </a:xfrm>
        </p:spPr>
        <p:txBody>
          <a:bodyPr>
            <a:noAutofit/>
          </a:bodyPr>
          <a:lstStyle/>
          <a:p>
            <a:pPr algn="just"/>
            <a:r>
              <a:rPr lang="ar-IQ" sz="2400" b="1" dirty="0">
                <a:latin typeface="Simplified Arabic" pitchFamily="18" charset="-78"/>
                <a:cs typeface="Simplified Arabic" pitchFamily="18" charset="-78"/>
              </a:rPr>
              <a:t>بالنقر على اضافة مهمة تظهر صفحة خاصة بالمهمة الجديدة تتضمن :</a:t>
            </a:r>
          </a:p>
          <a:p>
            <a:pPr marL="514350" indent="-514350" algn="just">
              <a:buFont typeface="+mj-lt"/>
              <a:buAutoNum type="arabicPeriod"/>
            </a:pPr>
            <a:r>
              <a:rPr lang="ar-IQ" sz="2400" b="1" dirty="0">
                <a:latin typeface="Simplified Arabic" pitchFamily="18" charset="-78"/>
                <a:cs typeface="Simplified Arabic" pitchFamily="18" charset="-78"/>
              </a:rPr>
              <a:t>عنوان المهمة : ويتم ادخاله من قبل القائم بعملية الفحص.</a:t>
            </a:r>
          </a:p>
          <a:p>
            <a:pPr marL="514350" indent="-514350" algn="just">
              <a:buFont typeface="+mj-lt"/>
              <a:buAutoNum type="arabicPeriod"/>
            </a:pPr>
            <a:r>
              <a:rPr lang="ar-IQ" sz="2400" b="1" dirty="0">
                <a:latin typeface="Simplified Arabic" pitchFamily="18" charset="-78"/>
                <a:cs typeface="Simplified Arabic" pitchFamily="18" charset="-78"/>
              </a:rPr>
              <a:t>تأريخ البداية وتأريخ الاستحقاق والذي يحدد الفترة التي تكون فيها المهمة نشطة ,علما يمكن التحكم بهما , بالاضافة الى الوقت الذي تم فيه اضافة المهمة.</a:t>
            </a:r>
          </a:p>
          <a:p>
            <a:pPr marL="514350" indent="-514350" algn="just">
              <a:buFont typeface="+mj-lt"/>
              <a:buAutoNum type="arabicPeriod"/>
            </a:pPr>
            <a:r>
              <a:rPr lang="ar-IQ" sz="2400" b="1" dirty="0">
                <a:latin typeface="Simplified Arabic" pitchFamily="18" charset="-78"/>
                <a:cs typeface="Simplified Arabic" pitchFamily="18" charset="-78"/>
              </a:rPr>
              <a:t>نوع الملف الذي سيتم تحميله.</a:t>
            </a:r>
          </a:p>
          <a:p>
            <a:pPr marL="514350" indent="-514350" algn="just">
              <a:buFont typeface="+mj-lt"/>
              <a:buAutoNum type="arabicPeriod"/>
            </a:pPr>
            <a:r>
              <a:rPr lang="ar-IQ" sz="2400" b="1" dirty="0">
                <a:latin typeface="Simplified Arabic" pitchFamily="18" charset="-78"/>
                <a:cs typeface="Simplified Arabic" pitchFamily="18" charset="-78"/>
              </a:rPr>
              <a:t>الأوضاع الاختيارية: وتتضمن عدة خيارات هي:</a:t>
            </a:r>
          </a:p>
          <a:p>
            <a:pPr marL="514350" indent="-514350" algn="just">
              <a:buNone/>
            </a:pPr>
            <a:r>
              <a:rPr lang="ar-IQ" sz="2400" b="1" dirty="0">
                <a:latin typeface="Simplified Arabic" pitchFamily="18" charset="-78"/>
                <a:cs typeface="Simplified Arabic" pitchFamily="18" charset="-78"/>
              </a:rPr>
              <a:t>     أدخال التوجيهات  ,  السماح بالارسال بعد تأريخ الانتهاء  ,   </a:t>
            </a:r>
          </a:p>
          <a:p>
            <a:pPr marL="514350" indent="-514350" algn="just">
              <a:buNone/>
            </a:pPr>
            <a:r>
              <a:rPr lang="ar-IQ" sz="2400" b="1" dirty="0">
                <a:latin typeface="Simplified Arabic" pitchFamily="18" charset="-78"/>
                <a:cs typeface="Simplified Arabic" pitchFamily="18" charset="-78"/>
              </a:rPr>
              <a:t>     تقرير التشابه , استثاء مواد المراجع واستثناء المواد المقتبسة من التشابه , استثناء المصادر الصغيره , ارسال المستندات الى المستودعات. بخصوص خيار ارسال المستندات الى المستودعات فيه خيارين الاول ( مستودع الخيار القياسي) وفي حالة اختياره يتم حفظ المستند في قاعدة بيانات النظام , والثاني ( لايوجد مستودعات ) وفي حالة اختياره لا يتم حفظ المستند في قاعدة بيانات النظام.</a:t>
            </a:r>
          </a:p>
          <a:p>
            <a:pPr marL="514350" indent="-514350" algn="just"/>
            <a:r>
              <a:rPr lang="ar-IQ" sz="2400" b="1" dirty="0">
                <a:latin typeface="Simplified Arabic" pitchFamily="18" charset="-78"/>
                <a:cs typeface="Simplified Arabic" pitchFamily="18" charset="-78"/>
              </a:rPr>
              <a:t>بعد الانتهاء من تعديل الاوضاع الاختيارية يتم اغلاقها والنقر على أرسال لتظهر الصفحة الخاصة بالمهمة .</a:t>
            </a:r>
          </a:p>
          <a:p>
            <a:pPr marL="514350" indent="-514350" algn="just"/>
            <a:r>
              <a:rPr lang="ar-IQ" sz="2400" b="1" dirty="0">
                <a:latin typeface="Simplified Arabic" pitchFamily="18" charset="-78"/>
                <a:cs typeface="Simplified Arabic" pitchFamily="18" charset="-78"/>
              </a:rPr>
              <a:t>يمكن أضافة مهمة ثانية و ثالثة وهكذا بالعودة الى اضافة مهمة والنقر عليها وادخال عنوانها, وفي هذه الحالة الصفحة الخاصة بالمهمة تظهر لنا عدة مهام .</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7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78059" y="0"/>
            <a:ext cx="12113941"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10" y="0"/>
            <a:ext cx="12281210" cy="7014117"/>
          </a:xfrm>
        </p:spPr>
        <p:txBody>
          <a:bodyPr>
            <a:normAutofit/>
          </a:bodyPr>
          <a:lstStyle/>
          <a:p>
            <a:pPr algn="just"/>
            <a:r>
              <a:rPr lang="ar-IQ" sz="3600" b="1" dirty="0">
                <a:latin typeface="Simplified Arabic" pitchFamily="18" charset="-78"/>
                <a:cs typeface="Simplified Arabic" pitchFamily="18" charset="-78"/>
              </a:rPr>
              <a:t>الصفحة الخاصة بالمهمة تعرض اسم المستند وتأريخ الارسال والاستحقاق وعرض المهمة وهناك فقرة خاصة مزيد من الاجراءات منها يمكن العودة لخيارات الاوضاع وتعديلها اذا رغبنا في ذلك وفيها ايضا خيار حذف المهمة , في حالة وجود أكثر من مهمة تظهر هذه المعلومات لكل مهمة مضافة</a:t>
            </a:r>
          </a:p>
          <a:p>
            <a:pPr algn="just"/>
            <a:r>
              <a:rPr lang="ar-IQ" sz="3600" b="1" dirty="0">
                <a:latin typeface="Simplified Arabic" pitchFamily="18" charset="-78"/>
                <a:cs typeface="Simplified Arabic" pitchFamily="18" charset="-78"/>
              </a:rPr>
              <a:t>يتم النقر على عرض( للمهمة المختاره ) لنتمكن من ارسال المستند الى النظام بعد النقر على ( ارسال ) لتظهر صفحة المعلومات الخاصة بالباحث والبحث ليتم اكمال ادخال كل المعلومات المطلوبة, لاحظ تظهر عبارة ( لن يتم اضافة الملف الذي تم تقديمه الى أي مستودع ) في حالة أختيار لايوجد مستودعات من خيارات ارسال المستندات الى المستودعات.</a:t>
            </a:r>
          </a:p>
          <a:p>
            <a:pPr algn="just"/>
            <a:r>
              <a:rPr lang="ar-IQ" sz="3600" b="1" dirty="0">
                <a:latin typeface="Simplified Arabic" pitchFamily="18" charset="-78"/>
                <a:cs typeface="Simplified Arabic" pitchFamily="18" charset="-78"/>
              </a:rPr>
              <a:t>بعد اكمال أدخال المعلومات يتم اختيار الملف من الحاسوب وتحميله, ومن ثم النقر على تصعيد لتظهر لنا صفحة تظهر لنا الملف الذي تم تحميله ويطلب النظام التأكيد على ارسال الملف.</a:t>
            </a:r>
          </a:p>
        </p:txBody>
      </p:sp>
    </p:spTree>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4" y="1"/>
            <a:ext cx="8958146" cy="1690688"/>
          </a:xfrm>
        </p:spPr>
        <p:txBody>
          <a:bodyPr>
            <a:normAutofit/>
          </a:bodyPr>
          <a:lstStyle/>
          <a:p>
            <a:pPr algn="ctr"/>
            <a:r>
              <a:rPr lang="ar-IQ" b="1" dirty="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مواصفات مستخدم برنامج فحص الانتحال كـــمقيـــم وفاحـص</a:t>
            </a:r>
            <a:endParaRPr lang="ar-IQ" dirty="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a:xfrm>
            <a:off x="3233852" y="1405054"/>
            <a:ext cx="8958147" cy="5452945"/>
          </a:xfrm>
        </p:spPr>
        <p:txBody>
          <a:bodyPr>
            <a:normAutofit/>
          </a:bodyPr>
          <a:lstStyle/>
          <a:p>
            <a:pPr marL="0" indent="0" algn="just" fontAlgn="t">
              <a:buNone/>
            </a:pPr>
            <a:r>
              <a:rPr lang="ar-IQ" sz="3600" dirty="0">
                <a:latin typeface="Simplified Arabic" pitchFamily="18" charset="-78"/>
                <a:cs typeface="Simplified Arabic" pitchFamily="18" charset="-78"/>
              </a:rPr>
              <a:t>- الأمانة العلمية والحيادية والشفافية. </a:t>
            </a:r>
          </a:p>
          <a:p>
            <a:pPr marL="0" indent="0" algn="just" fontAlgn="t">
              <a:buNone/>
            </a:pPr>
            <a:r>
              <a:rPr lang="ar-IQ" sz="3600" dirty="0">
                <a:latin typeface="Simplified Arabic" pitchFamily="18" charset="-78"/>
                <a:cs typeface="Simplified Arabic" pitchFamily="18" charset="-78"/>
              </a:rPr>
              <a:t>- يمتلك قدرة عالية على استعمال الحاسوب والمعرفة </a:t>
            </a:r>
            <a:r>
              <a:rPr lang="ar-IQ" sz="3600" dirty="0" err="1">
                <a:latin typeface="Simplified Arabic" pitchFamily="18" charset="-78"/>
                <a:cs typeface="Simplified Arabic" pitchFamily="18" charset="-78"/>
              </a:rPr>
              <a:t>الكامله</a:t>
            </a:r>
            <a:r>
              <a:rPr lang="ar-IQ" sz="3600" dirty="0">
                <a:latin typeface="Simplified Arabic" pitchFamily="18" charset="-78"/>
                <a:cs typeface="Simplified Arabic" pitchFamily="18" charset="-78"/>
              </a:rPr>
              <a:t> باستعمال برنامج الاستلال والالمام بكل إمكانياته في الفحص.</a:t>
            </a:r>
          </a:p>
          <a:p>
            <a:pPr marL="0" indent="0" algn="just" fontAlgn="t">
              <a:buNone/>
            </a:pPr>
            <a:r>
              <a:rPr lang="ar-IQ" sz="3600" dirty="0">
                <a:latin typeface="Simplified Arabic" pitchFamily="18" charset="-78"/>
                <a:cs typeface="Simplified Arabic" pitchFamily="18" charset="-78"/>
              </a:rPr>
              <a:t>- التأكد من خيارات الفحص حيث يجب ان تحدد بعناية وتوحيدها وامكانيات البحث والاستثناءات في المقارنات وهل يتم حفظ الأوراق البحثية في قاعدة البيانات.</a:t>
            </a:r>
          </a:p>
          <a:p>
            <a:pPr marL="0" indent="0" algn="just" fontAlgn="t">
              <a:buNone/>
            </a:pPr>
            <a:r>
              <a:rPr lang="ar-IQ" sz="3600" dirty="0">
                <a:latin typeface="Simplified Arabic" pitchFamily="18" charset="-78"/>
                <a:cs typeface="Simplified Arabic" pitchFamily="18" charset="-78"/>
              </a:rPr>
              <a:t>- يجب ان يكون مستخدم البرنامج (الفاحص) هو ذا اختصاص في (البحث، الرسالة أو الإطروحة) المراد فحصها ليتم استبعاد التشابة من النسبة.</a:t>
            </a:r>
            <a:endParaRPr lang="en-US" sz="3600" dirty="0">
              <a:latin typeface="Simplified Arabic" pitchFamily="18" charset="-78"/>
              <a:cs typeface="Simplified Arabic" pitchFamily="18" charset="-78"/>
            </a:endParaRPr>
          </a:p>
        </p:txBody>
      </p:sp>
      <p:pic>
        <p:nvPicPr>
          <p:cNvPr id="5" name="صورة 4">
            <a:extLst>
              <a:ext uri="{FF2B5EF4-FFF2-40B4-BE49-F238E27FC236}">
                <a16:creationId xmlns:a16="http://schemas.microsoft.com/office/drawing/2014/main" id="{280B02F5-F2CF-461A-95C7-CAA33854D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33851"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7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7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29330"/>
            <a:ext cx="12192000" cy="928670"/>
          </a:xfrm>
        </p:spPr>
        <p:txBody>
          <a:bodyPr>
            <a:normAutofit/>
          </a:bodyPr>
          <a:lstStyle/>
          <a:p>
            <a:pPr marL="0" indent="0" algn="ctr">
              <a:buNone/>
            </a:pPr>
            <a:r>
              <a:rPr lang="ar-IQ" sz="3600" b="1" dirty="0">
                <a:solidFill>
                  <a:srgbClr val="C00000"/>
                </a:solidFill>
              </a:rPr>
              <a:t>بعد ارسال الملف يقوم النظام بعملية الفحص وبعدها تظهر نتيجة التطابق </a:t>
            </a:r>
          </a:p>
          <a:p>
            <a:endParaRPr lang="ar-IQ" dirty="0"/>
          </a:p>
        </p:txBody>
      </p:sp>
      <p:pic>
        <p:nvPicPr>
          <p:cNvPr id="4" name="Picture 3"/>
          <p:cNvPicPr/>
          <p:nvPr/>
        </p:nvPicPr>
        <p:blipFill>
          <a:blip r:embed="rId2"/>
          <a:srcRect/>
          <a:stretch>
            <a:fillRect/>
          </a:stretch>
        </p:blipFill>
        <p:spPr bwMode="auto">
          <a:xfrm>
            <a:off x="1" y="0"/>
            <a:ext cx="12192000" cy="58735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021659"/>
            <a:ext cx="12192000" cy="836341"/>
          </a:xfrm>
        </p:spPr>
        <p:txBody>
          <a:bodyPr>
            <a:normAutofit/>
          </a:bodyPr>
          <a:lstStyle/>
          <a:p>
            <a:pPr marL="0" indent="0" algn="ctr">
              <a:buNone/>
            </a:pPr>
            <a:r>
              <a:rPr lang="ar-IQ" b="1" dirty="0">
                <a:solidFill>
                  <a:srgbClr val="C00000"/>
                </a:solidFill>
              </a:rPr>
              <a:t>يمكن عرض تقرير التطابق بالنقر على نسبة التطابق المعروضة في صفحة المهمة </a:t>
            </a:r>
          </a:p>
          <a:p>
            <a:endParaRPr lang="ar-IQ" dirty="0"/>
          </a:p>
          <a:p>
            <a:endParaRPr lang="ar-IQ" dirty="0"/>
          </a:p>
          <a:p>
            <a:endParaRPr lang="ar-IQ" dirty="0"/>
          </a:p>
          <a:p>
            <a:endParaRPr lang="ar-IQ" dirty="0"/>
          </a:p>
          <a:p>
            <a:endParaRPr lang="ar-IQ" dirty="0"/>
          </a:p>
          <a:p>
            <a:endParaRPr lang="ar-IQ" dirty="0"/>
          </a:p>
          <a:p>
            <a:endParaRPr lang="ar-IQ" dirty="0"/>
          </a:p>
        </p:txBody>
      </p:sp>
      <p:pic>
        <p:nvPicPr>
          <p:cNvPr id="4" name="Picture 3"/>
          <p:cNvPicPr/>
          <p:nvPr/>
        </p:nvPicPr>
        <p:blipFill>
          <a:blip r:embed="rId2"/>
          <a:srcRect/>
          <a:stretch>
            <a:fillRect/>
          </a:stretch>
        </p:blipFill>
        <p:spPr bwMode="auto">
          <a:xfrm>
            <a:off x="1" y="0"/>
            <a:ext cx="12192000" cy="5659260"/>
          </a:xfrm>
          <a:prstGeom prst="rect">
            <a:avLst/>
          </a:prstGeom>
          <a:noFill/>
          <a:ln w="9525">
            <a:noFill/>
            <a:miter lim="800000"/>
            <a:headEnd/>
            <a:tailEnd/>
          </a:ln>
        </p:spPr>
      </p:pic>
      <p:pic>
        <p:nvPicPr>
          <p:cNvPr id="5" name="صورة 4">
            <a:extLst>
              <a:ext uri="{FF2B5EF4-FFF2-40B4-BE49-F238E27FC236}">
                <a16:creationId xmlns:a16="http://schemas.microsoft.com/office/drawing/2014/main" id="{3D14E19B-A997-4377-8A89-5C3520474B05}"/>
              </a:ext>
            </a:extLst>
          </p:cNvPr>
          <p:cNvPicPr>
            <a:picLocks noChangeAspect="1"/>
          </p:cNvPicPr>
          <p:nvPr/>
        </p:nvPicPr>
        <p:blipFill rotWithShape="1">
          <a:blip r:embed="rId3"/>
          <a:srcRect l="6777" t="25691" r="2352" b="25691"/>
          <a:stretch/>
        </p:blipFill>
        <p:spPr>
          <a:xfrm>
            <a:off x="1416205" y="1761892"/>
            <a:ext cx="7326351" cy="3334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1643050"/>
          </a:xfrm>
        </p:spPr>
        <p:txBody>
          <a:bodyPr/>
          <a:lstStyle/>
          <a:p>
            <a:pPr marL="0" indent="0" algn="ctr">
              <a:buNone/>
            </a:pPr>
            <a:r>
              <a:rPr lang="ar-IQ" sz="4000" b="1" dirty="0">
                <a:solidFill>
                  <a:srgbClr val="C00000"/>
                </a:solidFill>
              </a:rPr>
              <a:t>على الجانب الايمن تظهر نسبة التطابق ( هنا </a:t>
            </a:r>
            <a:r>
              <a:rPr lang="en-US" sz="4000" b="1" dirty="0">
                <a:solidFill>
                  <a:srgbClr val="C00000"/>
                </a:solidFill>
              </a:rPr>
              <a:t>7%</a:t>
            </a:r>
            <a:r>
              <a:rPr lang="ar-IQ" sz="4000" b="1" dirty="0">
                <a:solidFill>
                  <a:srgbClr val="C00000"/>
                </a:solidFill>
              </a:rPr>
              <a:t> ) وبالنقر عليها تظهر نظرة عامة على التطابق </a:t>
            </a:r>
          </a:p>
          <a:p>
            <a:endParaRPr lang="ar-IQ" dirty="0"/>
          </a:p>
        </p:txBody>
      </p:sp>
      <p:pic>
        <p:nvPicPr>
          <p:cNvPr id="4" name="Picture 3"/>
          <p:cNvPicPr/>
          <p:nvPr/>
        </p:nvPicPr>
        <p:blipFill>
          <a:blip r:embed="rId2"/>
          <a:srcRect/>
          <a:stretch>
            <a:fillRect/>
          </a:stretch>
        </p:blipFill>
        <p:spPr bwMode="auto">
          <a:xfrm>
            <a:off x="1" y="1643050"/>
            <a:ext cx="12192000" cy="5214950"/>
          </a:xfrm>
          <a:prstGeom prst="rect">
            <a:avLst/>
          </a:prstGeom>
          <a:noFill/>
          <a:ln w="9525">
            <a:noFill/>
            <a:miter lim="800000"/>
            <a:headEnd/>
            <a:tailEnd/>
          </a:ln>
        </p:spPr>
      </p:pic>
      <p:pic>
        <p:nvPicPr>
          <p:cNvPr id="5" name="صورة 4">
            <a:extLst>
              <a:ext uri="{FF2B5EF4-FFF2-40B4-BE49-F238E27FC236}">
                <a16:creationId xmlns:a16="http://schemas.microsoft.com/office/drawing/2014/main" id="{EF312065-E03A-44BF-92B6-D21BD4043644}"/>
              </a:ext>
            </a:extLst>
          </p:cNvPr>
          <p:cNvPicPr>
            <a:picLocks noChangeAspect="1"/>
          </p:cNvPicPr>
          <p:nvPr/>
        </p:nvPicPr>
        <p:blipFill rotWithShape="1">
          <a:blip r:embed="rId3"/>
          <a:srcRect l="21768" t="38536" r="17226" b="13334"/>
          <a:stretch/>
        </p:blipFill>
        <p:spPr>
          <a:xfrm>
            <a:off x="1182029" y="3111191"/>
            <a:ext cx="4572000" cy="3300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1739590"/>
          </a:xfrm>
        </p:spPr>
        <p:txBody>
          <a:bodyPr>
            <a:normAutofit/>
          </a:bodyPr>
          <a:lstStyle/>
          <a:p>
            <a:pPr marL="0" indent="0" algn="just">
              <a:buNone/>
            </a:pPr>
            <a:r>
              <a:rPr lang="ar-IQ" sz="4000" b="1" dirty="0">
                <a:solidFill>
                  <a:srgbClr val="C00000"/>
                </a:solidFill>
              </a:rPr>
              <a:t>على الجانب الايمن تظهر علامة المدرج الاحمر بالنقر عليها تظهر جميع المصادر التي حصل فيها التطابق واسفل هذه القائمة تظهر عبارة استعاد المصادر بالنقر عليها يمكن استبعاد تلك المصادر من نسبة التطابق.</a:t>
            </a:r>
          </a:p>
          <a:p>
            <a:pPr algn="just"/>
            <a:endParaRPr lang="ar-IQ" dirty="0"/>
          </a:p>
        </p:txBody>
      </p:sp>
      <p:pic>
        <p:nvPicPr>
          <p:cNvPr id="4" name="Picture 3"/>
          <p:cNvPicPr/>
          <p:nvPr/>
        </p:nvPicPr>
        <p:blipFill>
          <a:blip r:embed="rId2"/>
          <a:srcRect/>
          <a:stretch>
            <a:fillRect/>
          </a:stretch>
        </p:blipFill>
        <p:spPr bwMode="auto">
          <a:xfrm>
            <a:off x="0" y="1739590"/>
            <a:ext cx="12192000" cy="5118410"/>
          </a:xfrm>
          <a:prstGeom prst="rect">
            <a:avLst/>
          </a:prstGeom>
          <a:noFill/>
          <a:ln w="9525">
            <a:noFill/>
            <a:miter lim="800000"/>
            <a:headEnd/>
            <a:tailEnd/>
          </a:ln>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9"/>
            <a:ext cx="12192000" cy="6572271"/>
          </a:xfrm>
        </p:spPr>
        <p:txBody>
          <a:bodyPr>
            <a:normAutofit/>
          </a:bodyPr>
          <a:lstStyle/>
          <a:p>
            <a:r>
              <a:rPr lang="ar-IQ" sz="4800" b="1" dirty="0">
                <a:solidFill>
                  <a:srgbClr val="C00000"/>
                </a:solidFill>
                <a:latin typeface="Simplified Arabic" pitchFamily="18" charset="-78"/>
                <a:cs typeface="Simplified Arabic" pitchFamily="18" charset="-78"/>
              </a:rPr>
              <a:t>يظهر ايضا على الجانب الايمن عوامل التصفية والاعدادات بالنقر على صورة القمع, تظهر لنا خيارات التصفية وتشمل على : </a:t>
            </a:r>
          </a:p>
          <a:p>
            <a:pPr>
              <a:buNone/>
            </a:pPr>
            <a:r>
              <a:rPr lang="ar-IQ" sz="4800" b="1" dirty="0">
                <a:solidFill>
                  <a:srgbClr val="C00000"/>
                </a:solidFill>
                <a:latin typeface="Simplified Arabic" pitchFamily="18" charset="-78"/>
                <a:cs typeface="Simplified Arabic" pitchFamily="18" charset="-78"/>
              </a:rPr>
              <a:t>    أستبعاد الاقتباسات , استبعاد قائمة المراجع , أستبعاد المصادر الاقل من (عدد معين من الكلمات , أو نسبة معينه)</a:t>
            </a:r>
          </a:p>
          <a:p>
            <a:pPr>
              <a:buNone/>
            </a:pPr>
            <a:r>
              <a:rPr lang="ar-IQ" sz="4800" b="1" dirty="0">
                <a:solidFill>
                  <a:srgbClr val="C00000"/>
                </a:solidFill>
                <a:latin typeface="Simplified Arabic" pitchFamily="18" charset="-78"/>
                <a:cs typeface="Simplified Arabic" pitchFamily="18" charset="-78"/>
              </a:rPr>
              <a:t>   أو عدم الاستبعاد حسب الحجم.</a:t>
            </a:r>
          </a:p>
          <a:p>
            <a:r>
              <a:rPr lang="ar-IQ" sz="4800" b="1" dirty="0">
                <a:solidFill>
                  <a:srgbClr val="C00000"/>
                </a:solidFill>
                <a:latin typeface="Simplified Arabic" pitchFamily="18" charset="-78"/>
                <a:cs typeface="Simplified Arabic" pitchFamily="18" charset="-78"/>
              </a:rPr>
              <a:t>بالاضافة الى ما تم ذكره يمكن حفظ تقرير التطابق بالنقر على السهم الموجود في الجانب الايمن .</a:t>
            </a:r>
          </a:p>
          <a:p>
            <a:pPr>
              <a:buNone/>
            </a:pPr>
            <a:r>
              <a:rPr lang="ar-IQ" sz="4800" b="1" dirty="0">
                <a:solidFill>
                  <a:srgbClr val="C00000"/>
                </a:solidFill>
                <a:latin typeface="Simplified Arabic" pitchFamily="18" charset="-78"/>
                <a:cs typeface="Simplified Arabic" pitchFamily="18" charset="-78"/>
              </a:rPr>
              <a:t> </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صورة 2">
            <a:extLst>
              <a:ext uri="{FF2B5EF4-FFF2-40B4-BE49-F238E27FC236}">
                <a16:creationId xmlns:a16="http://schemas.microsoft.com/office/drawing/2014/main" id="{36D50914-DE85-4C76-B770-17828ADA2D28}"/>
              </a:ext>
            </a:extLst>
          </p:cNvPr>
          <p:cNvPicPr>
            <a:picLocks noChangeAspect="1"/>
          </p:cNvPicPr>
          <p:nvPr/>
        </p:nvPicPr>
        <p:blipFill rotWithShape="1">
          <a:blip r:embed="rId3"/>
          <a:srcRect l="19573" t="38212" r="19238" b="12844"/>
          <a:stretch/>
        </p:blipFill>
        <p:spPr>
          <a:xfrm>
            <a:off x="1282390" y="1750741"/>
            <a:ext cx="4549698" cy="3356518"/>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D2A4CE-A5E6-434A-9127-6AFCC71BF8DC}"/>
              </a:ext>
            </a:extLst>
          </p:cNvPr>
          <p:cNvSpPr>
            <a:spLocks noGrp="1"/>
          </p:cNvSpPr>
          <p:nvPr>
            <p:ph type="title"/>
          </p:nvPr>
        </p:nvSpPr>
        <p:spPr>
          <a:xfrm>
            <a:off x="2335483" y="1"/>
            <a:ext cx="9856514" cy="936701"/>
          </a:xfrm>
        </p:spPr>
        <p:txBody>
          <a:bodyPr>
            <a:normAutofit/>
          </a:bodyPr>
          <a:lstStyle/>
          <a:p>
            <a:pPr algn="ctr"/>
            <a:r>
              <a:rPr lang="ar-IQ" sz="6000" dirty="0">
                <a:solidFill>
                  <a:srgbClr val="C00000"/>
                </a:solidFill>
              </a:rPr>
              <a:t>خطوات لعمل الاستلال :</a:t>
            </a:r>
            <a:endParaRPr lang="en-US" sz="6000" dirty="0">
              <a:solidFill>
                <a:srgbClr val="C00000"/>
              </a:solidFill>
            </a:endParaRPr>
          </a:p>
        </p:txBody>
      </p:sp>
      <p:sp>
        <p:nvSpPr>
          <p:cNvPr id="3" name="عنصر نائب للمحتوى 2">
            <a:extLst>
              <a:ext uri="{FF2B5EF4-FFF2-40B4-BE49-F238E27FC236}">
                <a16:creationId xmlns:a16="http://schemas.microsoft.com/office/drawing/2014/main" id="{B53E2A59-B317-4761-B713-5713DAC881F3}"/>
              </a:ext>
            </a:extLst>
          </p:cNvPr>
          <p:cNvSpPr>
            <a:spLocks noGrp="1"/>
          </p:cNvSpPr>
          <p:nvPr>
            <p:ph idx="1"/>
          </p:nvPr>
        </p:nvSpPr>
        <p:spPr>
          <a:xfrm>
            <a:off x="2335484" y="680224"/>
            <a:ext cx="9856515" cy="6177775"/>
          </a:xfrm>
        </p:spPr>
        <p:txBody>
          <a:bodyPr>
            <a:normAutofit lnSpcReduction="10000"/>
          </a:bodyPr>
          <a:lstStyle/>
          <a:p>
            <a:pPr marL="0" indent="0">
              <a:buNone/>
            </a:pPr>
            <a:r>
              <a:rPr lang="ar-IQ" sz="4800" dirty="0"/>
              <a:t>رفع الهوامش</a:t>
            </a:r>
          </a:p>
          <a:p>
            <a:pPr marL="0" indent="0">
              <a:buNone/>
            </a:pPr>
            <a:r>
              <a:rPr lang="ar-IQ" sz="4800" dirty="0"/>
              <a:t>رفع المصادر والمراجع</a:t>
            </a:r>
          </a:p>
          <a:p>
            <a:pPr marL="0" indent="0">
              <a:buNone/>
            </a:pPr>
            <a:r>
              <a:rPr lang="ar-IQ" sz="4800" dirty="0"/>
              <a:t>رفع الآيات القرآنية والأحاديث النبوية</a:t>
            </a:r>
          </a:p>
          <a:p>
            <a:pPr marL="0" indent="0">
              <a:buNone/>
            </a:pPr>
            <a:r>
              <a:rPr lang="ar-IQ" sz="4800" dirty="0"/>
              <a:t>رفع الأبيات الشعرية</a:t>
            </a:r>
          </a:p>
          <a:p>
            <a:pPr marL="0" indent="0">
              <a:buNone/>
            </a:pPr>
            <a:r>
              <a:rPr lang="ar-IQ" sz="4800" dirty="0"/>
              <a:t>رفع المصطلحات الشائعة</a:t>
            </a:r>
          </a:p>
          <a:p>
            <a:pPr marL="0" indent="0">
              <a:buNone/>
            </a:pPr>
            <a:r>
              <a:rPr lang="ar-IQ" sz="4800" dirty="0"/>
              <a:t>إزالة كل نسبة 1 % فيقلل الاستلال </a:t>
            </a:r>
          </a:p>
          <a:p>
            <a:pPr marL="0" indent="0">
              <a:buNone/>
            </a:pPr>
            <a:r>
              <a:rPr lang="ar-IQ" sz="4800" dirty="0"/>
              <a:t>تغيير بعض العبارات والجمل المتشابه</a:t>
            </a:r>
          </a:p>
          <a:p>
            <a:pPr marL="0" indent="0">
              <a:buNone/>
            </a:pPr>
            <a:r>
              <a:rPr lang="ar-IQ" sz="4800" dirty="0"/>
              <a:t>وفي نهاية الاستلال يأتي إلينا التقرير بصيغة </a:t>
            </a:r>
            <a:r>
              <a:rPr lang="en-US" sz="4800" dirty="0"/>
              <a:t> pdf</a:t>
            </a:r>
            <a:r>
              <a:rPr lang="ar-IQ" sz="4800" dirty="0"/>
              <a:t> </a:t>
            </a:r>
            <a:endParaRPr lang="en-US" sz="4800" dirty="0"/>
          </a:p>
        </p:txBody>
      </p:sp>
      <p:pic>
        <p:nvPicPr>
          <p:cNvPr id="5" name="صورة 4">
            <a:extLst>
              <a:ext uri="{FF2B5EF4-FFF2-40B4-BE49-F238E27FC236}">
                <a16:creationId xmlns:a16="http://schemas.microsoft.com/office/drawing/2014/main" id="{1ED6EFBD-B87E-4CF7-B9FB-B9CA2A5B0BAA}"/>
              </a:ext>
            </a:extLst>
          </p:cNvPr>
          <p:cNvPicPr>
            <a:picLocks noChangeAspect="1"/>
          </p:cNvPicPr>
          <p:nvPr/>
        </p:nvPicPr>
        <p:blipFill rotWithShape="1">
          <a:blip r:embed="rId2">
            <a:extLst>
              <a:ext uri="{28A0092B-C50C-407E-A947-70E740481C1C}">
                <a14:useLocalDpi xmlns:a14="http://schemas.microsoft.com/office/drawing/2010/main" val="0"/>
              </a:ext>
            </a:extLst>
          </a:blip>
          <a:srcRect l="1" r="23200"/>
          <a:stretch/>
        </p:blipFill>
        <p:spPr>
          <a:xfrm>
            <a:off x="0" y="1"/>
            <a:ext cx="2335485" cy="6857999"/>
          </a:xfrm>
          <a:prstGeom prst="rect">
            <a:avLst/>
          </a:prstGeom>
        </p:spPr>
      </p:pic>
    </p:spTree>
    <p:extLst>
      <p:ext uri="{BB962C8B-B14F-4D97-AF65-F5344CB8AC3E}">
        <p14:creationId xmlns:p14="http://schemas.microsoft.com/office/powerpoint/2010/main" val="3625457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12F89F-01BB-43DC-84CC-53F397FFFC45}"/>
              </a:ext>
            </a:extLst>
          </p:cNvPr>
          <p:cNvSpPr>
            <a:spLocks noGrp="1"/>
          </p:cNvSpPr>
          <p:nvPr>
            <p:ph type="title"/>
          </p:nvPr>
        </p:nvSpPr>
        <p:spPr>
          <a:xfrm>
            <a:off x="0" y="1"/>
            <a:ext cx="12192000" cy="1182028"/>
          </a:xfrm>
        </p:spPr>
        <p:txBody>
          <a:bodyPr/>
          <a:lstStyle/>
          <a:p>
            <a:pPr algn="ctr"/>
            <a:r>
              <a:rPr lang="ar-IQ" b="1" dirty="0">
                <a:solidFill>
                  <a:srgbClr val="C00000"/>
                </a:solidFill>
              </a:rPr>
              <a:t>قانون الاستلال في التعليم العالي والبحث العلمي</a:t>
            </a:r>
            <a:endParaRPr lang="en-US" b="1" dirty="0">
              <a:solidFill>
                <a:srgbClr val="C00000"/>
              </a:solidFill>
            </a:endParaRPr>
          </a:p>
        </p:txBody>
      </p:sp>
      <p:pic>
        <p:nvPicPr>
          <p:cNvPr id="8" name="عنصر نائب للمحتوى 7">
            <a:extLst>
              <a:ext uri="{FF2B5EF4-FFF2-40B4-BE49-F238E27FC236}">
                <a16:creationId xmlns:a16="http://schemas.microsoft.com/office/drawing/2014/main" id="{B6FFBF37-47B8-4ABB-993A-6D4F1BD9DD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92459"/>
            <a:ext cx="6200078" cy="5865540"/>
          </a:xfrm>
        </p:spPr>
      </p:pic>
      <p:pic>
        <p:nvPicPr>
          <p:cNvPr id="6" name="عنصر نائب للمحتوى 5">
            <a:extLst>
              <a:ext uri="{FF2B5EF4-FFF2-40B4-BE49-F238E27FC236}">
                <a16:creationId xmlns:a16="http://schemas.microsoft.com/office/drawing/2014/main" id="{17B02D22-7AF9-4DDA-AF69-FD57A483F9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00078" y="992459"/>
            <a:ext cx="5991922" cy="5921296"/>
          </a:xfrm>
        </p:spPr>
      </p:pic>
    </p:spTree>
    <p:extLst>
      <p:ext uri="{BB962C8B-B14F-4D97-AF65-F5344CB8AC3E}">
        <p14:creationId xmlns:p14="http://schemas.microsoft.com/office/powerpoint/2010/main" val="3340744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899798-DF2B-4A19-8890-4722C75F77D1}"/>
              </a:ext>
            </a:extLst>
          </p:cNvPr>
          <p:cNvSpPr>
            <a:spLocks noGrp="1"/>
          </p:cNvSpPr>
          <p:nvPr>
            <p:ph type="title"/>
          </p:nvPr>
        </p:nvSpPr>
        <p:spPr>
          <a:xfrm>
            <a:off x="-1" y="1"/>
            <a:ext cx="12192001" cy="2297150"/>
          </a:xfrm>
          <a:solidFill>
            <a:schemeClr val="bg1">
              <a:lumMod val="95000"/>
            </a:schemeClr>
          </a:solidFill>
        </p:spPr>
        <p:txBody>
          <a:bodyPr>
            <a:normAutofit/>
          </a:bodyPr>
          <a:lstStyle/>
          <a:p>
            <a:pPr algn="ctr"/>
            <a:r>
              <a:rPr lang="ar-IQ" sz="8800" b="1" dirty="0">
                <a:solidFill>
                  <a:srgbClr val="C00000"/>
                </a:solidFill>
              </a:rPr>
              <a:t>شكراً لحضوركم </a:t>
            </a:r>
            <a:endParaRPr lang="en-US" sz="8800" b="1" dirty="0">
              <a:solidFill>
                <a:srgbClr val="C00000"/>
              </a:solidFill>
            </a:endParaRPr>
          </a:p>
        </p:txBody>
      </p:sp>
      <p:pic>
        <p:nvPicPr>
          <p:cNvPr id="5" name="عنصر نائب للمحتوى 4">
            <a:extLst>
              <a:ext uri="{FF2B5EF4-FFF2-40B4-BE49-F238E27FC236}">
                <a16:creationId xmlns:a16="http://schemas.microsoft.com/office/drawing/2014/main" id="{E4D37551-4E90-4EF2-89F6-45565188B6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51102"/>
            <a:ext cx="12192001" cy="5006897"/>
          </a:xfrm>
        </p:spPr>
      </p:pic>
    </p:spTree>
    <p:extLst>
      <p:ext uri="{BB962C8B-B14F-4D97-AF65-F5344CB8AC3E}">
        <p14:creationId xmlns:p14="http://schemas.microsoft.com/office/powerpoint/2010/main" val="171168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6584" y="0"/>
            <a:ext cx="9125415" cy="6857999"/>
          </a:xfrm>
        </p:spPr>
        <p:txBody>
          <a:bodyPr>
            <a:normAutofit/>
          </a:bodyPr>
          <a:lstStyle/>
          <a:p>
            <a:pPr algn="just">
              <a:buNone/>
            </a:pPr>
            <a:r>
              <a:rPr lang="ar-IQ" sz="4000" b="1" dirty="0">
                <a:latin typeface="Simplified Arabic" pitchFamily="18" charset="-78"/>
                <a:cs typeface="Simplified Arabic" pitchFamily="18" charset="-78"/>
              </a:rPr>
              <a:t>  أما نسب الاستلال حسب ضوابط وزارة التعليم العالي والبحث العلمي التي يمكن من خلالها تأكيد عدم ضم </a:t>
            </a:r>
            <a:r>
              <a:rPr lang="ar-SA" sz="4000" b="1" dirty="0">
                <a:latin typeface="Simplified Arabic" pitchFamily="18" charset="-78"/>
                <a:cs typeface="Simplified Arabic" pitchFamily="18" charset="-78"/>
              </a:rPr>
              <a:t>هذه البحوث سرقة علمية</a:t>
            </a:r>
            <a:r>
              <a:rPr lang="ar-IQ" sz="4000" b="1" dirty="0">
                <a:latin typeface="Simplified Arabic" pitchFamily="18" charset="-78"/>
                <a:cs typeface="Simplified Arabic" pitchFamily="18" charset="-78"/>
              </a:rPr>
              <a:t> :</a:t>
            </a:r>
          </a:p>
          <a:p>
            <a:pPr algn="just"/>
            <a:r>
              <a:rPr lang="ar-SA" sz="4000" b="1" dirty="0">
                <a:latin typeface="Simplified Arabic" pitchFamily="18" charset="-78"/>
                <a:cs typeface="Simplified Arabic" pitchFamily="18" charset="-78"/>
              </a:rPr>
              <a:t>تعتمد  نسبة </a:t>
            </a:r>
            <a:r>
              <a:rPr lang="en-US" sz="4000" b="1" dirty="0">
                <a:latin typeface="Simplified Arabic" pitchFamily="18" charset="-78"/>
                <a:cs typeface="Simplified Arabic" pitchFamily="18" charset="-78"/>
              </a:rPr>
              <a:t>15</a:t>
            </a:r>
            <a:r>
              <a:rPr lang="ar-SA" sz="4000" b="1" dirty="0">
                <a:latin typeface="Simplified Arabic" pitchFamily="18" charset="-78"/>
                <a:cs typeface="Simplified Arabic" pitchFamily="18" charset="-78"/>
              </a:rPr>
              <a:t>% </a:t>
            </a:r>
            <a:r>
              <a:rPr lang="en-US" sz="4000" b="1" dirty="0">
                <a:latin typeface="Simplified Arabic" pitchFamily="18" charset="-78"/>
                <a:cs typeface="Simplified Arabic" pitchFamily="18" charset="-78"/>
              </a:rPr>
              <a:t> </a:t>
            </a:r>
            <a:r>
              <a:rPr lang="ar-SA" sz="4000" b="1" dirty="0">
                <a:latin typeface="Simplified Arabic" pitchFamily="18" charset="-78"/>
                <a:cs typeface="Simplified Arabic" pitchFamily="18" charset="-78"/>
              </a:rPr>
              <a:t>للإقتباس العلمي من إجمالي الرسائل والأطاريح الجامعية على أن لا تتجاوز عن </a:t>
            </a:r>
            <a:r>
              <a:rPr lang="en-US" sz="4000" b="1" dirty="0">
                <a:latin typeface="Simplified Arabic" pitchFamily="18" charset="-78"/>
                <a:cs typeface="Simplified Arabic" pitchFamily="18" charset="-78"/>
              </a:rPr>
              <a:t>5</a:t>
            </a:r>
            <a:r>
              <a:rPr lang="ar-SA" sz="4000" b="1" dirty="0">
                <a:latin typeface="Simplified Arabic" pitchFamily="18" charset="-78"/>
                <a:cs typeface="Simplified Arabic" pitchFamily="18" charset="-78"/>
              </a:rPr>
              <a:t>%  من مصدر واحد</a:t>
            </a:r>
            <a:r>
              <a:rPr lang="ar-IQ" sz="4000" b="1" dirty="0">
                <a:latin typeface="Simplified Arabic" pitchFamily="18" charset="-78"/>
                <a:cs typeface="Simplified Arabic" pitchFamily="18" charset="-78"/>
              </a:rPr>
              <a:t>.</a:t>
            </a:r>
          </a:p>
          <a:p>
            <a:pPr algn="just"/>
            <a:r>
              <a:rPr lang="ar-SA" sz="4000" b="1" dirty="0">
                <a:latin typeface="Simplified Arabic" pitchFamily="18" charset="-78"/>
                <a:cs typeface="Simplified Arabic" pitchFamily="18" charset="-78"/>
              </a:rPr>
              <a:t>تعتمد  نسبة </a:t>
            </a:r>
            <a:r>
              <a:rPr lang="en-US" sz="4000" b="1" dirty="0">
                <a:latin typeface="Simplified Arabic" pitchFamily="18" charset="-78"/>
                <a:cs typeface="Simplified Arabic" pitchFamily="18" charset="-78"/>
              </a:rPr>
              <a:t>20</a:t>
            </a:r>
            <a:r>
              <a:rPr lang="ar-SA" sz="4000" b="1" dirty="0">
                <a:latin typeface="Simplified Arabic" pitchFamily="18" charset="-78"/>
                <a:cs typeface="Simplified Arabic" pitchFamily="18" charset="-78"/>
              </a:rPr>
              <a:t>% للإقتباس العلمي من بحوث الترقية العلمية التي ستنشر أو ستقبل  للنشر</a:t>
            </a:r>
            <a:r>
              <a:rPr lang="ar-IQ" sz="4000" b="1" dirty="0">
                <a:latin typeface="Simplified Arabic" pitchFamily="18" charset="-78"/>
                <a:cs typeface="Simplified Arabic" pitchFamily="18" charset="-78"/>
              </a:rPr>
              <a:t>.</a:t>
            </a:r>
          </a:p>
          <a:p>
            <a:pPr algn="just"/>
            <a:r>
              <a:rPr lang="ar-SA" sz="4000" b="1" dirty="0">
                <a:latin typeface="Simplified Arabic" pitchFamily="18" charset="-78"/>
                <a:cs typeface="Simplified Arabic" pitchFamily="18" charset="-78"/>
              </a:rPr>
              <a:t>يستثنى الإقتباس البسيط ( أقل من 1% ) والإستشهاد الصحيح  المحصور بين علامتي إقتباس والمصادر</a:t>
            </a:r>
            <a:r>
              <a:rPr lang="ar-IQ" sz="4000" b="1" dirty="0">
                <a:latin typeface="Simplified Arabic" pitchFamily="18" charset="-78"/>
                <a:cs typeface="Simplified Arabic" pitchFamily="18" charset="-78"/>
              </a:rPr>
              <a:t>.</a:t>
            </a:r>
          </a:p>
        </p:txBody>
      </p:sp>
      <p:pic>
        <p:nvPicPr>
          <p:cNvPr id="4" name="صورة 3">
            <a:extLst>
              <a:ext uri="{FF2B5EF4-FFF2-40B4-BE49-F238E27FC236}">
                <a16:creationId xmlns:a16="http://schemas.microsoft.com/office/drawing/2014/main" id="{C6CAAC8B-B7CE-442C-A9E5-3E2A0C250E79}"/>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r="14523"/>
          <a:stretch/>
        </p:blipFill>
        <p:spPr>
          <a:xfrm>
            <a:off x="0" y="0"/>
            <a:ext cx="3066584"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322420" cy="1639229"/>
          </a:xfrm>
        </p:spPr>
        <p:txBody>
          <a:bodyPr/>
          <a:lstStyle/>
          <a:p>
            <a:pPr algn="r"/>
            <a:r>
              <a:rPr lang="ar-IQ" b="1" dirty="0">
                <a:effectLst>
                  <a:outerShdw blurRad="38100" dist="38100" dir="2700000" algn="tl">
                    <a:srgbClr val="000000">
                      <a:alpha val="43137"/>
                    </a:srgbClr>
                  </a:outerShdw>
                </a:effectLst>
                <a:latin typeface="Simplified Arabic" pitchFamily="18" charset="-78"/>
                <a:cs typeface="Simplified Arabic" pitchFamily="18" charset="-78"/>
              </a:rPr>
              <a:t>نسب الانتحال والاستلال عالمياً</a:t>
            </a:r>
          </a:p>
        </p:txBody>
      </p:sp>
      <p:sp>
        <p:nvSpPr>
          <p:cNvPr id="3" name="Content Placeholder 2"/>
          <p:cNvSpPr>
            <a:spLocks noGrp="1"/>
          </p:cNvSpPr>
          <p:nvPr>
            <p:ph idx="1"/>
          </p:nvPr>
        </p:nvSpPr>
        <p:spPr>
          <a:xfrm>
            <a:off x="0" y="1743074"/>
            <a:ext cx="12277493" cy="5114925"/>
          </a:xfrm>
        </p:spPr>
        <p:txBody>
          <a:bodyPr>
            <a:noAutofit/>
          </a:bodyPr>
          <a:lstStyle/>
          <a:p>
            <a:pPr algn="just"/>
            <a:r>
              <a:rPr lang="ar-SA" sz="3600" b="1" dirty="0">
                <a:latin typeface="Simplified Arabic" pitchFamily="18" charset="-78"/>
                <a:cs typeface="Simplified Arabic" pitchFamily="18" charset="-78"/>
              </a:rPr>
              <a:t>بعض الجمعيات البحثية ترى أن ذكر كل المصادر التي </a:t>
            </a:r>
            <a:r>
              <a:rPr lang="ar-IQ" sz="3600" b="1" dirty="0">
                <a:latin typeface="Simplified Arabic" pitchFamily="18" charset="-78"/>
                <a:cs typeface="Simplified Arabic" pitchFamily="18" charset="-78"/>
              </a:rPr>
              <a:t>اقتبست</a:t>
            </a:r>
            <a:r>
              <a:rPr lang="ar-SA" sz="3600" b="1" dirty="0">
                <a:latin typeface="Simplified Arabic" pitchFamily="18" charset="-78"/>
                <a:cs typeface="Simplified Arabic" pitchFamily="18" charset="-78"/>
              </a:rPr>
              <a:t> </a:t>
            </a:r>
            <a:r>
              <a:rPr lang="ar-IQ" sz="3600" b="1" dirty="0">
                <a:latin typeface="Simplified Arabic" pitchFamily="18" charset="-78"/>
                <a:cs typeface="Simplified Arabic" pitchFamily="18" charset="-78"/>
              </a:rPr>
              <a:t>منها</a:t>
            </a:r>
            <a:r>
              <a:rPr lang="ar-SA" sz="3600" b="1" dirty="0">
                <a:latin typeface="Simplified Arabic" pitchFamily="18" charset="-78"/>
                <a:cs typeface="Simplified Arabic" pitchFamily="18" charset="-78"/>
              </a:rPr>
              <a:t> </a:t>
            </a:r>
            <a:r>
              <a:rPr lang="ar-IQ" sz="3600" b="1" dirty="0">
                <a:latin typeface="Simplified Arabic" pitchFamily="18" charset="-78"/>
                <a:cs typeface="Simplified Arabic" pitchFamily="18" charset="-78"/>
              </a:rPr>
              <a:t>و</a:t>
            </a:r>
            <a:r>
              <a:rPr lang="ar-SA" sz="3600" b="1" dirty="0">
                <a:latin typeface="Simplified Arabic" pitchFamily="18" charset="-78"/>
                <a:cs typeface="Simplified Arabic" pitchFamily="18" charset="-78"/>
              </a:rPr>
              <a:t>بما يشكل نسبة أكثر من </a:t>
            </a:r>
            <a:r>
              <a:rPr lang="en-US" sz="3600" b="1" dirty="0">
                <a:latin typeface="Simplified Arabic" pitchFamily="18" charset="-78"/>
                <a:cs typeface="Simplified Arabic" pitchFamily="18" charset="-78"/>
              </a:rPr>
              <a:t>50</a:t>
            </a:r>
            <a:r>
              <a:rPr lang="ar-SA" sz="3600" b="1" dirty="0">
                <a:latin typeface="Simplified Arabic" pitchFamily="18" charset="-78"/>
                <a:cs typeface="Simplified Arabic" pitchFamily="18" charset="-78"/>
              </a:rPr>
              <a:t>% من مجموع ما </a:t>
            </a:r>
            <a:r>
              <a:rPr lang="ar-IQ" sz="3600" b="1" dirty="0">
                <a:latin typeface="Simplified Arabic" pitchFamily="18" charset="-78"/>
                <a:cs typeface="Simplified Arabic" pitchFamily="18" charset="-78"/>
              </a:rPr>
              <a:t>تم كتابته من قبل الباحث</a:t>
            </a:r>
            <a:r>
              <a:rPr lang="ar-SA" sz="3600" b="1" dirty="0">
                <a:latin typeface="Simplified Arabic" pitchFamily="18" charset="-78"/>
                <a:cs typeface="Simplified Arabic" pitchFamily="18" charset="-78"/>
              </a:rPr>
              <a:t> يعتبر شكلاً من أشكال السرقة العلمية حتى ولو ذكرت الاستشهادات في مواضعها وعزوت الكلمات إلى أصحابها، فما زال العمل عليه اسم</a:t>
            </a:r>
            <a:r>
              <a:rPr lang="ar-IQ" sz="3600" b="1" dirty="0">
                <a:latin typeface="Simplified Arabic" pitchFamily="18" charset="-78"/>
                <a:cs typeface="Simplified Arabic" pitchFamily="18" charset="-78"/>
              </a:rPr>
              <a:t> الباحث</a:t>
            </a:r>
            <a:r>
              <a:rPr lang="ar-SA" sz="3600" b="1" dirty="0">
                <a:latin typeface="Simplified Arabic" pitchFamily="18" charset="-78"/>
                <a:cs typeface="Simplified Arabic" pitchFamily="18" charset="-78"/>
              </a:rPr>
              <a:t> و</a:t>
            </a:r>
            <a:r>
              <a:rPr lang="ar-IQ" sz="3600" b="1" dirty="0">
                <a:latin typeface="Simplified Arabic" pitchFamily="18" charset="-78"/>
                <a:cs typeface="Simplified Arabic" pitchFamily="18" charset="-78"/>
              </a:rPr>
              <a:t>هو</a:t>
            </a:r>
            <a:r>
              <a:rPr lang="ar-SA" sz="3600" b="1" dirty="0">
                <a:latin typeface="Simplified Arabic" pitchFamily="18" charset="-78"/>
                <a:cs typeface="Simplified Arabic" pitchFamily="18" charset="-78"/>
              </a:rPr>
              <a:t> لم </a:t>
            </a:r>
            <a:r>
              <a:rPr lang="ar-IQ" sz="3600" b="1" dirty="0">
                <a:latin typeface="Simplified Arabic" pitchFamily="18" charset="-78"/>
                <a:cs typeface="Simplified Arabic" pitchFamily="18" charset="-78"/>
              </a:rPr>
              <a:t>ي</a:t>
            </a:r>
            <a:r>
              <a:rPr lang="ar-SA" sz="3600" b="1" dirty="0">
                <a:latin typeface="Simplified Arabic" pitchFamily="18" charset="-78"/>
                <a:cs typeface="Simplified Arabic" pitchFamily="18" charset="-78"/>
              </a:rPr>
              <a:t>كتب فيه من بنات أفكار</a:t>
            </a:r>
            <a:r>
              <a:rPr lang="ar-IQ" sz="3600" b="1" dirty="0">
                <a:latin typeface="Simplified Arabic" pitchFamily="18" charset="-78"/>
                <a:cs typeface="Simplified Arabic" pitchFamily="18" charset="-78"/>
              </a:rPr>
              <a:t>ه</a:t>
            </a:r>
            <a:r>
              <a:rPr lang="ar-SA" sz="3600" b="1" dirty="0">
                <a:latin typeface="Simplified Arabic" pitchFamily="18" charset="-78"/>
                <a:cs typeface="Simplified Arabic" pitchFamily="18" charset="-78"/>
              </a:rPr>
              <a:t> إلا أقل من </a:t>
            </a:r>
            <a:r>
              <a:rPr lang="en-US" sz="3600" b="1" dirty="0">
                <a:latin typeface="Simplified Arabic" pitchFamily="18" charset="-78"/>
                <a:cs typeface="Simplified Arabic" pitchFamily="18" charset="-78"/>
              </a:rPr>
              <a:t>50</a:t>
            </a:r>
            <a:r>
              <a:rPr lang="ar-SA" sz="3600" b="1" dirty="0">
                <a:latin typeface="Simplified Arabic" pitchFamily="18" charset="-78"/>
                <a:cs typeface="Simplified Arabic" pitchFamily="18" charset="-78"/>
              </a:rPr>
              <a:t>%. </a:t>
            </a:r>
            <a:r>
              <a:rPr lang="ar-IQ" sz="3600" b="1" dirty="0">
                <a:latin typeface="Simplified Arabic" pitchFamily="18" charset="-78"/>
                <a:cs typeface="Simplified Arabic" pitchFamily="18" charset="-78"/>
              </a:rPr>
              <a:t>.</a:t>
            </a:r>
          </a:p>
          <a:p>
            <a:pPr algn="just"/>
            <a:r>
              <a:rPr lang="ar-SA" sz="3600" b="1" dirty="0">
                <a:latin typeface="Simplified Arabic" pitchFamily="18" charset="-78"/>
                <a:cs typeface="Simplified Arabic" pitchFamily="18" charset="-78"/>
              </a:rPr>
              <a:t>بعض المجلات تقيد الباحث بـ</a:t>
            </a:r>
            <a:r>
              <a:rPr lang="en-US" sz="3600" b="1" dirty="0">
                <a:latin typeface="Simplified Arabic" pitchFamily="18" charset="-78"/>
                <a:cs typeface="Simplified Arabic" pitchFamily="18" charset="-78"/>
              </a:rPr>
              <a:t> </a:t>
            </a:r>
            <a:r>
              <a:rPr lang="ar-IQ" sz="3600" b="1" dirty="0">
                <a:latin typeface="Simplified Arabic" pitchFamily="18" charset="-78"/>
                <a:cs typeface="Simplified Arabic" pitchFamily="18" charset="-78"/>
              </a:rPr>
              <a:t>( </a:t>
            </a:r>
            <a:r>
              <a:rPr lang="en-US" sz="3600" b="1" dirty="0">
                <a:latin typeface="Simplified Arabic" pitchFamily="18" charset="-78"/>
                <a:cs typeface="Simplified Arabic" pitchFamily="18" charset="-78"/>
              </a:rPr>
              <a:t>15</a:t>
            </a:r>
            <a:r>
              <a:rPr lang="ar-IQ" sz="3600" b="1" dirty="0">
                <a:latin typeface="Simplified Arabic" pitchFamily="18" charset="-78"/>
                <a:cs typeface="Simplified Arabic" pitchFamily="18" charset="-78"/>
              </a:rPr>
              <a:t> )</a:t>
            </a:r>
            <a:r>
              <a:rPr lang="en-US" sz="3600" b="1" dirty="0">
                <a:latin typeface="Simplified Arabic" pitchFamily="18" charset="-78"/>
                <a:cs typeface="Simplified Arabic" pitchFamily="18" charset="-78"/>
              </a:rPr>
              <a:t> </a:t>
            </a:r>
            <a:r>
              <a:rPr lang="ar-SA" sz="3600" b="1" dirty="0">
                <a:latin typeface="Simplified Arabic" pitchFamily="18" charset="-78"/>
                <a:cs typeface="Simplified Arabic" pitchFamily="18" charset="-78"/>
              </a:rPr>
              <a:t> مرجعًا لا يزيد عليها في بحثه بشرط ألا يقتبس من كل مرجع أكثر من </a:t>
            </a:r>
            <a:r>
              <a:rPr lang="ar-IQ" sz="3600" b="1" dirty="0">
                <a:latin typeface="Simplified Arabic" pitchFamily="18" charset="-78"/>
                <a:cs typeface="Simplified Arabic" pitchFamily="18" charset="-78"/>
              </a:rPr>
              <a:t>( </a:t>
            </a:r>
            <a:r>
              <a:rPr lang="en-US" sz="3600" b="1" dirty="0">
                <a:latin typeface="Simplified Arabic" pitchFamily="18" charset="-78"/>
                <a:cs typeface="Simplified Arabic" pitchFamily="18" charset="-78"/>
              </a:rPr>
              <a:t>200</a:t>
            </a:r>
            <a:r>
              <a:rPr lang="ar-IQ" sz="3600" b="1" dirty="0">
                <a:latin typeface="Simplified Arabic" pitchFamily="18" charset="-78"/>
                <a:cs typeface="Simplified Arabic" pitchFamily="18" charset="-78"/>
              </a:rPr>
              <a:t> ) </a:t>
            </a:r>
            <a:r>
              <a:rPr lang="ar-SA" sz="3600" b="1" dirty="0">
                <a:latin typeface="Simplified Arabic" pitchFamily="18" charset="-78"/>
                <a:cs typeface="Simplified Arabic" pitchFamily="18" charset="-78"/>
              </a:rPr>
              <a:t>كلمة. وبذلك يكون الحجم الأقصى لما يمكن اقتباسه في البحث كله </a:t>
            </a:r>
            <a:r>
              <a:rPr lang="ar-IQ" sz="3600" b="1" dirty="0">
                <a:latin typeface="Simplified Arabic" pitchFamily="18" charset="-78"/>
                <a:cs typeface="Simplified Arabic" pitchFamily="18" charset="-78"/>
              </a:rPr>
              <a:t>(</a:t>
            </a:r>
            <a:r>
              <a:rPr lang="en-US" sz="3600" b="1" dirty="0">
                <a:latin typeface="Simplified Arabic" pitchFamily="18" charset="-78"/>
                <a:cs typeface="Simplified Arabic" pitchFamily="18" charset="-78"/>
              </a:rPr>
              <a:t> 3000 </a:t>
            </a:r>
            <a:r>
              <a:rPr lang="ar-IQ" sz="3600" b="1" dirty="0">
                <a:latin typeface="Simplified Arabic" pitchFamily="18" charset="-78"/>
                <a:cs typeface="Simplified Arabic" pitchFamily="18" charset="-78"/>
              </a:rPr>
              <a:t>) </a:t>
            </a:r>
            <a:r>
              <a:rPr lang="ar-SA" sz="3600" b="1" dirty="0">
                <a:latin typeface="Simplified Arabic" pitchFamily="18" charset="-78"/>
                <a:cs typeface="Simplified Arabic" pitchFamily="18" charset="-78"/>
              </a:rPr>
              <a:t>كلمة في البحث الذي أقصى عدد لكلماته </a:t>
            </a:r>
            <a:r>
              <a:rPr lang="ar-IQ" sz="3600" b="1" dirty="0">
                <a:latin typeface="Simplified Arabic" pitchFamily="18" charset="-78"/>
                <a:cs typeface="Simplified Arabic" pitchFamily="18" charset="-78"/>
              </a:rPr>
              <a:t>(</a:t>
            </a:r>
            <a:r>
              <a:rPr lang="en-US" sz="3600" b="1" dirty="0">
                <a:latin typeface="Simplified Arabic" pitchFamily="18" charset="-78"/>
                <a:cs typeface="Simplified Arabic" pitchFamily="18" charset="-78"/>
              </a:rPr>
              <a:t>8000</a:t>
            </a:r>
            <a:r>
              <a:rPr lang="ar-IQ" sz="3600" b="1" dirty="0">
                <a:latin typeface="Simplified Arabic" pitchFamily="18" charset="-78"/>
                <a:cs typeface="Simplified Arabic" pitchFamily="18" charset="-78"/>
              </a:rPr>
              <a:t>) </a:t>
            </a:r>
            <a:r>
              <a:rPr lang="ar-SA" sz="3600" b="1" dirty="0">
                <a:latin typeface="Simplified Arabic" pitchFamily="18" charset="-78"/>
                <a:cs typeface="Simplified Arabic" pitchFamily="18" charset="-78"/>
              </a:rPr>
              <a:t>كلمة. </a:t>
            </a:r>
            <a:endParaRPr lang="ar-IQ" sz="3600" b="1" dirty="0">
              <a:latin typeface="Simplified Arabic" pitchFamily="18" charset="-78"/>
              <a:cs typeface="Simplified Arabic" pitchFamily="18" charset="-78"/>
            </a:endParaRPr>
          </a:p>
          <a:p>
            <a:pPr algn="just"/>
            <a:endParaRPr lang="ar-IQ" sz="2400" b="1" dirty="0">
              <a:latin typeface="Simplified Arabic" pitchFamily="18" charset="-78"/>
              <a:cs typeface="Simplified Arabic" pitchFamily="18" charset="-78"/>
            </a:endParaRPr>
          </a:p>
          <a:p>
            <a:pPr algn="just">
              <a:buNone/>
            </a:pPr>
            <a:endParaRPr lang="en-US" sz="2400" b="1" dirty="0">
              <a:latin typeface="Simplified Arabic" pitchFamily="18" charset="-78"/>
              <a:cs typeface="Simplified Arabic" pitchFamily="18" charset="-78"/>
            </a:endParaRPr>
          </a:p>
        </p:txBody>
      </p:sp>
      <p:pic>
        <p:nvPicPr>
          <p:cNvPr id="5" name="صورة 4">
            <a:extLst>
              <a:ext uri="{FF2B5EF4-FFF2-40B4-BE49-F238E27FC236}">
                <a16:creationId xmlns:a16="http://schemas.microsoft.com/office/drawing/2014/main" id="{6A52CEA5-B948-4C84-9DE5-D709DDF1E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5" y="0"/>
            <a:ext cx="2619375" cy="17430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7521C4-9F3E-4D1D-862C-63F3CDDD7075}"/>
              </a:ext>
            </a:extLst>
          </p:cNvPr>
          <p:cNvSpPr>
            <a:spLocks noGrp="1"/>
          </p:cNvSpPr>
          <p:nvPr>
            <p:ph type="title"/>
          </p:nvPr>
        </p:nvSpPr>
        <p:spPr>
          <a:xfrm>
            <a:off x="0" y="1"/>
            <a:ext cx="8720253" cy="1690688"/>
          </a:xfrm>
        </p:spPr>
        <p:txBody>
          <a:bodyPr>
            <a:normAutofit/>
          </a:bodyPr>
          <a:lstStyle/>
          <a:p>
            <a:pPr algn="ctr"/>
            <a:r>
              <a:rPr lang="ar-IQ" sz="6600" b="1" dirty="0">
                <a:solidFill>
                  <a:srgbClr val="C00000"/>
                </a:solidFill>
              </a:rPr>
              <a:t>تعريف الانتحال :</a:t>
            </a:r>
            <a:endParaRPr lang="en-US" sz="6600" b="1" dirty="0">
              <a:solidFill>
                <a:srgbClr val="C00000"/>
              </a:solidFill>
            </a:endParaRPr>
          </a:p>
        </p:txBody>
      </p:sp>
      <p:sp>
        <p:nvSpPr>
          <p:cNvPr id="3" name="عنصر نائب للمحتوى 2">
            <a:extLst>
              <a:ext uri="{FF2B5EF4-FFF2-40B4-BE49-F238E27FC236}">
                <a16:creationId xmlns:a16="http://schemas.microsoft.com/office/drawing/2014/main" id="{31A36126-9604-4802-BF11-1651F8073066}"/>
              </a:ext>
            </a:extLst>
          </p:cNvPr>
          <p:cNvSpPr>
            <a:spLocks noGrp="1"/>
          </p:cNvSpPr>
          <p:nvPr>
            <p:ph idx="1"/>
          </p:nvPr>
        </p:nvSpPr>
        <p:spPr>
          <a:xfrm>
            <a:off x="29737" y="1393902"/>
            <a:ext cx="8690518" cy="5464098"/>
          </a:xfrm>
        </p:spPr>
        <p:txBody>
          <a:bodyPr>
            <a:normAutofit/>
          </a:bodyPr>
          <a:lstStyle/>
          <a:p>
            <a:pPr marL="0" indent="0">
              <a:buNone/>
            </a:pPr>
            <a:r>
              <a:rPr lang="ar-IQ" sz="4800" b="1" dirty="0">
                <a:effectLst>
                  <a:outerShdw blurRad="38100" dist="38100" dir="2700000" algn="tl">
                    <a:srgbClr val="000000">
                      <a:alpha val="43137"/>
                    </a:srgbClr>
                  </a:outerShdw>
                </a:effectLst>
                <a:latin typeface="Simplified Arabic" pitchFamily="18" charset="-78"/>
                <a:cs typeface="Simplified Arabic" pitchFamily="18" charset="-78"/>
              </a:rPr>
              <a:t>الانتحال:</a:t>
            </a:r>
            <a:r>
              <a:rPr lang="ar-IQ" sz="4800" b="1" dirty="0">
                <a:latin typeface="Simplified Arabic" pitchFamily="18" charset="-78"/>
                <a:cs typeface="Simplified Arabic" pitchFamily="18" charset="-78"/>
              </a:rPr>
              <a:t> استعمال جهود الآخرين من مصطلحات أو نصوص وأفكار منشورة في الأبحاث أو الرسائل العلمية أو الكتب أو الأعمال الفنية والأدبية ونسبتها لنفسه مع تجاهل إعادة صياغتها أو تعاد صياغتها بأسلوب كتابي آخر مع عدم الإشارة للمؤلف أو المبدع الأصلي</a:t>
            </a:r>
            <a:endParaRPr lang="en-US" sz="4800" dirty="0"/>
          </a:p>
        </p:txBody>
      </p:sp>
      <p:pic>
        <p:nvPicPr>
          <p:cNvPr id="5" name="صورة 4">
            <a:extLst>
              <a:ext uri="{FF2B5EF4-FFF2-40B4-BE49-F238E27FC236}">
                <a16:creationId xmlns:a16="http://schemas.microsoft.com/office/drawing/2014/main" id="{4ABE53E1-3F54-4982-9C63-131C3F6AA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254" y="1"/>
            <a:ext cx="3624146" cy="6857999"/>
          </a:xfrm>
          <a:prstGeom prst="rect">
            <a:avLst/>
          </a:prstGeom>
        </p:spPr>
      </p:pic>
    </p:spTree>
    <p:extLst>
      <p:ext uri="{BB962C8B-B14F-4D97-AF65-F5344CB8AC3E}">
        <p14:creationId xmlns:p14="http://schemas.microsoft.com/office/powerpoint/2010/main" val="28277303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2273" y="178420"/>
            <a:ext cx="8779727" cy="6679579"/>
          </a:xfrm>
        </p:spPr>
        <p:txBody>
          <a:bodyPr>
            <a:normAutofit fontScale="92500" lnSpcReduction="10000"/>
          </a:bodyPr>
          <a:lstStyle/>
          <a:p>
            <a:pPr marL="0" indent="0" algn="ctr">
              <a:buNone/>
            </a:pPr>
            <a:r>
              <a:rPr lang="ar-IQ" sz="4400" b="1" dirty="0">
                <a:solidFill>
                  <a:srgbClr val="C00000"/>
                </a:solidFill>
              </a:rPr>
              <a:t>أنواع برامج الاستلال </a:t>
            </a:r>
            <a:r>
              <a:rPr lang="ar-IQ" sz="4400" b="1" dirty="0" err="1">
                <a:solidFill>
                  <a:srgbClr val="C00000"/>
                </a:solidFill>
              </a:rPr>
              <a:t>الألكتروني</a:t>
            </a:r>
            <a:r>
              <a:rPr lang="ar-IQ" sz="4400" b="1" dirty="0">
                <a:solidFill>
                  <a:srgbClr val="C00000"/>
                </a:solidFill>
              </a:rPr>
              <a:t> :</a:t>
            </a:r>
          </a:p>
          <a:p>
            <a:pPr marL="0" indent="0" algn="just">
              <a:buNone/>
            </a:pPr>
            <a:r>
              <a:rPr lang="ar-IQ" sz="4000" b="1" dirty="0"/>
              <a:t>1- </a:t>
            </a:r>
            <a:r>
              <a:rPr lang="ar-SA" sz="4000" b="1" dirty="0"/>
              <a:t>البرامج المجانية: </a:t>
            </a:r>
            <a:r>
              <a:rPr lang="ar-IQ" sz="4000" b="1" dirty="0"/>
              <a:t>التي تكون </a:t>
            </a:r>
            <a:r>
              <a:rPr lang="ar-SA" sz="4000" b="1" dirty="0"/>
              <a:t>متاحة مجانًا </a:t>
            </a:r>
            <a:r>
              <a:rPr lang="ar-IQ" sz="4000" b="1" dirty="0"/>
              <a:t>في</a:t>
            </a:r>
            <a:r>
              <a:rPr lang="ar-SA" sz="4000" b="1" dirty="0"/>
              <a:t> مواقع إنترنت </a:t>
            </a:r>
            <a:r>
              <a:rPr lang="ar-IQ" sz="4000" b="1" dirty="0"/>
              <a:t>وخدمتها </a:t>
            </a:r>
            <a:r>
              <a:rPr lang="ar-SA" sz="4000" b="1" dirty="0"/>
              <a:t>محدودة للكشف عن التشابه من خلال استعراض الآلاف بل وملايين المواقع والوثائق ومقارنة النص بها. ويمكن الاستفادة الأكبر منها باشتراك شهري تتفاوت قيمته. إلا أن نتائج</a:t>
            </a:r>
            <a:r>
              <a:rPr lang="ar-IQ" sz="4000" b="1" dirty="0"/>
              <a:t> تلك </a:t>
            </a:r>
            <a:r>
              <a:rPr lang="ar-SA" sz="4000" b="1" dirty="0"/>
              <a:t>المواقع</a:t>
            </a:r>
            <a:r>
              <a:rPr lang="ar-IQ" sz="4000" b="1" dirty="0"/>
              <a:t> المجانية</a:t>
            </a:r>
            <a:r>
              <a:rPr lang="ar-SA" sz="4000" b="1" dirty="0"/>
              <a:t> ليست موثوقة تمامًا لأن البرنامج يتفحص في المواقع المجانية والمفتوحة فقط، وليس قواعد البيانات المغلقة. </a:t>
            </a:r>
            <a:endParaRPr lang="ar-IQ" sz="4000" dirty="0"/>
          </a:p>
          <a:p>
            <a:pPr marL="0" indent="0" algn="just">
              <a:buNone/>
            </a:pPr>
            <a:r>
              <a:rPr lang="ar-SA" sz="4000" b="1" dirty="0"/>
              <a:t>منها </a:t>
            </a:r>
            <a:r>
              <a:rPr lang="ar-IQ" sz="4000" b="1" dirty="0"/>
              <a:t>: </a:t>
            </a:r>
            <a:r>
              <a:rPr lang="ar-SA" sz="4000" b="1" dirty="0"/>
              <a:t>موقع  </a:t>
            </a:r>
            <a:r>
              <a:rPr lang="en-US" sz="4000" b="1" dirty="0"/>
              <a:t>small SEO</a:t>
            </a:r>
            <a:r>
              <a:rPr lang="ar-SA" sz="4000" b="1" dirty="0"/>
              <a:t> </a:t>
            </a:r>
            <a:r>
              <a:rPr lang="en-US" sz="4000" b="1" dirty="0"/>
              <a:t>tools</a:t>
            </a:r>
            <a:r>
              <a:rPr lang="ar-SA" sz="4000" b="1" dirty="0"/>
              <a:t>  : وهو موقع يعطيك خمس محاولات، ويسمح بإدخال نص مكون من 1500 كلمة كحد أقصى. ثم تظهر النتائج ببيان نسبة التشابه أو التفرد.</a:t>
            </a:r>
            <a:endParaRPr lang="ar-IQ" sz="4000" b="1" dirty="0"/>
          </a:p>
          <a:p>
            <a:pPr marL="0" indent="0" algn="just">
              <a:buNone/>
            </a:pPr>
            <a:r>
              <a:rPr lang="ar-SA" sz="4000" b="1" dirty="0"/>
              <a:t> </a:t>
            </a:r>
            <a:endParaRPr lang="en-US" sz="4000" dirty="0"/>
          </a:p>
        </p:txBody>
      </p:sp>
      <p:pic>
        <p:nvPicPr>
          <p:cNvPr id="4" name="صورة 3">
            <a:extLst>
              <a:ext uri="{FF2B5EF4-FFF2-40B4-BE49-F238E27FC236}">
                <a16:creationId xmlns:a16="http://schemas.microsoft.com/office/drawing/2014/main" id="{9A195D6C-CCE3-40EC-B856-DB4951A5C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2273" cy="6858000"/>
          </a:xfrm>
          <a:prstGeom prst="rect">
            <a:avLst/>
          </a:prstGeom>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1283D6-960C-4E63-851E-9AA1AFB9CDBC}"/>
              </a:ext>
            </a:extLst>
          </p:cNvPr>
          <p:cNvSpPr>
            <a:spLocks noGrp="1"/>
          </p:cNvSpPr>
          <p:nvPr>
            <p:ph type="title"/>
          </p:nvPr>
        </p:nvSpPr>
        <p:spPr>
          <a:xfrm>
            <a:off x="3679902" y="1"/>
            <a:ext cx="8512098" cy="6858000"/>
          </a:xfrm>
          <a:solidFill>
            <a:schemeClr val="accent3">
              <a:lumMod val="20000"/>
              <a:lumOff val="80000"/>
            </a:schemeClr>
          </a:solidFill>
        </p:spPr>
        <p:txBody>
          <a:bodyPr>
            <a:normAutofit/>
          </a:bodyPr>
          <a:lstStyle/>
          <a:p>
            <a:r>
              <a:rPr lang="ar-IQ" sz="4800" b="1" dirty="0">
                <a:solidFill>
                  <a:srgbClr val="C00000"/>
                </a:solidFill>
              </a:rPr>
              <a:t>أنواع برامج الاستلال </a:t>
            </a:r>
            <a:r>
              <a:rPr lang="ar-IQ" sz="4800" b="1" dirty="0" err="1">
                <a:solidFill>
                  <a:srgbClr val="C00000"/>
                </a:solidFill>
              </a:rPr>
              <a:t>الألكتروني</a:t>
            </a:r>
            <a:r>
              <a:rPr lang="ar-IQ" sz="4800" b="1" dirty="0">
                <a:solidFill>
                  <a:srgbClr val="C00000"/>
                </a:solidFill>
              </a:rPr>
              <a:t> المجانية :</a:t>
            </a:r>
            <a:br>
              <a:rPr lang="ar-IQ" sz="4800" b="1" dirty="0">
                <a:solidFill>
                  <a:srgbClr val="C00000"/>
                </a:solidFill>
              </a:rPr>
            </a:br>
            <a:r>
              <a:rPr lang="ar-SA" sz="4800" b="1" dirty="0"/>
              <a:t>موقع </a:t>
            </a:r>
            <a:r>
              <a:rPr lang="en-US" sz="4800" b="1" dirty="0"/>
              <a:t>Dust ball</a:t>
            </a:r>
            <a:r>
              <a:rPr lang="ar-SA" sz="4800" b="1" dirty="0"/>
              <a:t> </a:t>
            </a:r>
            <a:r>
              <a:rPr lang="en-US" sz="4800" b="1" dirty="0"/>
              <a:t>Plagiarism</a:t>
            </a:r>
            <a:r>
              <a:rPr lang="ar-SA" sz="4800" b="1" dirty="0"/>
              <a:t> </a:t>
            </a:r>
            <a:r>
              <a:rPr lang="en-US" sz="4800" b="1" dirty="0"/>
              <a:t>checker</a:t>
            </a:r>
            <a:r>
              <a:rPr lang="ar-SA" sz="4800" b="1" dirty="0"/>
              <a:t> </a:t>
            </a:r>
            <a:r>
              <a:rPr lang="ar-IQ" sz="4800" b="1" dirty="0"/>
              <a:t>: </a:t>
            </a:r>
            <a:r>
              <a:rPr lang="ar-SA" sz="4800" b="1" dirty="0"/>
              <a:t>وهو مثل السابق إلا أنه يسمح كذلك برفع الملف الذي يحوي البحث لتفحصه. وعند النتائج يعطي روابط للمواقع التي وقعت بها التشابهات. ويمكن استخدام الموقع تسع مرات.</a:t>
            </a:r>
            <a:endParaRPr lang="en-US" sz="4800" dirty="0"/>
          </a:p>
        </p:txBody>
      </p:sp>
      <p:pic>
        <p:nvPicPr>
          <p:cNvPr id="5" name="عنصر نائب للمحتوى 4">
            <a:extLst>
              <a:ext uri="{FF2B5EF4-FFF2-40B4-BE49-F238E27FC236}">
                <a16:creationId xmlns:a16="http://schemas.microsoft.com/office/drawing/2014/main" id="{546B007C-E7DB-4B97-B3F0-1F306C78E6D5}"/>
              </a:ext>
            </a:extLst>
          </p:cNvPr>
          <p:cNvPicPr>
            <a:picLocks noGrp="1" noChangeAspect="1"/>
          </p:cNvPicPr>
          <p:nvPr>
            <p:ph idx="1"/>
          </p:nvPr>
        </p:nvPicPr>
        <p:blipFill>
          <a:blip r:embed="rId2"/>
          <a:stretch>
            <a:fillRect/>
          </a:stretch>
        </p:blipFill>
        <p:spPr>
          <a:xfrm>
            <a:off x="0" y="0"/>
            <a:ext cx="3679902" cy="6857999"/>
          </a:xfrm>
        </p:spPr>
      </p:pic>
    </p:spTree>
    <p:extLst>
      <p:ext uri="{BB962C8B-B14F-4D97-AF65-F5344CB8AC3E}">
        <p14:creationId xmlns:p14="http://schemas.microsoft.com/office/powerpoint/2010/main" val="4000844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