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57" r:id="rId4"/>
    <p:sldId id="273" r:id="rId5"/>
    <p:sldId id="275" r:id="rId6"/>
    <p:sldId id="302" r:id="rId7"/>
    <p:sldId id="303" r:id="rId8"/>
    <p:sldId id="304" r:id="rId9"/>
    <p:sldId id="270" r:id="rId10"/>
    <p:sldId id="269" r:id="rId11"/>
    <p:sldId id="271" r:id="rId12"/>
    <p:sldId id="305" r:id="rId13"/>
    <p:sldId id="263" r:id="rId14"/>
    <p:sldId id="272" r:id="rId15"/>
    <p:sldId id="287" r:id="rId16"/>
    <p:sldId id="288" r:id="rId17"/>
    <p:sldId id="281" r:id="rId18"/>
    <p:sldId id="309" r:id="rId19"/>
    <p:sldId id="310" r:id="rId20"/>
    <p:sldId id="307" r:id="rId21"/>
    <p:sldId id="279" r:id="rId22"/>
    <p:sldId id="267" r:id="rId23"/>
    <p:sldId id="278" r:id="rId24"/>
    <p:sldId id="260" r:id="rId25"/>
    <p:sldId id="298" r:id="rId26"/>
    <p:sldId id="311" r:id="rId27"/>
    <p:sldId id="290" r:id="rId28"/>
    <p:sldId id="264" r:id="rId29"/>
    <p:sldId id="313" r:id="rId30"/>
    <p:sldId id="283" r:id="rId31"/>
    <p:sldId id="314" r:id="rId32"/>
    <p:sldId id="280" r:id="rId33"/>
    <p:sldId id="262" r:id="rId34"/>
    <p:sldId id="299" r:id="rId35"/>
    <p:sldId id="308" r:id="rId36"/>
    <p:sldId id="306" r:id="rId37"/>
    <p:sldId id="30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3216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90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lt1"/>
            </a:solidFill>
            <a:ln w="19050">
              <a:solidFill>
                <a:schemeClr val="accent6"/>
              </a:solidFill>
            </a:ln>
            <a:effectLst/>
          </c:spPr>
          <c:dPt>
            <c:idx val="0"/>
            <c:bubble3D val="0"/>
            <c:spPr>
              <a:solidFill>
                <a:schemeClr val="lt1"/>
              </a:solidFill>
              <a:ln w="19050">
                <a:solidFill>
                  <a:schemeClr val="accent6"/>
                </a:solidFill>
              </a:ln>
              <a:effectLst/>
            </c:spPr>
            <c:extLst>
              <c:ext xmlns:c16="http://schemas.microsoft.com/office/drawing/2014/chart" uri="{C3380CC4-5D6E-409C-BE32-E72D297353CC}">
                <c16:uniqueId val="{00000002-E92E-4BD5-B9A0-6E9E9273A5B9}"/>
              </c:ext>
            </c:extLst>
          </c:dPt>
          <c:dPt>
            <c:idx val="1"/>
            <c:bubble3D val="0"/>
            <c:spPr>
              <a:solidFill>
                <a:schemeClr val="lt1"/>
              </a:solidFill>
              <a:ln w="19050">
                <a:solidFill>
                  <a:schemeClr val="accent6"/>
                </a:solidFill>
              </a:ln>
              <a:effectLst/>
            </c:spPr>
            <c:extLst>
              <c:ext xmlns:c16="http://schemas.microsoft.com/office/drawing/2014/chart" uri="{C3380CC4-5D6E-409C-BE32-E72D297353CC}">
                <c16:uniqueId val="{00000004-E92E-4BD5-B9A0-6E9E9273A5B9}"/>
              </c:ext>
            </c:extLst>
          </c:dPt>
          <c:dPt>
            <c:idx val="2"/>
            <c:bubble3D val="0"/>
            <c:spPr>
              <a:solidFill>
                <a:schemeClr val="lt1"/>
              </a:solidFill>
              <a:ln w="19050">
                <a:solidFill>
                  <a:schemeClr val="accent6"/>
                </a:solidFill>
              </a:ln>
              <a:effectLst/>
            </c:spPr>
            <c:extLst>
              <c:ext xmlns:c16="http://schemas.microsoft.com/office/drawing/2014/chart" uri="{C3380CC4-5D6E-409C-BE32-E72D297353CC}">
                <c16:uniqueId val="{00000003-E92E-4BD5-B9A0-6E9E9273A5B9}"/>
              </c:ext>
            </c:extLst>
          </c:dPt>
          <c:dPt>
            <c:idx val="3"/>
            <c:bubble3D val="0"/>
            <c:spPr>
              <a:solidFill>
                <a:schemeClr val="lt1"/>
              </a:solidFill>
              <a:ln w="19050">
                <a:solidFill>
                  <a:schemeClr val="accent6"/>
                </a:solidFill>
              </a:ln>
              <a:effectLst/>
            </c:spPr>
            <c:extLst>
              <c:ext xmlns:c16="http://schemas.microsoft.com/office/drawing/2014/chart" uri="{C3380CC4-5D6E-409C-BE32-E72D297353CC}">
                <c16:uniqueId val="{00000007-723A-4A34-94CC-4DD954E97830}"/>
              </c:ext>
            </c:extLst>
          </c:dPt>
          <c:dLbls>
            <c:dLbl>
              <c:idx val="0"/>
              <c:layout>
                <c:manualLayout>
                  <c:x val="-0.17682112069887793"/>
                  <c:y val="0.12291161936857123"/>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dk1"/>
                        </a:solidFill>
                        <a:latin typeface="+mn-lt"/>
                        <a:ea typeface="+mn-ea"/>
                        <a:cs typeface="+mn-cs"/>
                      </a:defRPr>
                    </a:pPr>
                    <a:r>
                      <a:rPr lang="ar-IQ" sz="2800" dirty="0">
                        <a:solidFill>
                          <a:schemeClr val="dk1"/>
                        </a:solidFill>
                        <a:latin typeface="+mn-lt"/>
                        <a:ea typeface="+mn-ea"/>
                        <a:cs typeface="+mn-cs"/>
                      </a:rPr>
                      <a:t>ممارسة</a:t>
                    </a:r>
                    <a:r>
                      <a:rPr lang="ar-IQ" sz="2800" baseline="0" dirty="0">
                        <a:solidFill>
                          <a:schemeClr val="dk1"/>
                        </a:solidFill>
                        <a:latin typeface="+mn-lt"/>
                        <a:ea typeface="+mn-ea"/>
                        <a:cs typeface="+mn-cs"/>
                      </a:rPr>
                      <a:t> وتعزيز اخلاقيات البحث العلمي</a:t>
                    </a:r>
                    <a:endParaRPr lang="ar-IQ" sz="2800" dirty="0"/>
                  </a:p>
                </c:rich>
              </c:tx>
              <c:spPr>
                <a:noFill/>
                <a:ln w="12700" cap="flat" cmpd="sng" algn="ctr">
                  <a:noFill/>
                  <a:prstDash val="solid"/>
                  <a:miter lim="800000"/>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dk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6100243076975454"/>
                      <c:h val="0.40925205074852838"/>
                    </c:manualLayout>
                  </c15:layout>
                </c:ext>
                <c:ext xmlns:c16="http://schemas.microsoft.com/office/drawing/2014/chart" uri="{C3380CC4-5D6E-409C-BE32-E72D297353CC}">
                  <c16:uniqueId val="{00000002-E92E-4BD5-B9A0-6E9E9273A5B9}"/>
                </c:ext>
              </c:extLst>
            </c:dLbl>
            <c:dLbl>
              <c:idx val="1"/>
              <c:layout>
                <c:manualLayout>
                  <c:x val="9.5096817594508886E-8"/>
                  <c:y val="-4.9434909446243888E-2"/>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dk1"/>
                        </a:solidFill>
                        <a:latin typeface="+mn-lt"/>
                        <a:ea typeface="+mn-ea"/>
                        <a:cs typeface="+mn-cs"/>
                      </a:defRPr>
                    </a:pPr>
                    <a:r>
                      <a:rPr lang="ar-IQ" sz="2400" dirty="0">
                        <a:solidFill>
                          <a:schemeClr val="dk1"/>
                        </a:solidFill>
                        <a:latin typeface="+mn-lt"/>
                        <a:ea typeface="+mn-ea"/>
                        <a:cs typeface="+mn-cs"/>
                      </a:rPr>
                      <a:t>تنمية المعرفة عبر زيادة المعلومات وتراكمها وتبويبها</a:t>
                    </a:r>
                    <a:endParaRPr lang="ar-IQ" sz="2400" dirty="0">
                      <a:cs typeface="+mj-cs"/>
                    </a:endParaRPr>
                  </a:p>
                </c:rich>
              </c:tx>
              <c:spPr>
                <a:noFill/>
                <a:ln w="12700" cap="flat" cmpd="sng" algn="ctr">
                  <a:noFill/>
                  <a:prstDash val="solid"/>
                  <a:miter lim="800000"/>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dk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0559789318706428"/>
                      <c:h val="0.4205625947697007"/>
                    </c:manualLayout>
                  </c15:layout>
                </c:ext>
                <c:ext xmlns:c16="http://schemas.microsoft.com/office/drawing/2014/chart" uri="{C3380CC4-5D6E-409C-BE32-E72D297353CC}">
                  <c16:uniqueId val="{00000004-E92E-4BD5-B9A0-6E9E9273A5B9}"/>
                </c:ext>
              </c:extLst>
            </c:dLbl>
            <c:dLbl>
              <c:idx val="2"/>
              <c:layout>
                <c:manualLayout>
                  <c:x val="0.17715020323616368"/>
                  <c:y val="0.12584956627133997"/>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dk1"/>
                        </a:solidFill>
                        <a:latin typeface="+mn-lt"/>
                        <a:ea typeface="+mn-ea"/>
                        <a:cs typeface="+mn-cs"/>
                      </a:defRPr>
                    </a:pPr>
                    <a:r>
                      <a:rPr lang="ar-IQ" sz="2800" dirty="0">
                        <a:solidFill>
                          <a:schemeClr val="dk1"/>
                        </a:solidFill>
                        <a:latin typeface="+mn-lt"/>
                        <a:ea typeface="+mn-ea"/>
                        <a:cs typeface="+mn-cs"/>
                      </a:rPr>
                      <a:t>زيادة</a:t>
                    </a:r>
                    <a:r>
                      <a:rPr lang="ar-IQ" sz="2800" baseline="0" dirty="0">
                        <a:solidFill>
                          <a:schemeClr val="dk1"/>
                        </a:solidFill>
                        <a:latin typeface="+mn-lt"/>
                        <a:ea typeface="+mn-ea"/>
                        <a:cs typeface="+mn-cs"/>
                      </a:rPr>
                      <a:t> الثقة بالنتائج التي توصل لها الباحث</a:t>
                    </a:r>
                  </a:p>
                  <a:p>
                    <a:pPr>
                      <a:defRPr>
                        <a:solidFill>
                          <a:schemeClr val="dk1"/>
                        </a:solidFill>
                      </a:defRPr>
                    </a:pPr>
                    <a:endParaRPr lang="ar-IQ" dirty="0"/>
                  </a:p>
                </c:rich>
              </c:tx>
              <c:spPr>
                <a:noFill/>
                <a:ln w="12700" cap="flat" cmpd="sng" algn="ctr">
                  <a:noFill/>
                  <a:prstDash val="solid"/>
                  <a:miter lim="800000"/>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dk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6191421905685066"/>
                      <c:h val="0.48221811314129126"/>
                    </c:manualLayout>
                  </c15:layout>
                </c:ext>
                <c:ext xmlns:c16="http://schemas.microsoft.com/office/drawing/2014/chart" uri="{C3380CC4-5D6E-409C-BE32-E72D297353CC}">
                  <c16:uniqueId val="{00000003-E92E-4BD5-B9A0-6E9E9273A5B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6"/>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accent6">
                      <a:lumMod val="60000"/>
                      <a:lumOff val="40000"/>
                    </a:schemeClr>
                  </a:solidFill>
                </a:ln>
                <a:effectLst/>
              </c:spPr>
            </c:leaderLines>
            <c:extLst>
              <c:ext xmlns:c15="http://schemas.microsoft.com/office/drawing/2012/chart" uri="{CE6537A1-D6FC-4f65-9D91-7224C49458BB}"/>
            </c:extLst>
          </c:dLbls>
          <c:cat>
            <c:strRef>
              <c:f>Sheet1!$A$2:$A$5</c:f>
              <c:strCache>
                <c:ptCount val="3"/>
                <c:pt idx="0">
                  <c:v>1st Qtr</c:v>
                </c:pt>
                <c:pt idx="1">
                  <c:v>2nd Qtr</c:v>
                </c:pt>
                <c:pt idx="2">
                  <c:v>3rd Qtr</c:v>
                </c:pt>
              </c:strCache>
            </c:strRef>
          </c:cat>
          <c:val>
            <c:numRef>
              <c:f>Sheet1!$B$2:$B$5</c:f>
              <c:numCache>
                <c:formatCode>General</c:formatCode>
                <c:ptCount val="4"/>
                <c:pt idx="0">
                  <c:v>33</c:v>
                </c:pt>
                <c:pt idx="1">
                  <c:v>33</c:v>
                </c:pt>
                <c:pt idx="2">
                  <c:v>33</c:v>
                </c:pt>
              </c:numCache>
            </c:numRef>
          </c:val>
          <c:extLst>
            <c:ext xmlns:c16="http://schemas.microsoft.com/office/drawing/2014/chart" uri="{C3380CC4-5D6E-409C-BE32-E72D297353CC}">
              <c16:uniqueId val="{00000000-E92E-4BD5-B9A0-6E9E9273A5B9}"/>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26000">
          <a:srgbClr val="32169A"/>
        </a:gs>
        <a:gs pos="64000">
          <a:schemeClr val="accent1">
            <a:lumMod val="97000"/>
            <a:lumOff val="3000"/>
          </a:schemeClr>
        </a:gs>
        <a:gs pos="100000">
          <a:schemeClr val="accent1">
            <a:lumMod val="60000"/>
            <a:lumOff val="40000"/>
          </a:schemeClr>
        </a:gs>
      </a:gsLst>
      <a:lin ang="16200000" scaled="1"/>
    </a:gradFill>
    <a:ln w="9525" cap="flat" cmpd="sng" algn="ctr">
      <a:solidFill>
        <a:schemeClr val="accent6"/>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0">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styleClr val="0"/>
    </cs:lnRef>
    <cs:fillRef idx="0"/>
    <cs:effectRef idx="0"/>
    <cs:fontRef idx="minor">
      <cs:styleClr val="0"/>
    </cs:fontRef>
    <cs:defRPr sz="1197" b="1" kern="1200"/>
  </cs:dataLabel>
  <cs:dataLabelCallout>
    <cs:lnRef idx="0">
      <cs:styleClr val="0"/>
    </cs:lnRef>
    <cs:fillRef idx="0"/>
    <cs:effectRef idx="0"/>
    <cs:fontRef idx="minor">
      <cs:styleClr val="0"/>
    </cs:fontRef>
    <cs:spPr>
      <a:solidFill>
        <a:schemeClr val="lt1"/>
      </a:solidFill>
      <a:ln>
        <a:solidFill>
          <a:schemeClr val="phClr"/>
        </a:solidFill>
      </a:ln>
    </cs:spPr>
    <cs:defRPr sz="1197"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4EB33-6026-4D88-8549-B1C525834C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4AE8CD-5CD0-428B-BBA4-D29AB60EA3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3ED8C0-A55B-4D90-ACE8-E302E4FA9E36}"/>
              </a:ext>
            </a:extLst>
          </p:cNvPr>
          <p:cNvSpPr>
            <a:spLocks noGrp="1"/>
          </p:cNvSpPr>
          <p:nvPr>
            <p:ph type="dt" sz="half" idx="10"/>
          </p:nvPr>
        </p:nvSpPr>
        <p:spPr/>
        <p:txBody>
          <a:bodyPr/>
          <a:lstStyle/>
          <a:p>
            <a:fld id="{974051DC-460F-4B4C-98A9-FBAE6D11EBE5}" type="datetimeFigureOut">
              <a:rPr lang="en-US" smtClean="0"/>
              <a:t>3/7/2022</a:t>
            </a:fld>
            <a:endParaRPr lang="en-US"/>
          </a:p>
        </p:txBody>
      </p:sp>
      <p:sp>
        <p:nvSpPr>
          <p:cNvPr id="5" name="Footer Placeholder 4">
            <a:extLst>
              <a:ext uri="{FF2B5EF4-FFF2-40B4-BE49-F238E27FC236}">
                <a16:creationId xmlns:a16="http://schemas.microsoft.com/office/drawing/2014/main" id="{5D654747-1BBB-4148-8131-D45A44E698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D6E2F-DB1C-44BD-A4ED-615BE4ED4AD4}"/>
              </a:ext>
            </a:extLst>
          </p:cNvPr>
          <p:cNvSpPr>
            <a:spLocks noGrp="1"/>
          </p:cNvSpPr>
          <p:nvPr>
            <p:ph type="sldNum" sz="quarter" idx="12"/>
          </p:nvPr>
        </p:nvSpPr>
        <p:spPr/>
        <p:txBody>
          <a:bodyPr/>
          <a:lstStyle/>
          <a:p>
            <a:fld id="{FBEA0253-ACE7-468E-8A1D-71AFF91FA2B4}" type="slidenum">
              <a:rPr lang="en-US" smtClean="0"/>
              <a:t>‹#›</a:t>
            </a:fld>
            <a:endParaRPr lang="en-US"/>
          </a:p>
        </p:txBody>
      </p:sp>
    </p:spTree>
    <p:extLst>
      <p:ext uri="{BB962C8B-B14F-4D97-AF65-F5344CB8AC3E}">
        <p14:creationId xmlns:p14="http://schemas.microsoft.com/office/powerpoint/2010/main" val="2589408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CC563-F6C2-4669-8311-394C6650CF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01082C-3E8B-485A-83F3-CF405ABED7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88E7B9-C671-414B-BA75-804EF281A55A}"/>
              </a:ext>
            </a:extLst>
          </p:cNvPr>
          <p:cNvSpPr>
            <a:spLocks noGrp="1"/>
          </p:cNvSpPr>
          <p:nvPr>
            <p:ph type="dt" sz="half" idx="10"/>
          </p:nvPr>
        </p:nvSpPr>
        <p:spPr/>
        <p:txBody>
          <a:bodyPr/>
          <a:lstStyle/>
          <a:p>
            <a:fld id="{974051DC-460F-4B4C-98A9-FBAE6D11EBE5}" type="datetimeFigureOut">
              <a:rPr lang="en-US" smtClean="0"/>
              <a:t>3/7/2022</a:t>
            </a:fld>
            <a:endParaRPr lang="en-US"/>
          </a:p>
        </p:txBody>
      </p:sp>
      <p:sp>
        <p:nvSpPr>
          <p:cNvPr id="5" name="Footer Placeholder 4">
            <a:extLst>
              <a:ext uri="{FF2B5EF4-FFF2-40B4-BE49-F238E27FC236}">
                <a16:creationId xmlns:a16="http://schemas.microsoft.com/office/drawing/2014/main" id="{F35FFC19-34A3-49E0-A232-405B5F6B0C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2DAB7A-C330-4EA7-8351-A9F816DB6A3D}"/>
              </a:ext>
            </a:extLst>
          </p:cNvPr>
          <p:cNvSpPr>
            <a:spLocks noGrp="1"/>
          </p:cNvSpPr>
          <p:nvPr>
            <p:ph type="sldNum" sz="quarter" idx="12"/>
          </p:nvPr>
        </p:nvSpPr>
        <p:spPr/>
        <p:txBody>
          <a:bodyPr/>
          <a:lstStyle/>
          <a:p>
            <a:fld id="{FBEA0253-ACE7-468E-8A1D-71AFF91FA2B4}" type="slidenum">
              <a:rPr lang="en-US" smtClean="0"/>
              <a:t>‹#›</a:t>
            </a:fld>
            <a:endParaRPr lang="en-US"/>
          </a:p>
        </p:txBody>
      </p:sp>
    </p:spTree>
    <p:extLst>
      <p:ext uri="{BB962C8B-B14F-4D97-AF65-F5344CB8AC3E}">
        <p14:creationId xmlns:p14="http://schemas.microsoft.com/office/powerpoint/2010/main" val="2068966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DAEE20-0184-4A11-B510-A28BC44558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09789F-F6AA-4767-9A25-79ADFF869A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49B10B-03C3-4513-A5CB-E13D0B668AC6}"/>
              </a:ext>
            </a:extLst>
          </p:cNvPr>
          <p:cNvSpPr>
            <a:spLocks noGrp="1"/>
          </p:cNvSpPr>
          <p:nvPr>
            <p:ph type="dt" sz="half" idx="10"/>
          </p:nvPr>
        </p:nvSpPr>
        <p:spPr/>
        <p:txBody>
          <a:bodyPr/>
          <a:lstStyle/>
          <a:p>
            <a:fld id="{974051DC-460F-4B4C-98A9-FBAE6D11EBE5}" type="datetimeFigureOut">
              <a:rPr lang="en-US" smtClean="0"/>
              <a:t>3/7/2022</a:t>
            </a:fld>
            <a:endParaRPr lang="en-US"/>
          </a:p>
        </p:txBody>
      </p:sp>
      <p:sp>
        <p:nvSpPr>
          <p:cNvPr id="5" name="Footer Placeholder 4">
            <a:extLst>
              <a:ext uri="{FF2B5EF4-FFF2-40B4-BE49-F238E27FC236}">
                <a16:creationId xmlns:a16="http://schemas.microsoft.com/office/drawing/2014/main" id="{464CF320-773E-4496-A7CF-37F302F5CF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6E53A1-BB7A-4A4D-A11A-2B01A9F3BDD9}"/>
              </a:ext>
            </a:extLst>
          </p:cNvPr>
          <p:cNvSpPr>
            <a:spLocks noGrp="1"/>
          </p:cNvSpPr>
          <p:nvPr>
            <p:ph type="sldNum" sz="quarter" idx="12"/>
          </p:nvPr>
        </p:nvSpPr>
        <p:spPr/>
        <p:txBody>
          <a:bodyPr/>
          <a:lstStyle/>
          <a:p>
            <a:fld id="{FBEA0253-ACE7-468E-8A1D-71AFF91FA2B4}" type="slidenum">
              <a:rPr lang="en-US" smtClean="0"/>
              <a:t>‹#›</a:t>
            </a:fld>
            <a:endParaRPr lang="en-US"/>
          </a:p>
        </p:txBody>
      </p:sp>
    </p:spTree>
    <p:extLst>
      <p:ext uri="{BB962C8B-B14F-4D97-AF65-F5344CB8AC3E}">
        <p14:creationId xmlns:p14="http://schemas.microsoft.com/office/powerpoint/2010/main" val="1984407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5B969-C482-439A-8A57-718ADCBC00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A046E0-7266-48C2-B41C-8F5D1855DC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F157DE-9725-45DB-93D1-D1798B4B2CD4}"/>
              </a:ext>
            </a:extLst>
          </p:cNvPr>
          <p:cNvSpPr>
            <a:spLocks noGrp="1"/>
          </p:cNvSpPr>
          <p:nvPr>
            <p:ph type="dt" sz="half" idx="10"/>
          </p:nvPr>
        </p:nvSpPr>
        <p:spPr/>
        <p:txBody>
          <a:bodyPr/>
          <a:lstStyle/>
          <a:p>
            <a:fld id="{974051DC-460F-4B4C-98A9-FBAE6D11EBE5}" type="datetimeFigureOut">
              <a:rPr lang="en-US" smtClean="0"/>
              <a:t>3/7/2022</a:t>
            </a:fld>
            <a:endParaRPr lang="en-US"/>
          </a:p>
        </p:txBody>
      </p:sp>
      <p:sp>
        <p:nvSpPr>
          <p:cNvPr id="5" name="Footer Placeholder 4">
            <a:extLst>
              <a:ext uri="{FF2B5EF4-FFF2-40B4-BE49-F238E27FC236}">
                <a16:creationId xmlns:a16="http://schemas.microsoft.com/office/drawing/2014/main" id="{9BC24B42-06D7-48E4-AC21-19A1374BAB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6F9DDB-27C7-4101-83FE-0B29755F7A3D}"/>
              </a:ext>
            </a:extLst>
          </p:cNvPr>
          <p:cNvSpPr>
            <a:spLocks noGrp="1"/>
          </p:cNvSpPr>
          <p:nvPr>
            <p:ph type="sldNum" sz="quarter" idx="12"/>
          </p:nvPr>
        </p:nvSpPr>
        <p:spPr/>
        <p:txBody>
          <a:bodyPr/>
          <a:lstStyle/>
          <a:p>
            <a:fld id="{FBEA0253-ACE7-468E-8A1D-71AFF91FA2B4}" type="slidenum">
              <a:rPr lang="en-US" smtClean="0"/>
              <a:t>‹#›</a:t>
            </a:fld>
            <a:endParaRPr lang="en-US"/>
          </a:p>
        </p:txBody>
      </p:sp>
    </p:spTree>
    <p:extLst>
      <p:ext uri="{BB962C8B-B14F-4D97-AF65-F5344CB8AC3E}">
        <p14:creationId xmlns:p14="http://schemas.microsoft.com/office/powerpoint/2010/main" val="3357349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09746-EA93-4B70-9EAE-599092EE3D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282922-7565-4566-B1D5-E5FAB9F63E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3838C4-8252-4FB9-AE8D-E14C9327BF7E}"/>
              </a:ext>
            </a:extLst>
          </p:cNvPr>
          <p:cNvSpPr>
            <a:spLocks noGrp="1"/>
          </p:cNvSpPr>
          <p:nvPr>
            <p:ph type="dt" sz="half" idx="10"/>
          </p:nvPr>
        </p:nvSpPr>
        <p:spPr/>
        <p:txBody>
          <a:bodyPr/>
          <a:lstStyle/>
          <a:p>
            <a:fld id="{974051DC-460F-4B4C-98A9-FBAE6D11EBE5}" type="datetimeFigureOut">
              <a:rPr lang="en-US" smtClean="0"/>
              <a:t>3/7/2022</a:t>
            </a:fld>
            <a:endParaRPr lang="en-US"/>
          </a:p>
        </p:txBody>
      </p:sp>
      <p:sp>
        <p:nvSpPr>
          <p:cNvPr id="5" name="Footer Placeholder 4">
            <a:extLst>
              <a:ext uri="{FF2B5EF4-FFF2-40B4-BE49-F238E27FC236}">
                <a16:creationId xmlns:a16="http://schemas.microsoft.com/office/drawing/2014/main" id="{9023C4B7-9275-4554-8908-CEAE4981B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37A497-8E1E-43DA-9E26-068EB01DED86}"/>
              </a:ext>
            </a:extLst>
          </p:cNvPr>
          <p:cNvSpPr>
            <a:spLocks noGrp="1"/>
          </p:cNvSpPr>
          <p:nvPr>
            <p:ph type="sldNum" sz="quarter" idx="12"/>
          </p:nvPr>
        </p:nvSpPr>
        <p:spPr/>
        <p:txBody>
          <a:bodyPr/>
          <a:lstStyle/>
          <a:p>
            <a:fld id="{FBEA0253-ACE7-468E-8A1D-71AFF91FA2B4}" type="slidenum">
              <a:rPr lang="en-US" smtClean="0"/>
              <a:t>‹#›</a:t>
            </a:fld>
            <a:endParaRPr lang="en-US"/>
          </a:p>
        </p:txBody>
      </p:sp>
    </p:spTree>
    <p:extLst>
      <p:ext uri="{BB962C8B-B14F-4D97-AF65-F5344CB8AC3E}">
        <p14:creationId xmlns:p14="http://schemas.microsoft.com/office/powerpoint/2010/main" val="2022531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8B493-0D8C-4378-A923-829AD67AE8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512B30-14A8-4ACE-AD5D-268E866B43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D48BBB-965B-475B-98AD-FE75E0FACF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A69671-8166-421C-B184-F2FE86492918}"/>
              </a:ext>
            </a:extLst>
          </p:cNvPr>
          <p:cNvSpPr>
            <a:spLocks noGrp="1"/>
          </p:cNvSpPr>
          <p:nvPr>
            <p:ph type="dt" sz="half" idx="10"/>
          </p:nvPr>
        </p:nvSpPr>
        <p:spPr/>
        <p:txBody>
          <a:bodyPr/>
          <a:lstStyle/>
          <a:p>
            <a:fld id="{974051DC-460F-4B4C-98A9-FBAE6D11EBE5}" type="datetimeFigureOut">
              <a:rPr lang="en-US" smtClean="0"/>
              <a:t>3/7/2022</a:t>
            </a:fld>
            <a:endParaRPr lang="en-US"/>
          </a:p>
        </p:txBody>
      </p:sp>
      <p:sp>
        <p:nvSpPr>
          <p:cNvPr id="6" name="Footer Placeholder 5">
            <a:extLst>
              <a:ext uri="{FF2B5EF4-FFF2-40B4-BE49-F238E27FC236}">
                <a16:creationId xmlns:a16="http://schemas.microsoft.com/office/drawing/2014/main" id="{F6F047E1-2B25-4390-B246-F179146596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F371DE-63F4-4358-A8B1-9AA2A8F54ED4}"/>
              </a:ext>
            </a:extLst>
          </p:cNvPr>
          <p:cNvSpPr>
            <a:spLocks noGrp="1"/>
          </p:cNvSpPr>
          <p:nvPr>
            <p:ph type="sldNum" sz="quarter" idx="12"/>
          </p:nvPr>
        </p:nvSpPr>
        <p:spPr/>
        <p:txBody>
          <a:bodyPr/>
          <a:lstStyle/>
          <a:p>
            <a:fld id="{FBEA0253-ACE7-468E-8A1D-71AFF91FA2B4}" type="slidenum">
              <a:rPr lang="en-US" smtClean="0"/>
              <a:t>‹#›</a:t>
            </a:fld>
            <a:endParaRPr lang="en-US"/>
          </a:p>
        </p:txBody>
      </p:sp>
    </p:spTree>
    <p:extLst>
      <p:ext uri="{BB962C8B-B14F-4D97-AF65-F5344CB8AC3E}">
        <p14:creationId xmlns:p14="http://schemas.microsoft.com/office/powerpoint/2010/main" val="3680208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3946A-4A0B-4C6F-8010-E89D8EC78F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C8BB61-08CC-47E7-A390-1AA1E2C0AE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69E0B4-A0C0-4876-A1B0-DC90DB1484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A8F619-B2D7-451C-8333-B8D7063DC8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27900D-F15F-441C-83BA-713CDEC3D9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C5F684-9A39-4EE9-A602-1D1FB02F6082}"/>
              </a:ext>
            </a:extLst>
          </p:cNvPr>
          <p:cNvSpPr>
            <a:spLocks noGrp="1"/>
          </p:cNvSpPr>
          <p:nvPr>
            <p:ph type="dt" sz="half" idx="10"/>
          </p:nvPr>
        </p:nvSpPr>
        <p:spPr/>
        <p:txBody>
          <a:bodyPr/>
          <a:lstStyle/>
          <a:p>
            <a:fld id="{974051DC-460F-4B4C-98A9-FBAE6D11EBE5}" type="datetimeFigureOut">
              <a:rPr lang="en-US" smtClean="0"/>
              <a:t>3/7/2022</a:t>
            </a:fld>
            <a:endParaRPr lang="en-US"/>
          </a:p>
        </p:txBody>
      </p:sp>
      <p:sp>
        <p:nvSpPr>
          <p:cNvPr id="8" name="Footer Placeholder 7">
            <a:extLst>
              <a:ext uri="{FF2B5EF4-FFF2-40B4-BE49-F238E27FC236}">
                <a16:creationId xmlns:a16="http://schemas.microsoft.com/office/drawing/2014/main" id="{4D7BD70B-8501-40B1-A81C-703F77878A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FA4BFA-087A-4841-8B33-9994A10C9E48}"/>
              </a:ext>
            </a:extLst>
          </p:cNvPr>
          <p:cNvSpPr>
            <a:spLocks noGrp="1"/>
          </p:cNvSpPr>
          <p:nvPr>
            <p:ph type="sldNum" sz="quarter" idx="12"/>
          </p:nvPr>
        </p:nvSpPr>
        <p:spPr/>
        <p:txBody>
          <a:bodyPr/>
          <a:lstStyle/>
          <a:p>
            <a:fld id="{FBEA0253-ACE7-468E-8A1D-71AFF91FA2B4}" type="slidenum">
              <a:rPr lang="en-US" smtClean="0"/>
              <a:t>‹#›</a:t>
            </a:fld>
            <a:endParaRPr lang="en-US"/>
          </a:p>
        </p:txBody>
      </p:sp>
    </p:spTree>
    <p:extLst>
      <p:ext uri="{BB962C8B-B14F-4D97-AF65-F5344CB8AC3E}">
        <p14:creationId xmlns:p14="http://schemas.microsoft.com/office/powerpoint/2010/main" val="2942284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16124-B362-4B00-858A-FF2DB390A5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E824C4-0136-498A-AB50-75E6F73A7204}"/>
              </a:ext>
            </a:extLst>
          </p:cNvPr>
          <p:cNvSpPr>
            <a:spLocks noGrp="1"/>
          </p:cNvSpPr>
          <p:nvPr>
            <p:ph type="dt" sz="half" idx="10"/>
          </p:nvPr>
        </p:nvSpPr>
        <p:spPr/>
        <p:txBody>
          <a:bodyPr/>
          <a:lstStyle/>
          <a:p>
            <a:fld id="{974051DC-460F-4B4C-98A9-FBAE6D11EBE5}" type="datetimeFigureOut">
              <a:rPr lang="en-US" smtClean="0"/>
              <a:t>3/7/2022</a:t>
            </a:fld>
            <a:endParaRPr lang="en-US"/>
          </a:p>
        </p:txBody>
      </p:sp>
      <p:sp>
        <p:nvSpPr>
          <p:cNvPr id="4" name="Footer Placeholder 3">
            <a:extLst>
              <a:ext uri="{FF2B5EF4-FFF2-40B4-BE49-F238E27FC236}">
                <a16:creationId xmlns:a16="http://schemas.microsoft.com/office/drawing/2014/main" id="{30588E5C-A459-46B5-BB09-8F60C8A7CA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31C0B7-3D53-439B-81DF-7DAE6CD09FD5}"/>
              </a:ext>
            </a:extLst>
          </p:cNvPr>
          <p:cNvSpPr>
            <a:spLocks noGrp="1"/>
          </p:cNvSpPr>
          <p:nvPr>
            <p:ph type="sldNum" sz="quarter" idx="12"/>
          </p:nvPr>
        </p:nvSpPr>
        <p:spPr/>
        <p:txBody>
          <a:bodyPr/>
          <a:lstStyle/>
          <a:p>
            <a:fld id="{FBEA0253-ACE7-468E-8A1D-71AFF91FA2B4}" type="slidenum">
              <a:rPr lang="en-US" smtClean="0"/>
              <a:t>‹#›</a:t>
            </a:fld>
            <a:endParaRPr lang="en-US"/>
          </a:p>
        </p:txBody>
      </p:sp>
    </p:spTree>
    <p:extLst>
      <p:ext uri="{BB962C8B-B14F-4D97-AF65-F5344CB8AC3E}">
        <p14:creationId xmlns:p14="http://schemas.microsoft.com/office/powerpoint/2010/main" val="975496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E46CCE-6F27-40EF-BE1C-81933447CC73}"/>
              </a:ext>
            </a:extLst>
          </p:cNvPr>
          <p:cNvSpPr>
            <a:spLocks noGrp="1"/>
          </p:cNvSpPr>
          <p:nvPr>
            <p:ph type="dt" sz="half" idx="10"/>
          </p:nvPr>
        </p:nvSpPr>
        <p:spPr/>
        <p:txBody>
          <a:bodyPr/>
          <a:lstStyle/>
          <a:p>
            <a:fld id="{974051DC-460F-4B4C-98A9-FBAE6D11EBE5}" type="datetimeFigureOut">
              <a:rPr lang="en-US" smtClean="0"/>
              <a:t>3/7/2022</a:t>
            </a:fld>
            <a:endParaRPr lang="en-US"/>
          </a:p>
        </p:txBody>
      </p:sp>
      <p:sp>
        <p:nvSpPr>
          <p:cNvPr id="3" name="Footer Placeholder 2">
            <a:extLst>
              <a:ext uri="{FF2B5EF4-FFF2-40B4-BE49-F238E27FC236}">
                <a16:creationId xmlns:a16="http://schemas.microsoft.com/office/drawing/2014/main" id="{ABF7D914-75E6-4BF5-9D00-192BAE13F9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2BFCC4-6A6B-4FFD-A27C-08F888ED2075}"/>
              </a:ext>
            </a:extLst>
          </p:cNvPr>
          <p:cNvSpPr>
            <a:spLocks noGrp="1"/>
          </p:cNvSpPr>
          <p:nvPr>
            <p:ph type="sldNum" sz="quarter" idx="12"/>
          </p:nvPr>
        </p:nvSpPr>
        <p:spPr/>
        <p:txBody>
          <a:bodyPr/>
          <a:lstStyle/>
          <a:p>
            <a:fld id="{FBEA0253-ACE7-468E-8A1D-71AFF91FA2B4}" type="slidenum">
              <a:rPr lang="en-US" smtClean="0"/>
              <a:t>‹#›</a:t>
            </a:fld>
            <a:endParaRPr lang="en-US"/>
          </a:p>
        </p:txBody>
      </p:sp>
    </p:spTree>
    <p:extLst>
      <p:ext uri="{BB962C8B-B14F-4D97-AF65-F5344CB8AC3E}">
        <p14:creationId xmlns:p14="http://schemas.microsoft.com/office/powerpoint/2010/main" val="2550426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2B60B-A8C2-41A5-A79D-E20213E20B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2C9FC9-4995-465D-93AA-9D8F81853D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6F8956-281E-4480-B80D-710DD07988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6B2270-C75D-4724-94C0-AF0580A0E084}"/>
              </a:ext>
            </a:extLst>
          </p:cNvPr>
          <p:cNvSpPr>
            <a:spLocks noGrp="1"/>
          </p:cNvSpPr>
          <p:nvPr>
            <p:ph type="dt" sz="half" idx="10"/>
          </p:nvPr>
        </p:nvSpPr>
        <p:spPr/>
        <p:txBody>
          <a:bodyPr/>
          <a:lstStyle/>
          <a:p>
            <a:fld id="{974051DC-460F-4B4C-98A9-FBAE6D11EBE5}" type="datetimeFigureOut">
              <a:rPr lang="en-US" smtClean="0"/>
              <a:t>3/7/2022</a:t>
            </a:fld>
            <a:endParaRPr lang="en-US"/>
          </a:p>
        </p:txBody>
      </p:sp>
      <p:sp>
        <p:nvSpPr>
          <p:cNvPr id="6" name="Footer Placeholder 5">
            <a:extLst>
              <a:ext uri="{FF2B5EF4-FFF2-40B4-BE49-F238E27FC236}">
                <a16:creationId xmlns:a16="http://schemas.microsoft.com/office/drawing/2014/main" id="{F8DD812D-BE04-48A5-968A-D61910969E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974C43-0C01-46AB-BBED-BAE1A335A858}"/>
              </a:ext>
            </a:extLst>
          </p:cNvPr>
          <p:cNvSpPr>
            <a:spLocks noGrp="1"/>
          </p:cNvSpPr>
          <p:nvPr>
            <p:ph type="sldNum" sz="quarter" idx="12"/>
          </p:nvPr>
        </p:nvSpPr>
        <p:spPr/>
        <p:txBody>
          <a:bodyPr/>
          <a:lstStyle/>
          <a:p>
            <a:fld id="{FBEA0253-ACE7-468E-8A1D-71AFF91FA2B4}" type="slidenum">
              <a:rPr lang="en-US" smtClean="0"/>
              <a:t>‹#›</a:t>
            </a:fld>
            <a:endParaRPr lang="en-US"/>
          </a:p>
        </p:txBody>
      </p:sp>
    </p:spTree>
    <p:extLst>
      <p:ext uri="{BB962C8B-B14F-4D97-AF65-F5344CB8AC3E}">
        <p14:creationId xmlns:p14="http://schemas.microsoft.com/office/powerpoint/2010/main" val="2526846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D4A00-AE34-4B50-A061-E15104EF05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D88376-8907-4A89-BBB1-BD794EDEFD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B7318F-B1AC-4ED4-99B6-1FA45360A6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8FA25E-440A-4232-8519-0C324BE520CC}"/>
              </a:ext>
            </a:extLst>
          </p:cNvPr>
          <p:cNvSpPr>
            <a:spLocks noGrp="1"/>
          </p:cNvSpPr>
          <p:nvPr>
            <p:ph type="dt" sz="half" idx="10"/>
          </p:nvPr>
        </p:nvSpPr>
        <p:spPr/>
        <p:txBody>
          <a:bodyPr/>
          <a:lstStyle/>
          <a:p>
            <a:fld id="{974051DC-460F-4B4C-98A9-FBAE6D11EBE5}" type="datetimeFigureOut">
              <a:rPr lang="en-US" smtClean="0"/>
              <a:t>3/7/2022</a:t>
            </a:fld>
            <a:endParaRPr lang="en-US"/>
          </a:p>
        </p:txBody>
      </p:sp>
      <p:sp>
        <p:nvSpPr>
          <p:cNvPr id="6" name="Footer Placeholder 5">
            <a:extLst>
              <a:ext uri="{FF2B5EF4-FFF2-40B4-BE49-F238E27FC236}">
                <a16:creationId xmlns:a16="http://schemas.microsoft.com/office/drawing/2014/main" id="{C02D154E-D2E4-4C11-95A9-7A113A9F83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3D8C94-6458-4AA5-B44B-8F6480E7FAD9}"/>
              </a:ext>
            </a:extLst>
          </p:cNvPr>
          <p:cNvSpPr>
            <a:spLocks noGrp="1"/>
          </p:cNvSpPr>
          <p:nvPr>
            <p:ph type="sldNum" sz="quarter" idx="12"/>
          </p:nvPr>
        </p:nvSpPr>
        <p:spPr/>
        <p:txBody>
          <a:bodyPr/>
          <a:lstStyle/>
          <a:p>
            <a:fld id="{FBEA0253-ACE7-468E-8A1D-71AFF91FA2B4}" type="slidenum">
              <a:rPr lang="en-US" smtClean="0"/>
              <a:t>‹#›</a:t>
            </a:fld>
            <a:endParaRPr lang="en-US"/>
          </a:p>
        </p:txBody>
      </p:sp>
    </p:spTree>
    <p:extLst>
      <p:ext uri="{BB962C8B-B14F-4D97-AF65-F5344CB8AC3E}">
        <p14:creationId xmlns:p14="http://schemas.microsoft.com/office/powerpoint/2010/main" val="2886551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19000">
              <a:schemeClr val="accent5">
                <a:lumMod val="0"/>
                <a:lumOff val="100000"/>
              </a:schemeClr>
            </a:gs>
            <a:gs pos="42000">
              <a:schemeClr val="accent5">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600581-4515-41FE-B73C-3BE854846D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60347C-7139-40C3-81EF-354497F72D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619C6-4581-4D71-8A3F-76B61D31D3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4051DC-460F-4B4C-98A9-FBAE6D11EBE5}" type="datetimeFigureOut">
              <a:rPr lang="en-US" smtClean="0"/>
              <a:t>3/7/2022</a:t>
            </a:fld>
            <a:endParaRPr lang="en-US"/>
          </a:p>
        </p:txBody>
      </p:sp>
      <p:sp>
        <p:nvSpPr>
          <p:cNvPr id="5" name="Footer Placeholder 4">
            <a:extLst>
              <a:ext uri="{FF2B5EF4-FFF2-40B4-BE49-F238E27FC236}">
                <a16:creationId xmlns:a16="http://schemas.microsoft.com/office/drawing/2014/main" id="{08A4604B-8A06-4F80-B9C1-F235C8497F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BD03CF-566D-4B56-95C9-F21876089E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EA0253-ACE7-468E-8A1D-71AFF91FA2B4}" type="slidenum">
              <a:rPr lang="en-US" smtClean="0"/>
              <a:t>‹#›</a:t>
            </a:fld>
            <a:endParaRPr lang="en-US"/>
          </a:p>
        </p:txBody>
      </p:sp>
    </p:spTree>
    <p:extLst>
      <p:ext uri="{BB962C8B-B14F-4D97-AF65-F5344CB8AC3E}">
        <p14:creationId xmlns:p14="http://schemas.microsoft.com/office/powerpoint/2010/main" val="3088542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ge4you.blogspot.com/2016/03/blog-post_63.html"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arrajol.com/content/%D8%A7%D9%84%D9%83%D8%AA%D8%A8/3306"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publicdomainpictures.net/view-image.php?image=151115&amp;picture=computer-books"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freepngimg.com/png/6146-books-png-image-with-transparency-background"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ranwarqais.com/more-information-about-the-book/"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cherlund.blogspot.com/2019/02/how-to-read-80ish-books-year-and.html"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read.opensooq.com/%D9%85%D9%88%D8%A7%D9%82%D8%B9-%D8%A8%D9%8A%D8%B9-%D9%83%D8%AA%D8%A8-%D8%A3%D9%88%D9%86%D9%84%D8%A7%D9%8A%D9%86/" TargetMode="External"/><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hyperlink" Target="http://altebwsneno.blogspot.com/2017/04/pdf-books-wael-metawally.html" TargetMode="External"/><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hyperlink" Target="https://freepngimg.com/png/6146-books-png-image-with-transparency-background"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libraryandinformationsciencecafe.blogspot.com/2016/04/free-e-books-for-library-and.html"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hyperlink" Target="https://freepngimg.com/png/6146-books-png-image-with-transparency-background" TargetMode="Externa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vdc-sy.info/index.php/ar/reports/1379617604"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www.iso.org/" TargetMode="External"/><Relationship Id="rId1" Type="http://schemas.openxmlformats.org/officeDocument/2006/relationships/slideLayout" Target="../slideLayouts/slideLayout2.xml"/><Relationship Id="rId6" Type="http://schemas.openxmlformats.org/officeDocument/2006/relationships/hyperlink" Target="https://makkahnewspaper.com/article/1083254/%D8%A5%D9%86%D9%81%D9%88%D8%AC%D8%B1%D8%A7%D9%81%D9%8A%D9%83/%D9%85%D9%83%D8%AA%D8%A8%D8%A7%D8%AA-%D8%B1%D9%82%D9%85%D9%8A%D8%A9-%D8%AD%D9%88%D9%84-%D8%A7%D9%84%D8%B9%D8%A7%D9%84%D9%85" TargetMode="External"/><Relationship Id="rId5" Type="http://schemas.openxmlformats.org/officeDocument/2006/relationships/image" Target="../media/image17.jpg"/><Relationship Id="rId4" Type="http://schemas.openxmlformats.org/officeDocument/2006/relationships/hyperlink" Target="https://maktabt3lomsena3at.blogspot.com/2018/04/120.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blogs.lse.ac.uk/impactofsocialsciences/2015/03/09/books-vs-blogs-street-cred-formal-recognition/"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ajsrp.com/%D8%AA%D9%88%D8%AB%D9%8A%D9%82-%D8%A7%D9%84%D9%85%D9%88%D8%A7%D9%82%D8%B9-apa.html" TargetMode="External"/><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hyperlink" Target="https://www.desicomments.com/goodbye/thank-you-for-listening-and-good-bye/" TargetMode="Externa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publicdomainpictures.net/view-image.php?image=71417&amp;picture=old-books-stacked"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pexels.com/photo/books-in-shelf-2946979/"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DD789-0210-4924-9D24-D5406D3A8687}"/>
              </a:ext>
            </a:extLst>
          </p:cNvPr>
          <p:cNvSpPr>
            <a:spLocks noGrp="1"/>
          </p:cNvSpPr>
          <p:nvPr>
            <p:ph type="ctrTitle"/>
          </p:nvPr>
        </p:nvSpPr>
        <p:spPr>
          <a:xfrm>
            <a:off x="-24789" y="28862"/>
            <a:ext cx="6180749" cy="3733672"/>
          </a:xfrm>
          <a:solidFill>
            <a:schemeClr val="accent3">
              <a:lumMod val="60000"/>
              <a:lumOff val="40000"/>
            </a:schemeClr>
          </a:solidFill>
        </p:spPr>
        <p:txBody>
          <a:bodyPr>
            <a:normAutofit fontScale="90000"/>
          </a:bodyPr>
          <a:lstStyle/>
          <a:p>
            <a:pPr rtl="1"/>
            <a:r>
              <a:rPr lang="ar-IQ" b="1" dirty="0"/>
              <a:t>ندوة</a:t>
            </a:r>
            <a:br>
              <a:rPr lang="en-US" b="1" dirty="0"/>
            </a:br>
            <a:r>
              <a:rPr lang="ar-IQ" b="1" dirty="0"/>
              <a:t> </a:t>
            </a:r>
            <a:br>
              <a:rPr lang="en-US" b="1" dirty="0"/>
            </a:br>
            <a:r>
              <a:rPr lang="en-US" b="1" dirty="0"/>
              <a:t>  </a:t>
            </a:r>
            <a:r>
              <a:rPr lang="ar-IQ" b="1" dirty="0"/>
              <a:t>كيفية توثيق</a:t>
            </a:r>
            <a:r>
              <a:rPr lang="en-US" b="1" dirty="0"/>
              <a:t> </a:t>
            </a:r>
            <a:r>
              <a:rPr lang="ar-IQ" b="1" dirty="0"/>
              <a:t>المصادر </a:t>
            </a:r>
            <a:r>
              <a:rPr lang="en-US" b="1" dirty="0"/>
              <a:t> </a:t>
            </a:r>
            <a:r>
              <a:rPr lang="ar-IQ" b="1" dirty="0"/>
              <a:t>العلمية باعتماد اسلوب </a:t>
            </a:r>
            <a:r>
              <a:rPr lang="en-US" b="1" dirty="0"/>
              <a:t>APA</a:t>
            </a:r>
          </a:p>
        </p:txBody>
      </p:sp>
      <p:sp>
        <p:nvSpPr>
          <p:cNvPr id="3" name="Subtitle 2">
            <a:extLst>
              <a:ext uri="{FF2B5EF4-FFF2-40B4-BE49-F238E27FC236}">
                <a16:creationId xmlns:a16="http://schemas.microsoft.com/office/drawing/2014/main" id="{6C8E1363-F39B-4CA2-82A1-08D47F683768}"/>
              </a:ext>
            </a:extLst>
          </p:cNvPr>
          <p:cNvSpPr>
            <a:spLocks noGrp="1"/>
          </p:cNvSpPr>
          <p:nvPr>
            <p:ph type="subTitle" idx="1"/>
          </p:nvPr>
        </p:nvSpPr>
        <p:spPr>
          <a:xfrm>
            <a:off x="5191" y="4122294"/>
            <a:ext cx="5773825" cy="2443396"/>
          </a:xfrm>
          <a:solidFill>
            <a:schemeClr val="bg1">
              <a:lumMod val="85000"/>
            </a:schemeClr>
          </a:solidFill>
        </p:spPr>
        <p:txBody>
          <a:bodyPr>
            <a:noAutofit/>
          </a:bodyPr>
          <a:lstStyle/>
          <a:p>
            <a:pPr rtl="1"/>
            <a:r>
              <a:rPr lang="ar-IQ" sz="4000" dirty="0"/>
              <a:t>ا.م.د. مها كامل جواد</a:t>
            </a:r>
          </a:p>
          <a:p>
            <a:pPr rtl="1"/>
            <a:r>
              <a:rPr lang="ar-IQ" sz="4000" dirty="0"/>
              <a:t>جامعة بغداد</a:t>
            </a:r>
            <a:endParaRPr lang="en-US" sz="4000" dirty="0"/>
          </a:p>
          <a:p>
            <a:pPr rtl="1"/>
            <a:r>
              <a:rPr lang="ar-IQ" sz="4000" dirty="0"/>
              <a:t>كلية الادارة والاقتصاد</a:t>
            </a:r>
          </a:p>
        </p:txBody>
      </p:sp>
      <p:pic>
        <p:nvPicPr>
          <p:cNvPr id="7" name="Picture 6">
            <a:extLst>
              <a:ext uri="{FF2B5EF4-FFF2-40B4-BE49-F238E27FC236}">
                <a16:creationId xmlns:a16="http://schemas.microsoft.com/office/drawing/2014/main" id="{3B1183AC-6CB3-4BC0-AA47-5CCA01C1B1A4}"/>
              </a:ext>
            </a:extLst>
          </p:cNvPr>
          <p:cNvPicPr>
            <a:picLocks noChangeAspect="1"/>
          </p:cNvPicPr>
          <p:nvPr/>
        </p:nvPicPr>
        <p:blipFill>
          <a:blip r:embed="rId2"/>
          <a:stretch>
            <a:fillRect/>
          </a:stretch>
        </p:blipFill>
        <p:spPr>
          <a:xfrm>
            <a:off x="5689076" y="1"/>
            <a:ext cx="6450127" cy="6858000"/>
          </a:xfrm>
          <a:prstGeom prst="rect">
            <a:avLst/>
          </a:prstGeom>
        </p:spPr>
      </p:pic>
    </p:spTree>
    <p:extLst>
      <p:ext uri="{BB962C8B-B14F-4D97-AF65-F5344CB8AC3E}">
        <p14:creationId xmlns:p14="http://schemas.microsoft.com/office/powerpoint/2010/main" val="2188927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28000">
              <a:srgbClr val="7030A0"/>
            </a:gs>
            <a:gs pos="84000">
              <a:schemeClr val="accent5">
                <a:lumMod val="0"/>
                <a:lumOff val="100000"/>
              </a:schemeClr>
            </a:gs>
            <a:gs pos="87000">
              <a:schemeClr val="accent5">
                <a:lumMod val="100000"/>
              </a:schemeClr>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BC76-0CD0-4FFC-9B12-9CDCE4370F36}"/>
              </a:ext>
            </a:extLst>
          </p:cNvPr>
          <p:cNvSpPr>
            <a:spLocks noGrp="1"/>
          </p:cNvSpPr>
          <p:nvPr>
            <p:ph type="title"/>
          </p:nvPr>
        </p:nvSpPr>
        <p:spPr/>
        <p:txBody>
          <a:bodyPr/>
          <a:lstStyle/>
          <a:p>
            <a:pPr algn="ctr" rtl="1"/>
            <a:r>
              <a:rPr lang="ar-IQ" dirty="0"/>
              <a:t>التوثيق بحسب نظام الجمعية النفسية الامريكية </a:t>
            </a:r>
            <a:r>
              <a:rPr lang="en-US" dirty="0"/>
              <a:t>APA</a:t>
            </a:r>
          </a:p>
        </p:txBody>
      </p:sp>
      <p:sp>
        <p:nvSpPr>
          <p:cNvPr id="13" name="Content Placeholder 12">
            <a:extLst>
              <a:ext uri="{FF2B5EF4-FFF2-40B4-BE49-F238E27FC236}">
                <a16:creationId xmlns:a16="http://schemas.microsoft.com/office/drawing/2014/main" id="{B27091D0-4DA3-4A51-8B10-B24B3CE3D782}"/>
              </a:ext>
            </a:extLst>
          </p:cNvPr>
          <p:cNvSpPr>
            <a:spLocks noGrp="1"/>
          </p:cNvSpPr>
          <p:nvPr>
            <p:ph idx="1"/>
          </p:nvPr>
        </p:nvSpPr>
        <p:spPr/>
        <p:txBody>
          <a:bodyPr>
            <a:normAutofit/>
          </a:bodyPr>
          <a:lstStyle/>
          <a:p>
            <a:pPr algn="r" rtl="1">
              <a:lnSpc>
                <a:spcPct val="150000"/>
              </a:lnSpc>
            </a:pPr>
            <a:r>
              <a:rPr lang="ar-IQ" sz="4000" dirty="0"/>
              <a:t>التوثيق في متن البحث            </a:t>
            </a:r>
            <a:r>
              <a:rPr lang="en-US" sz="4000" dirty="0"/>
              <a:t>Documentation in Text</a:t>
            </a:r>
          </a:p>
          <a:p>
            <a:pPr algn="r" rtl="1">
              <a:lnSpc>
                <a:spcPct val="150000"/>
              </a:lnSpc>
            </a:pPr>
            <a:r>
              <a:rPr lang="ar-IQ" sz="4000" dirty="0"/>
              <a:t>التوثيق في نهاية البحث(قائمة المصادر)        </a:t>
            </a:r>
          </a:p>
          <a:p>
            <a:pPr rtl="1">
              <a:lnSpc>
                <a:spcPct val="150000"/>
              </a:lnSpc>
            </a:pPr>
            <a:r>
              <a:rPr lang="ar-IQ" sz="4000" dirty="0"/>
              <a:t> </a:t>
            </a:r>
            <a:r>
              <a:rPr lang="en-US" sz="4000" dirty="0"/>
              <a:t>Documentation in References</a:t>
            </a:r>
          </a:p>
          <a:p>
            <a:pPr algn="r" rtl="1"/>
            <a:endParaRPr lang="en-US" sz="4000" dirty="0"/>
          </a:p>
        </p:txBody>
      </p:sp>
      <p:pic>
        <p:nvPicPr>
          <p:cNvPr id="4" name="Content Placeholder 3">
            <a:extLst>
              <a:ext uri="{FF2B5EF4-FFF2-40B4-BE49-F238E27FC236}">
                <a16:creationId xmlns:a16="http://schemas.microsoft.com/office/drawing/2014/main" id="{2328490A-9E46-48A8-AF49-41890E24D070}"/>
              </a:ext>
            </a:extLst>
          </p:cNvPr>
          <p:cNvPicPr>
            <a:picLocks noChangeAspect="1"/>
          </p:cNvPicPr>
          <p:nvPr/>
        </p:nvPicPr>
        <p:blipFill>
          <a:blip r:embed="rId2"/>
          <a:stretch>
            <a:fillRect/>
          </a:stretch>
        </p:blipFill>
        <p:spPr>
          <a:xfrm>
            <a:off x="7135317" y="3927422"/>
            <a:ext cx="4616972" cy="2930577"/>
          </a:xfrm>
          <a:prstGeom prst="rect">
            <a:avLst/>
          </a:prstGeom>
        </p:spPr>
      </p:pic>
    </p:spTree>
    <p:extLst>
      <p:ext uri="{BB962C8B-B14F-4D97-AF65-F5344CB8AC3E}">
        <p14:creationId xmlns:p14="http://schemas.microsoft.com/office/powerpoint/2010/main" val="2122318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BC76-0CD0-4FFC-9B12-9CDCE4370F36}"/>
              </a:ext>
            </a:extLst>
          </p:cNvPr>
          <p:cNvSpPr>
            <a:spLocks noGrp="1"/>
          </p:cNvSpPr>
          <p:nvPr>
            <p:ph type="title"/>
          </p:nvPr>
        </p:nvSpPr>
        <p:spPr/>
        <p:txBody>
          <a:bodyPr/>
          <a:lstStyle/>
          <a:p>
            <a:pPr algn="ctr" rtl="1"/>
            <a:r>
              <a:rPr lang="ar-IQ" dirty="0"/>
              <a:t>التوثيق في المتن(1)</a:t>
            </a:r>
            <a:endParaRPr lang="en-US" dirty="0"/>
          </a:p>
        </p:txBody>
      </p:sp>
      <p:sp>
        <p:nvSpPr>
          <p:cNvPr id="13" name="Content Placeholder 12">
            <a:extLst>
              <a:ext uri="{FF2B5EF4-FFF2-40B4-BE49-F238E27FC236}">
                <a16:creationId xmlns:a16="http://schemas.microsoft.com/office/drawing/2014/main" id="{B27091D0-4DA3-4A51-8B10-B24B3CE3D782}"/>
              </a:ext>
            </a:extLst>
          </p:cNvPr>
          <p:cNvSpPr>
            <a:spLocks noGrp="1"/>
          </p:cNvSpPr>
          <p:nvPr>
            <p:ph idx="1"/>
          </p:nvPr>
        </p:nvSpPr>
        <p:spPr>
          <a:xfrm>
            <a:off x="838200" y="1454046"/>
            <a:ext cx="10515600" cy="4722917"/>
          </a:xfrm>
        </p:spPr>
        <p:txBody>
          <a:bodyPr>
            <a:normAutofit fontScale="92500" lnSpcReduction="10000"/>
          </a:bodyPr>
          <a:lstStyle/>
          <a:p>
            <a:pPr algn="just" rtl="1">
              <a:lnSpc>
                <a:spcPct val="150000"/>
              </a:lnSpc>
            </a:pPr>
            <a:r>
              <a:rPr lang="ar-IQ" sz="3600" dirty="0">
                <a:cs typeface="+mj-cs"/>
              </a:rPr>
              <a:t>يستند الباحث في كتابة البحث على العديد من المصادر العلمية وبهدف تعزيز المصداقية وعلمية البحث ينبغي اللجوء الى احد طرق التوثيق المختلفة للبحوث ومن الصعب اختيار طريقة معينة ومن الافضل اتباع الطريقة التي تحددها المجلة ضمن شروط النشر فيها او الطريقة التي تعتمدها الجامعة نفسها.</a:t>
            </a:r>
          </a:p>
          <a:p>
            <a:pPr algn="just" rtl="1">
              <a:lnSpc>
                <a:spcPct val="150000"/>
              </a:lnSpc>
            </a:pPr>
            <a:r>
              <a:rPr lang="ar-IQ" sz="3600" dirty="0"/>
              <a:t>لابد للباحث من الالتزام بطريقة محددة عند كتابة البحث من البداية للنهاية وعدم تغيير طريقة التوثيق بين اجزاء البحث</a:t>
            </a:r>
            <a:endParaRPr lang="en-US" sz="3600" dirty="0"/>
          </a:p>
          <a:p>
            <a:pPr algn="just" rtl="1">
              <a:lnSpc>
                <a:spcPct val="150000"/>
              </a:lnSpc>
            </a:pPr>
            <a:endParaRPr lang="en-US" sz="3600" dirty="0">
              <a:cs typeface="+mj-cs"/>
            </a:endParaRPr>
          </a:p>
        </p:txBody>
      </p:sp>
    </p:spTree>
    <p:extLst>
      <p:ext uri="{BB962C8B-B14F-4D97-AF65-F5344CB8AC3E}">
        <p14:creationId xmlns:p14="http://schemas.microsoft.com/office/powerpoint/2010/main" val="1597674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70083-5504-4FC2-8B7B-5020570D0331}"/>
              </a:ext>
            </a:extLst>
          </p:cNvPr>
          <p:cNvSpPr>
            <a:spLocks noGrp="1"/>
          </p:cNvSpPr>
          <p:nvPr>
            <p:ph type="title"/>
          </p:nvPr>
        </p:nvSpPr>
        <p:spPr>
          <a:xfrm>
            <a:off x="838200" y="123147"/>
            <a:ext cx="10515600" cy="1040775"/>
          </a:xfrm>
        </p:spPr>
        <p:txBody>
          <a:bodyPr/>
          <a:lstStyle/>
          <a:p>
            <a:pPr algn="ctr" rtl="1"/>
            <a:r>
              <a:rPr lang="ar-IQ" dirty="0"/>
              <a:t>التوثيق في المتن(2) </a:t>
            </a:r>
            <a:endParaRPr lang="en-US" dirty="0"/>
          </a:p>
        </p:txBody>
      </p:sp>
      <p:sp>
        <p:nvSpPr>
          <p:cNvPr id="3" name="Content Placeholder 2">
            <a:extLst>
              <a:ext uri="{FF2B5EF4-FFF2-40B4-BE49-F238E27FC236}">
                <a16:creationId xmlns:a16="http://schemas.microsoft.com/office/drawing/2014/main" id="{282C5B0C-FBDE-4C69-9736-ECC2AC7011CD}"/>
              </a:ext>
            </a:extLst>
          </p:cNvPr>
          <p:cNvSpPr>
            <a:spLocks noGrp="1"/>
          </p:cNvSpPr>
          <p:nvPr>
            <p:ph idx="1"/>
          </p:nvPr>
        </p:nvSpPr>
        <p:spPr>
          <a:xfrm>
            <a:off x="837576" y="1163922"/>
            <a:ext cx="10515600" cy="4844997"/>
          </a:xfrm>
        </p:spPr>
        <p:txBody>
          <a:bodyPr>
            <a:normAutofit/>
          </a:bodyPr>
          <a:lstStyle/>
          <a:p>
            <a:pPr algn="just" rtl="1"/>
            <a:r>
              <a:rPr lang="ar-IQ" sz="3600" dirty="0">
                <a:cs typeface="+mj-cs"/>
              </a:rPr>
              <a:t>يكتب التوثيق عندما تكون الفكرة ليست عامة بل فكرة شخص اخر </a:t>
            </a:r>
          </a:p>
          <a:p>
            <a:pPr algn="just" rtl="1"/>
            <a:r>
              <a:rPr lang="ar-IQ" sz="3600" dirty="0">
                <a:cs typeface="+mj-cs"/>
              </a:rPr>
              <a:t>عند الاستفادة من مصدر ما في كتابة البحث اما ان يقرأ ما ورد فيه وتعاد صياغته واما ان يتم الاقتباس حرفيا وفي كلتا الحالتين يجب الاشارة للمصدر</a:t>
            </a:r>
          </a:p>
          <a:p>
            <a:pPr algn="just" rtl="1"/>
            <a:r>
              <a:rPr lang="ar-IQ" sz="3600" dirty="0">
                <a:cs typeface="+mj-cs"/>
              </a:rPr>
              <a:t>يتم ذلك من خلال استخدام نفس الكلمات ولكن بعد وضعه بين علامتي تنصيص "  " او تلخيص الفكرة والاشارة لمصدرها</a:t>
            </a:r>
          </a:p>
          <a:p>
            <a:pPr algn="just" rtl="1"/>
            <a:r>
              <a:rPr lang="ar-IQ" sz="3600" dirty="0">
                <a:cs typeface="+mj-cs"/>
              </a:rPr>
              <a:t>بعد التنصيص يذكر اسم المؤلف الاخير والسنة ورقم الصفحة</a:t>
            </a:r>
            <a:endParaRPr lang="en-US" sz="3600" dirty="0">
              <a:cs typeface="+mj-cs"/>
            </a:endParaRPr>
          </a:p>
        </p:txBody>
      </p:sp>
      <p:pic>
        <p:nvPicPr>
          <p:cNvPr id="4" name="Content Placeholder 4">
            <a:extLst>
              <a:ext uri="{FF2B5EF4-FFF2-40B4-BE49-F238E27FC236}">
                <a16:creationId xmlns:a16="http://schemas.microsoft.com/office/drawing/2014/main" id="{3D9EE653-F599-459D-9525-10152C4FB91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8200" y="5167312"/>
            <a:ext cx="10104620" cy="1325563"/>
          </a:xfrm>
          <a:prstGeom prst="rect">
            <a:avLst/>
          </a:prstGeom>
        </p:spPr>
      </p:pic>
    </p:spTree>
    <p:extLst>
      <p:ext uri="{BB962C8B-B14F-4D97-AF65-F5344CB8AC3E}">
        <p14:creationId xmlns:p14="http://schemas.microsoft.com/office/powerpoint/2010/main" val="2949535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BC76-0CD0-4FFC-9B12-9CDCE4370F36}"/>
              </a:ext>
            </a:extLst>
          </p:cNvPr>
          <p:cNvSpPr>
            <a:spLocks noGrp="1"/>
          </p:cNvSpPr>
          <p:nvPr>
            <p:ph type="title"/>
          </p:nvPr>
        </p:nvSpPr>
        <p:spPr/>
        <p:txBody>
          <a:bodyPr/>
          <a:lstStyle/>
          <a:p>
            <a:pPr algn="ctr" rtl="1"/>
            <a:r>
              <a:rPr lang="ar-IQ" dirty="0"/>
              <a:t>التوثيق في متن البحث(3)</a:t>
            </a:r>
            <a:endParaRPr lang="en-US" dirty="0"/>
          </a:p>
        </p:txBody>
      </p:sp>
      <p:sp>
        <p:nvSpPr>
          <p:cNvPr id="13" name="Content Placeholder 12">
            <a:extLst>
              <a:ext uri="{FF2B5EF4-FFF2-40B4-BE49-F238E27FC236}">
                <a16:creationId xmlns:a16="http://schemas.microsoft.com/office/drawing/2014/main" id="{B27091D0-4DA3-4A51-8B10-B24B3CE3D782}"/>
              </a:ext>
            </a:extLst>
          </p:cNvPr>
          <p:cNvSpPr>
            <a:spLocks noGrp="1"/>
          </p:cNvSpPr>
          <p:nvPr>
            <p:ph idx="1"/>
          </p:nvPr>
        </p:nvSpPr>
        <p:spPr/>
        <p:txBody>
          <a:bodyPr>
            <a:normAutofit/>
          </a:bodyPr>
          <a:lstStyle/>
          <a:p>
            <a:pPr algn="r" rtl="1"/>
            <a:r>
              <a:rPr lang="ar-IQ" sz="4000" dirty="0">
                <a:latin typeface="Times New Roman" panose="02020603050405020304" pitchFamily="18" charset="0"/>
                <a:cs typeface="Times New Roman" panose="02020603050405020304" pitchFamily="18" charset="0"/>
              </a:rPr>
              <a:t>توثيق للباحث/(ان) او (ون)</a:t>
            </a:r>
          </a:p>
          <a:p>
            <a:pPr algn="r" rtl="1"/>
            <a:r>
              <a:rPr lang="ar-IQ" sz="4000" dirty="0">
                <a:latin typeface="Times New Roman" panose="02020603050405020304" pitchFamily="18" charset="0"/>
                <a:cs typeface="Times New Roman" panose="02020603050405020304" pitchFamily="18" charset="0"/>
              </a:rPr>
              <a:t>توثيق المصادر الاجنبية</a:t>
            </a:r>
          </a:p>
          <a:p>
            <a:pPr algn="r" rtl="1"/>
            <a:r>
              <a:rPr lang="ar-IQ" sz="4000" dirty="0">
                <a:latin typeface="Times New Roman" panose="02020603050405020304" pitchFamily="18" charset="0"/>
                <a:cs typeface="Times New Roman" panose="02020603050405020304" pitchFamily="18" charset="0"/>
              </a:rPr>
              <a:t>توثيق مواقع الانترنت</a:t>
            </a:r>
          </a:p>
          <a:p>
            <a:pPr algn="r" rtl="1"/>
            <a:r>
              <a:rPr lang="ar-IQ" sz="4000" dirty="0">
                <a:latin typeface="Times New Roman" panose="02020603050405020304" pitchFamily="18" charset="0"/>
                <a:cs typeface="Times New Roman" panose="02020603050405020304" pitchFamily="18" charset="0"/>
              </a:rPr>
              <a:t>توثيق معلومة واحدة باكثر من مصدر</a:t>
            </a:r>
            <a:endParaRPr lang="en-US" sz="4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D5A964C-4E29-4837-9B94-5DD4D39D80C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15820" y="1633928"/>
            <a:ext cx="4750855" cy="4948888"/>
          </a:xfrm>
          <a:prstGeom prst="rect">
            <a:avLst/>
          </a:prstGeom>
        </p:spPr>
      </p:pic>
    </p:spTree>
    <p:extLst>
      <p:ext uri="{BB962C8B-B14F-4D97-AF65-F5344CB8AC3E}">
        <p14:creationId xmlns:p14="http://schemas.microsoft.com/office/powerpoint/2010/main" val="3985024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BC76-0CD0-4FFC-9B12-9CDCE4370F36}"/>
              </a:ext>
            </a:extLst>
          </p:cNvPr>
          <p:cNvSpPr>
            <a:spLocks noGrp="1"/>
          </p:cNvSpPr>
          <p:nvPr>
            <p:ph type="title"/>
          </p:nvPr>
        </p:nvSpPr>
        <p:spPr>
          <a:xfrm>
            <a:off x="838200" y="351256"/>
            <a:ext cx="10515600" cy="892931"/>
          </a:xfrm>
        </p:spPr>
        <p:txBody>
          <a:bodyPr>
            <a:normAutofit fontScale="90000"/>
          </a:bodyPr>
          <a:lstStyle/>
          <a:p>
            <a:pPr algn="ctr" rtl="1"/>
            <a:br>
              <a:rPr lang="ar-IQ" dirty="0"/>
            </a:br>
            <a:br>
              <a:rPr lang="ar-IQ" dirty="0"/>
            </a:br>
            <a:r>
              <a:rPr lang="ar-IQ" dirty="0"/>
              <a:t>توثيق للباحث/ (ان) او(ون) </a:t>
            </a:r>
            <a:br>
              <a:rPr lang="ar-IQ" dirty="0"/>
            </a:br>
            <a:br>
              <a:rPr lang="ar-IQ" dirty="0"/>
            </a:br>
            <a:endParaRPr lang="en-US" dirty="0"/>
          </a:p>
        </p:txBody>
      </p:sp>
      <p:sp>
        <p:nvSpPr>
          <p:cNvPr id="13" name="Content Placeholder 12">
            <a:extLst>
              <a:ext uri="{FF2B5EF4-FFF2-40B4-BE49-F238E27FC236}">
                <a16:creationId xmlns:a16="http://schemas.microsoft.com/office/drawing/2014/main" id="{B27091D0-4DA3-4A51-8B10-B24B3CE3D782}"/>
              </a:ext>
            </a:extLst>
          </p:cNvPr>
          <p:cNvSpPr>
            <a:spLocks noGrp="1"/>
          </p:cNvSpPr>
          <p:nvPr>
            <p:ph idx="1"/>
          </p:nvPr>
        </p:nvSpPr>
        <p:spPr>
          <a:xfrm>
            <a:off x="569626" y="1244187"/>
            <a:ext cx="10784174" cy="4932777"/>
          </a:xfrm>
        </p:spPr>
        <p:txBody>
          <a:bodyPr>
            <a:normAutofit fontScale="92500" lnSpcReduction="10000"/>
          </a:bodyPr>
          <a:lstStyle/>
          <a:p>
            <a:pPr algn="just" rtl="1">
              <a:lnSpc>
                <a:spcPct val="150000"/>
              </a:lnSpc>
              <a:tabLst>
                <a:tab pos="10133013" algn="l"/>
              </a:tabLst>
            </a:pPr>
            <a:r>
              <a:rPr lang="ar-IQ" sz="3600" dirty="0"/>
              <a:t>عند ذكر اي معلومة لابد تحديد مصدرها مباشرة بعد النص ويكون في حالتين:</a:t>
            </a:r>
          </a:p>
          <a:p>
            <a:pPr algn="just" rtl="1"/>
            <a:r>
              <a:rPr lang="ar-IQ" sz="3600" dirty="0">
                <a:cs typeface="+mj-cs"/>
              </a:rPr>
              <a:t>اما </a:t>
            </a:r>
            <a:r>
              <a:rPr lang="ar-IQ" sz="3600" b="1" dirty="0">
                <a:cs typeface="+mj-cs"/>
              </a:rPr>
              <a:t>اقتباس مباشر</a:t>
            </a:r>
            <a:r>
              <a:rPr lang="ar-IQ" sz="3600" dirty="0">
                <a:cs typeface="+mj-cs"/>
              </a:rPr>
              <a:t>: نقل الباحث للنص كما هو دون اي تعديل او حذف وفي هذه الحالة يوضع هذا النص بين علامتي الاقتباس (تنصيص) بشرط ان يكون اقل من 5 أسطر واذا كان اكثر فيكتب بخط اصغر ومسافة اقل بين الاسطروبدون علامتي الاقتباس ويكتب في نهاية الفقرة الاسم الاخير للمؤلف وسنة النشر ورقم الصفحة بين قوسين.</a:t>
            </a:r>
          </a:p>
          <a:p>
            <a:pPr algn="r" rtl="1"/>
            <a:r>
              <a:rPr lang="ar-IQ" sz="3600" dirty="0">
                <a:cs typeface="+mj-cs"/>
              </a:rPr>
              <a:t>احيانا في بداية الفقرة يذكر المصدر مثل ذكر العمري(</a:t>
            </a:r>
            <a:r>
              <a:rPr lang="en-US" sz="3600" dirty="0">
                <a:cs typeface="+mj-cs"/>
              </a:rPr>
              <a:t>2019</a:t>
            </a:r>
            <a:r>
              <a:rPr lang="ar-IQ" sz="3600" dirty="0">
                <a:cs typeface="+mj-cs"/>
              </a:rPr>
              <a:t> ، </a:t>
            </a:r>
            <a:r>
              <a:rPr lang="en-US" sz="3600" dirty="0">
                <a:cs typeface="+mj-cs"/>
              </a:rPr>
              <a:t>17</a:t>
            </a:r>
            <a:r>
              <a:rPr lang="ar-IQ" sz="3600" dirty="0">
                <a:cs typeface="+mj-cs"/>
              </a:rPr>
              <a:t>) ان...</a:t>
            </a:r>
          </a:p>
          <a:p>
            <a:pPr algn="r" rtl="1"/>
            <a:r>
              <a:rPr lang="ar-IQ" sz="3600" dirty="0">
                <a:cs typeface="+mj-cs"/>
              </a:rPr>
              <a:t>او ذكر الشيخلي،</a:t>
            </a:r>
            <a:r>
              <a:rPr lang="en-US" sz="3600" dirty="0">
                <a:cs typeface="+mj-cs"/>
              </a:rPr>
              <a:t>2012</a:t>
            </a:r>
            <a:r>
              <a:rPr lang="ar-IQ" sz="3600" dirty="0">
                <a:cs typeface="+mj-cs"/>
              </a:rPr>
              <a:t> ان..... وفي هذه الحالة يحذف التاريخ اذا تكرر المصدر اكثر من مرة واحدة في المقطع الواحد.</a:t>
            </a:r>
          </a:p>
          <a:p>
            <a:pPr algn="r" rtl="1"/>
            <a:r>
              <a:rPr lang="ar-IQ" sz="3600" dirty="0">
                <a:cs typeface="+mj-cs"/>
              </a:rPr>
              <a:t>او في نهاية الفقرة مثل ان .......( العمري، </a:t>
            </a:r>
            <a:r>
              <a:rPr lang="en-US" sz="3600" dirty="0">
                <a:cs typeface="+mj-cs"/>
              </a:rPr>
              <a:t>2019</a:t>
            </a:r>
            <a:r>
              <a:rPr lang="ar-IQ" sz="3600" dirty="0">
                <a:cs typeface="+mj-cs"/>
              </a:rPr>
              <a:t>، </a:t>
            </a:r>
            <a:r>
              <a:rPr lang="en-US" sz="3600" dirty="0">
                <a:cs typeface="+mj-cs"/>
              </a:rPr>
              <a:t>17</a:t>
            </a:r>
            <a:r>
              <a:rPr lang="ar-IQ" sz="3600" dirty="0">
                <a:cs typeface="+mj-cs"/>
              </a:rPr>
              <a:t>)</a:t>
            </a:r>
          </a:p>
        </p:txBody>
      </p:sp>
    </p:spTree>
    <p:extLst>
      <p:ext uri="{BB962C8B-B14F-4D97-AF65-F5344CB8AC3E}">
        <p14:creationId xmlns:p14="http://schemas.microsoft.com/office/powerpoint/2010/main" val="744143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BC76-0CD0-4FFC-9B12-9CDCE4370F36}"/>
              </a:ext>
            </a:extLst>
          </p:cNvPr>
          <p:cNvSpPr>
            <a:spLocks noGrp="1"/>
          </p:cNvSpPr>
          <p:nvPr>
            <p:ph type="title"/>
          </p:nvPr>
        </p:nvSpPr>
        <p:spPr>
          <a:xfrm>
            <a:off x="838200" y="365125"/>
            <a:ext cx="10515600" cy="1673537"/>
          </a:xfrm>
        </p:spPr>
        <p:txBody>
          <a:bodyPr>
            <a:normAutofit fontScale="90000"/>
          </a:bodyPr>
          <a:lstStyle/>
          <a:p>
            <a:pPr algn="ctr" rtl="1"/>
            <a:r>
              <a:rPr lang="ar-IQ" dirty="0"/>
              <a:t>توثيق للباحث/ (ان) او(ون) </a:t>
            </a:r>
            <a:br>
              <a:rPr lang="ar-IQ" dirty="0"/>
            </a:br>
            <a:r>
              <a:rPr lang="ar-IQ" dirty="0"/>
              <a:t>في متن البحث</a:t>
            </a:r>
            <a:br>
              <a:rPr lang="ar-IQ" dirty="0"/>
            </a:br>
            <a:endParaRPr lang="en-US" dirty="0"/>
          </a:p>
        </p:txBody>
      </p:sp>
      <p:sp>
        <p:nvSpPr>
          <p:cNvPr id="13" name="Content Placeholder 12">
            <a:extLst>
              <a:ext uri="{FF2B5EF4-FFF2-40B4-BE49-F238E27FC236}">
                <a16:creationId xmlns:a16="http://schemas.microsoft.com/office/drawing/2014/main" id="{B27091D0-4DA3-4A51-8B10-B24B3CE3D782}"/>
              </a:ext>
            </a:extLst>
          </p:cNvPr>
          <p:cNvSpPr>
            <a:spLocks noGrp="1"/>
          </p:cNvSpPr>
          <p:nvPr>
            <p:ph idx="1"/>
          </p:nvPr>
        </p:nvSpPr>
        <p:spPr>
          <a:xfrm>
            <a:off x="569626" y="1723870"/>
            <a:ext cx="10784174" cy="4453094"/>
          </a:xfrm>
        </p:spPr>
        <p:txBody>
          <a:bodyPr>
            <a:normAutofit/>
          </a:bodyPr>
          <a:lstStyle/>
          <a:p>
            <a:pPr algn="just" rtl="1"/>
            <a:r>
              <a:rPr lang="ar-IQ" sz="3600" dirty="0">
                <a:cs typeface="+mj-cs"/>
              </a:rPr>
              <a:t>او </a:t>
            </a:r>
            <a:r>
              <a:rPr lang="ar-IQ" sz="3600" b="1" dirty="0">
                <a:cs typeface="+mj-cs"/>
              </a:rPr>
              <a:t>الاقتباس غير المباشر</a:t>
            </a:r>
            <a:r>
              <a:rPr lang="ar-IQ" sz="3600" dirty="0">
                <a:cs typeface="+mj-cs"/>
              </a:rPr>
              <a:t>:نقل الباحث للفكرة او المعلومة من مصدرها الاصلي معنىً وليس نصاً وهنا لايوضع النص بين علامتي الاقتباس ونكتفي بكتابة الاسم الاخير والسنة ورقم الصفحة. </a:t>
            </a:r>
          </a:p>
          <a:p>
            <a:pPr algn="r" rtl="1"/>
            <a:r>
              <a:rPr lang="ar-IQ" sz="3600" dirty="0">
                <a:cs typeface="+mj-cs"/>
              </a:rPr>
              <a:t>احيانا في بداية الفقرة مثل ذكر النجار (2019، 11)</a:t>
            </a:r>
          </a:p>
          <a:p>
            <a:pPr algn="r" rtl="1"/>
            <a:r>
              <a:rPr lang="ar-IQ" sz="3600" dirty="0">
                <a:cs typeface="+mj-cs"/>
              </a:rPr>
              <a:t>احيانا في نهاية الفقرة ان .....( النجار ، 2019، 29)</a:t>
            </a:r>
            <a:endParaRPr lang="en-US" sz="3600" dirty="0">
              <a:cs typeface="+mj-cs"/>
            </a:endParaRPr>
          </a:p>
          <a:p>
            <a:pPr algn="r" rtl="1">
              <a:lnSpc>
                <a:spcPct val="150000"/>
              </a:lnSpc>
              <a:tabLst>
                <a:tab pos="10133013" algn="l"/>
              </a:tabLst>
            </a:pPr>
            <a:endParaRPr lang="en-US" sz="3600" dirty="0"/>
          </a:p>
        </p:txBody>
      </p:sp>
      <p:pic>
        <p:nvPicPr>
          <p:cNvPr id="4" name="Picture 3">
            <a:extLst>
              <a:ext uri="{FF2B5EF4-FFF2-40B4-BE49-F238E27FC236}">
                <a16:creationId xmlns:a16="http://schemas.microsoft.com/office/drawing/2014/main" id="{E3A2B9EA-65FC-4CB5-A823-D35182BF47E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69626" y="2728210"/>
            <a:ext cx="2773181" cy="3448754"/>
          </a:xfrm>
          <a:prstGeom prst="rect">
            <a:avLst/>
          </a:prstGeom>
        </p:spPr>
      </p:pic>
    </p:spTree>
    <p:extLst>
      <p:ext uri="{BB962C8B-B14F-4D97-AF65-F5344CB8AC3E}">
        <p14:creationId xmlns:p14="http://schemas.microsoft.com/office/powerpoint/2010/main" val="785680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BC76-0CD0-4FFC-9B12-9CDCE4370F36}"/>
              </a:ext>
            </a:extLst>
          </p:cNvPr>
          <p:cNvSpPr>
            <a:spLocks noGrp="1"/>
          </p:cNvSpPr>
          <p:nvPr>
            <p:ph type="title"/>
          </p:nvPr>
        </p:nvSpPr>
        <p:spPr>
          <a:xfrm>
            <a:off x="838200" y="365125"/>
            <a:ext cx="10515600" cy="1673537"/>
          </a:xfrm>
        </p:spPr>
        <p:txBody>
          <a:bodyPr>
            <a:normAutofit fontScale="90000"/>
          </a:bodyPr>
          <a:lstStyle/>
          <a:p>
            <a:pPr algn="ctr" rtl="1"/>
            <a:r>
              <a:rPr lang="ar-IQ" dirty="0"/>
              <a:t>توثيق للباحث/ (ان) او(ون) </a:t>
            </a:r>
            <a:br>
              <a:rPr lang="ar-IQ" dirty="0"/>
            </a:br>
            <a:r>
              <a:rPr lang="ar-IQ" dirty="0"/>
              <a:t>في متن البحث</a:t>
            </a:r>
            <a:br>
              <a:rPr lang="ar-IQ" dirty="0"/>
            </a:br>
            <a:endParaRPr lang="en-US" dirty="0"/>
          </a:p>
        </p:txBody>
      </p:sp>
      <p:sp>
        <p:nvSpPr>
          <p:cNvPr id="13" name="Content Placeholder 12">
            <a:extLst>
              <a:ext uri="{FF2B5EF4-FFF2-40B4-BE49-F238E27FC236}">
                <a16:creationId xmlns:a16="http://schemas.microsoft.com/office/drawing/2014/main" id="{B27091D0-4DA3-4A51-8B10-B24B3CE3D782}"/>
              </a:ext>
            </a:extLst>
          </p:cNvPr>
          <p:cNvSpPr>
            <a:spLocks noGrp="1"/>
          </p:cNvSpPr>
          <p:nvPr>
            <p:ph idx="1"/>
          </p:nvPr>
        </p:nvSpPr>
        <p:spPr>
          <a:xfrm>
            <a:off x="569626" y="1723870"/>
            <a:ext cx="10784174" cy="4453094"/>
          </a:xfrm>
        </p:spPr>
        <p:txBody>
          <a:bodyPr>
            <a:normAutofit fontScale="92500"/>
          </a:bodyPr>
          <a:lstStyle/>
          <a:p>
            <a:pPr algn="r" rtl="1">
              <a:lnSpc>
                <a:spcPct val="100000"/>
              </a:lnSpc>
              <a:tabLst>
                <a:tab pos="10133013" algn="l"/>
              </a:tabLst>
            </a:pPr>
            <a:r>
              <a:rPr lang="ar-IQ" sz="3600" dirty="0"/>
              <a:t>عندما يكون ل 3 – 5 مؤلفين</a:t>
            </a:r>
          </a:p>
          <a:p>
            <a:pPr algn="r" rtl="1">
              <a:lnSpc>
                <a:spcPct val="100000"/>
              </a:lnSpc>
              <a:tabLst>
                <a:tab pos="10133013" algn="l"/>
              </a:tabLst>
            </a:pPr>
            <a:r>
              <a:rPr lang="ar-IQ" sz="3600" dirty="0"/>
              <a:t>تذكر المعلومة ثم في نهايتها يكتب المصدر بالاسماء الاخيرة للباحثين بالشكل الاتي مثلا  ( احمد ومحمد وحسين،2017) ولكن عند ذكر المصدر مرة اخرى في المتن فيكتب الاسم الاخير لاول باحث وكلمة واخرون ، السنة </a:t>
            </a:r>
          </a:p>
          <a:p>
            <a:pPr algn="r" rtl="1">
              <a:lnSpc>
                <a:spcPct val="100000"/>
              </a:lnSpc>
              <a:tabLst>
                <a:tab pos="10133013" algn="l"/>
              </a:tabLst>
            </a:pPr>
            <a:r>
              <a:rPr lang="ar-IQ" sz="3600" dirty="0"/>
              <a:t>اما اذا كان ل 6 مؤلفين واكثر </a:t>
            </a:r>
          </a:p>
          <a:p>
            <a:pPr algn="r" rtl="1">
              <a:lnSpc>
                <a:spcPct val="100000"/>
              </a:lnSpc>
              <a:tabLst>
                <a:tab pos="10133013" algn="l"/>
              </a:tabLst>
            </a:pPr>
            <a:r>
              <a:rPr lang="ar-IQ" sz="3600" dirty="0"/>
              <a:t>تذكر المعلومة ثم يكتب المصدر بالشكل الاتي مثلا</a:t>
            </a:r>
          </a:p>
          <a:p>
            <a:pPr marL="0" indent="0" algn="r" rtl="1">
              <a:lnSpc>
                <a:spcPct val="100000"/>
              </a:lnSpc>
              <a:buNone/>
              <a:tabLst>
                <a:tab pos="10133013" algn="l"/>
              </a:tabLst>
            </a:pPr>
            <a:r>
              <a:rPr lang="ar-IQ" sz="3600" dirty="0"/>
              <a:t>( احمد واخرون،2019) من المرة الاولى </a:t>
            </a:r>
          </a:p>
        </p:txBody>
      </p:sp>
      <p:pic>
        <p:nvPicPr>
          <p:cNvPr id="4" name="Content Placeholder 10">
            <a:extLst>
              <a:ext uri="{FF2B5EF4-FFF2-40B4-BE49-F238E27FC236}">
                <a16:creationId xmlns:a16="http://schemas.microsoft.com/office/drawing/2014/main" id="{78CEEBDE-F672-40AC-9BEA-9B0C8A10B37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82032" y="4601981"/>
            <a:ext cx="4069457" cy="1469036"/>
          </a:xfrm>
          <a:prstGeom prst="rect">
            <a:avLst/>
          </a:prstGeom>
        </p:spPr>
      </p:pic>
    </p:spTree>
    <p:extLst>
      <p:ext uri="{BB962C8B-B14F-4D97-AF65-F5344CB8AC3E}">
        <p14:creationId xmlns:p14="http://schemas.microsoft.com/office/powerpoint/2010/main" val="814290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BC76-0CD0-4FFC-9B12-9CDCE4370F36}"/>
              </a:ext>
            </a:extLst>
          </p:cNvPr>
          <p:cNvSpPr>
            <a:spLocks noGrp="1"/>
          </p:cNvSpPr>
          <p:nvPr>
            <p:ph type="title"/>
          </p:nvPr>
        </p:nvSpPr>
        <p:spPr/>
        <p:txBody>
          <a:bodyPr/>
          <a:lstStyle/>
          <a:p>
            <a:pPr algn="ctr" rtl="1"/>
            <a:r>
              <a:rPr lang="ar-IQ" dirty="0"/>
              <a:t>توثيق المصادر الاجنبية</a:t>
            </a:r>
            <a:br>
              <a:rPr lang="ar-IQ" dirty="0"/>
            </a:br>
            <a:endParaRPr lang="en-US" dirty="0"/>
          </a:p>
        </p:txBody>
      </p:sp>
      <p:sp>
        <p:nvSpPr>
          <p:cNvPr id="13" name="Content Placeholder 12">
            <a:extLst>
              <a:ext uri="{FF2B5EF4-FFF2-40B4-BE49-F238E27FC236}">
                <a16:creationId xmlns:a16="http://schemas.microsoft.com/office/drawing/2014/main" id="{B27091D0-4DA3-4A51-8B10-B24B3CE3D782}"/>
              </a:ext>
            </a:extLst>
          </p:cNvPr>
          <p:cNvSpPr>
            <a:spLocks noGrp="1"/>
          </p:cNvSpPr>
          <p:nvPr>
            <p:ph idx="1"/>
          </p:nvPr>
        </p:nvSpPr>
        <p:spPr>
          <a:xfrm>
            <a:off x="838200" y="1379095"/>
            <a:ext cx="10515600" cy="4797868"/>
          </a:xfrm>
        </p:spPr>
        <p:txBody>
          <a:bodyPr>
            <a:normAutofit/>
          </a:bodyPr>
          <a:lstStyle/>
          <a:p>
            <a:pPr algn="r" rtl="1">
              <a:lnSpc>
                <a:spcPct val="110000"/>
              </a:lnSpc>
              <a:tabLst>
                <a:tab pos="10133013" algn="l"/>
              </a:tabLst>
            </a:pPr>
            <a:r>
              <a:rPr lang="ar-IQ" dirty="0">
                <a:latin typeface="Times New Roman" panose="02020603050405020304" pitchFamily="18" charset="0"/>
                <a:cs typeface="Times New Roman" panose="02020603050405020304" pitchFamily="18" charset="0"/>
              </a:rPr>
              <a:t>نفس الحالة في حالة المصادر العربية في حالة باحث واحد وباحثان و</a:t>
            </a:r>
            <a:r>
              <a:rPr lang="en-US" dirty="0">
                <a:latin typeface="Times New Roman" panose="02020603050405020304" pitchFamily="18" charset="0"/>
                <a:cs typeface="Times New Roman" panose="02020603050405020304" pitchFamily="18" charset="0"/>
              </a:rPr>
              <a:t>3-5</a:t>
            </a:r>
            <a:r>
              <a:rPr lang="ar-IQ" dirty="0">
                <a:latin typeface="Times New Roman" panose="02020603050405020304" pitchFamily="18" charset="0"/>
                <a:cs typeface="Times New Roman" panose="02020603050405020304" pitchFamily="18" charset="0"/>
              </a:rPr>
              <a:t>او </a:t>
            </a:r>
            <a:r>
              <a:rPr lang="en-US" dirty="0">
                <a:latin typeface="Times New Roman" panose="02020603050405020304" pitchFamily="18" charset="0"/>
                <a:cs typeface="Times New Roman" panose="02020603050405020304" pitchFamily="18" charset="0"/>
              </a:rPr>
              <a:t>6</a:t>
            </a:r>
            <a:r>
              <a:rPr lang="ar-IQ" dirty="0">
                <a:latin typeface="Times New Roman" panose="02020603050405020304" pitchFamily="18" charset="0"/>
                <a:cs typeface="Times New Roman" panose="02020603050405020304" pitchFamily="18" charset="0"/>
              </a:rPr>
              <a:t> فاكثر</a:t>
            </a:r>
          </a:p>
          <a:p>
            <a:pPr algn="r" rtl="1">
              <a:lnSpc>
                <a:spcPct val="150000"/>
              </a:lnSpc>
              <a:tabLst>
                <a:tab pos="10133013" algn="l"/>
              </a:tabLst>
            </a:pPr>
            <a:r>
              <a:rPr lang="ar-IQ" sz="3600" dirty="0"/>
              <a:t>باحث واحد</a:t>
            </a:r>
            <a:r>
              <a:rPr lang="en-US" sz="3600" dirty="0"/>
              <a:t>  John, 2018                                                       </a:t>
            </a:r>
            <a:r>
              <a:rPr lang="ar-IQ" sz="3600" dirty="0"/>
              <a:t>  </a:t>
            </a:r>
          </a:p>
          <a:p>
            <a:pPr algn="r" rtl="1">
              <a:lnSpc>
                <a:spcPct val="150000"/>
              </a:lnSpc>
              <a:tabLst>
                <a:tab pos="10133013" algn="l"/>
              </a:tabLst>
            </a:pPr>
            <a:r>
              <a:rPr lang="ar-IQ" sz="3600" dirty="0"/>
              <a:t>باحثان</a:t>
            </a:r>
            <a:r>
              <a:rPr lang="en-US" sz="3600" dirty="0"/>
              <a:t> John &amp; Tom, 2017                                                  </a:t>
            </a:r>
            <a:endParaRPr lang="ar-IQ" sz="3600" dirty="0"/>
          </a:p>
          <a:p>
            <a:pPr algn="r" rtl="1">
              <a:lnSpc>
                <a:spcPct val="150000"/>
              </a:lnSpc>
              <a:tabLst>
                <a:tab pos="10133013" algn="l"/>
              </a:tabLst>
            </a:pPr>
            <a:r>
              <a:rPr lang="en-US" sz="3600" dirty="0"/>
              <a:t>3-5</a:t>
            </a:r>
            <a:r>
              <a:rPr lang="ar-IQ" sz="3600" dirty="0"/>
              <a:t> باحثين      </a:t>
            </a:r>
            <a:r>
              <a:rPr lang="en-US" sz="3600" dirty="0"/>
              <a:t> John , Tom &amp; Hitch, 2019                      </a:t>
            </a:r>
          </a:p>
          <a:p>
            <a:pPr algn="r" rtl="1">
              <a:lnSpc>
                <a:spcPct val="150000"/>
              </a:lnSpc>
              <a:tabLst>
                <a:tab pos="10133013" algn="l"/>
              </a:tabLst>
            </a:pPr>
            <a:r>
              <a:rPr lang="en-US" sz="3600" dirty="0"/>
              <a:t>6 </a:t>
            </a:r>
            <a:r>
              <a:rPr lang="ar-IQ" sz="3600" dirty="0"/>
              <a:t>فاكثر</a:t>
            </a:r>
            <a:r>
              <a:rPr lang="en-US" sz="3600" dirty="0"/>
              <a:t>    </a:t>
            </a:r>
            <a:r>
              <a:rPr lang="ar-IQ" sz="3600" dirty="0"/>
              <a:t>           </a:t>
            </a:r>
            <a:r>
              <a:rPr lang="en-US" sz="3600" dirty="0"/>
              <a:t>Brown et al., 2011                              </a:t>
            </a:r>
          </a:p>
        </p:txBody>
      </p:sp>
      <p:pic>
        <p:nvPicPr>
          <p:cNvPr id="4" name="Picture 3">
            <a:extLst>
              <a:ext uri="{FF2B5EF4-FFF2-40B4-BE49-F238E27FC236}">
                <a16:creationId xmlns:a16="http://schemas.microsoft.com/office/drawing/2014/main" id="{CBEFF7F0-21CD-4E31-A794-2571EC26644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40642" y="2149996"/>
            <a:ext cx="2023672" cy="3567659"/>
          </a:xfrm>
          <a:prstGeom prst="rect">
            <a:avLst/>
          </a:prstGeom>
        </p:spPr>
      </p:pic>
    </p:spTree>
    <p:extLst>
      <p:ext uri="{BB962C8B-B14F-4D97-AF65-F5344CB8AC3E}">
        <p14:creationId xmlns:p14="http://schemas.microsoft.com/office/powerpoint/2010/main" val="3119721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2C5B0C-FBDE-4C69-9736-ECC2AC7011CD}"/>
              </a:ext>
            </a:extLst>
          </p:cNvPr>
          <p:cNvSpPr>
            <a:spLocks noGrp="1"/>
          </p:cNvSpPr>
          <p:nvPr>
            <p:ph idx="1"/>
          </p:nvPr>
        </p:nvSpPr>
        <p:spPr>
          <a:xfrm>
            <a:off x="838200" y="509666"/>
            <a:ext cx="10515600" cy="5667297"/>
          </a:xfrm>
        </p:spPr>
        <p:txBody>
          <a:bodyPr>
            <a:normAutofit/>
          </a:bodyPr>
          <a:lstStyle/>
          <a:p>
            <a:pPr algn="just" rtl="1"/>
            <a:r>
              <a:rPr lang="ar-IQ" sz="3200" dirty="0">
                <a:latin typeface="Times New Roman" panose="02020603050405020304" pitchFamily="18" charset="0"/>
                <a:cs typeface="Times New Roman" panose="02020603050405020304" pitchFamily="18" charset="0"/>
              </a:rPr>
              <a:t>في حال كان الاقتباس الحرفي اقل من 40 كلمة وجاء في منتصف الفقرة هنا يذكر المؤلف خارج القوسين ثم التاريخ بين قوسين وتذكر رقم الصفحة بعد علامة التنصيص الثاني </a:t>
            </a:r>
          </a:p>
          <a:p>
            <a:pPr algn="just" rtl="1"/>
            <a:r>
              <a:rPr lang="ar-IQ" sz="3200" dirty="0">
                <a:latin typeface="Times New Roman" panose="02020603050405020304" pitchFamily="18" charset="0"/>
                <a:cs typeface="Times New Roman" panose="02020603050405020304" pitchFamily="18" charset="0"/>
              </a:rPr>
              <a:t>مثال </a:t>
            </a:r>
          </a:p>
          <a:p>
            <a:pPr algn="just" rtl="1"/>
            <a:r>
              <a:rPr lang="ar-IQ" sz="3200" dirty="0">
                <a:latin typeface="Times New Roman" panose="02020603050405020304" pitchFamily="18" charset="0"/>
                <a:cs typeface="Times New Roman" panose="02020603050405020304" pitchFamily="18" charset="0"/>
              </a:rPr>
              <a:t>...... وتأكيدا على ذلك ، يذكر النجار (2020) انه " ليس هناك مقياس واحد يصلح لقياس الطاقة في كل المنظمات" (ص. 225) فقد تكون ....</a:t>
            </a:r>
          </a:p>
          <a:p>
            <a:pPr algn="just" rtl="1"/>
            <a:r>
              <a:rPr lang="ar-IQ" sz="3200" dirty="0">
                <a:latin typeface="Times New Roman" panose="02020603050405020304" pitchFamily="18" charset="0"/>
                <a:cs typeface="Times New Roman" panose="02020603050405020304" pitchFamily="18" charset="0"/>
              </a:rPr>
              <a:t>اما اذا جاء الاقتباس الحرفي في نهاية الفقرة ، فبعد علامتي التنصيص ، يوضع الاسم الاخير للمولف والسنة ورقم الصفحة </a:t>
            </a:r>
          </a:p>
          <a:p>
            <a:pPr algn="just" rtl="1"/>
            <a:r>
              <a:rPr lang="ar-IQ" sz="3200" dirty="0">
                <a:latin typeface="Times New Roman" panose="02020603050405020304" pitchFamily="18" charset="0"/>
                <a:cs typeface="Times New Roman" panose="02020603050405020304" pitchFamily="18" charset="0"/>
              </a:rPr>
              <a:t>مثال</a:t>
            </a:r>
          </a:p>
          <a:p>
            <a:pPr algn="just" rtl="1"/>
            <a:r>
              <a:rPr lang="ar-IQ" sz="3200" dirty="0">
                <a:latin typeface="Times New Roman" panose="02020603050405020304" pitchFamily="18" charset="0"/>
                <a:cs typeface="Times New Roman" panose="02020603050405020304" pitchFamily="18" charset="0"/>
              </a:rPr>
              <a:t>ومن حقوق الزبون انه " ينبغي ............" ( الشيخلي، 2003، 135).</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6009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2C5B0C-FBDE-4C69-9736-ECC2AC7011CD}"/>
              </a:ext>
            </a:extLst>
          </p:cNvPr>
          <p:cNvSpPr>
            <a:spLocks noGrp="1"/>
          </p:cNvSpPr>
          <p:nvPr>
            <p:ph idx="1"/>
          </p:nvPr>
        </p:nvSpPr>
        <p:spPr>
          <a:xfrm>
            <a:off x="838200" y="839449"/>
            <a:ext cx="10515600" cy="5337514"/>
          </a:xfrm>
        </p:spPr>
        <p:txBody>
          <a:bodyPr>
            <a:normAutofit/>
          </a:bodyPr>
          <a:lstStyle/>
          <a:p>
            <a:pPr algn="just" rtl="1"/>
            <a:r>
              <a:rPr lang="ar-IQ" sz="3600" dirty="0">
                <a:latin typeface="Times New Roman" panose="02020603050405020304" pitchFamily="18" charset="0"/>
                <a:cs typeface="Times New Roman" panose="02020603050405020304" pitchFamily="18" charset="0"/>
              </a:rPr>
              <a:t>وفي حال كان الاقتباس الحرفي اكثر من 40 كلمة ، فنضع كل الاقتباس في سطر جديد منفصل وحده مع الغاء علامة التنصيص وتحريك الاقتباس فراغ </a:t>
            </a:r>
            <a:r>
              <a:rPr lang="en-US" sz="3600" dirty="0">
                <a:latin typeface="Times New Roman" panose="02020603050405020304" pitchFamily="18" charset="0"/>
                <a:cs typeface="Times New Roman" panose="02020603050405020304" pitchFamily="18" charset="0"/>
              </a:rPr>
              <a:t>space</a:t>
            </a:r>
            <a:r>
              <a:rPr lang="ar-IQ" sz="3600" dirty="0">
                <a:latin typeface="Times New Roman" panose="02020603050405020304" pitchFamily="18" charset="0"/>
                <a:cs typeface="Times New Roman" panose="02020603050405020304" pitchFamily="18" charset="0"/>
              </a:rPr>
              <a:t> واحد للداخل ثم ذكر اسم الباحث والسنة والصفحة داخل قوسين</a:t>
            </a:r>
          </a:p>
          <a:p>
            <a:pPr algn="just" rtl="1"/>
            <a:r>
              <a:rPr lang="ar-IQ" sz="3600" dirty="0">
                <a:latin typeface="Times New Roman" panose="02020603050405020304" pitchFamily="18" charset="0"/>
                <a:cs typeface="Times New Roman" panose="02020603050405020304" pitchFamily="18" charset="0"/>
              </a:rPr>
              <a:t>مثال </a:t>
            </a:r>
          </a:p>
          <a:p>
            <a:pPr algn="just" rtl="1"/>
            <a:r>
              <a:rPr lang="ar-IQ" sz="3600" dirty="0">
                <a:latin typeface="Times New Roman" panose="02020603050405020304" pitchFamily="18" charset="0"/>
                <a:cs typeface="Times New Roman" panose="02020603050405020304" pitchFamily="18" charset="0"/>
              </a:rPr>
              <a:t>ويعارض الخضر هذا التوجه بالقول :</a:t>
            </a:r>
          </a:p>
          <a:p>
            <a:pPr marL="0" indent="0" algn="just" rtl="1">
              <a:buNone/>
            </a:pPr>
            <a:r>
              <a:rPr lang="ar-IQ" sz="3600" dirty="0">
                <a:latin typeface="Times New Roman" panose="02020603050405020304" pitchFamily="18" charset="0"/>
                <a:cs typeface="Times New Roman" panose="02020603050405020304" pitchFamily="18" charset="0"/>
              </a:rPr>
              <a:t>  ان النظرة الحديثة تعترف بالاهمية المتزايدة ل...............(الخضر، 2023، 35-36).</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4058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BBF57-5E9E-4234-95AF-AA027FCACF4B}"/>
              </a:ext>
            </a:extLst>
          </p:cNvPr>
          <p:cNvSpPr>
            <a:spLocks noGrp="1"/>
          </p:cNvSpPr>
          <p:nvPr>
            <p:ph type="title"/>
          </p:nvPr>
        </p:nvSpPr>
        <p:spPr/>
        <p:txBody>
          <a:bodyPr/>
          <a:lstStyle/>
          <a:p>
            <a:pPr algn="ctr"/>
            <a:r>
              <a:rPr lang="ar-IQ" dirty="0"/>
              <a:t>مقدمة </a:t>
            </a:r>
            <a:endParaRPr lang="en-US" dirty="0"/>
          </a:p>
        </p:txBody>
      </p:sp>
      <p:sp>
        <p:nvSpPr>
          <p:cNvPr id="3" name="Content Placeholder 2">
            <a:extLst>
              <a:ext uri="{FF2B5EF4-FFF2-40B4-BE49-F238E27FC236}">
                <a16:creationId xmlns:a16="http://schemas.microsoft.com/office/drawing/2014/main" id="{3DE1056E-2335-44C0-955F-B1939A054700}"/>
              </a:ext>
            </a:extLst>
          </p:cNvPr>
          <p:cNvSpPr>
            <a:spLocks noGrp="1"/>
          </p:cNvSpPr>
          <p:nvPr>
            <p:ph idx="1"/>
          </p:nvPr>
        </p:nvSpPr>
        <p:spPr/>
        <p:txBody>
          <a:bodyPr>
            <a:normAutofit/>
          </a:bodyPr>
          <a:lstStyle/>
          <a:p>
            <a:pPr algn="just" rtl="1"/>
            <a:r>
              <a:rPr lang="ar-IQ" sz="4000" dirty="0">
                <a:latin typeface="Times New Roman" panose="02020603050405020304" pitchFamily="18" charset="0"/>
                <a:cs typeface="Times New Roman" panose="02020603050405020304" pitchFamily="18" charset="0"/>
              </a:rPr>
              <a:t>عندما تكتب بحث ما او اي دراسة تحتاج بالتأكيد اللجوء لبحوث من سبقوك في نفس الموضوع لتتعرف على ما توصلوا اليه وتلزمك الامانة العلمية بضمان حقهم بذكر المصدر الذي ستقتبس منه </a:t>
            </a:r>
            <a:endParaRPr lang="en-US" sz="4000"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CDADEE3C-D285-4046-B730-BB95E6A9ECCC}"/>
              </a:ext>
            </a:extLst>
          </p:cNvPr>
          <p:cNvPicPr>
            <a:picLocks noChangeAspect="1"/>
          </p:cNvPicPr>
          <p:nvPr/>
        </p:nvPicPr>
        <p:blipFill>
          <a:blip r:embed="rId2"/>
          <a:stretch>
            <a:fillRect/>
          </a:stretch>
        </p:blipFill>
        <p:spPr>
          <a:xfrm>
            <a:off x="1196671" y="3627620"/>
            <a:ext cx="9146543" cy="2444412"/>
          </a:xfrm>
          <a:prstGeom prst="rect">
            <a:avLst/>
          </a:prstGeom>
        </p:spPr>
      </p:pic>
    </p:spTree>
    <p:extLst>
      <p:ext uri="{BB962C8B-B14F-4D97-AF65-F5344CB8AC3E}">
        <p14:creationId xmlns:p14="http://schemas.microsoft.com/office/powerpoint/2010/main" val="331707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2C5B0C-FBDE-4C69-9736-ECC2AC7011CD}"/>
              </a:ext>
            </a:extLst>
          </p:cNvPr>
          <p:cNvSpPr>
            <a:spLocks noGrp="1"/>
          </p:cNvSpPr>
          <p:nvPr>
            <p:ph idx="1"/>
          </p:nvPr>
        </p:nvSpPr>
        <p:spPr>
          <a:xfrm>
            <a:off x="838200" y="791303"/>
            <a:ext cx="10515600" cy="5159791"/>
          </a:xfrm>
        </p:spPr>
        <p:txBody>
          <a:bodyPr>
            <a:normAutofit/>
          </a:bodyPr>
          <a:lstStyle/>
          <a:p>
            <a:pPr algn="just" rtl="1"/>
            <a:r>
              <a:rPr lang="ar-IQ" sz="3600" dirty="0">
                <a:latin typeface="Times New Roman" panose="02020603050405020304" pitchFamily="18" charset="0"/>
                <a:cs typeface="Times New Roman" panose="02020603050405020304" pitchFamily="18" charset="0"/>
              </a:rPr>
              <a:t>في حالة وجود اكثر من مصدر للمؤلف نفسه وكلا المصدرين منشورين في نفس السنة ، فنضع حرف أ بعد المصدر الاول وحرف ب بعد المصدر الثاني ، اما اذا كان المصدر اجنبيا فنضع حرف </a:t>
            </a:r>
            <a:r>
              <a:rPr lang="en-US" sz="3600" dirty="0">
                <a:latin typeface="Times New Roman" panose="02020603050405020304" pitchFamily="18" charset="0"/>
                <a:cs typeface="Times New Roman" panose="02020603050405020304" pitchFamily="18" charset="0"/>
              </a:rPr>
              <a:t>a </a:t>
            </a:r>
            <a:r>
              <a:rPr lang="ar-IQ" sz="3600" dirty="0">
                <a:latin typeface="Times New Roman" panose="02020603050405020304" pitchFamily="18" charset="0"/>
                <a:cs typeface="Times New Roman" panose="02020603050405020304" pitchFamily="18" charset="0"/>
              </a:rPr>
              <a:t> وحرف </a:t>
            </a:r>
            <a:r>
              <a:rPr lang="en-US" sz="3600" dirty="0">
                <a:latin typeface="Times New Roman" panose="02020603050405020304" pitchFamily="18" charset="0"/>
                <a:cs typeface="Times New Roman" panose="02020603050405020304" pitchFamily="18" charset="0"/>
              </a:rPr>
              <a:t>b</a:t>
            </a:r>
          </a:p>
          <a:p>
            <a:pPr algn="just" rtl="1"/>
            <a:r>
              <a:rPr lang="ar-IQ" sz="3600" dirty="0">
                <a:latin typeface="Times New Roman" panose="02020603050405020304" pitchFamily="18" charset="0"/>
                <a:cs typeface="Times New Roman" panose="02020603050405020304" pitchFamily="18" charset="0"/>
              </a:rPr>
              <a:t> مثال ( السعيد، 1999أ) و (السعيد، 1999ب)</a:t>
            </a:r>
            <a:r>
              <a:rPr lang="en-US" sz="3600" dirty="0">
                <a:latin typeface="Times New Roman" panose="02020603050405020304" pitchFamily="18" charset="0"/>
                <a:cs typeface="Times New Roman" panose="02020603050405020304" pitchFamily="18" charset="0"/>
              </a:rPr>
              <a:t>     </a:t>
            </a:r>
            <a:r>
              <a:rPr lang="ar-IQ" sz="3600" dirty="0">
                <a:latin typeface="Times New Roman" panose="02020603050405020304" pitchFamily="18" charset="0"/>
                <a:cs typeface="Times New Roman" panose="02020603050405020304" pitchFamily="18" charset="0"/>
              </a:rPr>
              <a:t>(</a:t>
            </a:r>
            <a:r>
              <a:rPr lang="en-US" sz="3600" dirty="0" err="1">
                <a:latin typeface="Times New Roman" panose="02020603050405020304" pitchFamily="18" charset="0"/>
                <a:cs typeface="Times New Roman" panose="02020603050405020304" pitchFamily="18" charset="0"/>
              </a:rPr>
              <a:t>Bartran</a:t>
            </a:r>
            <a:r>
              <a:rPr lang="en-US" sz="3600" dirty="0">
                <a:latin typeface="Times New Roman" panose="02020603050405020304" pitchFamily="18" charset="0"/>
                <a:cs typeface="Times New Roman" panose="02020603050405020304" pitchFamily="18" charset="0"/>
              </a:rPr>
              <a:t>, 2004a</a:t>
            </a:r>
            <a:r>
              <a:rPr lang="ar-IQ" sz="3600" dirty="0">
                <a:latin typeface="Times New Roman" panose="02020603050405020304" pitchFamily="18" charset="0"/>
                <a:cs typeface="Times New Roman" panose="02020603050405020304" pitchFamily="18" charset="0"/>
              </a:rPr>
              <a:t>)</a:t>
            </a:r>
          </a:p>
          <a:p>
            <a:pPr marL="0" indent="0" algn="just" rtl="1">
              <a:buNone/>
            </a:pPr>
            <a:r>
              <a:rPr lang="ar-IQ" sz="3600" dirty="0">
                <a:latin typeface="Times New Roman" panose="02020603050405020304" pitchFamily="18" charset="0"/>
                <a:cs typeface="Times New Roman" panose="02020603050405020304" pitchFamily="18" charset="0"/>
              </a:rPr>
              <a:t>المصدر الذي يوضع له حرف أ يكون عنوانه سابق هجائيا على الثاني</a:t>
            </a:r>
          </a:p>
          <a:p>
            <a:pPr marL="0" indent="0" algn="just" rtl="1">
              <a:buNone/>
            </a:pPr>
            <a:endParaRPr lang="ar-IQ" sz="3600" dirty="0">
              <a:latin typeface="Times New Roman" panose="02020603050405020304" pitchFamily="18" charset="0"/>
              <a:cs typeface="Times New Roman" panose="02020603050405020304" pitchFamily="18" charset="0"/>
            </a:endParaRPr>
          </a:p>
          <a:p>
            <a:pPr algn="just" rtl="1"/>
            <a:endParaRPr lang="en-US" sz="36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2E945D1-AF58-4360-AF3D-1B52A4D14B6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8200" y="4017364"/>
            <a:ext cx="10287000" cy="2376236"/>
          </a:xfrm>
          <a:prstGeom prst="rect">
            <a:avLst/>
          </a:prstGeom>
        </p:spPr>
      </p:pic>
    </p:spTree>
    <p:extLst>
      <p:ext uri="{BB962C8B-B14F-4D97-AF65-F5344CB8AC3E}">
        <p14:creationId xmlns:p14="http://schemas.microsoft.com/office/powerpoint/2010/main" val="1664552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58000">
              <a:srgbClr val="CC99FF"/>
            </a:gs>
            <a:gs pos="88000">
              <a:schemeClr val="accent5">
                <a:lumMod val="0"/>
                <a:lumOff val="100000"/>
              </a:schemeClr>
            </a:gs>
            <a:gs pos="100000">
              <a:schemeClr val="accent5">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BC76-0CD0-4FFC-9B12-9CDCE4370F36}"/>
              </a:ext>
            </a:extLst>
          </p:cNvPr>
          <p:cNvSpPr>
            <a:spLocks noGrp="1"/>
          </p:cNvSpPr>
          <p:nvPr>
            <p:ph type="title"/>
          </p:nvPr>
        </p:nvSpPr>
        <p:spPr/>
        <p:txBody>
          <a:bodyPr/>
          <a:lstStyle/>
          <a:p>
            <a:pPr algn="ctr" rtl="1"/>
            <a:r>
              <a:rPr lang="ar-IQ" dirty="0"/>
              <a:t>التوثيق في قائة المصادر</a:t>
            </a:r>
            <a:br>
              <a:rPr lang="ar-IQ" dirty="0"/>
            </a:br>
            <a:endParaRPr lang="en-US" dirty="0"/>
          </a:p>
        </p:txBody>
      </p:sp>
      <p:pic>
        <p:nvPicPr>
          <p:cNvPr id="4" name="Content Placeholder 3">
            <a:extLst>
              <a:ext uri="{FF2B5EF4-FFF2-40B4-BE49-F238E27FC236}">
                <a16:creationId xmlns:a16="http://schemas.microsoft.com/office/drawing/2014/main" id="{E602A22D-F4FC-40A4-9CE4-831C19CCED7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42605" y="1304925"/>
            <a:ext cx="4188967" cy="4872038"/>
          </a:xfrm>
          <a:prstGeom prst="rect">
            <a:avLst/>
          </a:prstGeom>
        </p:spPr>
      </p:pic>
      <p:pic>
        <p:nvPicPr>
          <p:cNvPr id="5" name="Content Placeholder 9">
            <a:extLst>
              <a:ext uri="{FF2B5EF4-FFF2-40B4-BE49-F238E27FC236}">
                <a16:creationId xmlns:a16="http://schemas.microsoft.com/office/drawing/2014/main" id="{1CFDF907-9B35-4039-90B4-6FE563D150A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405139" y="1304925"/>
            <a:ext cx="3939126" cy="5005934"/>
          </a:xfrm>
          <a:prstGeom prst="rect">
            <a:avLst/>
          </a:prstGeom>
        </p:spPr>
      </p:pic>
    </p:spTree>
    <p:extLst>
      <p:ext uri="{BB962C8B-B14F-4D97-AF65-F5344CB8AC3E}">
        <p14:creationId xmlns:p14="http://schemas.microsoft.com/office/powerpoint/2010/main" val="2574959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BC76-0CD0-4FFC-9B12-9CDCE4370F36}"/>
              </a:ext>
            </a:extLst>
          </p:cNvPr>
          <p:cNvSpPr>
            <a:spLocks noGrp="1"/>
          </p:cNvSpPr>
          <p:nvPr>
            <p:ph type="title"/>
          </p:nvPr>
        </p:nvSpPr>
        <p:spPr>
          <a:xfrm>
            <a:off x="838200" y="365125"/>
            <a:ext cx="10515600" cy="1133891"/>
          </a:xfrm>
        </p:spPr>
        <p:txBody>
          <a:bodyPr/>
          <a:lstStyle/>
          <a:p>
            <a:pPr algn="ctr" rtl="1"/>
            <a:r>
              <a:rPr lang="ar-IQ" dirty="0"/>
              <a:t>التوثيق في قائمة المصادر</a:t>
            </a:r>
            <a:endParaRPr lang="en-US" dirty="0"/>
          </a:p>
        </p:txBody>
      </p:sp>
      <p:sp>
        <p:nvSpPr>
          <p:cNvPr id="13" name="Content Placeholder 12">
            <a:extLst>
              <a:ext uri="{FF2B5EF4-FFF2-40B4-BE49-F238E27FC236}">
                <a16:creationId xmlns:a16="http://schemas.microsoft.com/office/drawing/2014/main" id="{B27091D0-4DA3-4A51-8B10-B24B3CE3D782}"/>
              </a:ext>
            </a:extLst>
          </p:cNvPr>
          <p:cNvSpPr>
            <a:spLocks noGrp="1"/>
          </p:cNvSpPr>
          <p:nvPr>
            <p:ph idx="1"/>
          </p:nvPr>
        </p:nvSpPr>
        <p:spPr>
          <a:xfrm>
            <a:off x="838200" y="1499016"/>
            <a:ext cx="10515600" cy="4752898"/>
          </a:xfrm>
        </p:spPr>
        <p:txBody>
          <a:bodyPr>
            <a:normAutofit lnSpcReduction="10000"/>
          </a:bodyPr>
          <a:lstStyle/>
          <a:p>
            <a:pPr algn="r" rtl="1"/>
            <a:r>
              <a:rPr lang="ar-IQ" sz="4000" dirty="0">
                <a:latin typeface="Times New Roman" panose="02020603050405020304" pitchFamily="18" charset="0"/>
                <a:cs typeface="Times New Roman" panose="02020603050405020304" pitchFamily="18" charset="0"/>
              </a:rPr>
              <a:t>احيانا يحتار الباحث او طالب الدراسات في توثيق المصادر بعد الانتهاء من بحثه او رسالته او اطروحته والتي تتضمن الاتي:</a:t>
            </a:r>
          </a:p>
          <a:p>
            <a:pPr lvl="1" algn="r" rtl="1"/>
            <a:r>
              <a:rPr lang="ar-IQ" sz="4000" dirty="0">
                <a:latin typeface="Times New Roman" panose="02020603050405020304" pitchFamily="18" charset="0"/>
                <a:cs typeface="Times New Roman" panose="02020603050405020304" pitchFamily="18" charset="0"/>
              </a:rPr>
              <a:t>شكل القائمة</a:t>
            </a:r>
          </a:p>
          <a:p>
            <a:pPr lvl="1" algn="r" rtl="1"/>
            <a:r>
              <a:rPr lang="ar-IQ" sz="4000" dirty="0">
                <a:latin typeface="Times New Roman" panose="02020603050405020304" pitchFamily="18" charset="0"/>
                <a:cs typeface="Times New Roman" panose="02020603050405020304" pitchFamily="18" charset="0"/>
              </a:rPr>
              <a:t>الكتب</a:t>
            </a:r>
          </a:p>
          <a:p>
            <a:pPr lvl="1" algn="r" rtl="1"/>
            <a:r>
              <a:rPr lang="ar-IQ" sz="4000" dirty="0">
                <a:latin typeface="Times New Roman" panose="02020603050405020304" pitchFamily="18" charset="0"/>
                <a:cs typeface="Times New Roman" panose="02020603050405020304" pitchFamily="18" charset="0"/>
              </a:rPr>
              <a:t>رسائل جامعية (ماجستير ودكتوراه)</a:t>
            </a:r>
          </a:p>
          <a:p>
            <a:pPr lvl="1" algn="r" rtl="1"/>
            <a:r>
              <a:rPr lang="ar-IQ" sz="4000" dirty="0">
                <a:latin typeface="Times New Roman" panose="02020603050405020304" pitchFamily="18" charset="0"/>
                <a:cs typeface="Times New Roman" panose="02020603050405020304" pitchFamily="18" charset="0"/>
              </a:rPr>
              <a:t>دوريات </a:t>
            </a:r>
          </a:p>
          <a:p>
            <a:pPr lvl="1" algn="r" rtl="1"/>
            <a:r>
              <a:rPr lang="ar-IQ" sz="4000" dirty="0">
                <a:latin typeface="Times New Roman" panose="02020603050405020304" pitchFamily="18" charset="0"/>
                <a:cs typeface="Times New Roman" panose="02020603050405020304" pitchFamily="18" charset="0"/>
              </a:rPr>
              <a:t>تقارير ووثائق واوراق المؤتمرات</a:t>
            </a:r>
          </a:p>
          <a:p>
            <a:pPr lvl="1" algn="r" rtl="1"/>
            <a:r>
              <a:rPr lang="ar-IQ" sz="4000" dirty="0">
                <a:latin typeface="Times New Roman" panose="02020603050405020304" pitchFamily="18" charset="0"/>
                <a:cs typeface="Times New Roman" panose="02020603050405020304" pitchFamily="18" charset="0"/>
              </a:rPr>
              <a:t>مواقع الكترونية</a:t>
            </a:r>
          </a:p>
        </p:txBody>
      </p:sp>
      <p:pic>
        <p:nvPicPr>
          <p:cNvPr id="4" name="Content Placeholder 10">
            <a:extLst>
              <a:ext uri="{FF2B5EF4-FFF2-40B4-BE49-F238E27FC236}">
                <a16:creationId xmlns:a16="http://schemas.microsoft.com/office/drawing/2014/main" id="{5E516D5C-13FE-406C-87D0-49AB2CD6A62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82032" y="2803158"/>
            <a:ext cx="4069457" cy="3627620"/>
          </a:xfrm>
          <a:prstGeom prst="rect">
            <a:avLst/>
          </a:prstGeom>
        </p:spPr>
      </p:pic>
    </p:spTree>
    <p:extLst>
      <p:ext uri="{BB962C8B-B14F-4D97-AF65-F5344CB8AC3E}">
        <p14:creationId xmlns:p14="http://schemas.microsoft.com/office/powerpoint/2010/main" val="1555669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BC76-0CD0-4FFC-9B12-9CDCE4370F36}"/>
              </a:ext>
            </a:extLst>
          </p:cNvPr>
          <p:cNvSpPr>
            <a:spLocks noGrp="1"/>
          </p:cNvSpPr>
          <p:nvPr>
            <p:ph type="title"/>
          </p:nvPr>
        </p:nvSpPr>
        <p:spPr>
          <a:xfrm>
            <a:off x="838200" y="365126"/>
            <a:ext cx="10515600" cy="1223832"/>
          </a:xfrm>
        </p:spPr>
        <p:txBody>
          <a:bodyPr>
            <a:normAutofit fontScale="90000"/>
          </a:bodyPr>
          <a:lstStyle/>
          <a:p>
            <a:pPr algn="ctr" rtl="1"/>
            <a:r>
              <a:rPr lang="ar-IQ" dirty="0"/>
              <a:t>شكل القائمة</a:t>
            </a:r>
            <a:br>
              <a:rPr lang="ar-IQ" dirty="0"/>
            </a:br>
            <a:endParaRPr lang="en-US" dirty="0"/>
          </a:p>
        </p:txBody>
      </p:sp>
      <p:sp>
        <p:nvSpPr>
          <p:cNvPr id="13" name="Content Placeholder 12">
            <a:extLst>
              <a:ext uri="{FF2B5EF4-FFF2-40B4-BE49-F238E27FC236}">
                <a16:creationId xmlns:a16="http://schemas.microsoft.com/office/drawing/2014/main" id="{B27091D0-4DA3-4A51-8B10-B24B3CE3D782}"/>
              </a:ext>
            </a:extLst>
          </p:cNvPr>
          <p:cNvSpPr>
            <a:spLocks noGrp="1"/>
          </p:cNvSpPr>
          <p:nvPr>
            <p:ph idx="1"/>
          </p:nvPr>
        </p:nvSpPr>
        <p:spPr>
          <a:xfrm>
            <a:off x="838200" y="1588958"/>
            <a:ext cx="10515600" cy="4588005"/>
          </a:xfrm>
        </p:spPr>
        <p:txBody>
          <a:bodyPr>
            <a:normAutofit/>
          </a:bodyPr>
          <a:lstStyle/>
          <a:p>
            <a:pPr algn="just" rtl="1"/>
            <a:r>
              <a:rPr lang="ar-IQ" sz="3200" dirty="0">
                <a:latin typeface="Times New Roman" panose="02020603050405020304" pitchFamily="18" charset="0"/>
                <a:cs typeface="Times New Roman" panose="02020603050405020304" pitchFamily="18" charset="0"/>
              </a:rPr>
              <a:t>تكون بصفحة منفصلة</a:t>
            </a:r>
          </a:p>
          <a:p>
            <a:pPr algn="just" rtl="1"/>
            <a:r>
              <a:rPr lang="ar-IQ" sz="3200" dirty="0">
                <a:latin typeface="Times New Roman" panose="02020603050405020304" pitchFamily="18" charset="0"/>
                <a:cs typeface="Times New Roman" panose="02020603050405020304" pitchFamily="18" charset="0"/>
              </a:rPr>
              <a:t>يكون النص منسق</a:t>
            </a:r>
          </a:p>
          <a:p>
            <a:pPr algn="just" rtl="1"/>
            <a:r>
              <a:rPr lang="ar-IQ" sz="3200" dirty="0">
                <a:latin typeface="Times New Roman" panose="02020603050405020304" pitchFamily="18" charset="0"/>
                <a:cs typeface="Times New Roman" panose="02020603050405020304" pitchFamily="18" charset="0"/>
              </a:rPr>
              <a:t>ان تكون المصادر مرتبة ابجديا بحسب اسم الكاتب او عنوان المصدر في حال عدم توفر اسم الكاتب وفي هذه الحالة يتم اهمال ادوات التعريف (ال التعريف) و (</a:t>
            </a:r>
            <a:r>
              <a:rPr lang="en-US" sz="3200" dirty="0">
                <a:latin typeface="Times New Roman" panose="02020603050405020304" pitchFamily="18" charset="0"/>
                <a:cs typeface="Times New Roman" panose="02020603050405020304" pitchFamily="18" charset="0"/>
              </a:rPr>
              <a:t>a, an, the)</a:t>
            </a:r>
          </a:p>
          <a:p>
            <a:pPr algn="just" rtl="1"/>
            <a:r>
              <a:rPr lang="ar-IQ" sz="3200" dirty="0">
                <a:latin typeface="Times New Roman" panose="02020603050405020304" pitchFamily="18" charset="0"/>
                <a:cs typeface="Times New Roman" panose="02020603050405020304" pitchFamily="18" charset="0"/>
              </a:rPr>
              <a:t>في حال كان هنالك اكثر من بحث او عمل لنفس الكاتب فيتم ترتيبها حسب تاريخ النشر وفي حال كانت منشورة بنفس السنة يتم ترتيبها ابجديا</a:t>
            </a:r>
          </a:p>
          <a:p>
            <a:pPr algn="just" rtl="1"/>
            <a:r>
              <a:rPr lang="ar-IQ" sz="3200" dirty="0">
                <a:latin typeface="Times New Roman" panose="02020603050405020304" pitchFamily="18" charset="0"/>
                <a:cs typeface="Times New Roman" panose="02020603050405020304" pitchFamily="18" charset="0"/>
              </a:rPr>
              <a:t>ان تتضمن القائمة المصادر المذكورة في الاقتباسات في البحث بكل تفاصيلها</a:t>
            </a:r>
          </a:p>
          <a:p>
            <a:pPr algn="just" rtl="1"/>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476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BC76-0CD0-4FFC-9B12-9CDCE4370F36}"/>
              </a:ext>
            </a:extLst>
          </p:cNvPr>
          <p:cNvSpPr>
            <a:spLocks noGrp="1"/>
          </p:cNvSpPr>
          <p:nvPr>
            <p:ph type="title"/>
          </p:nvPr>
        </p:nvSpPr>
        <p:spPr>
          <a:xfrm>
            <a:off x="838200" y="494675"/>
            <a:ext cx="10515600" cy="821258"/>
          </a:xfrm>
        </p:spPr>
        <p:txBody>
          <a:bodyPr/>
          <a:lstStyle/>
          <a:p>
            <a:pPr algn="ctr" rtl="1"/>
            <a:r>
              <a:rPr lang="ar-IQ" dirty="0"/>
              <a:t>توثيق الكتب في قائمة المصادر</a:t>
            </a:r>
            <a:endParaRPr lang="en-US" dirty="0"/>
          </a:p>
        </p:txBody>
      </p:sp>
      <p:sp>
        <p:nvSpPr>
          <p:cNvPr id="13" name="Content Placeholder 12">
            <a:extLst>
              <a:ext uri="{FF2B5EF4-FFF2-40B4-BE49-F238E27FC236}">
                <a16:creationId xmlns:a16="http://schemas.microsoft.com/office/drawing/2014/main" id="{B27091D0-4DA3-4A51-8B10-B24B3CE3D782}"/>
              </a:ext>
            </a:extLst>
          </p:cNvPr>
          <p:cNvSpPr>
            <a:spLocks noGrp="1"/>
          </p:cNvSpPr>
          <p:nvPr>
            <p:ph idx="1"/>
          </p:nvPr>
        </p:nvSpPr>
        <p:spPr>
          <a:xfrm>
            <a:off x="838200" y="1514007"/>
            <a:ext cx="10515600" cy="4662956"/>
          </a:xfrm>
        </p:spPr>
        <p:txBody>
          <a:bodyPr>
            <a:normAutofit/>
          </a:bodyPr>
          <a:lstStyle/>
          <a:p>
            <a:pPr lvl="1" algn="just" rtl="1"/>
            <a:r>
              <a:rPr lang="ar-IQ" sz="3600" dirty="0">
                <a:latin typeface="Times New Roman" panose="02020603050405020304" pitchFamily="18" charset="0"/>
                <a:cs typeface="Times New Roman" panose="02020603050405020304" pitchFamily="18" charset="0"/>
              </a:rPr>
              <a:t>الاسم الاخير، الاسم الاول. (سنة النشر). عنوان الكتاب بخط مائل. رقم الطبعة. الناشر:مكان النشر.</a:t>
            </a:r>
            <a:endParaRPr lang="en-US" sz="3600" dirty="0">
              <a:latin typeface="Times New Roman" panose="02020603050405020304" pitchFamily="18" charset="0"/>
              <a:cs typeface="Times New Roman" panose="02020603050405020304" pitchFamily="18" charset="0"/>
            </a:endParaRPr>
          </a:p>
          <a:p>
            <a:pPr marL="457200" lvl="1" indent="0" algn="just" rtl="1">
              <a:buNone/>
            </a:pPr>
            <a:endParaRPr lang="ar-IQ" sz="3600" dirty="0">
              <a:latin typeface="Times New Roman" panose="02020603050405020304" pitchFamily="18" charset="0"/>
              <a:cs typeface="Times New Roman" panose="02020603050405020304" pitchFamily="18" charset="0"/>
            </a:endParaRPr>
          </a:p>
          <a:p>
            <a:pPr lvl="1" algn="just" rtl="1"/>
            <a:r>
              <a:rPr lang="ar-IQ" sz="3600" dirty="0">
                <a:latin typeface="Times New Roman" panose="02020603050405020304" pitchFamily="18" charset="0"/>
                <a:cs typeface="Times New Roman" panose="02020603050405020304" pitchFamily="18" charset="0"/>
              </a:rPr>
              <a:t>مثال: عوض، ماجد.(2019). ادارة الانتاج. دار الاثير:الرياض. السعودية.</a:t>
            </a:r>
            <a:endParaRPr lang="en-US" sz="3600" dirty="0">
              <a:latin typeface="Times New Roman" panose="02020603050405020304" pitchFamily="18" charset="0"/>
              <a:cs typeface="Times New Roman" panose="02020603050405020304" pitchFamily="18" charset="0"/>
            </a:endParaRPr>
          </a:p>
          <a:p>
            <a:pPr marL="457200" lvl="1" indent="0" algn="just" rtl="1">
              <a:buNone/>
            </a:pPr>
            <a:endParaRPr lang="ar-IQ" sz="3600" dirty="0">
              <a:latin typeface="Times New Roman" panose="02020603050405020304" pitchFamily="18" charset="0"/>
              <a:cs typeface="Times New Roman" panose="02020603050405020304" pitchFamily="18" charset="0"/>
            </a:endParaRPr>
          </a:p>
          <a:p>
            <a:pPr lvl="1" rtl="1"/>
            <a:r>
              <a:rPr lang="en-US" sz="3600" dirty="0">
                <a:latin typeface="Times New Roman" panose="02020603050405020304" pitchFamily="18" charset="0"/>
                <a:cs typeface="Times New Roman" panose="02020603050405020304" pitchFamily="18" charset="0"/>
              </a:rPr>
              <a:t>Chase, R.B. &amp; </a:t>
            </a:r>
            <a:r>
              <a:rPr lang="en-US" sz="3600" dirty="0" err="1">
                <a:latin typeface="Times New Roman" panose="02020603050405020304" pitchFamily="18" charset="0"/>
                <a:cs typeface="Times New Roman" panose="02020603050405020304" pitchFamily="18" charset="0"/>
              </a:rPr>
              <a:t>Adem</a:t>
            </a:r>
            <a:r>
              <a:rPr lang="en-US" sz="3600" dirty="0">
                <a:latin typeface="Times New Roman" panose="02020603050405020304" pitchFamily="18" charset="0"/>
                <a:cs typeface="Times New Roman" panose="02020603050405020304" pitchFamily="18" charset="0"/>
              </a:rPr>
              <a:t>, N. J. (2015). Manufacturing &amp; Services. Chicago: University of Chicago Press.</a:t>
            </a:r>
            <a:endParaRPr lang="ar-IQ" sz="3600" dirty="0">
              <a:latin typeface="Times New Roman" panose="02020603050405020304" pitchFamily="18" charset="0"/>
              <a:cs typeface="Times New Roman" panose="02020603050405020304" pitchFamily="18" charset="0"/>
            </a:endParaRPr>
          </a:p>
          <a:p>
            <a:pPr algn="just" rtl="1"/>
            <a:endParaRPr lang="ar-IQ" sz="3600" dirty="0">
              <a:latin typeface="Times New Roman" panose="02020603050405020304" pitchFamily="18" charset="0"/>
              <a:cs typeface="Times New Roman" panose="02020603050405020304" pitchFamily="18" charset="0"/>
            </a:endParaRPr>
          </a:p>
          <a:p>
            <a:pPr algn="just" rtl="1"/>
            <a:endParaRPr lang="ar-IQ"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8440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BC76-0CD0-4FFC-9B12-9CDCE4370F36}"/>
              </a:ext>
            </a:extLst>
          </p:cNvPr>
          <p:cNvSpPr>
            <a:spLocks noGrp="1"/>
          </p:cNvSpPr>
          <p:nvPr>
            <p:ph type="title"/>
          </p:nvPr>
        </p:nvSpPr>
        <p:spPr>
          <a:xfrm>
            <a:off x="838200" y="494675"/>
            <a:ext cx="10515600" cy="821258"/>
          </a:xfrm>
        </p:spPr>
        <p:txBody>
          <a:bodyPr/>
          <a:lstStyle/>
          <a:p>
            <a:pPr algn="ctr" rtl="1"/>
            <a:r>
              <a:rPr lang="ar-IQ" dirty="0"/>
              <a:t>توثيق الكتب المترجمة في قائمة المصادر</a:t>
            </a:r>
            <a:endParaRPr lang="en-US" dirty="0"/>
          </a:p>
        </p:txBody>
      </p:sp>
      <p:sp>
        <p:nvSpPr>
          <p:cNvPr id="13" name="Content Placeholder 12">
            <a:extLst>
              <a:ext uri="{FF2B5EF4-FFF2-40B4-BE49-F238E27FC236}">
                <a16:creationId xmlns:a16="http://schemas.microsoft.com/office/drawing/2014/main" id="{B27091D0-4DA3-4A51-8B10-B24B3CE3D782}"/>
              </a:ext>
            </a:extLst>
          </p:cNvPr>
          <p:cNvSpPr>
            <a:spLocks noGrp="1"/>
          </p:cNvSpPr>
          <p:nvPr>
            <p:ph idx="1"/>
          </p:nvPr>
        </p:nvSpPr>
        <p:spPr>
          <a:xfrm>
            <a:off x="838200" y="1514007"/>
            <a:ext cx="10515600" cy="4662956"/>
          </a:xfrm>
        </p:spPr>
        <p:txBody>
          <a:bodyPr>
            <a:normAutofit lnSpcReduction="10000"/>
          </a:bodyPr>
          <a:lstStyle/>
          <a:p>
            <a:pPr algn="just" rtl="1"/>
            <a:r>
              <a:rPr lang="ar-AE" sz="3600" dirty="0"/>
              <a:t>ا</a:t>
            </a:r>
            <a:r>
              <a:rPr lang="ar-IQ" sz="3600" dirty="0"/>
              <a:t>لا</a:t>
            </a:r>
            <a:r>
              <a:rPr lang="ar-AE" sz="3600" dirty="0"/>
              <a:t>سم</a:t>
            </a:r>
            <a:r>
              <a:rPr lang="ar-IQ" sz="3600" dirty="0"/>
              <a:t> الاخير، الحرف الاول من الاسم الاول(</a:t>
            </a:r>
            <a:r>
              <a:rPr lang="ar-AE" sz="3600" dirty="0"/>
              <a:t>السنة</a:t>
            </a:r>
            <a:r>
              <a:rPr lang="ar-IQ" sz="3600" dirty="0"/>
              <a:t>)</a:t>
            </a:r>
            <a:r>
              <a:rPr lang="ar-AE" sz="3600" dirty="0"/>
              <a:t>،عنوان الكتاب</a:t>
            </a:r>
            <a:r>
              <a:rPr lang="ar-IQ" sz="3600" dirty="0"/>
              <a:t> مائل</a:t>
            </a:r>
            <a:r>
              <a:rPr lang="ar-AE" sz="3600" dirty="0"/>
              <a:t>، اسم المترجم</a:t>
            </a:r>
            <a:r>
              <a:rPr lang="ar-IQ" sz="3600" dirty="0"/>
              <a:t> غير معكوس</a:t>
            </a:r>
            <a:r>
              <a:rPr lang="ar-AE" sz="3600" dirty="0"/>
              <a:t>، </a:t>
            </a:r>
            <a:r>
              <a:rPr lang="ar-IQ" sz="3600" dirty="0"/>
              <a:t>دار</a:t>
            </a:r>
            <a:r>
              <a:rPr lang="ar-AE" sz="3600" dirty="0"/>
              <a:t> النشر،</a:t>
            </a:r>
            <a:r>
              <a:rPr lang="ar-IQ" sz="3600" dirty="0"/>
              <a:t> مكان</a:t>
            </a:r>
            <a:r>
              <a:rPr lang="ar-AE" sz="3600" dirty="0"/>
              <a:t> النشر،</a:t>
            </a:r>
            <a:r>
              <a:rPr lang="ar-IQ" sz="3600" dirty="0"/>
              <a:t>(تاريخ نشر العمل الاصلي)</a:t>
            </a:r>
            <a:r>
              <a:rPr lang="ar-AE" sz="3600" dirty="0"/>
              <a:t> .</a:t>
            </a:r>
          </a:p>
          <a:p>
            <a:pPr algn="r" rtl="1"/>
            <a:r>
              <a:rPr lang="ar-AE" sz="3600" dirty="0"/>
              <a:t>مثال: كاسبرزاك (2016)، القيمة الغذائية للحبوب (ترجمة عمرو عبد الجواد)، مكتبة رماح الجبري، </a:t>
            </a:r>
            <a:r>
              <a:rPr lang="ar-IQ" sz="3600" dirty="0"/>
              <a:t>القاهرة </a:t>
            </a:r>
            <a:r>
              <a:rPr lang="ar-AE" sz="3600" dirty="0"/>
              <a:t>(العمل الأصلي تم نشره خلال عام 1976).</a:t>
            </a:r>
          </a:p>
          <a:p>
            <a:pPr algn="r" rtl="1"/>
            <a:endParaRPr lang="ar-AE" sz="3600" dirty="0"/>
          </a:p>
          <a:p>
            <a:pPr algn="r" rtl="1"/>
            <a:r>
              <a:rPr lang="ar-AE" sz="3600" dirty="0">
                <a:latin typeface="A Massir Ballpoint" pitchFamily="2" charset="-78"/>
                <a:cs typeface="A Massir Ballpoint" pitchFamily="2" charset="-78"/>
              </a:rPr>
              <a:t>وفي حالة وجود أكثر من مؤلف يتم ذكرهم في البداية مع وضع فاصلة بين كل منهم.</a:t>
            </a:r>
            <a:endParaRPr lang="en-US" sz="3600" dirty="0">
              <a:latin typeface="A Massir Ballpoint" pitchFamily="2" charset="-78"/>
              <a:cs typeface="A Massir Ballpoint" pitchFamily="2" charset="-78"/>
            </a:endParaRPr>
          </a:p>
          <a:p>
            <a:pPr algn="just" rtl="1"/>
            <a:endParaRPr lang="ar-IQ"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158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79C50-2F1E-41BF-9753-06E038BA829F}"/>
              </a:ext>
            </a:extLst>
          </p:cNvPr>
          <p:cNvSpPr>
            <a:spLocks noGrp="1"/>
          </p:cNvSpPr>
          <p:nvPr>
            <p:ph type="title"/>
          </p:nvPr>
        </p:nvSpPr>
        <p:spPr/>
        <p:txBody>
          <a:bodyPr/>
          <a:lstStyle/>
          <a:p>
            <a:pPr algn="r" rtl="1"/>
            <a:r>
              <a:rPr lang="ar-IQ" dirty="0"/>
              <a:t>في حالة كتاب مترجم</a:t>
            </a:r>
            <a:endParaRPr lang="en-US" dirty="0"/>
          </a:p>
        </p:txBody>
      </p:sp>
      <p:sp>
        <p:nvSpPr>
          <p:cNvPr id="3" name="Content Placeholder 2">
            <a:extLst>
              <a:ext uri="{FF2B5EF4-FFF2-40B4-BE49-F238E27FC236}">
                <a16:creationId xmlns:a16="http://schemas.microsoft.com/office/drawing/2014/main" id="{645CEB3C-6A47-43F0-A08C-D7CBB3F44D20}"/>
              </a:ext>
            </a:extLst>
          </p:cNvPr>
          <p:cNvSpPr>
            <a:spLocks noGrp="1"/>
          </p:cNvSpPr>
          <p:nvPr>
            <p:ph idx="1"/>
          </p:nvPr>
        </p:nvSpPr>
        <p:spPr/>
        <p:txBody>
          <a:bodyPr/>
          <a:lstStyle/>
          <a:p>
            <a:pPr algn="r" rtl="1"/>
            <a:r>
              <a:rPr lang="ar-IQ" dirty="0"/>
              <a:t>الاسم الاخير للمؤلف، الحرف الاول من الاسم الاول(سنة النشر). عنوان الكتاب مائل(اسم المترجم غير معكوس، مترجم). مكان النشر: الناشر.</a:t>
            </a:r>
          </a:p>
          <a:p>
            <a:pPr algn="r" rtl="1"/>
            <a:r>
              <a:rPr lang="ar-IQ" dirty="0"/>
              <a:t>مثال</a:t>
            </a:r>
          </a:p>
          <a:p>
            <a:pPr algn="r" rtl="1"/>
            <a:r>
              <a:rPr lang="ar-IQ" dirty="0"/>
              <a:t>سولسور.(2016). علم النفس(محمد نجيب ومصطفى كامل، مترجم). الكويت: دار الفكر الحديث</a:t>
            </a:r>
            <a:endParaRPr lang="en-US" dirty="0"/>
          </a:p>
        </p:txBody>
      </p:sp>
      <p:pic>
        <p:nvPicPr>
          <p:cNvPr id="4" name="Picture 3">
            <a:extLst>
              <a:ext uri="{FF2B5EF4-FFF2-40B4-BE49-F238E27FC236}">
                <a16:creationId xmlns:a16="http://schemas.microsoft.com/office/drawing/2014/main" id="{1F90FDE2-F3BD-403B-87E6-B60837ECA64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44980" y="4047349"/>
            <a:ext cx="4286250" cy="2308331"/>
          </a:xfrm>
          <a:prstGeom prst="rect">
            <a:avLst/>
          </a:prstGeom>
        </p:spPr>
      </p:pic>
      <p:pic>
        <p:nvPicPr>
          <p:cNvPr id="5" name="Content Placeholder 10">
            <a:extLst>
              <a:ext uri="{FF2B5EF4-FFF2-40B4-BE49-F238E27FC236}">
                <a16:creationId xmlns:a16="http://schemas.microsoft.com/office/drawing/2014/main" id="{5D97A383-1E3E-4C34-BE1A-E229E036627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631230" y="4062767"/>
            <a:ext cx="5215790" cy="2430107"/>
          </a:xfrm>
          <a:prstGeom prst="rect">
            <a:avLst/>
          </a:prstGeom>
        </p:spPr>
      </p:pic>
    </p:spTree>
    <p:extLst>
      <p:ext uri="{BB962C8B-B14F-4D97-AF65-F5344CB8AC3E}">
        <p14:creationId xmlns:p14="http://schemas.microsoft.com/office/powerpoint/2010/main" val="2203701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BC76-0CD0-4FFC-9B12-9CDCE4370F36}"/>
              </a:ext>
            </a:extLst>
          </p:cNvPr>
          <p:cNvSpPr>
            <a:spLocks noGrp="1"/>
          </p:cNvSpPr>
          <p:nvPr>
            <p:ph type="title"/>
          </p:nvPr>
        </p:nvSpPr>
        <p:spPr/>
        <p:txBody>
          <a:bodyPr/>
          <a:lstStyle/>
          <a:p>
            <a:pPr algn="ctr" rtl="1"/>
            <a:r>
              <a:rPr lang="ar-IQ" dirty="0"/>
              <a:t>توثيق الرسائل الجامعية</a:t>
            </a:r>
            <a:br>
              <a:rPr lang="ar-IQ" dirty="0"/>
            </a:br>
            <a:endParaRPr lang="en-US" dirty="0"/>
          </a:p>
        </p:txBody>
      </p:sp>
      <p:sp>
        <p:nvSpPr>
          <p:cNvPr id="13" name="Content Placeholder 12">
            <a:extLst>
              <a:ext uri="{FF2B5EF4-FFF2-40B4-BE49-F238E27FC236}">
                <a16:creationId xmlns:a16="http://schemas.microsoft.com/office/drawing/2014/main" id="{B27091D0-4DA3-4A51-8B10-B24B3CE3D782}"/>
              </a:ext>
            </a:extLst>
          </p:cNvPr>
          <p:cNvSpPr>
            <a:spLocks noGrp="1"/>
          </p:cNvSpPr>
          <p:nvPr>
            <p:ph idx="1"/>
          </p:nvPr>
        </p:nvSpPr>
        <p:spPr>
          <a:xfrm>
            <a:off x="838200" y="1394085"/>
            <a:ext cx="10515600" cy="4916774"/>
          </a:xfrm>
        </p:spPr>
        <p:txBody>
          <a:bodyPr>
            <a:normAutofit/>
          </a:bodyPr>
          <a:lstStyle/>
          <a:p>
            <a:pPr marL="0" indent="0" algn="just" rtl="1">
              <a:buNone/>
            </a:pPr>
            <a:r>
              <a:rPr lang="ar-IQ" sz="3400" dirty="0">
                <a:latin typeface="Arial" panose="020B0604020202020204" pitchFamily="34" charset="0"/>
              </a:rPr>
              <a:t>ال</a:t>
            </a:r>
            <a:r>
              <a:rPr lang="ar-IQ" sz="3400" i="0" dirty="0">
                <a:effectLst/>
                <a:latin typeface="Arial" panose="020B0604020202020204" pitchFamily="34" charset="0"/>
              </a:rPr>
              <a:t>اسم الاخير، اسم الباحث.(سنة النشر).عنوان الرسالة الجامعية(رسالة ماجستير او اطروحة دكتوراه غير منشورة).اسم الجامعة ، بلد النشر.</a:t>
            </a:r>
          </a:p>
          <a:p>
            <a:pPr indent="-304800" algn="just" rtl="1"/>
            <a:r>
              <a:rPr lang="ar-EG" sz="3400" dirty="0">
                <a:latin typeface="A Massir Ballpoint" pitchFamily="2" charset="-78"/>
                <a:cs typeface="A Massir Ballpoint" pitchFamily="2" charset="-78"/>
              </a:rPr>
              <a:t>مثال: عبد الرحمن، جمال</a:t>
            </a:r>
            <a:r>
              <a:rPr lang="ar-IQ" sz="3400" dirty="0">
                <a:latin typeface="A Massir Ballpoint" pitchFamily="2" charset="-78"/>
                <a:cs typeface="A Massir Ballpoint" pitchFamily="2" charset="-78"/>
              </a:rPr>
              <a:t>.</a:t>
            </a:r>
            <a:r>
              <a:rPr lang="ar-EG" sz="3400" dirty="0">
                <a:latin typeface="A Massir Ballpoint" pitchFamily="2" charset="-78"/>
                <a:cs typeface="A Massir Ballpoint" pitchFamily="2" charset="-78"/>
              </a:rPr>
              <a:t>(2016)، دور الخدمة الاجتماعية في البيئة المدرسية، رسالة ماجستير غير منشورة، جامعة طنطا، الغربية، جمهورية مصر العربية</a:t>
            </a:r>
            <a:endParaRPr lang="ar-IQ" sz="3400" dirty="0">
              <a:latin typeface="A Massir Ballpoint" pitchFamily="2" charset="-78"/>
              <a:cs typeface="A Massir Ballpoint" pitchFamily="2" charset="-78"/>
            </a:endParaRPr>
          </a:p>
          <a:p>
            <a:pPr indent="-304800" algn="just" rtl="1"/>
            <a:r>
              <a:rPr lang="ar-IQ" sz="3400" dirty="0">
                <a:latin typeface="A Massir Ballpoint" pitchFamily="2" charset="-78"/>
                <a:cs typeface="A Massir Ballpoint" pitchFamily="2" charset="-78"/>
              </a:rPr>
              <a:t>جواد، مها كامل(2001)، تصميم نظام الجودة وفق متطلبات الايزو 9001، رسالة ماجستير غير منشورة، جامعة بغداد، العراق.</a:t>
            </a:r>
            <a:endParaRPr lang="ar-EG" sz="3400" dirty="0">
              <a:latin typeface="A Massir Ballpoint" pitchFamily="2" charset="-78"/>
              <a:cs typeface="A Massir Ballpoint" pitchFamily="2" charset="-78"/>
            </a:endParaRPr>
          </a:p>
          <a:p>
            <a:pPr marL="0" indent="0" algn="just" rtl="1">
              <a:buNone/>
            </a:pPr>
            <a:endParaRPr lang="ar-IQ" sz="3400" i="0" dirty="0">
              <a:effectLst/>
              <a:latin typeface="Poppins"/>
            </a:endParaRPr>
          </a:p>
          <a:p>
            <a:pPr marL="0" indent="0" algn="r" rtl="1">
              <a:buNone/>
            </a:pPr>
            <a:endParaRPr lang="ar-IQ" sz="3400" dirty="0"/>
          </a:p>
        </p:txBody>
      </p:sp>
    </p:spTree>
    <p:extLst>
      <p:ext uri="{BB962C8B-B14F-4D97-AF65-F5344CB8AC3E}">
        <p14:creationId xmlns:p14="http://schemas.microsoft.com/office/powerpoint/2010/main" val="163720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BC76-0CD0-4FFC-9B12-9CDCE4370F36}"/>
              </a:ext>
            </a:extLst>
          </p:cNvPr>
          <p:cNvSpPr>
            <a:spLocks noGrp="1"/>
          </p:cNvSpPr>
          <p:nvPr>
            <p:ph type="title"/>
          </p:nvPr>
        </p:nvSpPr>
        <p:spPr/>
        <p:txBody>
          <a:bodyPr/>
          <a:lstStyle/>
          <a:p>
            <a:pPr algn="ctr" rtl="1"/>
            <a:r>
              <a:rPr lang="ar-IQ" dirty="0"/>
              <a:t>توثيق الدوريات - المجلات العلمية</a:t>
            </a:r>
            <a:br>
              <a:rPr lang="ar-IQ" dirty="0"/>
            </a:br>
            <a:endParaRPr lang="en-US" dirty="0"/>
          </a:p>
        </p:txBody>
      </p:sp>
      <p:sp>
        <p:nvSpPr>
          <p:cNvPr id="13" name="Content Placeholder 12">
            <a:extLst>
              <a:ext uri="{FF2B5EF4-FFF2-40B4-BE49-F238E27FC236}">
                <a16:creationId xmlns:a16="http://schemas.microsoft.com/office/drawing/2014/main" id="{B27091D0-4DA3-4A51-8B10-B24B3CE3D782}"/>
              </a:ext>
            </a:extLst>
          </p:cNvPr>
          <p:cNvSpPr>
            <a:spLocks noGrp="1"/>
          </p:cNvSpPr>
          <p:nvPr>
            <p:ph idx="1"/>
          </p:nvPr>
        </p:nvSpPr>
        <p:spPr>
          <a:xfrm>
            <a:off x="838200" y="1484027"/>
            <a:ext cx="10515600" cy="4692936"/>
          </a:xfrm>
        </p:spPr>
        <p:txBody>
          <a:bodyPr>
            <a:normAutofit/>
          </a:bodyPr>
          <a:lstStyle/>
          <a:p>
            <a:pPr marL="0" indent="0" algn="just" rtl="1">
              <a:buNone/>
            </a:pPr>
            <a:r>
              <a:rPr lang="ar-IQ" sz="3200" b="1" dirty="0">
                <a:solidFill>
                  <a:srgbClr val="FF0000"/>
                </a:solidFill>
                <a:latin typeface="Times New Roman" panose="02020603050405020304" pitchFamily="18" charset="0"/>
                <a:cs typeface="Times New Roman" panose="02020603050405020304" pitchFamily="18" charset="0"/>
              </a:rPr>
              <a:t>عند </a:t>
            </a:r>
            <a:r>
              <a:rPr lang="ar-EG" sz="3200" b="1" dirty="0">
                <a:solidFill>
                  <a:srgbClr val="FF0000"/>
                </a:solidFill>
                <a:latin typeface="Times New Roman" panose="02020603050405020304" pitchFamily="18" charset="0"/>
                <a:cs typeface="Times New Roman" panose="02020603050405020304" pitchFamily="18" charset="0"/>
              </a:rPr>
              <a:t>توثيق مقال أو بحث علمي</a:t>
            </a:r>
            <a:r>
              <a:rPr lang="ar-IQ" sz="3200" b="1" dirty="0">
                <a:solidFill>
                  <a:srgbClr val="FF0000"/>
                </a:solidFill>
                <a:latin typeface="Times New Roman" panose="02020603050405020304" pitchFamily="18" charset="0"/>
                <a:cs typeface="Times New Roman" panose="02020603050405020304" pitchFamily="18" charset="0"/>
              </a:rPr>
              <a:t> </a:t>
            </a:r>
            <a:r>
              <a:rPr lang="ar-EG" sz="3200" b="1" dirty="0">
                <a:solidFill>
                  <a:srgbClr val="FF0000"/>
                </a:solidFill>
                <a:latin typeface="Times New Roman" panose="02020603050405020304" pitchFamily="18" charset="0"/>
                <a:cs typeface="Times New Roman" panose="02020603050405020304" pitchFamily="18" charset="0"/>
              </a:rPr>
              <a:t>منشور بمجلة علمية</a:t>
            </a:r>
            <a:endParaRPr lang="ar-IQ" sz="3200" b="1" dirty="0">
              <a:solidFill>
                <a:srgbClr val="FF0000"/>
              </a:solidFill>
              <a:latin typeface="Times New Roman" panose="02020603050405020304" pitchFamily="18" charset="0"/>
              <a:cs typeface="Times New Roman" panose="02020603050405020304" pitchFamily="18" charset="0"/>
            </a:endParaRPr>
          </a:p>
          <a:p>
            <a:pPr marL="0" indent="0" algn="just" rtl="1">
              <a:buNone/>
            </a:pPr>
            <a:r>
              <a:rPr lang="ar-IQ" sz="3200" dirty="0">
                <a:latin typeface="Times New Roman" panose="02020603050405020304" pitchFamily="18" charset="0"/>
                <a:cs typeface="Times New Roman" panose="02020603050405020304" pitchFamily="18" charset="0"/>
              </a:rPr>
              <a:t>الاسم الاخير، الاسم الاول. (سنة النشر). "عنوان البحث". </a:t>
            </a:r>
            <a:r>
              <a:rPr lang="ar-IQ" sz="3200" i="1" dirty="0">
                <a:latin typeface="Times New Roman" panose="02020603050405020304" pitchFamily="18" charset="0"/>
                <a:cs typeface="Times New Roman" panose="02020603050405020304" pitchFamily="18" charset="0"/>
              </a:rPr>
              <a:t>اسم المجلة بخط مائل</a:t>
            </a:r>
            <a:r>
              <a:rPr lang="ar-IQ" sz="3200" dirty="0">
                <a:latin typeface="Times New Roman" panose="02020603050405020304" pitchFamily="18" charset="0"/>
                <a:cs typeface="Times New Roman" panose="02020603050405020304" pitchFamily="18" charset="0"/>
              </a:rPr>
              <a:t>، المجلد(العدد عند وجوده)، ارقام الصفحات</a:t>
            </a:r>
          </a:p>
          <a:p>
            <a:pPr marL="0" indent="0" algn="just" rtl="1">
              <a:buNone/>
            </a:pPr>
            <a:r>
              <a:rPr lang="ar-IQ" sz="3200" dirty="0">
                <a:latin typeface="Times New Roman" panose="02020603050405020304" pitchFamily="18" charset="0"/>
                <a:cs typeface="Times New Roman" panose="02020603050405020304" pitchFamily="18" charset="0"/>
              </a:rPr>
              <a:t>    مثال:</a:t>
            </a:r>
          </a:p>
          <a:p>
            <a:pPr marL="0" indent="0" algn="just" rtl="1">
              <a:buNone/>
            </a:pPr>
            <a:r>
              <a:rPr lang="ar-IQ" sz="3200" dirty="0">
                <a:latin typeface="Times New Roman" panose="02020603050405020304" pitchFamily="18" charset="0"/>
                <a:cs typeface="Times New Roman" panose="02020603050405020304" pitchFamily="18" charset="0"/>
              </a:rPr>
              <a:t>البياتي، اميرة. (2019). " الامدادات المُعاصرة"، </a:t>
            </a:r>
            <a:r>
              <a:rPr lang="ar-IQ" sz="3200" i="1" dirty="0">
                <a:latin typeface="Times New Roman" panose="02020603050405020304" pitchFamily="18" charset="0"/>
                <a:cs typeface="Times New Roman" panose="02020603050405020304" pitchFamily="18" charset="0"/>
              </a:rPr>
              <a:t>الموسوعة التجارية</a:t>
            </a:r>
            <a:r>
              <a:rPr lang="ar-IQ" sz="3200" dirty="0">
                <a:latin typeface="Times New Roman" panose="02020603050405020304" pitchFamily="18" charset="0"/>
                <a:cs typeface="Times New Roman" panose="02020603050405020304" pitchFamily="18" charset="0"/>
              </a:rPr>
              <a:t>، 2(1)، 14-16.</a:t>
            </a:r>
          </a:p>
          <a:p>
            <a:pPr algn="just" rtl="1"/>
            <a:r>
              <a:rPr lang="ar-IQ" sz="3200" dirty="0">
                <a:latin typeface="Times New Roman" panose="02020603050405020304" pitchFamily="18" charset="0"/>
                <a:cs typeface="Times New Roman" panose="02020603050405020304" pitchFamily="18" charset="0"/>
              </a:rPr>
              <a:t>وفي حالة وجود أكثر من مؤلف يتم ذكرهم في البداية مع وضع فاصلة بين كل منهم</a:t>
            </a:r>
          </a:p>
        </p:txBody>
      </p:sp>
    </p:spTree>
    <p:extLst>
      <p:ext uri="{BB962C8B-B14F-4D97-AF65-F5344CB8AC3E}">
        <p14:creationId xmlns:p14="http://schemas.microsoft.com/office/powerpoint/2010/main" val="3716390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79C50-2F1E-41BF-9753-06E038BA829F}"/>
              </a:ext>
            </a:extLst>
          </p:cNvPr>
          <p:cNvSpPr>
            <a:spLocks noGrp="1"/>
          </p:cNvSpPr>
          <p:nvPr>
            <p:ph type="title"/>
          </p:nvPr>
        </p:nvSpPr>
        <p:spPr/>
        <p:txBody>
          <a:bodyPr/>
          <a:lstStyle/>
          <a:p>
            <a:pPr algn="r" rtl="1"/>
            <a:r>
              <a:rPr lang="ar-IQ" dirty="0"/>
              <a:t>المؤتمرات</a:t>
            </a:r>
            <a:endParaRPr lang="en-US" dirty="0"/>
          </a:p>
        </p:txBody>
      </p:sp>
      <p:sp>
        <p:nvSpPr>
          <p:cNvPr id="3" name="Content Placeholder 2">
            <a:extLst>
              <a:ext uri="{FF2B5EF4-FFF2-40B4-BE49-F238E27FC236}">
                <a16:creationId xmlns:a16="http://schemas.microsoft.com/office/drawing/2014/main" id="{645CEB3C-6A47-43F0-A08C-D7CBB3F44D20}"/>
              </a:ext>
            </a:extLst>
          </p:cNvPr>
          <p:cNvSpPr>
            <a:spLocks noGrp="1"/>
          </p:cNvSpPr>
          <p:nvPr>
            <p:ph idx="1"/>
          </p:nvPr>
        </p:nvSpPr>
        <p:spPr/>
        <p:txBody>
          <a:bodyPr/>
          <a:lstStyle/>
          <a:p>
            <a:pPr algn="r" rtl="1"/>
            <a:r>
              <a:rPr lang="ar-IQ" dirty="0"/>
              <a:t>الاسم الاخير، الاسم الاول(سنة،شهر). عنوان البحث. بحث قدم في مؤتمر .....، مكان الانعقاد.</a:t>
            </a:r>
          </a:p>
          <a:p>
            <a:pPr algn="r" rtl="1"/>
            <a:r>
              <a:rPr lang="ar-IQ" dirty="0"/>
              <a:t>مثال</a:t>
            </a:r>
          </a:p>
          <a:p>
            <a:pPr algn="r" rtl="1"/>
            <a:r>
              <a:rPr lang="ar-IQ" dirty="0"/>
              <a:t>البياتي، احمد(2006،ايلول). تطبيق نظام ادارة الجودة في قطاع التشييد. بحث قدم الى المؤتمر الدولي الثاني لكلية العلوم الادارية بجامعة عين شمس ، مصر.</a:t>
            </a:r>
          </a:p>
          <a:p>
            <a:pPr algn="r" rtl="1"/>
            <a:r>
              <a:rPr lang="ar-IQ" dirty="0"/>
              <a:t>اما الرسائل الجامعية فتطتب </a:t>
            </a:r>
          </a:p>
          <a:p>
            <a:pPr algn="r" rtl="1"/>
            <a:r>
              <a:rPr lang="ar-IQ" dirty="0"/>
              <a:t>الاسم الاخير، الاسم الاول.(سنة النشر). عنوان الرسالة(رسالة ماجستير ) .ىاسم الجامعة، مكان النشر.</a:t>
            </a:r>
          </a:p>
          <a:p>
            <a:pPr algn="r" rtl="1"/>
            <a:r>
              <a:rPr lang="ar-IQ" dirty="0"/>
              <a:t>البرزنجي،سهى جمال.(2020). الانتاج الهولوني(اطروحة دكتوراه). جامعة بغداد، العراق</a:t>
            </a:r>
            <a:endParaRPr lang="en-US" dirty="0"/>
          </a:p>
        </p:txBody>
      </p:sp>
    </p:spTree>
    <p:extLst>
      <p:ext uri="{BB962C8B-B14F-4D97-AF65-F5344CB8AC3E}">
        <p14:creationId xmlns:p14="http://schemas.microsoft.com/office/powerpoint/2010/main" val="1277537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BC76-0CD0-4FFC-9B12-9CDCE4370F36}"/>
              </a:ext>
            </a:extLst>
          </p:cNvPr>
          <p:cNvSpPr>
            <a:spLocks noGrp="1"/>
          </p:cNvSpPr>
          <p:nvPr>
            <p:ph type="title"/>
          </p:nvPr>
        </p:nvSpPr>
        <p:spPr/>
        <p:txBody>
          <a:bodyPr/>
          <a:lstStyle/>
          <a:p>
            <a:pPr algn="ctr" rtl="1"/>
            <a:r>
              <a:rPr lang="ar-IQ" dirty="0"/>
              <a:t>التوثيق</a:t>
            </a:r>
            <a:endParaRPr lang="en-US" dirty="0"/>
          </a:p>
        </p:txBody>
      </p:sp>
      <p:sp>
        <p:nvSpPr>
          <p:cNvPr id="13" name="Content Placeholder 12">
            <a:extLst>
              <a:ext uri="{FF2B5EF4-FFF2-40B4-BE49-F238E27FC236}">
                <a16:creationId xmlns:a16="http://schemas.microsoft.com/office/drawing/2014/main" id="{B27091D0-4DA3-4A51-8B10-B24B3CE3D782}"/>
              </a:ext>
            </a:extLst>
          </p:cNvPr>
          <p:cNvSpPr>
            <a:spLocks noGrp="1"/>
          </p:cNvSpPr>
          <p:nvPr>
            <p:ph idx="1"/>
          </p:nvPr>
        </p:nvSpPr>
        <p:spPr>
          <a:xfrm>
            <a:off x="838200" y="1394085"/>
            <a:ext cx="10515600" cy="4782878"/>
          </a:xfrm>
        </p:spPr>
        <p:txBody>
          <a:bodyPr>
            <a:normAutofit/>
          </a:bodyPr>
          <a:lstStyle/>
          <a:p>
            <a:pPr algn="just" rtl="1"/>
            <a:r>
              <a:rPr lang="ar-IQ" sz="3600" dirty="0">
                <a:cs typeface="+mj-cs"/>
              </a:rPr>
              <a:t>التوثيق لغة يأتي من الفعل وثق فلانا اي قال فيه ووثق الامر اي احكمه ووثق العقد اي سجله بالطريق الرسمي فكان موضع ثقة.</a:t>
            </a:r>
          </a:p>
          <a:p>
            <a:pPr algn="just" rtl="1"/>
            <a:r>
              <a:rPr lang="ar-IQ" sz="3600" dirty="0">
                <a:cs typeface="+mj-cs"/>
              </a:rPr>
              <a:t>التوثيق اصطلاحا يعني تسجيل المعلومات وفق طرق علمية متفق عليها وهو اثبات مصادر المعلومات وارجاعها لاصحابها توخيا للامانة العلمية واعترافا بجهد وحقوق الاخرين العلمية ، لذا لابد من تثبيت المصادر التي استند اليها الباحث بحسب القواعد العلمية</a:t>
            </a:r>
          </a:p>
        </p:txBody>
      </p:sp>
      <p:pic>
        <p:nvPicPr>
          <p:cNvPr id="14" name="Content Placeholder 4">
            <a:extLst>
              <a:ext uri="{FF2B5EF4-FFF2-40B4-BE49-F238E27FC236}">
                <a16:creationId xmlns:a16="http://schemas.microsoft.com/office/drawing/2014/main" id="{88A41266-041B-46A7-A559-C68483CE15C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24262" y="4598803"/>
            <a:ext cx="10906373" cy="1894072"/>
          </a:xfrm>
          <a:prstGeom prst="rect">
            <a:avLst/>
          </a:prstGeom>
        </p:spPr>
      </p:pic>
    </p:spTree>
    <p:extLst>
      <p:ext uri="{BB962C8B-B14F-4D97-AF65-F5344CB8AC3E}">
        <p14:creationId xmlns:p14="http://schemas.microsoft.com/office/powerpoint/2010/main" val="3221255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BC76-0CD0-4FFC-9B12-9CDCE4370F36}"/>
              </a:ext>
            </a:extLst>
          </p:cNvPr>
          <p:cNvSpPr>
            <a:spLocks noGrp="1"/>
          </p:cNvSpPr>
          <p:nvPr>
            <p:ph type="title"/>
          </p:nvPr>
        </p:nvSpPr>
        <p:spPr/>
        <p:txBody>
          <a:bodyPr/>
          <a:lstStyle/>
          <a:p>
            <a:pPr algn="r" rtl="1"/>
            <a:r>
              <a:rPr lang="ar-IQ" dirty="0"/>
              <a:t>توثيق مواقع الانترنت</a:t>
            </a:r>
            <a:br>
              <a:rPr lang="ar-IQ" dirty="0"/>
            </a:br>
            <a:endParaRPr lang="en-US" dirty="0"/>
          </a:p>
        </p:txBody>
      </p:sp>
      <p:sp>
        <p:nvSpPr>
          <p:cNvPr id="13" name="Content Placeholder 12">
            <a:extLst>
              <a:ext uri="{FF2B5EF4-FFF2-40B4-BE49-F238E27FC236}">
                <a16:creationId xmlns:a16="http://schemas.microsoft.com/office/drawing/2014/main" id="{B27091D0-4DA3-4A51-8B10-B24B3CE3D782}"/>
              </a:ext>
            </a:extLst>
          </p:cNvPr>
          <p:cNvSpPr>
            <a:spLocks noGrp="1"/>
          </p:cNvSpPr>
          <p:nvPr>
            <p:ph idx="1"/>
          </p:nvPr>
        </p:nvSpPr>
        <p:spPr>
          <a:xfrm>
            <a:off x="838200" y="1514007"/>
            <a:ext cx="10515600" cy="4662956"/>
          </a:xfrm>
        </p:spPr>
        <p:txBody>
          <a:bodyPr>
            <a:normAutofit/>
          </a:bodyPr>
          <a:lstStyle/>
          <a:p>
            <a:pPr marL="0" indent="0" algn="r" rtl="1">
              <a:buNone/>
            </a:pPr>
            <a:r>
              <a:rPr lang="ar-IQ" sz="3600" dirty="0">
                <a:latin typeface="Times New Roman" panose="02020603050405020304" pitchFamily="18" charset="0"/>
                <a:cs typeface="Times New Roman" panose="02020603050405020304" pitchFamily="18" charset="0"/>
              </a:rPr>
              <a:t>الاسم الاخير، اسم الباحث. (سنة النشر). "عنوان البحث او المقال"، تاريخ الحصول على المعلومة، رابط الموقع ويكتب بخط مائل</a:t>
            </a:r>
          </a:p>
          <a:p>
            <a:pPr marL="0" indent="0" algn="r" rtl="1">
              <a:buNone/>
            </a:pPr>
            <a:r>
              <a:rPr lang="ar-IQ" sz="3600" dirty="0">
                <a:latin typeface="Times New Roman" panose="02020603050405020304" pitchFamily="18" charset="0"/>
                <a:cs typeface="Times New Roman" panose="02020603050405020304" pitchFamily="18" charset="0"/>
              </a:rPr>
              <a:t>مثال:  عويضة، رائد. (2017)، الاستيراد والتصدير. عثر عليه في 2 شباط، 2020. من </a:t>
            </a:r>
            <a:r>
              <a:rPr lang="en-US" sz="3600" i="1" dirty="0">
                <a:latin typeface="Times New Roman" panose="02020603050405020304" pitchFamily="18" charset="0"/>
                <a:cs typeface="Times New Roman" panose="02020603050405020304" pitchFamily="18" charset="0"/>
              </a:rPr>
              <a:t>http:// dyslin.org</a:t>
            </a:r>
            <a:endParaRPr lang="ar-IQ" sz="3600" i="1" dirty="0">
              <a:latin typeface="Times New Roman" panose="02020603050405020304" pitchFamily="18" charset="0"/>
              <a:cs typeface="Times New Roman" panose="02020603050405020304" pitchFamily="18" charset="0"/>
            </a:endParaRPr>
          </a:p>
          <a:p>
            <a:pPr marL="0" indent="0" algn="r" rtl="1">
              <a:buNone/>
            </a:pPr>
            <a:r>
              <a:rPr lang="ar-IQ" sz="3600" dirty="0">
                <a:latin typeface="Times New Roman" panose="02020603050405020304" pitchFamily="18" charset="0"/>
                <a:cs typeface="Times New Roman" panose="02020603050405020304" pitchFamily="18" charset="0"/>
              </a:rPr>
              <a:t>مثال لمصدر اجنبي</a:t>
            </a:r>
          </a:p>
          <a:p>
            <a:pPr marL="0" indent="0" rtl="1">
              <a:buNone/>
            </a:pPr>
            <a:r>
              <a:rPr lang="en-US" sz="3600" dirty="0">
                <a:latin typeface="Times New Roman" panose="02020603050405020304" pitchFamily="18" charset="0"/>
                <a:cs typeface="Times New Roman" panose="02020603050405020304" pitchFamily="18" charset="0"/>
              </a:rPr>
              <a:t>Briggs, H. (2011), Cultural </a:t>
            </a:r>
            <a:r>
              <a:rPr lang="en-US" sz="3600" dirty="0" err="1">
                <a:latin typeface="Times New Roman" panose="02020603050405020304" pitchFamily="18" charset="0"/>
                <a:cs typeface="Times New Roman" panose="02020603050405020304" pitchFamily="18" charset="0"/>
              </a:rPr>
              <a:t>habtas</a:t>
            </a:r>
            <a:r>
              <a:rPr lang="en-US" sz="3600" dirty="0">
                <a:latin typeface="Times New Roman" panose="02020603050405020304" pitchFamily="18" charset="0"/>
                <a:cs typeface="Times New Roman" panose="02020603050405020304" pitchFamily="18" charset="0"/>
              </a:rPr>
              <a:t> of Chimps. Retrieved October 7</a:t>
            </a:r>
            <a:r>
              <a:rPr lang="en-US" sz="3600" baseline="30000" dirty="0">
                <a:latin typeface="Times New Roman" panose="02020603050405020304" pitchFamily="18" charset="0"/>
                <a:cs typeface="Times New Roman" panose="02020603050405020304" pitchFamily="18" charset="0"/>
              </a:rPr>
              <a:t>th</a:t>
            </a:r>
            <a:r>
              <a:rPr lang="en-US" sz="3600" dirty="0">
                <a:latin typeface="Times New Roman" panose="02020603050405020304" pitchFamily="18" charset="0"/>
                <a:cs typeface="Times New Roman" panose="02020603050405020304" pitchFamily="18" charset="0"/>
              </a:rPr>
              <a:t> 2008, </a:t>
            </a:r>
            <a:r>
              <a:rPr lang="en-US" sz="3600" i="1" dirty="0">
                <a:latin typeface="Times New Roman" panose="02020603050405020304" pitchFamily="18" charset="0"/>
                <a:cs typeface="Times New Roman" panose="02020603050405020304" pitchFamily="18" charset="0"/>
              </a:rPr>
              <a:t>from http:// news. Bbc.co. </a:t>
            </a:r>
            <a:r>
              <a:rPr lang="en-US" sz="3600" i="1" dirty="0" err="1">
                <a:latin typeface="Times New Roman" panose="02020603050405020304" pitchFamily="18" charset="0"/>
                <a:cs typeface="Times New Roman" panose="02020603050405020304" pitchFamily="18" charset="0"/>
              </a:rPr>
              <a:t>uk</a:t>
            </a:r>
            <a:r>
              <a:rPr lang="en-US" sz="3600" i="1" dirty="0">
                <a:latin typeface="Times New Roman" panose="02020603050405020304" pitchFamily="18" charset="0"/>
                <a:cs typeface="Times New Roman" panose="02020603050405020304" pitchFamily="18" charset="0"/>
              </a:rPr>
              <a:t>/1/hi/sci/tech/1484281.stm</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54606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79C50-2F1E-41BF-9753-06E038BA829F}"/>
              </a:ext>
            </a:extLst>
          </p:cNvPr>
          <p:cNvSpPr>
            <a:spLocks noGrp="1"/>
          </p:cNvSpPr>
          <p:nvPr>
            <p:ph type="title"/>
          </p:nvPr>
        </p:nvSpPr>
        <p:spPr/>
        <p:txBody>
          <a:bodyPr/>
          <a:lstStyle/>
          <a:p>
            <a:pPr algn="r" rtl="1"/>
            <a:r>
              <a:rPr lang="ar-IQ" dirty="0"/>
              <a:t>بحوث منشورة على الانترنت</a:t>
            </a:r>
            <a:endParaRPr lang="en-US" dirty="0"/>
          </a:p>
        </p:txBody>
      </p:sp>
      <p:sp>
        <p:nvSpPr>
          <p:cNvPr id="3" name="Content Placeholder 2">
            <a:extLst>
              <a:ext uri="{FF2B5EF4-FFF2-40B4-BE49-F238E27FC236}">
                <a16:creationId xmlns:a16="http://schemas.microsoft.com/office/drawing/2014/main" id="{645CEB3C-6A47-43F0-A08C-D7CBB3F44D20}"/>
              </a:ext>
            </a:extLst>
          </p:cNvPr>
          <p:cNvSpPr>
            <a:spLocks noGrp="1"/>
          </p:cNvSpPr>
          <p:nvPr>
            <p:ph idx="1"/>
          </p:nvPr>
        </p:nvSpPr>
        <p:spPr/>
        <p:txBody>
          <a:bodyPr/>
          <a:lstStyle/>
          <a:p>
            <a:pPr algn="r" rtl="1"/>
            <a:r>
              <a:rPr lang="ar-IQ" dirty="0"/>
              <a:t>الاسم الاخيرللمؤلف، الاسم الاول(سنة النشر، اليوم والشهر).عنوان البحث. استرجعت في تاريخ اليوم الشهر، السنة  من </a:t>
            </a:r>
            <a:r>
              <a:rPr lang="en-US" dirty="0"/>
              <a:t>http:// www. ……..</a:t>
            </a:r>
            <a:endParaRPr lang="ar-IQ" dirty="0"/>
          </a:p>
          <a:p>
            <a:pPr marL="0" indent="0" algn="r" rtl="1">
              <a:buNone/>
            </a:pPr>
            <a:r>
              <a:rPr lang="ar-IQ" dirty="0"/>
              <a:t>مثال</a:t>
            </a:r>
          </a:p>
          <a:p>
            <a:pPr marL="0" indent="0" algn="r" rtl="1">
              <a:buNone/>
            </a:pPr>
            <a:r>
              <a:rPr lang="ar-IQ" dirty="0"/>
              <a:t>الطويل،عزت(د.ت.).  الايزو 9000. استرجعت في 15 شباط، 2021 من </a:t>
            </a:r>
            <a:r>
              <a:rPr lang="en-US" dirty="0">
                <a:hlinkClick r:id="rId2"/>
              </a:rPr>
              <a:t>http://www.ISO.org</a:t>
            </a:r>
            <a:endParaRPr lang="ar-IQ" dirty="0"/>
          </a:p>
          <a:p>
            <a:pPr marL="0" indent="0" algn="r" rtl="1">
              <a:buNone/>
            </a:pPr>
            <a:endParaRPr lang="en-US" dirty="0"/>
          </a:p>
        </p:txBody>
      </p:sp>
      <p:pic>
        <p:nvPicPr>
          <p:cNvPr id="4" name="Content Placeholder 4">
            <a:extLst>
              <a:ext uri="{FF2B5EF4-FFF2-40B4-BE49-F238E27FC236}">
                <a16:creationId xmlns:a16="http://schemas.microsoft.com/office/drawing/2014/main" id="{1068770D-60C4-4C5C-8505-2EF7F0E668D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14334" y="4125744"/>
            <a:ext cx="3917430" cy="2186156"/>
          </a:xfrm>
          <a:prstGeom prst="rect">
            <a:avLst/>
          </a:prstGeom>
        </p:spPr>
      </p:pic>
      <p:pic>
        <p:nvPicPr>
          <p:cNvPr id="5" name="Picture 4">
            <a:extLst>
              <a:ext uri="{FF2B5EF4-FFF2-40B4-BE49-F238E27FC236}">
                <a16:creationId xmlns:a16="http://schemas.microsoft.com/office/drawing/2014/main" id="{6647B886-77D8-48A9-912A-D176C5EDE41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931764" y="4001294"/>
            <a:ext cx="3048000" cy="2352010"/>
          </a:xfrm>
          <a:prstGeom prst="rect">
            <a:avLst/>
          </a:prstGeom>
        </p:spPr>
      </p:pic>
    </p:spTree>
    <p:extLst>
      <p:ext uri="{BB962C8B-B14F-4D97-AF65-F5344CB8AC3E}">
        <p14:creationId xmlns:p14="http://schemas.microsoft.com/office/powerpoint/2010/main" val="30271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BC76-0CD0-4FFC-9B12-9CDCE4370F36}"/>
              </a:ext>
            </a:extLst>
          </p:cNvPr>
          <p:cNvSpPr>
            <a:spLocks noGrp="1"/>
          </p:cNvSpPr>
          <p:nvPr>
            <p:ph type="title"/>
          </p:nvPr>
        </p:nvSpPr>
        <p:spPr/>
        <p:txBody>
          <a:bodyPr/>
          <a:lstStyle/>
          <a:p>
            <a:pPr algn="ctr" rtl="1"/>
            <a:r>
              <a:rPr lang="ar-IQ" dirty="0"/>
              <a:t>توثيق مواقع الانترنت</a:t>
            </a:r>
            <a:br>
              <a:rPr lang="ar-IQ" dirty="0"/>
            </a:br>
            <a:endParaRPr lang="en-US" dirty="0"/>
          </a:p>
        </p:txBody>
      </p:sp>
      <p:sp>
        <p:nvSpPr>
          <p:cNvPr id="13" name="Content Placeholder 12">
            <a:extLst>
              <a:ext uri="{FF2B5EF4-FFF2-40B4-BE49-F238E27FC236}">
                <a16:creationId xmlns:a16="http://schemas.microsoft.com/office/drawing/2014/main" id="{B27091D0-4DA3-4A51-8B10-B24B3CE3D782}"/>
              </a:ext>
            </a:extLst>
          </p:cNvPr>
          <p:cNvSpPr>
            <a:spLocks noGrp="1"/>
          </p:cNvSpPr>
          <p:nvPr>
            <p:ph idx="1"/>
          </p:nvPr>
        </p:nvSpPr>
        <p:spPr>
          <a:xfrm>
            <a:off x="838200" y="1214203"/>
            <a:ext cx="10515600" cy="4827823"/>
          </a:xfrm>
        </p:spPr>
        <p:txBody>
          <a:bodyPr>
            <a:normAutofit fontScale="92500" lnSpcReduction="10000"/>
          </a:bodyPr>
          <a:lstStyle/>
          <a:p>
            <a:pPr marL="0" indent="0" algn="r" rtl="1">
              <a:lnSpc>
                <a:spcPct val="150000"/>
              </a:lnSpc>
              <a:buNone/>
              <a:tabLst>
                <a:tab pos="10133013" algn="l"/>
              </a:tabLst>
            </a:pPr>
            <a:r>
              <a:rPr lang="ar-IQ" sz="3600" dirty="0"/>
              <a:t> يوضع اسم المؤلف والتاريخ</a:t>
            </a:r>
          </a:p>
          <a:p>
            <a:pPr marL="0" indent="0" algn="r" rtl="1">
              <a:lnSpc>
                <a:spcPct val="150000"/>
              </a:lnSpc>
              <a:buNone/>
              <a:tabLst>
                <a:tab pos="10133013" algn="l"/>
              </a:tabLst>
            </a:pPr>
            <a:r>
              <a:rPr lang="ar-IQ" sz="3600" dirty="0"/>
              <a:t>مثال: يعتمد ...... (العبيدي، </a:t>
            </a:r>
            <a:r>
              <a:rPr lang="en-US" sz="3600" dirty="0"/>
              <a:t>2017</a:t>
            </a:r>
            <a:r>
              <a:rPr lang="ar-IQ" sz="3600" dirty="0"/>
              <a:t>)</a:t>
            </a:r>
          </a:p>
          <a:p>
            <a:pPr marL="0" indent="0" algn="r" rtl="1">
              <a:lnSpc>
                <a:spcPct val="150000"/>
              </a:lnSpc>
              <a:buNone/>
              <a:tabLst>
                <a:tab pos="10133013" algn="l"/>
              </a:tabLst>
            </a:pPr>
            <a:r>
              <a:rPr lang="ar-IQ" sz="3600" dirty="0"/>
              <a:t>قد يستخدم اسم الجمعية او المنظمة المسؤولة عن الموقع بدل اسم الباحث او المؤلف</a:t>
            </a:r>
          </a:p>
          <a:p>
            <a:pPr marL="0" indent="0" algn="r" rtl="1">
              <a:lnSpc>
                <a:spcPct val="150000"/>
              </a:lnSpc>
              <a:buNone/>
              <a:tabLst>
                <a:tab pos="10133013" algn="l"/>
              </a:tabLst>
            </a:pPr>
            <a:r>
              <a:rPr lang="ar-IQ" sz="3600" dirty="0"/>
              <a:t>مثال: هناك العديد من الاصدارات الخاصة بادارة الجودة ....(منظمة الايزو،</a:t>
            </a:r>
            <a:r>
              <a:rPr lang="en-US" sz="3600" dirty="0"/>
              <a:t>2020</a:t>
            </a:r>
            <a:r>
              <a:rPr lang="ar-IQ" sz="3600" dirty="0"/>
              <a:t>) </a:t>
            </a:r>
            <a:endParaRPr lang="en-US" sz="3600" dirty="0"/>
          </a:p>
        </p:txBody>
      </p:sp>
    </p:spTree>
    <p:extLst>
      <p:ext uri="{BB962C8B-B14F-4D97-AF65-F5344CB8AC3E}">
        <p14:creationId xmlns:p14="http://schemas.microsoft.com/office/powerpoint/2010/main" val="27969873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BC76-0CD0-4FFC-9B12-9CDCE4370F36}"/>
              </a:ext>
            </a:extLst>
          </p:cNvPr>
          <p:cNvSpPr>
            <a:spLocks noGrp="1"/>
          </p:cNvSpPr>
          <p:nvPr>
            <p:ph type="title"/>
          </p:nvPr>
        </p:nvSpPr>
        <p:spPr/>
        <p:txBody>
          <a:bodyPr/>
          <a:lstStyle/>
          <a:p>
            <a:pPr algn="ctr" rtl="1"/>
            <a:r>
              <a:rPr lang="ar-IQ" dirty="0"/>
              <a:t>توثيق صفحة على الإنترنت </a:t>
            </a:r>
            <a:endParaRPr lang="en-US" dirty="0"/>
          </a:p>
        </p:txBody>
      </p:sp>
      <p:sp>
        <p:nvSpPr>
          <p:cNvPr id="10" name="Content Placeholder 9">
            <a:extLst>
              <a:ext uri="{FF2B5EF4-FFF2-40B4-BE49-F238E27FC236}">
                <a16:creationId xmlns:a16="http://schemas.microsoft.com/office/drawing/2014/main" id="{87896022-D77A-4469-AB2A-AE659820B464}"/>
              </a:ext>
            </a:extLst>
          </p:cNvPr>
          <p:cNvSpPr>
            <a:spLocks noGrp="1"/>
          </p:cNvSpPr>
          <p:nvPr>
            <p:ph idx="1"/>
          </p:nvPr>
        </p:nvSpPr>
        <p:spPr/>
        <p:txBody>
          <a:bodyPr>
            <a:normAutofit/>
          </a:bodyPr>
          <a:lstStyle/>
          <a:p>
            <a:pPr algn="just" rtl="1"/>
            <a:r>
              <a:rPr lang="ar-IQ" sz="4000" dirty="0">
                <a:latin typeface="Times New Roman" panose="02020603050405020304" pitchFamily="18" charset="0"/>
                <a:cs typeface="Times New Roman" panose="02020603050405020304" pitchFamily="18" charset="0"/>
              </a:rPr>
              <a:t>اسم كاتب المقال. (تاريخ النشر). عنوان المقال المنشور، استرجع في تاريخ الدخول للموقع من عنوان الموقع الإلكتروني،الصفحة.</a:t>
            </a:r>
          </a:p>
          <a:p>
            <a:pPr algn="just" rtl="1"/>
            <a:endParaRPr lang="en-US" sz="4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62085DC-D980-42A2-A2B3-4D66CD0A03D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51472" y="3429000"/>
            <a:ext cx="6381750" cy="3190875"/>
          </a:xfrm>
          <a:prstGeom prst="rect">
            <a:avLst/>
          </a:prstGeom>
        </p:spPr>
      </p:pic>
    </p:spTree>
    <p:extLst>
      <p:ext uri="{BB962C8B-B14F-4D97-AF65-F5344CB8AC3E}">
        <p14:creationId xmlns:p14="http://schemas.microsoft.com/office/powerpoint/2010/main" val="4111778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BC76-0CD0-4FFC-9B12-9CDCE4370F36}"/>
              </a:ext>
            </a:extLst>
          </p:cNvPr>
          <p:cNvSpPr>
            <a:spLocks noGrp="1"/>
          </p:cNvSpPr>
          <p:nvPr>
            <p:ph type="title"/>
          </p:nvPr>
        </p:nvSpPr>
        <p:spPr/>
        <p:txBody>
          <a:bodyPr/>
          <a:lstStyle/>
          <a:p>
            <a:pPr algn="r" rtl="1"/>
            <a:r>
              <a:rPr lang="ar-IQ" dirty="0"/>
              <a:t>ملاحظات اضافية</a:t>
            </a:r>
            <a:endParaRPr lang="en-US" dirty="0"/>
          </a:p>
        </p:txBody>
      </p:sp>
      <p:sp>
        <p:nvSpPr>
          <p:cNvPr id="13" name="Content Placeholder 12">
            <a:extLst>
              <a:ext uri="{FF2B5EF4-FFF2-40B4-BE49-F238E27FC236}">
                <a16:creationId xmlns:a16="http://schemas.microsoft.com/office/drawing/2014/main" id="{B27091D0-4DA3-4A51-8B10-B24B3CE3D782}"/>
              </a:ext>
            </a:extLst>
          </p:cNvPr>
          <p:cNvSpPr>
            <a:spLocks noGrp="1"/>
          </p:cNvSpPr>
          <p:nvPr>
            <p:ph idx="1"/>
          </p:nvPr>
        </p:nvSpPr>
        <p:spPr>
          <a:xfrm>
            <a:off x="838200" y="1573967"/>
            <a:ext cx="10515600" cy="4602996"/>
          </a:xfrm>
        </p:spPr>
        <p:txBody>
          <a:bodyPr>
            <a:normAutofit/>
          </a:bodyPr>
          <a:lstStyle/>
          <a:p>
            <a:pPr marL="0" lvl="0" indent="0" algn="just" rtl="1">
              <a:buNone/>
            </a:pPr>
            <a:r>
              <a:rPr lang="en-US" sz="3200" dirty="0">
                <a:solidFill>
                  <a:srgbClr val="212529"/>
                </a:solidFill>
                <a:latin typeface="Times New Roman" panose="02020603050405020304" pitchFamily="18" charset="0"/>
                <a:cs typeface="Times New Roman" panose="02020603050405020304" pitchFamily="18" charset="0"/>
              </a:rPr>
              <a:t>      </a:t>
            </a:r>
            <a:r>
              <a:rPr lang="en-US" sz="3200" b="1" dirty="0">
                <a:solidFill>
                  <a:srgbClr val="212529"/>
                </a:solidFill>
                <a:latin typeface="Times New Roman" panose="02020603050405020304" pitchFamily="18" charset="0"/>
                <a:cs typeface="Times New Roman" panose="02020603050405020304" pitchFamily="18" charset="0"/>
              </a:rPr>
              <a:t>    </a:t>
            </a:r>
            <a:r>
              <a:rPr lang="ar-EG" sz="3200" b="1" dirty="0">
                <a:solidFill>
                  <a:srgbClr val="212529"/>
                </a:solidFill>
                <a:latin typeface="Times New Roman" panose="02020603050405020304" pitchFamily="18" charset="0"/>
                <a:cs typeface="Times New Roman" panose="02020603050405020304" pitchFamily="18" charset="0"/>
              </a:rPr>
              <a:t>يجب عند التوثيق بنظام </a:t>
            </a:r>
            <a:r>
              <a:rPr lang="en-US" sz="3200" b="1" dirty="0" err="1">
                <a:solidFill>
                  <a:srgbClr val="212529"/>
                </a:solidFill>
                <a:latin typeface="Times New Roman" panose="02020603050405020304" pitchFamily="18" charset="0"/>
                <a:cs typeface="Times New Roman" panose="02020603050405020304" pitchFamily="18" charset="0"/>
              </a:rPr>
              <a:t>apa</a:t>
            </a:r>
            <a:r>
              <a:rPr lang="en-US" sz="3200" b="1" dirty="0">
                <a:solidFill>
                  <a:srgbClr val="212529"/>
                </a:solidFill>
                <a:latin typeface="Times New Roman" panose="02020603050405020304" pitchFamily="18" charset="0"/>
                <a:cs typeface="Times New Roman" panose="02020603050405020304" pitchFamily="18" charset="0"/>
              </a:rPr>
              <a:t> </a:t>
            </a:r>
            <a:r>
              <a:rPr lang="ar-IQ" sz="3200" b="1" dirty="0">
                <a:solidFill>
                  <a:srgbClr val="212529"/>
                </a:solidFill>
                <a:latin typeface="Times New Roman" panose="02020603050405020304" pitchFamily="18" charset="0"/>
                <a:cs typeface="Times New Roman" panose="02020603050405020304" pitchFamily="18" charset="0"/>
              </a:rPr>
              <a:t>  </a:t>
            </a:r>
            <a:r>
              <a:rPr lang="ar-EG" sz="3200" b="1" dirty="0">
                <a:solidFill>
                  <a:srgbClr val="212529"/>
                </a:solidFill>
                <a:latin typeface="Times New Roman" panose="02020603050405020304" pitchFamily="18" charset="0"/>
                <a:cs typeface="Times New Roman" panose="02020603050405020304" pitchFamily="18" charset="0"/>
              </a:rPr>
              <a:t>مراعاة الملاحظات التالية :-</a:t>
            </a:r>
          </a:p>
          <a:p>
            <a:pPr lvl="0" algn="just" rtl="1"/>
            <a:r>
              <a:rPr lang="ar-AE" sz="3200" b="1" dirty="0">
                <a:solidFill>
                  <a:srgbClr val="212529"/>
                </a:solidFill>
                <a:latin typeface="Times New Roman" panose="02020603050405020304" pitchFamily="18" charset="0"/>
                <a:cs typeface="Times New Roman" panose="02020603050405020304" pitchFamily="18" charset="0"/>
              </a:rPr>
              <a:t>*</a:t>
            </a:r>
            <a:r>
              <a:rPr lang="ar-EG" sz="3200" b="1" dirty="0">
                <a:solidFill>
                  <a:srgbClr val="212529"/>
                </a:solidFill>
                <a:latin typeface="Times New Roman" panose="02020603050405020304" pitchFamily="18" charset="0"/>
                <a:cs typeface="Times New Roman" panose="02020603050405020304" pitchFamily="18" charset="0"/>
              </a:rPr>
              <a:t> عندما يكون هناك مؤلفين اثنين يكتبان كالتالي :-</a:t>
            </a:r>
          </a:p>
          <a:p>
            <a:pPr lvl="0" algn="just" rtl="1"/>
            <a:r>
              <a:rPr lang="ar-EG" sz="3200" b="1" dirty="0">
                <a:solidFill>
                  <a:srgbClr val="212529"/>
                </a:solidFill>
                <a:latin typeface="Times New Roman" panose="02020603050405020304" pitchFamily="18" charset="0"/>
                <a:cs typeface="Times New Roman" panose="02020603050405020304" pitchFamily="18" charset="0"/>
              </a:rPr>
              <a:t>  في متن البحث يكتب (الاسم الأخير للمؤلف الأول و الاسم الأخير للمؤلف الثاني، تاريخ النشر)</a:t>
            </a:r>
          </a:p>
          <a:p>
            <a:pPr lvl="0" algn="just" rtl="1"/>
            <a:r>
              <a:rPr lang="ar-EG" sz="3200" b="1" dirty="0">
                <a:solidFill>
                  <a:srgbClr val="212529"/>
                </a:solidFill>
                <a:latin typeface="Times New Roman" panose="02020603050405020304" pitchFamily="18" charset="0"/>
                <a:cs typeface="Times New Roman" panose="02020603050405020304" pitchFamily="18" charset="0"/>
              </a:rPr>
              <a:t>  </a:t>
            </a:r>
            <a:r>
              <a:rPr lang="ar-AE" sz="3200" b="1" dirty="0">
                <a:solidFill>
                  <a:srgbClr val="212529"/>
                </a:solidFill>
                <a:latin typeface="Times New Roman" panose="02020603050405020304" pitchFamily="18" charset="0"/>
                <a:cs typeface="Times New Roman" panose="02020603050405020304" pitchFamily="18" charset="0"/>
              </a:rPr>
              <a:t>*</a:t>
            </a:r>
            <a:r>
              <a:rPr lang="ar-EG" sz="3200" b="1" dirty="0">
                <a:solidFill>
                  <a:srgbClr val="212529"/>
                </a:solidFill>
                <a:latin typeface="Times New Roman" panose="02020603050405020304" pitchFamily="18" charset="0"/>
                <a:cs typeface="Times New Roman" panose="02020603050405020304" pitchFamily="18" charset="0"/>
              </a:rPr>
              <a:t>في المراجع العربية تكتب العلامة (،) وفي الانجليزية تكتب (</a:t>
            </a:r>
            <a:r>
              <a:rPr lang="en-US" sz="3200" b="1" dirty="0">
                <a:solidFill>
                  <a:srgbClr val="212529"/>
                </a:solidFill>
                <a:latin typeface="Times New Roman" panose="02020603050405020304" pitchFamily="18" charset="0"/>
                <a:cs typeface="Times New Roman" panose="02020603050405020304" pitchFamily="18" charset="0"/>
              </a:rPr>
              <a:t>,</a:t>
            </a:r>
            <a:r>
              <a:rPr lang="ar-EG" sz="3200" b="1" dirty="0">
                <a:solidFill>
                  <a:srgbClr val="212529"/>
                </a:solidFill>
                <a:latin typeface="Times New Roman" panose="02020603050405020304" pitchFamily="18" charset="0"/>
                <a:cs typeface="Times New Roman" panose="02020603050405020304" pitchFamily="18" charset="0"/>
              </a:rPr>
              <a:t>)</a:t>
            </a:r>
          </a:p>
          <a:p>
            <a:pPr lvl="0" algn="just" rtl="1"/>
            <a:r>
              <a:rPr lang="ar-AE" sz="3200" b="1" dirty="0">
                <a:solidFill>
                  <a:srgbClr val="212529"/>
                </a:solidFill>
                <a:latin typeface="Times New Roman" panose="02020603050405020304" pitchFamily="18" charset="0"/>
                <a:cs typeface="Times New Roman" panose="02020603050405020304" pitchFamily="18" charset="0"/>
              </a:rPr>
              <a:t>*</a:t>
            </a:r>
            <a:r>
              <a:rPr lang="ar-EG" sz="3200" b="1" dirty="0">
                <a:solidFill>
                  <a:srgbClr val="212529"/>
                </a:solidFill>
                <a:latin typeface="Times New Roman" panose="02020603050405020304" pitchFamily="18" charset="0"/>
                <a:cs typeface="Times New Roman" panose="02020603050405020304" pitchFamily="18" charset="0"/>
              </a:rPr>
              <a:t> في المراجع العربية يفصل بين المؤلفي</a:t>
            </a:r>
            <a:r>
              <a:rPr lang="ar-IQ" sz="3200" b="1" dirty="0">
                <a:solidFill>
                  <a:srgbClr val="212529"/>
                </a:solidFill>
                <a:latin typeface="Times New Roman" panose="02020603050405020304" pitchFamily="18" charset="0"/>
                <a:cs typeface="Times New Roman" panose="02020603050405020304" pitchFamily="18" charset="0"/>
              </a:rPr>
              <a:t>َ</a:t>
            </a:r>
            <a:r>
              <a:rPr lang="ar-EG" sz="3200" b="1" dirty="0">
                <a:solidFill>
                  <a:srgbClr val="212529"/>
                </a:solidFill>
                <a:latin typeface="Times New Roman" panose="02020603050405020304" pitchFamily="18" charset="0"/>
                <a:cs typeface="Times New Roman" panose="02020603050405020304" pitchFamily="18" charset="0"/>
              </a:rPr>
              <a:t>ن (و) وفي الانجليزية تكتب (&amp;)</a:t>
            </a:r>
          </a:p>
          <a:p>
            <a:pPr lvl="0" algn="just" rtl="1"/>
            <a:r>
              <a:rPr lang="ar-AE" sz="3200" b="1" dirty="0">
                <a:solidFill>
                  <a:srgbClr val="212529"/>
                </a:solidFill>
                <a:latin typeface="Times New Roman" panose="02020603050405020304" pitchFamily="18" charset="0"/>
                <a:cs typeface="Times New Roman" panose="02020603050405020304" pitchFamily="18" charset="0"/>
              </a:rPr>
              <a:t>*</a:t>
            </a:r>
            <a:r>
              <a:rPr lang="ar-EG" sz="3200" b="1" dirty="0">
                <a:solidFill>
                  <a:srgbClr val="212529"/>
                </a:solidFill>
                <a:latin typeface="Times New Roman" panose="02020603050405020304" pitchFamily="18" charset="0"/>
                <a:cs typeface="Times New Roman" panose="02020603050405020304" pitchFamily="18" charset="0"/>
              </a:rPr>
              <a:t> في المراجع العربية في حالة تعدد المؤلفين تكتب (وآخ</a:t>
            </a:r>
            <a:r>
              <a:rPr lang="ar-IQ" sz="3200" b="1" dirty="0">
                <a:solidFill>
                  <a:srgbClr val="212529"/>
                </a:solidFill>
                <a:latin typeface="Times New Roman" panose="02020603050405020304" pitchFamily="18" charset="0"/>
                <a:cs typeface="Times New Roman" panose="02020603050405020304" pitchFamily="18" charset="0"/>
              </a:rPr>
              <a:t>رون</a:t>
            </a:r>
            <a:r>
              <a:rPr lang="ar-EG" sz="3200" b="1" dirty="0">
                <a:solidFill>
                  <a:srgbClr val="212529"/>
                </a:solidFill>
                <a:latin typeface="Times New Roman" panose="02020603050405020304" pitchFamily="18" charset="0"/>
                <a:cs typeface="Times New Roman" panose="02020603050405020304" pitchFamily="18" charset="0"/>
              </a:rPr>
              <a:t>) وفي الانجليزية تكتب </a:t>
            </a:r>
            <a:r>
              <a:rPr lang="en-US" sz="3200" b="1" dirty="0">
                <a:solidFill>
                  <a:srgbClr val="212529"/>
                </a:solidFill>
                <a:latin typeface="Times New Roman" panose="02020603050405020304" pitchFamily="18" charset="0"/>
                <a:cs typeface="Times New Roman" panose="02020603050405020304" pitchFamily="18" charset="0"/>
              </a:rPr>
              <a:t>et al.)</a:t>
            </a:r>
            <a:r>
              <a:rPr lang="ar-IQ" sz="3200" b="1" dirty="0">
                <a:solidFill>
                  <a:srgbClr val="212529"/>
                </a:solidFill>
                <a:latin typeface="Times New Roman" panose="02020603050405020304" pitchFamily="18" charset="0"/>
                <a:cs typeface="Times New Roman" panose="02020603050405020304" pitchFamily="18" charset="0"/>
              </a:rPr>
              <a:t>).</a:t>
            </a:r>
            <a:endParaRPr lang="en-US" sz="3200" b="1" dirty="0">
              <a:solidFill>
                <a:srgbClr val="212529"/>
              </a:solidFill>
              <a:latin typeface="Times New Roman" panose="02020603050405020304" pitchFamily="18" charset="0"/>
              <a:cs typeface="Times New Roman" panose="02020603050405020304" pitchFamily="18" charset="0"/>
            </a:endParaRPr>
          </a:p>
          <a:p>
            <a:pPr algn="just" rtl="1"/>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8084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70083-5504-4FC2-8B7B-5020570D0331}"/>
              </a:ext>
            </a:extLst>
          </p:cNvPr>
          <p:cNvSpPr>
            <a:spLocks noGrp="1"/>
          </p:cNvSpPr>
          <p:nvPr>
            <p:ph type="title"/>
          </p:nvPr>
        </p:nvSpPr>
        <p:spPr/>
        <p:txBody>
          <a:bodyPr/>
          <a:lstStyle/>
          <a:p>
            <a:pPr algn="r" rtl="1"/>
            <a:r>
              <a:rPr lang="ar-IQ" dirty="0"/>
              <a:t>ملاحظات عن كتابة التاريخ</a:t>
            </a:r>
            <a:endParaRPr lang="en-US" dirty="0"/>
          </a:p>
        </p:txBody>
      </p:sp>
      <p:sp>
        <p:nvSpPr>
          <p:cNvPr id="3" name="Content Placeholder 2">
            <a:extLst>
              <a:ext uri="{FF2B5EF4-FFF2-40B4-BE49-F238E27FC236}">
                <a16:creationId xmlns:a16="http://schemas.microsoft.com/office/drawing/2014/main" id="{282C5B0C-FBDE-4C69-9736-ECC2AC7011CD}"/>
              </a:ext>
            </a:extLst>
          </p:cNvPr>
          <p:cNvSpPr>
            <a:spLocks noGrp="1"/>
          </p:cNvSpPr>
          <p:nvPr>
            <p:ph idx="1"/>
          </p:nvPr>
        </p:nvSpPr>
        <p:spPr/>
        <p:txBody>
          <a:bodyPr/>
          <a:lstStyle/>
          <a:p>
            <a:pPr algn="r" rtl="1"/>
            <a:r>
              <a:rPr lang="ar-IQ" dirty="0"/>
              <a:t>توضع سنة النشر بين قوسين</a:t>
            </a:r>
          </a:p>
          <a:p>
            <a:pPr algn="r" rtl="1"/>
            <a:r>
              <a:rPr lang="ar-IQ" dirty="0"/>
              <a:t>للاعمال التي لم تنشر او نشرت بطريقة غير رسمية يوضع عام الانتاج</a:t>
            </a:r>
          </a:p>
          <a:p>
            <a:pPr algn="r" rtl="1"/>
            <a:r>
              <a:rPr lang="ar-IQ" dirty="0"/>
              <a:t>للمجلات والجرائد توضع السنة والشهر واليوم (2016،مايس 19)</a:t>
            </a:r>
          </a:p>
          <a:p>
            <a:pPr algn="r" rtl="1"/>
            <a:r>
              <a:rPr lang="ar-IQ" dirty="0"/>
              <a:t>للمؤتمرات واللقاءات العلمية ضع السنة والشهر الذي تم به (2015، اب)</a:t>
            </a:r>
          </a:p>
          <a:p>
            <a:pPr algn="r" rtl="1"/>
            <a:r>
              <a:rPr lang="ar-IQ" dirty="0"/>
              <a:t>للاعمال التي قبلت للنشر ولم تنشر بعد ضع (تحت الطبع)</a:t>
            </a:r>
          </a:p>
          <a:p>
            <a:pPr algn="r" rtl="1"/>
            <a:r>
              <a:rPr lang="ar-IQ" dirty="0"/>
              <a:t>في حال عدم معرفة ناشر الكتاب او الموسوعة نكتب (د.ن.) وتعني دون ناشر</a:t>
            </a:r>
          </a:p>
          <a:p>
            <a:pPr algn="r" rtl="1"/>
            <a:r>
              <a:rPr lang="ar-IQ" dirty="0"/>
              <a:t>في حال عدم معرفة تاريخ النشر ضع (د.ت.) تعني دون تاريخ</a:t>
            </a:r>
            <a:endParaRPr lang="en-US" dirty="0"/>
          </a:p>
        </p:txBody>
      </p:sp>
    </p:spTree>
    <p:extLst>
      <p:ext uri="{BB962C8B-B14F-4D97-AF65-F5344CB8AC3E}">
        <p14:creationId xmlns:p14="http://schemas.microsoft.com/office/powerpoint/2010/main" val="1812140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2C5B0C-FBDE-4C69-9736-ECC2AC7011CD}"/>
              </a:ext>
            </a:extLst>
          </p:cNvPr>
          <p:cNvSpPr>
            <a:spLocks noGrp="1"/>
          </p:cNvSpPr>
          <p:nvPr>
            <p:ph idx="1"/>
          </p:nvPr>
        </p:nvSpPr>
        <p:spPr>
          <a:xfrm>
            <a:off x="838200" y="914400"/>
            <a:ext cx="10515600" cy="5262563"/>
          </a:xfrm>
        </p:spPr>
        <p:txBody>
          <a:bodyPr/>
          <a:lstStyle/>
          <a:p>
            <a:pPr algn="r" rtl="1"/>
            <a:r>
              <a:rPr lang="ar-IQ" dirty="0"/>
              <a:t>عنوان المقالة او البحث يكتب كاملا دون ميلان او اي شيء</a:t>
            </a:r>
          </a:p>
          <a:p>
            <a:pPr algn="r" rtl="1"/>
            <a:r>
              <a:rPr lang="ar-IQ" dirty="0"/>
              <a:t>اسم المجلة  يكتب مائلا</a:t>
            </a:r>
          </a:p>
          <a:p>
            <a:pPr algn="r" rtl="1"/>
            <a:r>
              <a:rPr lang="ar-IQ" dirty="0"/>
              <a:t>اسم الكتاب او التقرير يكتب مائلا </a:t>
            </a:r>
          </a:p>
          <a:p>
            <a:pPr algn="r" rtl="1"/>
            <a:r>
              <a:rPr lang="ar-IQ" dirty="0"/>
              <a:t>المصدر في مجلة </a:t>
            </a:r>
          </a:p>
          <a:p>
            <a:pPr algn="r" rtl="1"/>
            <a:r>
              <a:rPr lang="ar-IQ" dirty="0"/>
              <a:t>الاسم الاخير، الاسم الاول(سنة النشر). عنوان المقالة او البحث. عنوان المجلة. رقم المجلد ان وجد.(رقم العدد)، رقم صفحة البداية – رقم صفحة النهاية</a:t>
            </a:r>
          </a:p>
          <a:p>
            <a:pPr algn="r" rtl="1"/>
            <a:r>
              <a:rPr lang="ar-IQ" dirty="0"/>
              <a:t>مثال </a:t>
            </a:r>
          </a:p>
          <a:p>
            <a:pPr algn="r" rtl="1"/>
            <a:r>
              <a:rPr lang="ar-IQ" dirty="0"/>
              <a:t>الخضر، عثمان(2020). توثيق المصادر العلمية. المجلة العلمية،13(52)، 25-50.</a:t>
            </a:r>
          </a:p>
          <a:p>
            <a:pPr algn="r" rtl="1"/>
            <a:r>
              <a:rPr lang="ar-IQ" dirty="0"/>
              <a:t>في حال استخدام المستخلص دون البحث بالكامل ، يوضع كلمة (مستخلص) بعد عنوان البحث مباشرة</a:t>
            </a:r>
            <a:endParaRPr lang="en-US" dirty="0"/>
          </a:p>
        </p:txBody>
      </p:sp>
    </p:spTree>
    <p:extLst>
      <p:ext uri="{BB962C8B-B14F-4D97-AF65-F5344CB8AC3E}">
        <p14:creationId xmlns:p14="http://schemas.microsoft.com/office/powerpoint/2010/main" val="331789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CD9A483-8307-494C-8C6B-1B5ED57D066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34844" y="179869"/>
            <a:ext cx="11707318" cy="3665100"/>
          </a:xfrm>
          <a:prstGeom prst="rect">
            <a:avLst/>
          </a:prstGeom>
        </p:spPr>
      </p:pic>
      <p:pic>
        <p:nvPicPr>
          <p:cNvPr id="4" name="Content Placeholder 3">
            <a:extLst>
              <a:ext uri="{FF2B5EF4-FFF2-40B4-BE49-F238E27FC236}">
                <a16:creationId xmlns:a16="http://schemas.microsoft.com/office/drawing/2014/main" id="{AA6889E7-37D8-48A7-B5D2-7949786AEE1B}"/>
              </a:ext>
            </a:extLst>
          </p:cNvPr>
          <p:cNvPicPr>
            <a:picLocks noGrp="1" noChangeAspect="1"/>
          </p:cNvPicPr>
          <p:nvPr>
            <p:ph idx="1"/>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54832" y="3597639"/>
            <a:ext cx="11707318" cy="3185864"/>
          </a:xfrm>
        </p:spPr>
      </p:pic>
    </p:spTree>
    <p:extLst>
      <p:ext uri="{BB962C8B-B14F-4D97-AF65-F5344CB8AC3E}">
        <p14:creationId xmlns:p14="http://schemas.microsoft.com/office/powerpoint/2010/main" val="271399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BC76-0CD0-4FFC-9B12-9CDCE4370F36}"/>
              </a:ext>
            </a:extLst>
          </p:cNvPr>
          <p:cNvSpPr>
            <a:spLocks noGrp="1"/>
          </p:cNvSpPr>
          <p:nvPr>
            <p:ph type="title"/>
          </p:nvPr>
        </p:nvSpPr>
        <p:spPr>
          <a:xfrm>
            <a:off x="838200" y="290175"/>
            <a:ext cx="10515600" cy="1325563"/>
          </a:xfrm>
        </p:spPr>
        <p:txBody>
          <a:bodyPr/>
          <a:lstStyle/>
          <a:p>
            <a:pPr algn="ctr" rtl="1"/>
            <a:r>
              <a:rPr lang="ar-IQ" dirty="0"/>
              <a:t>اهمية التوثيق</a:t>
            </a:r>
            <a:endParaRPr lang="en-US" dirty="0"/>
          </a:p>
        </p:txBody>
      </p:sp>
      <p:sp>
        <p:nvSpPr>
          <p:cNvPr id="13" name="Content Placeholder 12">
            <a:extLst>
              <a:ext uri="{FF2B5EF4-FFF2-40B4-BE49-F238E27FC236}">
                <a16:creationId xmlns:a16="http://schemas.microsoft.com/office/drawing/2014/main" id="{B27091D0-4DA3-4A51-8B10-B24B3CE3D782}"/>
              </a:ext>
            </a:extLst>
          </p:cNvPr>
          <p:cNvSpPr>
            <a:spLocks noGrp="1"/>
          </p:cNvSpPr>
          <p:nvPr>
            <p:ph idx="1"/>
          </p:nvPr>
        </p:nvSpPr>
        <p:spPr/>
        <p:txBody>
          <a:bodyPr>
            <a:normAutofit/>
          </a:bodyPr>
          <a:lstStyle/>
          <a:p>
            <a:pPr algn="just" rtl="1"/>
            <a:r>
              <a:rPr lang="ar-IQ" sz="3600" dirty="0">
                <a:latin typeface="Times New Roman" panose="02020603050405020304" pitchFamily="18" charset="0"/>
                <a:cs typeface="Times New Roman" panose="02020603050405020304" pitchFamily="18" charset="0"/>
              </a:rPr>
              <a:t>تقضي الامانة العلمية عند كتابة البحث العلمي ذكر المصدر الذي تم اعتماد ما ذكر فيه والاشارة الى مؤلف المصدر حفاظا على حقوق الغير بحيث يمكن للقارئ الرجوع لمصدر المعلومة والاستزادة بالمعلومات </a:t>
            </a:r>
          </a:p>
          <a:p>
            <a:pPr algn="just" rtl="1"/>
            <a:r>
              <a:rPr lang="ar-IQ" sz="3600" dirty="0">
                <a:latin typeface="Times New Roman" panose="02020603050405020304" pitchFamily="18" charset="0"/>
                <a:cs typeface="Times New Roman" panose="02020603050405020304" pitchFamily="18" charset="0"/>
              </a:rPr>
              <a:t>يعد دليل على ان الباحث قد احسن باطلاعه على المصادر ومعرفة فحواها </a:t>
            </a:r>
          </a:p>
          <a:p>
            <a:pPr algn="just" rtl="1"/>
            <a:r>
              <a:rPr lang="ar-IQ" sz="3600" dirty="0">
                <a:latin typeface="Times New Roman" panose="02020603050405020304" pitchFamily="18" charset="0"/>
                <a:cs typeface="Times New Roman" panose="02020603050405020304" pitchFamily="18" charset="0"/>
              </a:rPr>
              <a:t>تبين للباحثين والقراء مدى حداثة المعلومات الواردة من خلال كتابة تاريخ النشر الخاص بالمصدر.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4974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BC76-0CD0-4FFC-9B12-9CDCE4370F36}"/>
              </a:ext>
            </a:extLst>
          </p:cNvPr>
          <p:cNvSpPr>
            <a:spLocks noGrp="1"/>
          </p:cNvSpPr>
          <p:nvPr>
            <p:ph type="title"/>
          </p:nvPr>
        </p:nvSpPr>
        <p:spPr>
          <a:xfrm>
            <a:off x="224851" y="247339"/>
            <a:ext cx="11602387" cy="1191717"/>
          </a:xfrm>
          <a:gradFill flip="none" rotWithShape="1">
            <a:gsLst>
              <a:gs pos="0">
                <a:schemeClr val="accent1">
                  <a:lumMod val="0"/>
                  <a:lumOff val="100000"/>
                </a:schemeClr>
              </a:gs>
              <a:gs pos="9000">
                <a:schemeClr val="accent1">
                  <a:lumMod val="0"/>
                  <a:lumOff val="100000"/>
                </a:schemeClr>
              </a:gs>
              <a:gs pos="58000">
                <a:schemeClr val="accent1">
                  <a:lumMod val="100000"/>
                </a:schemeClr>
              </a:gs>
            </a:gsLst>
            <a:path path="circle">
              <a:fillToRect l="50000" t="-80000" r="50000" b="180000"/>
            </a:path>
            <a:tileRect/>
          </a:gradFill>
        </p:spPr>
        <p:txBody>
          <a:bodyPr/>
          <a:lstStyle/>
          <a:p>
            <a:pPr algn="ctr" rtl="1"/>
            <a:r>
              <a:rPr lang="ar-IQ" dirty="0"/>
              <a:t>اهمية التوثيق</a:t>
            </a:r>
            <a:endParaRPr lang="en-US" dirty="0"/>
          </a:p>
        </p:txBody>
      </p:sp>
      <p:graphicFrame>
        <p:nvGraphicFramePr>
          <p:cNvPr id="5" name="Content Placeholder 4">
            <a:extLst>
              <a:ext uri="{FF2B5EF4-FFF2-40B4-BE49-F238E27FC236}">
                <a16:creationId xmlns:a16="http://schemas.microsoft.com/office/drawing/2014/main" id="{7E25132B-5713-460A-B40D-BA83EDF7B0D8}"/>
              </a:ext>
            </a:extLst>
          </p:cNvPr>
          <p:cNvGraphicFramePr>
            <a:graphicFrameLocks noGrp="1"/>
          </p:cNvGraphicFramePr>
          <p:nvPr>
            <p:ph idx="1"/>
            <p:extLst>
              <p:ext uri="{D42A27DB-BD31-4B8C-83A1-F6EECF244321}">
                <p14:modId xmlns:p14="http://schemas.microsoft.com/office/powerpoint/2010/main" val="3267459039"/>
              </p:ext>
            </p:extLst>
          </p:nvPr>
        </p:nvGraphicFramePr>
        <p:xfrm>
          <a:off x="224852" y="1439056"/>
          <a:ext cx="11602387" cy="51716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0196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BF53F-20A1-449D-AD05-C26D37E3317A}"/>
              </a:ext>
            </a:extLst>
          </p:cNvPr>
          <p:cNvSpPr>
            <a:spLocks noGrp="1"/>
          </p:cNvSpPr>
          <p:nvPr>
            <p:ph type="title"/>
          </p:nvPr>
        </p:nvSpPr>
        <p:spPr/>
        <p:txBody>
          <a:bodyPr/>
          <a:lstStyle/>
          <a:p>
            <a:pPr algn="ctr" rtl="1"/>
            <a:r>
              <a:rPr lang="ar-IQ" b="1" dirty="0"/>
              <a:t> اسباب التوثيق</a:t>
            </a:r>
            <a:endParaRPr lang="en-US" b="1" dirty="0"/>
          </a:p>
        </p:txBody>
      </p:sp>
      <p:sp>
        <p:nvSpPr>
          <p:cNvPr id="3" name="Content Placeholder 2">
            <a:extLst>
              <a:ext uri="{FF2B5EF4-FFF2-40B4-BE49-F238E27FC236}">
                <a16:creationId xmlns:a16="http://schemas.microsoft.com/office/drawing/2014/main" id="{B7052659-FC24-4434-A0DB-2A9FEC6FB06F}"/>
              </a:ext>
            </a:extLst>
          </p:cNvPr>
          <p:cNvSpPr>
            <a:spLocks noGrp="1"/>
          </p:cNvSpPr>
          <p:nvPr>
            <p:ph idx="1"/>
          </p:nvPr>
        </p:nvSpPr>
        <p:spPr>
          <a:xfrm>
            <a:off x="838200" y="1259174"/>
            <a:ext cx="10515600" cy="4917789"/>
          </a:xfrm>
        </p:spPr>
        <p:txBody>
          <a:bodyPr>
            <a:normAutofit/>
          </a:bodyPr>
          <a:lstStyle/>
          <a:p>
            <a:pPr algn="r" rtl="1"/>
            <a:r>
              <a:rPr lang="ar-IQ" sz="3600" dirty="0"/>
              <a:t>لماذا نحتاج للتوثيق؟</a:t>
            </a:r>
          </a:p>
          <a:p>
            <a:pPr marL="0" indent="0" algn="r" rtl="1">
              <a:buNone/>
            </a:pPr>
            <a:endParaRPr lang="ar-IQ" sz="3600" dirty="0"/>
          </a:p>
          <a:p>
            <a:pPr algn="r" rtl="1"/>
            <a:r>
              <a:rPr lang="ar-IQ" sz="3600" dirty="0"/>
              <a:t>تفادي الانتحال والوقوع في </a:t>
            </a:r>
            <a:r>
              <a:rPr lang="en-US" sz="3600" dirty="0"/>
              <a:t>Plagiarism</a:t>
            </a:r>
            <a:r>
              <a:rPr lang="ar-IQ" sz="3600" dirty="0"/>
              <a:t>(ادعاء عمل قام به شخص اخر)</a:t>
            </a:r>
          </a:p>
          <a:p>
            <a:pPr algn="r" rtl="1"/>
            <a:r>
              <a:rPr lang="ar-IQ" sz="3600" dirty="0"/>
              <a:t>اعطاء انطباع ان ما تدعيه مستند لدراسات رصينة</a:t>
            </a:r>
          </a:p>
          <a:p>
            <a:pPr algn="r" rtl="1"/>
            <a:r>
              <a:rPr lang="ar-IQ" sz="3600" dirty="0"/>
              <a:t>اعطاء القارئ فرصة للتحقق من المعلومة التي استند اليها</a:t>
            </a:r>
          </a:p>
          <a:p>
            <a:pPr algn="r" rtl="1"/>
            <a:r>
              <a:rPr lang="ar-IQ" sz="3600" dirty="0"/>
              <a:t>مساعدة القارئ بالرجوع الى المصدر الذي اشار اليه لزيادة الاطلاع</a:t>
            </a:r>
            <a:endParaRPr lang="en-US" sz="3600" dirty="0"/>
          </a:p>
        </p:txBody>
      </p:sp>
    </p:spTree>
    <p:extLst>
      <p:ext uri="{BB962C8B-B14F-4D97-AF65-F5344CB8AC3E}">
        <p14:creationId xmlns:p14="http://schemas.microsoft.com/office/powerpoint/2010/main" val="3564516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4036-4BA7-4E61-98C4-90EC7DD8916E}"/>
              </a:ext>
            </a:extLst>
          </p:cNvPr>
          <p:cNvSpPr>
            <a:spLocks noGrp="1"/>
          </p:cNvSpPr>
          <p:nvPr>
            <p:ph type="title"/>
          </p:nvPr>
        </p:nvSpPr>
        <p:spPr/>
        <p:txBody>
          <a:bodyPr/>
          <a:lstStyle/>
          <a:p>
            <a:pPr algn="ctr" rtl="1"/>
            <a:r>
              <a:rPr lang="ar-IQ" b="1" dirty="0"/>
              <a:t>انواع المصادر </a:t>
            </a:r>
            <a:endParaRPr lang="en-US" b="1" dirty="0"/>
          </a:p>
        </p:txBody>
      </p:sp>
      <p:sp>
        <p:nvSpPr>
          <p:cNvPr id="3" name="Content Placeholder 2">
            <a:extLst>
              <a:ext uri="{FF2B5EF4-FFF2-40B4-BE49-F238E27FC236}">
                <a16:creationId xmlns:a16="http://schemas.microsoft.com/office/drawing/2014/main" id="{B4027D6E-94E5-4BC4-B91D-30CA462799A9}"/>
              </a:ext>
            </a:extLst>
          </p:cNvPr>
          <p:cNvSpPr>
            <a:spLocks noGrp="1"/>
          </p:cNvSpPr>
          <p:nvPr>
            <p:ph idx="1"/>
          </p:nvPr>
        </p:nvSpPr>
        <p:spPr>
          <a:xfrm>
            <a:off x="838200" y="1226021"/>
            <a:ext cx="10515600" cy="5266854"/>
          </a:xfrm>
        </p:spPr>
        <p:txBody>
          <a:bodyPr>
            <a:noAutofit/>
          </a:bodyPr>
          <a:lstStyle/>
          <a:p>
            <a:pPr algn="r" rtl="1"/>
            <a:r>
              <a:rPr lang="ar-IQ" sz="3200" dirty="0">
                <a:latin typeface="Times New Roman" panose="02020603050405020304" pitchFamily="18" charset="0"/>
                <a:cs typeface="Times New Roman" panose="02020603050405020304" pitchFamily="18" charset="0"/>
              </a:rPr>
              <a:t>المصادر المحكمة</a:t>
            </a:r>
          </a:p>
          <a:p>
            <a:pPr lvl="1" algn="r" rtl="1"/>
            <a:r>
              <a:rPr lang="ar-IQ" sz="3200" dirty="0">
                <a:latin typeface="Times New Roman" panose="02020603050405020304" pitchFamily="18" charset="0"/>
                <a:cs typeface="Times New Roman" panose="02020603050405020304" pitchFamily="18" charset="0"/>
              </a:rPr>
              <a:t>كتاب في التخصص</a:t>
            </a:r>
          </a:p>
          <a:p>
            <a:pPr lvl="1" algn="r" rtl="1"/>
            <a:r>
              <a:rPr lang="ar-IQ" sz="3200" dirty="0">
                <a:latin typeface="Times New Roman" panose="02020603050405020304" pitchFamily="18" charset="0"/>
                <a:cs typeface="Times New Roman" panose="02020603050405020304" pitchFamily="18" charset="0"/>
              </a:rPr>
              <a:t>الرسائل والاطروحات الجامعية</a:t>
            </a:r>
          </a:p>
          <a:p>
            <a:pPr lvl="1" algn="r" rtl="1"/>
            <a:r>
              <a:rPr lang="ar-IQ" sz="3200" dirty="0">
                <a:latin typeface="Times New Roman" panose="02020603050405020304" pitchFamily="18" charset="0"/>
                <a:cs typeface="Times New Roman" panose="02020603050405020304" pitchFamily="18" charset="0"/>
              </a:rPr>
              <a:t>بحث في مجلات رصينة</a:t>
            </a:r>
          </a:p>
          <a:p>
            <a:pPr lvl="1" algn="r" rtl="1"/>
            <a:r>
              <a:rPr lang="ar-IQ" sz="3200" dirty="0">
                <a:latin typeface="Times New Roman" panose="02020603050405020304" pitchFamily="18" charset="0"/>
                <a:cs typeface="Times New Roman" panose="02020603050405020304" pitchFamily="18" charset="0"/>
              </a:rPr>
              <a:t>مقالة  في دورية ( ورقية او الكترونية)</a:t>
            </a:r>
          </a:p>
          <a:p>
            <a:pPr lvl="1" algn="r" rtl="1"/>
            <a:r>
              <a:rPr lang="ar-IQ" sz="3200" dirty="0">
                <a:latin typeface="Times New Roman" panose="02020603050405020304" pitchFamily="18" charset="0"/>
                <a:cs typeface="Times New Roman" panose="02020603050405020304" pitchFamily="18" charset="0"/>
              </a:rPr>
              <a:t>اوراق في مؤتمرات علمية</a:t>
            </a:r>
          </a:p>
          <a:p>
            <a:pPr marL="457200" lvl="1" indent="0" algn="r" rtl="1">
              <a:buNone/>
            </a:pPr>
            <a:endParaRPr lang="ar-IQ" sz="3200" dirty="0">
              <a:latin typeface="Times New Roman" panose="02020603050405020304" pitchFamily="18" charset="0"/>
              <a:cs typeface="Times New Roman" panose="02020603050405020304" pitchFamily="18" charset="0"/>
            </a:endParaRPr>
          </a:p>
          <a:p>
            <a:pPr marL="457200" lvl="1" indent="0" algn="r" rtl="1">
              <a:buNone/>
            </a:pPr>
            <a:r>
              <a:rPr lang="ar-IQ" sz="3200" dirty="0">
                <a:latin typeface="Times New Roman" panose="02020603050405020304" pitchFamily="18" charset="0"/>
                <a:cs typeface="Times New Roman" panose="02020603050405020304" pitchFamily="18" charset="0"/>
              </a:rPr>
              <a:t>ابتعد قدر الامكان عن الاستشهاد من المصادر غير الموثقة( الجرائد والمجلات ومواقع الانترنت وغيرها) الا لسبب حقيقي وضروري</a:t>
            </a:r>
          </a:p>
        </p:txBody>
      </p:sp>
      <p:pic>
        <p:nvPicPr>
          <p:cNvPr id="6" name="Content Placeholder 4">
            <a:extLst>
              <a:ext uri="{FF2B5EF4-FFF2-40B4-BE49-F238E27FC236}">
                <a16:creationId xmlns:a16="http://schemas.microsoft.com/office/drawing/2014/main" id="{EB43B24C-5900-43E6-895C-73234AB0D04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4545" y="1825625"/>
            <a:ext cx="4746886" cy="2431582"/>
          </a:xfrm>
          <a:prstGeom prst="rect">
            <a:avLst/>
          </a:prstGeom>
        </p:spPr>
      </p:pic>
    </p:spTree>
    <p:extLst>
      <p:ext uri="{BB962C8B-B14F-4D97-AF65-F5344CB8AC3E}">
        <p14:creationId xmlns:p14="http://schemas.microsoft.com/office/powerpoint/2010/main" val="514251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8E99D-D75F-45A4-9A2E-CF4BBAB56689}"/>
              </a:ext>
            </a:extLst>
          </p:cNvPr>
          <p:cNvSpPr>
            <a:spLocks noGrp="1"/>
          </p:cNvSpPr>
          <p:nvPr>
            <p:ph type="title"/>
          </p:nvPr>
        </p:nvSpPr>
        <p:spPr/>
        <p:txBody>
          <a:bodyPr/>
          <a:lstStyle/>
          <a:p>
            <a:pPr algn="r" rtl="1"/>
            <a:r>
              <a:rPr lang="ar-IQ" dirty="0"/>
              <a:t>اخطاء شائعة في التوثيق</a:t>
            </a:r>
            <a:endParaRPr lang="en-US" dirty="0"/>
          </a:p>
        </p:txBody>
      </p:sp>
      <p:sp>
        <p:nvSpPr>
          <p:cNvPr id="3" name="Content Placeholder 2">
            <a:extLst>
              <a:ext uri="{FF2B5EF4-FFF2-40B4-BE49-F238E27FC236}">
                <a16:creationId xmlns:a16="http://schemas.microsoft.com/office/drawing/2014/main" id="{F6A2C77F-4347-45CA-8BB5-9F360D4FA6C1}"/>
              </a:ext>
            </a:extLst>
          </p:cNvPr>
          <p:cNvSpPr>
            <a:spLocks noGrp="1"/>
          </p:cNvSpPr>
          <p:nvPr>
            <p:ph idx="1"/>
          </p:nvPr>
        </p:nvSpPr>
        <p:spPr>
          <a:xfrm>
            <a:off x="838200" y="1510832"/>
            <a:ext cx="10515600" cy="4351338"/>
          </a:xfrm>
        </p:spPr>
        <p:txBody>
          <a:bodyPr>
            <a:normAutofit/>
          </a:bodyPr>
          <a:lstStyle/>
          <a:p>
            <a:pPr marL="0" indent="0" algn="just" rtl="1">
              <a:buNone/>
            </a:pPr>
            <a:r>
              <a:rPr lang="ar-IQ" sz="3600" dirty="0">
                <a:cs typeface="+mj-cs"/>
              </a:rPr>
              <a:t>ذكر مصدر في قائمة المصادر ولم يذكر في المتن او بالعكس</a:t>
            </a:r>
          </a:p>
          <a:p>
            <a:pPr marL="0" indent="0" algn="just" rtl="1">
              <a:buNone/>
            </a:pPr>
            <a:r>
              <a:rPr lang="ar-IQ" sz="3600" dirty="0">
                <a:cs typeface="+mj-cs"/>
              </a:rPr>
              <a:t>ذكر مصدر بعيد عن موضع الاستشهاد</a:t>
            </a:r>
          </a:p>
          <a:p>
            <a:pPr marL="0" indent="0" algn="just" rtl="1">
              <a:buNone/>
            </a:pPr>
            <a:r>
              <a:rPr lang="ar-IQ" sz="3600" dirty="0">
                <a:cs typeface="+mj-cs"/>
              </a:rPr>
              <a:t>الاكثار من عبارة نقلا عن .....</a:t>
            </a:r>
          </a:p>
          <a:p>
            <a:pPr marL="0" indent="0" algn="just" rtl="1">
              <a:buNone/>
            </a:pPr>
            <a:r>
              <a:rPr lang="ar-IQ" sz="3600" dirty="0">
                <a:cs typeface="+mj-cs"/>
              </a:rPr>
              <a:t>الاقتباس الحرفي دون حاجة او ضرورة له</a:t>
            </a:r>
          </a:p>
          <a:p>
            <a:pPr marL="0" indent="0" algn="just" rtl="1">
              <a:buNone/>
            </a:pPr>
            <a:r>
              <a:rPr lang="ar-IQ" sz="3600" dirty="0">
                <a:cs typeface="+mj-cs"/>
              </a:rPr>
              <a:t>الاعتماد على مرجع محدد بكثرة</a:t>
            </a:r>
          </a:p>
          <a:p>
            <a:pPr marL="0" indent="0" algn="just" rtl="1">
              <a:buNone/>
            </a:pPr>
            <a:r>
              <a:rPr lang="ar-IQ" sz="3600" dirty="0">
                <a:cs typeface="+mj-cs"/>
              </a:rPr>
              <a:t>الاستشهاد بفكرة عامة (لاحاجة للاستشهاد هنا)</a:t>
            </a:r>
            <a:endParaRPr lang="en-US" sz="3600" dirty="0">
              <a:cs typeface="+mj-cs"/>
            </a:endParaRPr>
          </a:p>
        </p:txBody>
      </p:sp>
      <p:pic>
        <p:nvPicPr>
          <p:cNvPr id="4" name="Content Placeholder 7">
            <a:extLst>
              <a:ext uri="{FF2B5EF4-FFF2-40B4-BE49-F238E27FC236}">
                <a16:creationId xmlns:a16="http://schemas.microsoft.com/office/drawing/2014/main" id="{E1705D46-C328-4BC1-AA68-20BEC0D9C09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90640" y="2245349"/>
            <a:ext cx="3461439" cy="4247525"/>
          </a:xfrm>
          <a:prstGeom prst="rect">
            <a:avLst/>
          </a:prstGeom>
        </p:spPr>
      </p:pic>
    </p:spTree>
    <p:extLst>
      <p:ext uri="{BB962C8B-B14F-4D97-AF65-F5344CB8AC3E}">
        <p14:creationId xmlns:p14="http://schemas.microsoft.com/office/powerpoint/2010/main" val="3258995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BC76-0CD0-4FFC-9B12-9CDCE4370F36}"/>
              </a:ext>
            </a:extLst>
          </p:cNvPr>
          <p:cNvSpPr>
            <a:spLocks noGrp="1"/>
          </p:cNvSpPr>
          <p:nvPr>
            <p:ph type="title"/>
          </p:nvPr>
        </p:nvSpPr>
        <p:spPr>
          <a:xfrm>
            <a:off x="838200" y="365125"/>
            <a:ext cx="10515600" cy="1103911"/>
          </a:xfrm>
        </p:spPr>
        <p:txBody>
          <a:bodyPr/>
          <a:lstStyle/>
          <a:p>
            <a:pPr algn="ctr" rtl="1"/>
            <a:r>
              <a:rPr lang="ar-IQ" dirty="0"/>
              <a:t>طرق التوثيق </a:t>
            </a:r>
            <a:endParaRPr lang="en-US" dirty="0"/>
          </a:p>
        </p:txBody>
      </p:sp>
      <p:sp>
        <p:nvSpPr>
          <p:cNvPr id="13" name="Content Placeholder 12">
            <a:extLst>
              <a:ext uri="{FF2B5EF4-FFF2-40B4-BE49-F238E27FC236}">
                <a16:creationId xmlns:a16="http://schemas.microsoft.com/office/drawing/2014/main" id="{B27091D0-4DA3-4A51-8B10-B24B3CE3D782}"/>
              </a:ext>
            </a:extLst>
          </p:cNvPr>
          <p:cNvSpPr>
            <a:spLocks noGrp="1"/>
          </p:cNvSpPr>
          <p:nvPr>
            <p:ph idx="1"/>
          </p:nvPr>
        </p:nvSpPr>
        <p:spPr>
          <a:xfrm>
            <a:off x="838200" y="1469036"/>
            <a:ext cx="10515600" cy="5023839"/>
          </a:xfrm>
        </p:spPr>
        <p:txBody>
          <a:bodyPr>
            <a:noAutofit/>
          </a:bodyPr>
          <a:lstStyle/>
          <a:p>
            <a:pPr algn="just" rtl="1">
              <a:lnSpc>
                <a:spcPct val="100000"/>
              </a:lnSpc>
            </a:pPr>
            <a:r>
              <a:rPr lang="ar-IQ" sz="3200" dirty="0">
                <a:cs typeface="+mj-cs"/>
              </a:rPr>
              <a:t>نظام هارفارد</a:t>
            </a:r>
            <a:r>
              <a:rPr lang="en-US" sz="3200" dirty="0">
                <a:cs typeface="+mj-cs"/>
              </a:rPr>
              <a:t>- </a:t>
            </a:r>
            <a:r>
              <a:rPr lang="ar-IQ" sz="3200" dirty="0">
                <a:cs typeface="+mj-cs"/>
              </a:rPr>
              <a:t> الاكثر شيوعا في المنظمات التعليمية البريطانية</a:t>
            </a:r>
          </a:p>
          <a:p>
            <a:pPr algn="just" rtl="1">
              <a:lnSpc>
                <a:spcPct val="100000"/>
              </a:lnSpc>
            </a:pPr>
            <a:r>
              <a:rPr lang="ar-IQ" sz="3200" dirty="0">
                <a:cs typeface="+mj-cs"/>
              </a:rPr>
              <a:t>نظام شيكاغو</a:t>
            </a:r>
            <a:r>
              <a:rPr lang="en-US" sz="3200" dirty="0">
                <a:cs typeface="+mj-cs"/>
              </a:rPr>
              <a:t>-</a:t>
            </a:r>
            <a:r>
              <a:rPr lang="ar-IQ" sz="3200" dirty="0">
                <a:cs typeface="+mj-cs"/>
              </a:rPr>
              <a:t> يعرف بنظام </a:t>
            </a:r>
            <a:r>
              <a:rPr lang="en-US" sz="3200" dirty="0">
                <a:cs typeface="+mj-cs"/>
              </a:rPr>
              <a:t>Turabian</a:t>
            </a:r>
            <a:r>
              <a:rPr lang="ar-IQ" sz="3200" dirty="0">
                <a:cs typeface="+mj-cs"/>
              </a:rPr>
              <a:t> يستخدم في مجال الاعمال والتاريخ والفنون </a:t>
            </a:r>
          </a:p>
          <a:p>
            <a:pPr algn="just" rtl="1">
              <a:lnSpc>
                <a:spcPct val="100000"/>
              </a:lnSpc>
            </a:pPr>
            <a:r>
              <a:rPr lang="ar-IQ" sz="3200" dirty="0">
                <a:cs typeface="+mj-cs"/>
              </a:rPr>
              <a:t>الاشارات الرقمية- اعطاء رقم للمصدر ثم تجميعها بالهامش وفي نهاية البحث بقائمة المصادر بحسب الارقام المتسلسلة</a:t>
            </a:r>
            <a:endParaRPr lang="en-US" sz="3200" dirty="0">
              <a:cs typeface="+mj-cs"/>
            </a:endParaRPr>
          </a:p>
          <a:p>
            <a:pPr algn="just" rtl="1">
              <a:lnSpc>
                <a:spcPct val="100000"/>
              </a:lnSpc>
            </a:pPr>
            <a:r>
              <a:rPr lang="ar-IQ" sz="3200" dirty="0">
                <a:cs typeface="+mj-cs"/>
              </a:rPr>
              <a:t>جمعية اللغات الحديثة  </a:t>
            </a:r>
            <a:r>
              <a:rPr lang="en-US" sz="3200" dirty="0">
                <a:cs typeface="+mj-cs"/>
              </a:rPr>
              <a:t>MLA</a:t>
            </a:r>
            <a:r>
              <a:rPr lang="ar-IQ" sz="3200" dirty="0">
                <a:cs typeface="+mj-cs"/>
              </a:rPr>
              <a:t>- غالبا ما يستخدم في حقول العلوم الانسانية</a:t>
            </a:r>
          </a:p>
          <a:p>
            <a:pPr algn="just" rtl="1">
              <a:lnSpc>
                <a:spcPct val="100000"/>
              </a:lnSpc>
            </a:pPr>
            <a:r>
              <a:rPr lang="ar-IQ" sz="3200" b="1" dirty="0">
                <a:cs typeface="+mj-cs"/>
              </a:rPr>
              <a:t>جمعية علم النفس الامريكية </a:t>
            </a:r>
            <a:r>
              <a:rPr lang="en-US" sz="3200" b="1" dirty="0">
                <a:cs typeface="+mj-cs"/>
              </a:rPr>
              <a:t>  APA</a:t>
            </a:r>
            <a:r>
              <a:rPr lang="ar-IQ" sz="3200" b="1" dirty="0">
                <a:cs typeface="+mj-cs"/>
              </a:rPr>
              <a:t> </a:t>
            </a:r>
            <a:r>
              <a:rPr lang="ar-IQ" sz="3200" dirty="0">
                <a:cs typeface="+mj-cs"/>
              </a:rPr>
              <a:t>– غالبا ما يستخدم في التعليم وعلم النفس والعلوم ، وسنتحدث عنه بالتفصيل </a:t>
            </a:r>
            <a:endParaRPr lang="en-US" sz="3200" dirty="0">
              <a:cs typeface="+mj-cs"/>
            </a:endParaRPr>
          </a:p>
        </p:txBody>
      </p:sp>
    </p:spTree>
    <p:extLst>
      <p:ext uri="{BB962C8B-B14F-4D97-AF65-F5344CB8AC3E}">
        <p14:creationId xmlns:p14="http://schemas.microsoft.com/office/powerpoint/2010/main" val="11703095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1181</TotalTime>
  <Words>2144</Words>
  <Application>Microsoft Office PowerPoint</Application>
  <PresentationFormat>Widescreen</PresentationFormat>
  <Paragraphs>184</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 Massir Ballpoint</vt:lpstr>
      <vt:lpstr>Arial</vt:lpstr>
      <vt:lpstr>Calibri</vt:lpstr>
      <vt:lpstr>Calibri Light</vt:lpstr>
      <vt:lpstr>Poppins</vt:lpstr>
      <vt:lpstr>Times New Roman</vt:lpstr>
      <vt:lpstr>Office Theme</vt:lpstr>
      <vt:lpstr>ندوة     كيفية توثيق المصادر  العلمية باعتماد اسلوب APA</vt:lpstr>
      <vt:lpstr>مقدمة </vt:lpstr>
      <vt:lpstr>التوثيق</vt:lpstr>
      <vt:lpstr>اهمية التوثيق</vt:lpstr>
      <vt:lpstr>اهمية التوثيق</vt:lpstr>
      <vt:lpstr> اسباب التوثيق</vt:lpstr>
      <vt:lpstr>انواع المصادر </vt:lpstr>
      <vt:lpstr>اخطاء شائعة في التوثيق</vt:lpstr>
      <vt:lpstr>طرق التوثيق </vt:lpstr>
      <vt:lpstr>التوثيق بحسب نظام الجمعية النفسية الامريكية APA</vt:lpstr>
      <vt:lpstr>التوثيق في المتن(1)</vt:lpstr>
      <vt:lpstr>التوثيق في المتن(2) </vt:lpstr>
      <vt:lpstr>التوثيق في متن البحث(3)</vt:lpstr>
      <vt:lpstr>  توثيق للباحث/ (ان) او(ون)   </vt:lpstr>
      <vt:lpstr>توثيق للباحث/ (ان) او(ون)  في متن البحث </vt:lpstr>
      <vt:lpstr>توثيق للباحث/ (ان) او(ون)  في متن البحث </vt:lpstr>
      <vt:lpstr>توثيق المصادر الاجنبية </vt:lpstr>
      <vt:lpstr>PowerPoint Presentation</vt:lpstr>
      <vt:lpstr>PowerPoint Presentation</vt:lpstr>
      <vt:lpstr>PowerPoint Presentation</vt:lpstr>
      <vt:lpstr>التوثيق في قائة المصادر </vt:lpstr>
      <vt:lpstr>التوثيق في قائمة المصادر</vt:lpstr>
      <vt:lpstr>شكل القائمة </vt:lpstr>
      <vt:lpstr>توثيق الكتب في قائمة المصادر</vt:lpstr>
      <vt:lpstr>توثيق الكتب المترجمة في قائمة المصادر</vt:lpstr>
      <vt:lpstr>في حالة كتاب مترجم</vt:lpstr>
      <vt:lpstr>توثيق الرسائل الجامعية </vt:lpstr>
      <vt:lpstr>توثيق الدوريات - المجلات العلمية </vt:lpstr>
      <vt:lpstr>المؤتمرات</vt:lpstr>
      <vt:lpstr>توثيق مواقع الانترنت </vt:lpstr>
      <vt:lpstr>بحوث منشورة على الانترنت</vt:lpstr>
      <vt:lpstr>توثيق مواقع الانترنت </vt:lpstr>
      <vt:lpstr>توثيق صفحة على الإنترنت </vt:lpstr>
      <vt:lpstr>ملاحظات اضافية</vt:lpstr>
      <vt:lpstr>ملاحظات عن كتابة التاريخ</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ورشة بعنوان  توثيق المصادر العلمية</dc:title>
  <dc:creator>Dr.Sabah</dc:creator>
  <cp:lastModifiedBy>ryzn rip</cp:lastModifiedBy>
  <cp:revision>80</cp:revision>
  <dcterms:created xsi:type="dcterms:W3CDTF">2021-04-25T10:52:25Z</dcterms:created>
  <dcterms:modified xsi:type="dcterms:W3CDTF">2022-03-07T12:33:13Z</dcterms:modified>
</cp:coreProperties>
</file>