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8" r:id="rId2"/>
    <p:sldId id="288" r:id="rId3"/>
    <p:sldId id="290" r:id="rId4"/>
    <p:sldId id="289" r:id="rId5"/>
    <p:sldId id="296" r:id="rId6"/>
    <p:sldId id="258" r:id="rId7"/>
    <p:sldId id="310" r:id="rId8"/>
    <p:sldId id="259" r:id="rId9"/>
    <p:sldId id="260" r:id="rId10"/>
    <p:sldId id="261" r:id="rId11"/>
    <p:sldId id="294" r:id="rId12"/>
    <p:sldId id="263" r:id="rId13"/>
    <p:sldId id="308" r:id="rId14"/>
    <p:sldId id="282" r:id="rId15"/>
    <p:sldId id="295" r:id="rId16"/>
    <p:sldId id="265" r:id="rId17"/>
    <p:sldId id="266" r:id="rId18"/>
    <p:sldId id="267" r:id="rId19"/>
    <p:sldId id="268" r:id="rId20"/>
    <p:sldId id="269" r:id="rId21"/>
    <p:sldId id="270" r:id="rId22"/>
    <p:sldId id="271" r:id="rId23"/>
    <p:sldId id="272" r:id="rId24"/>
    <p:sldId id="273" r:id="rId25"/>
    <p:sldId id="274" r:id="rId26"/>
    <p:sldId id="276" r:id="rId27"/>
    <p:sldId id="277" r:id="rId28"/>
    <p:sldId id="306" r:id="rId2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7" d="100"/>
          <a:sy n="67"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4796B36-8D52-4CA4-A3EE-39564A6C6B37}" type="datetimeFigureOut">
              <a:rPr lang="ar-IQ" smtClean="0"/>
              <a:t>28/07/1443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942374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4796B36-8D52-4CA4-A3EE-39564A6C6B37}" type="datetimeFigureOut">
              <a:rPr lang="ar-IQ" smtClean="0"/>
              <a:t>28/07/1443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337473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4796B36-8D52-4CA4-A3EE-39564A6C6B37}" type="datetimeFigureOut">
              <a:rPr lang="ar-IQ" smtClean="0"/>
              <a:t>28/07/1443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138463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4796B36-8D52-4CA4-A3EE-39564A6C6B37}" type="datetimeFigureOut">
              <a:rPr lang="ar-IQ" smtClean="0"/>
              <a:t>28/07/1443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2184176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4796B36-8D52-4CA4-A3EE-39564A6C6B37}" type="datetimeFigureOut">
              <a:rPr lang="ar-IQ" smtClean="0"/>
              <a:t>28/07/1443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278939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4796B36-8D52-4CA4-A3EE-39564A6C6B37}" type="datetimeFigureOut">
              <a:rPr lang="ar-IQ" smtClean="0"/>
              <a:t>28/07/1443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278703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4796B36-8D52-4CA4-A3EE-39564A6C6B37}" type="datetimeFigureOut">
              <a:rPr lang="ar-IQ" smtClean="0"/>
              <a:t>28/07/1443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826329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4796B36-8D52-4CA4-A3EE-39564A6C6B37}" type="datetimeFigureOut">
              <a:rPr lang="ar-IQ" smtClean="0"/>
              <a:t>28/07/1443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3761543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4796B36-8D52-4CA4-A3EE-39564A6C6B37}" type="datetimeFigureOut">
              <a:rPr lang="ar-IQ" smtClean="0"/>
              <a:t>28/07/1443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21800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4796B36-8D52-4CA4-A3EE-39564A6C6B37}" type="datetimeFigureOut">
              <a:rPr lang="ar-IQ" smtClean="0"/>
              <a:t>28/07/1443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328764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4796B36-8D52-4CA4-A3EE-39564A6C6B37}" type="datetimeFigureOut">
              <a:rPr lang="ar-IQ" smtClean="0"/>
              <a:t>28/07/1443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619013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5000"/>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4796B36-8D52-4CA4-A3EE-39564A6C6B37}" type="datetimeFigureOut">
              <a:rPr lang="ar-IQ" smtClean="0"/>
              <a:t>28/07/1443</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DE45505-4ED3-48A1-B0C8-25AEA53331BD}" type="slidenum">
              <a:rPr lang="ar-IQ" smtClean="0"/>
              <a:t>‹#›</a:t>
            </a:fld>
            <a:endParaRPr lang="ar-IQ"/>
          </a:p>
        </p:txBody>
      </p:sp>
    </p:spTree>
    <p:extLst>
      <p:ext uri="{BB962C8B-B14F-4D97-AF65-F5344CB8AC3E}">
        <p14:creationId xmlns:p14="http://schemas.microsoft.com/office/powerpoint/2010/main" val="575626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2192000" cy="5909310"/>
          </a:xfrm>
          <a:prstGeom prst="rect">
            <a:avLst/>
          </a:prstGeom>
        </p:spPr>
        <p:txBody>
          <a:bodyPr wrap="square">
            <a:spAutoFit/>
          </a:bodyPr>
          <a:lstStyle/>
          <a:p>
            <a:pPr algn="ctr"/>
            <a:r>
              <a:rPr lang="ar-SA" sz="5400" b="1" dirty="0" smtClean="0"/>
              <a:t>تقنية تحليل القيمة </a:t>
            </a:r>
            <a:r>
              <a:rPr lang="ar-SA" sz="5400" b="1" dirty="0"/>
              <a:t>ودورها في تحقيق الميزة </a:t>
            </a:r>
            <a:r>
              <a:rPr lang="ar-SA" sz="5400" b="1" dirty="0" smtClean="0"/>
              <a:t>التنافسية </a:t>
            </a:r>
            <a:r>
              <a:rPr lang="ar-IQ" sz="5400" b="1" dirty="0"/>
              <a:t/>
            </a:r>
            <a:br>
              <a:rPr lang="ar-IQ" sz="5400" b="1" dirty="0"/>
            </a:br>
            <a:r>
              <a:rPr lang="ar-IQ" sz="5400" dirty="0"/>
              <a:t/>
            </a:r>
            <a:br>
              <a:rPr lang="ar-IQ" sz="5400" dirty="0"/>
            </a:br>
            <a:r>
              <a:rPr lang="ar-IQ" sz="5400" u="sng" dirty="0" smtClean="0"/>
              <a:t>ندوة </a:t>
            </a:r>
            <a:r>
              <a:rPr lang="ar-IQ" sz="5400" u="sng" dirty="0" smtClean="0"/>
              <a:t>من </a:t>
            </a:r>
            <a:r>
              <a:rPr lang="ar-IQ" sz="5400" u="sng" dirty="0"/>
              <a:t>اعداد </a:t>
            </a:r>
            <a:br>
              <a:rPr lang="ar-IQ" sz="5400" u="sng" dirty="0"/>
            </a:br>
            <a:r>
              <a:rPr lang="ar-IQ" sz="5400" b="1" dirty="0">
                <a:ln w="18000">
                  <a:solidFill>
                    <a:schemeClr val="accent2">
                      <a:satMod val="140000"/>
                    </a:schemeClr>
                  </a:solidFill>
                  <a:prstDash val="solid"/>
                  <a:miter lim="800000"/>
                </a:ln>
                <a:effectLst>
                  <a:outerShdw blurRad="25500" dist="23000" dir="7020000" algn="tl">
                    <a:srgbClr val="000000">
                      <a:alpha val="50000"/>
                    </a:srgbClr>
                  </a:outerShdw>
                </a:effectLst>
              </a:rPr>
              <a:t>أ.د. منال جبار سرور     </a:t>
            </a:r>
            <a:r>
              <a:rPr lang="ar-IQ" sz="5400"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      </a:t>
            </a:r>
            <a:r>
              <a:rPr lang="ar-IQ" sz="5400" b="1" dirty="0">
                <a:ln w="18000">
                  <a:solidFill>
                    <a:schemeClr val="accent2">
                      <a:satMod val="140000"/>
                    </a:schemeClr>
                  </a:solidFill>
                  <a:prstDash val="solid"/>
                  <a:miter lim="800000"/>
                </a:ln>
                <a:effectLst>
                  <a:outerShdw blurRad="25500" dist="23000" dir="7020000" algn="tl">
                    <a:srgbClr val="000000">
                      <a:alpha val="50000"/>
                    </a:srgbClr>
                  </a:outerShdw>
                </a:effectLst>
              </a:rPr>
              <a:t>م.د.مشتاق كامل فرج </a:t>
            </a:r>
            <a:r>
              <a:rPr lang="ar-IQ" sz="5400"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بالتعاون مع </a:t>
            </a:r>
            <a:r>
              <a:rPr lang="ar-IQ" sz="5400"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التعليم المستمر في 4/11/2021</a:t>
            </a:r>
            <a:r>
              <a:rPr lang="ar-IQ" sz="5400" b="1" u="sng" dirty="0" smtClean="0">
                <a:ln w="18000">
                  <a:solidFill>
                    <a:schemeClr val="accent2">
                      <a:satMod val="140000"/>
                    </a:schemeClr>
                  </a:solidFill>
                  <a:prstDash val="solid"/>
                  <a:miter lim="800000"/>
                </a:ln>
                <a:effectLst>
                  <a:outerShdw blurRad="25500" dist="23000" dir="7020000" algn="tl">
                    <a:srgbClr val="000000">
                      <a:alpha val="50000"/>
                    </a:srgbClr>
                  </a:outerShdw>
                </a:effectLst>
              </a:rPr>
              <a:t> </a:t>
            </a:r>
            <a:r>
              <a:rPr lang="ar-IQ" sz="5400" b="1" dirty="0">
                <a:ln w="18000">
                  <a:solidFill>
                    <a:schemeClr val="accent2">
                      <a:satMod val="140000"/>
                    </a:schemeClr>
                  </a:solidFill>
                  <a:prstDash val="solid"/>
                  <a:miter lim="800000"/>
                </a:ln>
                <a:effectLst>
                  <a:outerShdw blurRad="25500" dist="23000" dir="7020000" algn="tl">
                    <a:srgbClr val="000000">
                      <a:alpha val="50000"/>
                    </a:srgbClr>
                  </a:outerShdw>
                </a:effectLst>
              </a:rPr>
              <a:t/>
            </a:r>
            <a:br>
              <a:rPr lang="ar-IQ" sz="5400" b="1" dirty="0">
                <a:ln w="18000">
                  <a:solidFill>
                    <a:schemeClr val="accent2">
                      <a:satMod val="140000"/>
                    </a:schemeClr>
                  </a:solidFill>
                  <a:prstDash val="solid"/>
                  <a:miter lim="800000"/>
                </a:ln>
                <a:effectLst>
                  <a:outerShdw blurRad="25500" dist="23000" dir="7020000" algn="tl">
                    <a:srgbClr val="000000">
                      <a:alpha val="50000"/>
                    </a:srgbClr>
                  </a:outerShdw>
                </a:effectLst>
              </a:rPr>
            </a:br>
            <a:r>
              <a:rPr lang="ar-IQ" sz="5400"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وقسم </a:t>
            </a:r>
            <a:r>
              <a:rPr lang="ar-IQ" sz="5400" b="1" dirty="0">
                <a:ln w="18000">
                  <a:solidFill>
                    <a:schemeClr val="accent2">
                      <a:satMod val="140000"/>
                    </a:schemeClr>
                  </a:solidFill>
                  <a:prstDash val="solid"/>
                  <a:miter lim="800000"/>
                </a:ln>
                <a:effectLst>
                  <a:outerShdw blurRad="25500" dist="23000" dir="7020000" algn="tl">
                    <a:srgbClr val="000000">
                      <a:alpha val="50000"/>
                    </a:srgbClr>
                  </a:outerShdw>
                </a:effectLst>
              </a:rPr>
              <a:t>المحاسبة /كلية الادارة والاقتصاد /جامعة بغداد </a:t>
            </a:r>
            <a:br>
              <a:rPr lang="ar-IQ" sz="5400" b="1" dirty="0">
                <a:ln w="18000">
                  <a:solidFill>
                    <a:schemeClr val="accent2">
                      <a:satMod val="140000"/>
                    </a:schemeClr>
                  </a:solidFill>
                  <a:prstDash val="solid"/>
                  <a:miter lim="800000"/>
                </a:ln>
                <a:effectLst>
                  <a:outerShdw blurRad="25500" dist="23000" dir="7020000" algn="tl">
                    <a:srgbClr val="000000">
                      <a:alpha val="50000"/>
                    </a:srgbClr>
                  </a:outerShdw>
                </a:effectLst>
              </a:rPr>
            </a:br>
            <a:r>
              <a:rPr lang="en-US" sz="5400" b="1" dirty="0">
                <a:ln w="18000">
                  <a:solidFill>
                    <a:schemeClr val="accent2">
                      <a:satMod val="140000"/>
                    </a:schemeClr>
                  </a:solidFill>
                  <a:prstDash val="solid"/>
                  <a:miter lim="800000"/>
                </a:ln>
                <a:effectLst>
                  <a:outerShdw blurRad="25500" dist="23000" dir="7020000" algn="tl">
                    <a:srgbClr val="000000">
                      <a:alpha val="50000"/>
                    </a:srgbClr>
                  </a:outerShdw>
                </a:effectLst>
              </a:rPr>
              <a:t>2021</a:t>
            </a:r>
            <a:endParaRPr lang="en-US" sz="5400" dirty="0"/>
          </a:p>
        </p:txBody>
      </p:sp>
    </p:spTree>
    <p:extLst>
      <p:ext uri="{BB962C8B-B14F-4D97-AF65-F5344CB8AC3E}">
        <p14:creationId xmlns:p14="http://schemas.microsoft.com/office/powerpoint/2010/main" val="370454590"/>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68491" y="161879"/>
            <a:ext cx="11477766" cy="584775"/>
          </a:xfrm>
          <a:prstGeom prst="rect">
            <a:avLst/>
          </a:prstGeom>
        </p:spPr>
        <p:txBody>
          <a:bodyPr wrap="square">
            <a:spAutoFit/>
          </a:bodyPr>
          <a:lstStyle/>
          <a:p>
            <a:pPr algn="just">
              <a:spcAft>
                <a:spcPts val="800"/>
              </a:spcAft>
            </a:pPr>
            <a:r>
              <a:rPr lang="ar-IQ" sz="3200" dirty="0" smtClean="0">
                <a:effectLst/>
                <a:latin typeface="Calibri" panose="020F0502020204030204" pitchFamily="34"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1" y="161879"/>
            <a:ext cx="12037324" cy="4524315"/>
          </a:xfrm>
          <a:prstGeom prst="rect">
            <a:avLst/>
          </a:prstGeom>
        </p:spPr>
        <p:txBody>
          <a:bodyPr wrap="square">
            <a:spAutoFit/>
          </a:bodyPr>
          <a:lstStyle/>
          <a:p>
            <a:pPr lvl="0" algn="justLow">
              <a:buNone/>
            </a:pPr>
            <a:r>
              <a:rPr lang="ar-IQ" sz="3600" b="1"/>
              <a:t>مرحلة الإبداع :</a:t>
            </a:r>
            <a:r>
              <a:rPr lang="ar-IQ" sz="3600"/>
              <a:t> في ظل هذه المرحلة يقوم فريق تحليل القيمة بإتباع منهجية التفكير البنّاء لتحديد الطرائق البديلة لأداء الوظيفة التي تلبي متطلبات الزبون ورغباته فضلاَ عن البحث عن المجالات التي تحقق للوحدة الاقتصادية تخفيض في تكلفة الوظيفة, ولتحقيق هذا الهدف فانه عادةً ما يتم استعمال عدة أدوات ولعل أهمها هو التحليل المفكك لتركيزه على تخفيض التكلفة وذلك إذا ما تم تجميع معلومات عن أفضل ما يتم تطبيقه من لدن الوحدات الاقتصادية المنافسة, إذاً فالتحليل المفكك ما هو إلا عملية تقويم لمنتجات المنافسين من اجل تحديد فرص تطوير منتجات الوحدة الاقتصادية وتخفيض التكلفة .</a:t>
            </a:r>
            <a:endParaRPr lang="en-US" sz="3600" dirty="0"/>
          </a:p>
        </p:txBody>
      </p:sp>
    </p:spTree>
    <p:extLst>
      <p:ext uri="{BB962C8B-B14F-4D97-AF65-F5344CB8AC3E}">
        <p14:creationId xmlns:p14="http://schemas.microsoft.com/office/powerpoint/2010/main" val="34832477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3" y="0"/>
            <a:ext cx="12091987" cy="6186309"/>
          </a:xfrm>
          <a:prstGeom prst="rect">
            <a:avLst/>
          </a:prstGeom>
        </p:spPr>
        <p:txBody>
          <a:bodyPr wrap="square">
            <a:spAutoFit/>
          </a:bodyPr>
          <a:lstStyle/>
          <a:p>
            <a:pPr lvl="0"/>
            <a:r>
              <a:rPr lang="ar-IQ" sz="3600" b="1" dirty="0"/>
              <a:t>مرحلة التقويم : في هذه المرحلة يتم تقويم النتائج التي أسفرت عن تطبيق مرحلة الإبداع وإعادة النظر في البدائل المقترحة مع التأكيد على اختيار البديل الذي يحقق اقل تكلفة مقارنة بالتصميم الحالي فضلا عن إن التصميم المقترح يعكس أداء وظيفياً ينسجم مع حاجات الزبون ويحقق القيمة له </a:t>
            </a:r>
            <a:r>
              <a:rPr lang="ar-IQ" sz="3600" b="1" dirty="0" smtClean="0"/>
              <a:t>.</a:t>
            </a:r>
          </a:p>
          <a:p>
            <a:pPr lvl="0"/>
            <a:r>
              <a:rPr lang="ar-IQ" sz="3600" b="1" dirty="0" smtClean="0"/>
              <a:t> </a:t>
            </a:r>
            <a:endParaRPr lang="ar-IQ" sz="3600" b="1" dirty="0"/>
          </a:p>
          <a:p>
            <a:pPr lvl="0"/>
            <a:r>
              <a:rPr lang="ar-IQ" sz="3600" b="1" dirty="0"/>
              <a:t>مرحلة التطوير والتنفيذ : يتم في هذه المرحلة التأكد من معقولية الأفكار أو البدائل التي تم طرحها في ظل المرحلة السابقة وهل تعمل على إحداث أي وفورات في التكلفة وذلك عن طريق دراسة كل فكرة مع إعطاء وصف مختصر ومركز عنها وإدخال أية عمليات تطوير يمكن إن تعمل على تحسينها, حيث إن التركيز على التكلفة يجب أن يكون بجانب تحسين كل من أداء وجودة المنتوج فيما يتعلق بمواصفته الهندسية والفنية</a:t>
            </a:r>
            <a:endParaRPr lang="en-US" sz="3600" b="1" dirty="0"/>
          </a:p>
        </p:txBody>
      </p:sp>
    </p:spTree>
    <p:extLst>
      <p:ext uri="{BB962C8B-B14F-4D97-AF65-F5344CB8AC3E}">
        <p14:creationId xmlns:p14="http://schemas.microsoft.com/office/powerpoint/2010/main" val="165123396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0"/>
            <a:ext cx="12087224" cy="5509200"/>
          </a:xfrm>
          <a:prstGeom prst="rect">
            <a:avLst/>
          </a:prstGeom>
        </p:spPr>
        <p:txBody>
          <a:bodyPr wrap="square">
            <a:spAutoFit/>
          </a:bodyPr>
          <a:lstStyle/>
          <a:p>
            <a:pPr>
              <a:buFont typeface="Wingdings" pitchFamily="2" charset="2"/>
              <a:buChar char="§"/>
            </a:pPr>
            <a:r>
              <a:rPr lang="ar-SA" b="1" dirty="0"/>
              <a:t> </a:t>
            </a:r>
            <a:r>
              <a:rPr lang="ar-IQ" sz="3200" b="1" dirty="0"/>
              <a:t>مرحلة التغذية الراجعة : يتم في هذه المرحلة مراجعة جميع مراحل تحليل القيمة من لدن فريق تحليل القيمة من اجل التأكد من سلامة تنفيذ هذه المراحل وتجنب الوقوع في أي أخطاء مع وضع الحلول التي يمكن عن طريقها معالجة الأخطاء المتوقعة .</a:t>
            </a:r>
            <a:r>
              <a:rPr lang="en-US" sz="3200" b="1" dirty="0"/>
              <a:t> </a:t>
            </a:r>
          </a:p>
          <a:p>
            <a:pPr>
              <a:buNone/>
            </a:pPr>
            <a:r>
              <a:rPr lang="ar-IQ" sz="3200" b="1" dirty="0"/>
              <a:t>    الدراسة اللاحقة </a:t>
            </a:r>
            <a:r>
              <a:rPr lang="en-US" sz="3200" b="1" dirty="0"/>
              <a:t>Post workshop study</a:t>
            </a:r>
            <a:r>
              <a:rPr lang="ar-IQ" sz="3200" b="1" dirty="0"/>
              <a:t> :ـ ويتم في هذه المرحلة التأكد من أن تطبيق دراسة القيمة تم وفق آخر المستجدات التي اقترحها فريق تحليل القيمة وذلك لضمان إتمام تحقيق النتائج المرغوبة, وهذا يشتمل على الحصول على أوامر التنفيذ, ومساعدة فريق عمل تحليل القيمة في توزيع المعلومات على الأقسام المستفيدة من خلال تأسيس قاعدة بيانات مشتركة بين أعضاء الفريق، وتقويم النتائج, وإعداد التقرير النهائي .</a:t>
            </a:r>
            <a:endParaRPr lang="en-US" sz="3200" b="1" dirty="0"/>
          </a:p>
          <a:p>
            <a:r>
              <a:rPr lang="ar-IQ" sz="3200" b="1" dirty="0"/>
              <a:t>   وعليه، </a:t>
            </a:r>
            <a:r>
              <a:rPr lang="ar-IQ" sz="3200" b="1" dirty="0" smtClean="0"/>
              <a:t>فإن </a:t>
            </a:r>
            <a:r>
              <a:rPr lang="ar-IQ" sz="3200" b="1" dirty="0"/>
              <a:t>جوهر عمل تحليل القيمة يتمحور على دراسة الوظائف وتحليلها من اجل التركيز على الوظائف التي تضيف قيمة للزبون واستبعاد الوظائف التي لا تضيف قيمة له, لذلك فان الأمر يستلزم معرفة ماهية الوظيفة, وأنواعها, وكيفية تحديد </a:t>
            </a:r>
            <a:r>
              <a:rPr lang="ar-IQ" sz="3200" b="1" dirty="0" smtClean="0"/>
              <a:t>تكلفتها.</a:t>
            </a:r>
            <a:r>
              <a:rPr lang="ar-IQ" dirty="0" smtClean="0"/>
              <a:t>. </a:t>
            </a:r>
            <a:endParaRPr lang="en-US" dirty="0"/>
          </a:p>
        </p:txBody>
      </p:sp>
    </p:spTree>
    <p:extLst>
      <p:ext uri="{BB962C8B-B14F-4D97-AF65-F5344CB8AC3E}">
        <p14:creationId xmlns:p14="http://schemas.microsoft.com/office/powerpoint/2010/main" val="22672990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667400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7294305"/>
          </a:xfrm>
          <a:prstGeom prst="rect">
            <a:avLst/>
          </a:prstGeom>
        </p:spPr>
        <p:txBody>
          <a:bodyPr wrap="square">
            <a:spAutoFit/>
          </a:bodyPr>
          <a:lstStyle/>
          <a:p>
            <a:r>
              <a:rPr lang="ar-IQ" sz="3600" b="1" dirty="0">
                <a:effectLst>
                  <a:outerShdw blurRad="50800" dist="38100" algn="tr" rotWithShape="0">
                    <a:prstClr val="black">
                      <a:alpha val="40000"/>
                    </a:prstClr>
                  </a:outerShdw>
                </a:effectLst>
              </a:rPr>
              <a:t>مفهوم الميزة </a:t>
            </a:r>
            <a:r>
              <a:rPr lang="ar-IQ" sz="3600" b="1" dirty="0" smtClean="0">
                <a:effectLst>
                  <a:outerShdw blurRad="50800" dist="38100" algn="tr" rotWithShape="0">
                    <a:prstClr val="black">
                      <a:alpha val="40000"/>
                    </a:prstClr>
                  </a:outerShdw>
                </a:effectLst>
              </a:rPr>
              <a:t>التنافسية:</a:t>
            </a:r>
          </a:p>
          <a:p>
            <a:pPr algn="justLow"/>
            <a:r>
              <a:rPr lang="ar-IQ" sz="3600" dirty="0">
                <a:effectLst>
                  <a:outerShdw blurRad="50800" dist="38100" algn="tr" rotWithShape="0">
                    <a:prstClr val="black">
                      <a:alpha val="40000"/>
                    </a:prstClr>
                  </a:outerShdw>
                </a:effectLst>
              </a:rPr>
              <a:t>وردت تعاريف عديدة للميزة التنافسية جميعها تؤكد على أهمية تميز الوحدة الاقتصادية بأي عنصر تنفرد به على المنافسين، ويمكن تحقيقها في حالة إتباع هذه الوحدة لأي إستراتيجية من الإستراتيجيات التنافسية العامة (قيادة التكلفة، التمايز، التركيز) التي تستهدف تحقيق ميزة تنافسية في مجال معين، وقد عرفت الميزة التنافسية من قبل </a:t>
            </a:r>
            <a:r>
              <a:rPr lang="en-US" sz="3600" dirty="0">
                <a:effectLst>
                  <a:outerShdw blurRad="50800" dist="38100" algn="tr" rotWithShape="0">
                    <a:prstClr val="black">
                      <a:alpha val="40000"/>
                    </a:prstClr>
                  </a:outerShdw>
                </a:effectLst>
              </a:rPr>
              <a:t>(Harry)</a:t>
            </a:r>
            <a:r>
              <a:rPr lang="ar-IQ" sz="3600" dirty="0">
                <a:effectLst>
                  <a:outerShdw blurRad="50800" dist="38100" algn="tr" rotWithShape="0">
                    <a:prstClr val="black">
                      <a:alpha val="40000"/>
                    </a:prstClr>
                  </a:outerShdw>
                </a:effectLst>
              </a:rPr>
              <a:t> بأنها مصدر لتعزيز وضع الوحدة الاقتصادية في السوق وتحقق لها الأرباح من خلال تميزها وتفوقها في مجالات جودة المنتج والسعر والتكلفة والتركيز في الإنتاج .</a:t>
            </a:r>
          </a:p>
          <a:p>
            <a:pPr algn="justLow"/>
            <a:r>
              <a:rPr lang="ar-IQ" sz="3600" dirty="0">
                <a:effectLst>
                  <a:outerShdw blurRad="50800" dist="38100" algn="tr" rotWithShape="0">
                    <a:prstClr val="black">
                      <a:alpha val="40000"/>
                    </a:prstClr>
                  </a:outerShdw>
                </a:effectLst>
              </a:rPr>
              <a:t>وتعرف </a:t>
            </a:r>
            <a:r>
              <a:rPr lang="ar-IQ" sz="3600" dirty="0" smtClean="0">
                <a:effectLst>
                  <a:outerShdw blurRad="50800" dist="38100" algn="tr" rotWithShape="0">
                    <a:prstClr val="black">
                      <a:alpha val="40000"/>
                    </a:prstClr>
                  </a:outerShdw>
                </a:effectLst>
              </a:rPr>
              <a:t>الميزة </a:t>
            </a:r>
            <a:r>
              <a:rPr lang="ar-IQ" sz="3600" dirty="0">
                <a:effectLst>
                  <a:outerShdw blurRad="50800" dist="38100" algn="tr" rotWithShape="0">
                    <a:prstClr val="black">
                      <a:alpha val="40000"/>
                    </a:prstClr>
                  </a:outerShdw>
                </a:effectLst>
              </a:rPr>
              <a:t>التنافسية </a:t>
            </a:r>
            <a:r>
              <a:rPr lang="en-US" sz="3600" dirty="0">
                <a:effectLst>
                  <a:outerShdw blurRad="50800" dist="38100" algn="tr" rotWithShape="0">
                    <a:prstClr val="black">
                      <a:alpha val="40000"/>
                    </a:prstClr>
                  </a:outerShdw>
                </a:effectLst>
              </a:rPr>
              <a:t>(CA)</a:t>
            </a:r>
            <a:r>
              <a:rPr lang="ar-IQ" sz="3600" dirty="0">
                <a:effectLst>
                  <a:outerShdw blurRad="50800" dist="38100" algn="tr" rotWithShape="0">
                    <a:prstClr val="black">
                      <a:alpha val="40000"/>
                    </a:prstClr>
                  </a:outerShdw>
                </a:effectLst>
              </a:rPr>
              <a:t> بأنها كل ما لدى الوحدة الاقتصادية من خصائص تميزها عن غيرها من الوحدات وتؤدي إلى إشباع رغبات الزبائن الحاليين أو المرتقبين وتعكس في تأثيرها زيادة الحصة السوقية والربحية .</a:t>
            </a:r>
            <a:endParaRPr lang="en-US" sz="3600" dirty="0"/>
          </a:p>
          <a:p>
            <a:pPr algn="justLow"/>
            <a:endParaRPr lang="en-US" sz="3600" dirty="0">
              <a:solidFill>
                <a:srgbClr val="7030A0"/>
              </a:solidFill>
            </a:endParaRPr>
          </a:p>
          <a:p>
            <a:endParaRPr lang="en-US" sz="3600" dirty="0"/>
          </a:p>
        </p:txBody>
      </p:sp>
    </p:spTree>
    <p:extLst>
      <p:ext uri="{BB962C8B-B14F-4D97-AF65-F5344CB8AC3E}">
        <p14:creationId xmlns:p14="http://schemas.microsoft.com/office/powerpoint/2010/main" val="2615437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078313"/>
          </a:xfrm>
          <a:prstGeom prst="rect">
            <a:avLst/>
          </a:prstGeom>
        </p:spPr>
        <p:txBody>
          <a:bodyPr wrap="square">
            <a:spAutoFit/>
          </a:bodyPr>
          <a:lstStyle/>
          <a:p>
            <a:pPr algn="ctr">
              <a:buNone/>
            </a:pPr>
            <a:r>
              <a:rPr lang="ar-IQ" sz="3600" b="1" dirty="0">
                <a:effectLst>
                  <a:outerShdw blurRad="50800" dist="38100" algn="tr" rotWithShape="0">
                    <a:prstClr val="black">
                      <a:alpha val="40000"/>
                    </a:prstClr>
                  </a:outerShdw>
                </a:effectLst>
              </a:rPr>
              <a:t>إجراءات بناء الميزة التنافسية وخصائصها</a:t>
            </a:r>
          </a:p>
          <a:p>
            <a:pPr lvl="0"/>
            <a:r>
              <a:rPr lang="ar-IQ" sz="3600" dirty="0" smtClean="0">
                <a:effectLst>
                  <a:outerShdw blurRad="50800" dist="38100" algn="tr" rotWithShape="0">
                    <a:prstClr val="black">
                      <a:alpha val="40000"/>
                    </a:prstClr>
                  </a:outerShdw>
                </a:effectLst>
              </a:rPr>
              <a:t>-تحديد </a:t>
            </a:r>
            <a:r>
              <a:rPr lang="ar-IQ" sz="3600" dirty="0">
                <a:effectLst>
                  <a:outerShdw blurRad="50800" dist="38100" algn="tr" rotWithShape="0">
                    <a:prstClr val="black">
                      <a:alpha val="40000"/>
                    </a:prstClr>
                  </a:outerShdw>
                </a:effectLst>
              </a:rPr>
              <a:t>توقعات الزبائن فيما يتعلق بخصائص وأداء المنتجات التي تقدمها الوحدة الاقتصادية . </a:t>
            </a:r>
            <a:endParaRPr lang="en-US" sz="3600" dirty="0"/>
          </a:p>
          <a:p>
            <a:pPr lvl="0"/>
            <a:r>
              <a:rPr lang="ar-IQ" sz="3600" dirty="0" smtClean="0">
                <a:effectLst>
                  <a:outerShdw blurRad="50800" dist="38100" algn="tr" rotWithShape="0">
                    <a:prstClr val="black">
                      <a:alpha val="40000"/>
                    </a:prstClr>
                  </a:outerShdw>
                </a:effectLst>
              </a:rPr>
              <a:t>-</a:t>
            </a:r>
            <a:r>
              <a:rPr lang="en-US" sz="3600" dirty="0" smtClean="0">
                <a:effectLst>
                  <a:outerShdw blurRad="50800" dist="38100" algn="tr" rotWithShape="0">
                    <a:prstClr val="black">
                      <a:alpha val="40000"/>
                    </a:prstClr>
                  </a:outerShdw>
                </a:effectLst>
              </a:rPr>
              <a:t> </a:t>
            </a:r>
            <a:r>
              <a:rPr lang="ar-IQ" sz="3600" dirty="0">
                <a:effectLst>
                  <a:outerShdw blurRad="50800" dist="38100" algn="tr" rotWithShape="0">
                    <a:prstClr val="black">
                      <a:alpha val="40000"/>
                    </a:prstClr>
                  </a:outerShdw>
                </a:effectLst>
              </a:rPr>
              <a:t>تحليل قدرات المنافس وتحليل تكاليف ومكونات المنتج الذي يتميز به باستخدام المقارنة المرجعية . </a:t>
            </a:r>
            <a:endParaRPr lang="en-US" sz="3600" dirty="0"/>
          </a:p>
          <a:p>
            <a:pPr lvl="0"/>
            <a:r>
              <a:rPr lang="ar-IQ" sz="3600" dirty="0" smtClean="0">
                <a:effectLst>
                  <a:outerShdw blurRad="50800" dist="38100" algn="tr" rotWithShape="0">
                    <a:prstClr val="black">
                      <a:alpha val="40000"/>
                    </a:prstClr>
                  </a:outerShdw>
                </a:effectLst>
              </a:rPr>
              <a:t>-تحديد </a:t>
            </a:r>
            <a:r>
              <a:rPr lang="ar-IQ" sz="3600" dirty="0">
                <a:effectLst>
                  <a:outerShdw blurRad="50800" dist="38100" algn="tr" rotWithShape="0">
                    <a:prstClr val="black">
                      <a:alpha val="40000"/>
                    </a:prstClr>
                  </a:outerShdw>
                </a:effectLst>
              </a:rPr>
              <a:t>مواصفات المنتوج التي تتطابق مع مميزات المنتجات ومعايير الجودة العالمية . </a:t>
            </a:r>
            <a:endParaRPr lang="en-US" sz="3600" dirty="0"/>
          </a:p>
          <a:p>
            <a:pPr lvl="0"/>
            <a:r>
              <a:rPr lang="ar-IQ" sz="3600" dirty="0" smtClean="0">
                <a:effectLst>
                  <a:outerShdw blurRad="50800" dist="38100" algn="tr" rotWithShape="0">
                    <a:prstClr val="black">
                      <a:alpha val="40000"/>
                    </a:prstClr>
                  </a:outerShdw>
                </a:effectLst>
              </a:rPr>
              <a:t>-التركيز </a:t>
            </a:r>
            <a:r>
              <a:rPr lang="ar-IQ" sz="3600" dirty="0">
                <a:effectLst>
                  <a:outerShdw blurRad="50800" dist="38100" algn="tr" rotWithShape="0">
                    <a:prstClr val="black">
                      <a:alpha val="40000"/>
                    </a:prstClr>
                  </a:outerShdw>
                </a:effectLst>
              </a:rPr>
              <a:t>على جودة تصميم المنتوج أو الخدمة لأهميتها عند قياس الجودة الشاملة للمنتج .    </a:t>
            </a:r>
            <a:endParaRPr lang="en-US" sz="3600" dirty="0"/>
          </a:p>
        </p:txBody>
      </p:sp>
    </p:spTree>
    <p:extLst>
      <p:ext uri="{BB962C8B-B14F-4D97-AF65-F5344CB8AC3E}">
        <p14:creationId xmlns:p14="http://schemas.microsoft.com/office/powerpoint/2010/main" val="23733605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0125"/>
            <a:ext cx="12192000" cy="584775"/>
          </a:xfrm>
          <a:prstGeom prst="rect">
            <a:avLst/>
          </a:prstGeom>
        </p:spPr>
        <p:txBody>
          <a:bodyPr wrap="square">
            <a:spAutoFit/>
          </a:bodyPr>
          <a:lstStyle/>
          <a:p>
            <a:pPr algn="justLow"/>
            <a:r>
              <a:rPr lang="ar-IQ" sz="3200" b="1" dirty="0" smtClean="0"/>
              <a:t>3</a:t>
            </a:r>
            <a:endParaRPr lang="ar-SA" sz="2800" b="1" dirty="0">
              <a:solidFill>
                <a:srgbClr val="7030A0"/>
              </a:solidFill>
            </a:endParaRPr>
          </a:p>
        </p:txBody>
      </p:sp>
      <p:sp>
        <p:nvSpPr>
          <p:cNvPr id="3" name="Rectangle 2"/>
          <p:cNvSpPr/>
          <p:nvPr/>
        </p:nvSpPr>
        <p:spPr>
          <a:xfrm>
            <a:off x="0" y="1"/>
            <a:ext cx="12192000" cy="5386090"/>
          </a:xfrm>
          <a:prstGeom prst="rect">
            <a:avLst/>
          </a:prstGeom>
        </p:spPr>
        <p:txBody>
          <a:bodyPr wrap="square">
            <a:spAutoFit/>
          </a:bodyPr>
          <a:lstStyle/>
          <a:p>
            <a:pPr algn="ctr">
              <a:buNone/>
            </a:pPr>
            <a:r>
              <a:rPr lang="ar-IQ" b="1" dirty="0">
                <a:solidFill>
                  <a:srgbClr val="FF0000"/>
                </a:solidFill>
                <a:effectLst>
                  <a:outerShdw blurRad="50800" dist="38100" algn="tr" rotWithShape="0">
                    <a:prstClr val="black">
                      <a:alpha val="40000"/>
                    </a:prstClr>
                  </a:outerShdw>
                </a:effectLst>
              </a:rPr>
              <a:t> </a:t>
            </a:r>
            <a:r>
              <a:rPr lang="ar-IQ" sz="3200" b="1" dirty="0">
                <a:effectLst>
                  <a:outerShdw blurRad="50800" dist="38100" algn="tr" rotWithShape="0">
                    <a:prstClr val="black">
                      <a:alpha val="40000"/>
                    </a:prstClr>
                  </a:outerShdw>
                </a:effectLst>
              </a:rPr>
              <a:t>وهناك ستة خصائص تعزز الاحتفاظ </a:t>
            </a:r>
          </a:p>
          <a:p>
            <a:pPr algn="ctr">
              <a:buNone/>
            </a:pPr>
            <a:r>
              <a:rPr lang="ar-IQ" sz="3200" b="1" dirty="0">
                <a:effectLst>
                  <a:outerShdw blurRad="50800" dist="38100" algn="tr" rotWithShape="0">
                    <a:prstClr val="black">
                      <a:alpha val="40000"/>
                    </a:prstClr>
                  </a:outerShdw>
                </a:effectLst>
              </a:rPr>
              <a:t>بالميزة التنافسية وهي كالآتي :ـ</a:t>
            </a:r>
            <a:endParaRPr lang="en-US" sz="3200" b="1" dirty="0"/>
          </a:p>
          <a:p>
            <a:pPr lvl="0" algn="justLow"/>
            <a:r>
              <a:rPr lang="ar-IQ" sz="2800" dirty="0">
                <a:effectLst>
                  <a:outerShdw blurRad="50800" dist="38100" algn="tr" rotWithShape="0">
                    <a:prstClr val="black">
                      <a:alpha val="40000"/>
                    </a:prstClr>
                  </a:outerShdw>
                </a:effectLst>
              </a:rPr>
              <a:t>الخاصية الأولى : التوجه للزبون ، وتستهدف إشباع حاجات الزبون بطريقة منفردة عن المنافسين. </a:t>
            </a:r>
            <a:endParaRPr lang="en-US" sz="2800" dirty="0"/>
          </a:p>
          <a:p>
            <a:pPr lvl="0" algn="justLow"/>
            <a:r>
              <a:rPr lang="ar-IQ" sz="2800" dirty="0">
                <a:effectLst>
                  <a:outerShdw blurRad="50800" dist="38100" algn="tr" rotWithShape="0">
                    <a:prstClr val="black">
                      <a:alpha val="40000"/>
                    </a:prstClr>
                  </a:outerShdw>
                </a:effectLst>
              </a:rPr>
              <a:t>الخاصية الثانية : أن تتجسد عوامل النجاح الأساسية في تحقيقها وتحسينها المستمر .</a:t>
            </a:r>
            <a:endParaRPr lang="en-US" sz="2800" dirty="0"/>
          </a:p>
          <a:p>
            <a:pPr lvl="0" algn="justLow"/>
            <a:r>
              <a:rPr lang="ar-IQ" sz="2800" dirty="0">
                <a:effectLst>
                  <a:outerShdw blurRad="50800" dist="38100" algn="tr" rotWithShape="0">
                    <a:prstClr val="black">
                      <a:alpha val="40000"/>
                    </a:prstClr>
                  </a:outerShdw>
                </a:effectLst>
              </a:rPr>
              <a:t>الخاصية الثالثة : أن يتحقق التناسق التنظيمي بين الإمكانات والقدرات والفرص الاستثمارية المتاحة لتحقيق ستراتيجية التنافس والتفوق على المنافسين بكفاءة وفاعلية عاليتين . </a:t>
            </a:r>
            <a:endParaRPr lang="en-US" sz="2800" dirty="0"/>
          </a:p>
          <a:p>
            <a:pPr lvl="0" algn="justLow"/>
            <a:r>
              <a:rPr lang="ar-IQ" sz="2800" dirty="0">
                <a:effectLst>
                  <a:outerShdw blurRad="50800" dist="38100" algn="tr" rotWithShape="0">
                    <a:prstClr val="black">
                      <a:alpha val="40000"/>
                    </a:prstClr>
                  </a:outerShdw>
                </a:effectLst>
              </a:rPr>
              <a:t>الخاصية الرابعة : أن تحفز أنشطة سلسلة القيمة الأساسية والداعمة للوحدة الاقتصادية على إجراء التحسينات المستمرة ووضع برامج لتحليل القيمة لتلبي متطلبات تحقيق الجودة العالية والتكلفة الأقل.</a:t>
            </a:r>
            <a:endParaRPr lang="en-US" sz="2800" dirty="0"/>
          </a:p>
          <a:p>
            <a:pPr lvl="0" algn="justLow"/>
            <a:r>
              <a:rPr lang="ar-IQ" sz="2800" dirty="0">
                <a:effectLst>
                  <a:outerShdw blurRad="50800" dist="38100" algn="tr" rotWithShape="0">
                    <a:prstClr val="black">
                      <a:alpha val="40000"/>
                    </a:prstClr>
                  </a:outerShdw>
                </a:effectLst>
              </a:rPr>
              <a:t>الخاصية الخامسة : أن تؤمن عمليات إعادة التصميم ومراجعة التكاليف المستهدفة باستخدام المقارنات المرجعية وبطاقة الأداء المتوازنة، وتطبيق الهندسة المتزامنة في جميع أنشطة الشركة في آن واحد.</a:t>
            </a:r>
            <a:endParaRPr lang="en-US" sz="2800" dirty="0"/>
          </a:p>
          <a:p>
            <a:pPr lvl="0" algn="justLow"/>
            <a:r>
              <a:rPr lang="ar-IQ" sz="2800" dirty="0">
                <a:effectLst>
                  <a:outerShdw blurRad="50800" dist="38100" algn="tr" rotWithShape="0">
                    <a:prstClr val="black">
                      <a:alpha val="40000"/>
                    </a:prstClr>
                  </a:outerShdw>
                </a:effectLst>
              </a:rPr>
              <a:t>الخاصية السادسة : أن تكون الميزة ثابتة ودائمية ومن الصعب تقليدها بسهولة من قبل المنافسين وكشف مكونات تلك الميزة إلا بعد مرور فترة طويلة . </a:t>
            </a:r>
            <a:endParaRPr lang="en-US" sz="2800" dirty="0"/>
          </a:p>
        </p:txBody>
      </p:sp>
    </p:spTree>
    <p:extLst>
      <p:ext uri="{BB962C8B-B14F-4D97-AF65-F5344CB8AC3E}">
        <p14:creationId xmlns:p14="http://schemas.microsoft.com/office/powerpoint/2010/main" val="16282672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27546" y="112645"/>
            <a:ext cx="11532358" cy="553357"/>
          </a:xfrm>
          <a:prstGeom prst="rect">
            <a:avLst/>
          </a:prstGeom>
        </p:spPr>
        <p:txBody>
          <a:bodyPr wrap="square">
            <a:spAutoFit/>
          </a:bodyPr>
          <a:lstStyle/>
          <a:p>
            <a:pPr marL="228600" algn="just">
              <a:lnSpc>
                <a:spcPct val="107000"/>
              </a:lnSpc>
              <a:spcAft>
                <a:spcPts val="800"/>
              </a:spcAft>
            </a:pPr>
            <a:r>
              <a:rPr lang="ar-IQ" sz="2800" dirty="0" smtClean="0">
                <a:effectLst/>
                <a:latin typeface="Simplified Arabic" panose="02010000000000000000" pitchFamily="2" charset="-78"/>
                <a:ea typeface="Calibri" panose="020F0502020204030204" pitchFamily="34" charset="0"/>
              </a:rPr>
              <a:t>:</a:t>
            </a:r>
            <a:endParaRPr lang="en-US" sz="2800" dirty="0">
              <a:effectLst/>
              <a:latin typeface="Simplified Arabic" panose="02010000000000000000" pitchFamily="2" charset="-78"/>
              <a:ea typeface="Calibri" panose="020F0502020204030204" pitchFamily="34" charset="0"/>
            </a:endParaRPr>
          </a:p>
        </p:txBody>
      </p:sp>
      <p:sp>
        <p:nvSpPr>
          <p:cNvPr id="2" name="Rectangle 1"/>
          <p:cNvSpPr/>
          <p:nvPr/>
        </p:nvSpPr>
        <p:spPr>
          <a:xfrm>
            <a:off x="0" y="112646"/>
            <a:ext cx="12192000" cy="4524315"/>
          </a:xfrm>
          <a:prstGeom prst="rect">
            <a:avLst/>
          </a:prstGeom>
        </p:spPr>
        <p:txBody>
          <a:bodyPr wrap="square">
            <a:spAutoFit/>
          </a:bodyPr>
          <a:lstStyle/>
          <a:p>
            <a:pPr algn="ctr">
              <a:buNone/>
            </a:pPr>
            <a:r>
              <a:rPr lang="ar-IQ" sz="3600" b="1" dirty="0">
                <a:effectLst>
                  <a:outerShdw blurRad="50800" dist="38100" algn="tr" rotWithShape="0">
                    <a:prstClr val="black">
                      <a:alpha val="40000"/>
                    </a:prstClr>
                  </a:outerShdw>
                </a:effectLst>
              </a:rPr>
              <a:t>المحافظة على الميزة التنافسية</a:t>
            </a:r>
          </a:p>
          <a:p>
            <a:pPr algn="justLow"/>
            <a:r>
              <a:rPr lang="ar-IQ" sz="3600" dirty="0">
                <a:effectLst>
                  <a:outerShdw blurRad="50800" dist="38100" algn="tr" rotWithShape="0">
                    <a:prstClr val="black">
                      <a:alpha val="40000"/>
                    </a:prstClr>
                  </a:outerShdw>
                </a:effectLst>
              </a:rPr>
              <a:t>قد تتمكن الوحدات الاقتصادية من بناء ميزة تنافسية تنفرد بها لتكون بمثابة نتاج لتحقيق ستراتجيتها التنافسية المعتمدة في السوق، ولكن سرعان ما تكتشف أسرارها ويقلدها المنافسون وتفقد مكانتها في السوق، وتتوقف سهولة أو صعوبة تقليد الميزة التنافسية على مدى قوة وتأثير الموارد والقدرات التي أنشأت على أساسها . </a:t>
            </a:r>
          </a:p>
          <a:p>
            <a:pPr lvl="0"/>
            <a:r>
              <a:rPr lang="ar-IQ" sz="3600" dirty="0">
                <a:effectLst>
                  <a:outerShdw blurRad="50800" dist="38100" algn="tr" rotWithShape="0">
                    <a:prstClr val="black">
                      <a:alpha val="40000"/>
                    </a:prstClr>
                  </a:outerShdw>
                </a:effectLst>
              </a:rPr>
              <a:t>يجب أن تهتم الوحدة الاقتصادية بالخصائص الفريدة لمنتجاتها وأنشطتها من خلال تحسين عمليات البحث والتطوير في متابعة وتحليل المعلومات المتعلقة بسلوك الزبائن والمجهزين والمنافسين . </a:t>
            </a:r>
            <a:endParaRPr lang="en-US" sz="3600" dirty="0"/>
          </a:p>
        </p:txBody>
      </p:sp>
    </p:spTree>
    <p:extLst>
      <p:ext uri="{BB962C8B-B14F-4D97-AF65-F5344CB8AC3E}">
        <p14:creationId xmlns:p14="http://schemas.microsoft.com/office/powerpoint/2010/main" val="348826740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369332"/>
          </a:xfrm>
          <a:prstGeom prst="rect">
            <a:avLst/>
          </a:prstGeom>
        </p:spPr>
        <p:txBody>
          <a:bodyPr wrap="square">
            <a:spAutoFit/>
          </a:bodyPr>
          <a:lstStyle/>
          <a:p>
            <a:r>
              <a:rPr lang="ar-IQ" b="1" dirty="0"/>
              <a:t> </a:t>
            </a:r>
            <a:r>
              <a:rPr lang="ar-IQ" b="1" dirty="0" smtClean="0"/>
              <a:t>:</a:t>
            </a:r>
            <a:endParaRPr lang="en-US" sz="4000" b="1" dirty="0"/>
          </a:p>
        </p:txBody>
      </p:sp>
      <p:sp>
        <p:nvSpPr>
          <p:cNvPr id="5" name="Rectangle 4"/>
          <p:cNvSpPr/>
          <p:nvPr/>
        </p:nvSpPr>
        <p:spPr>
          <a:xfrm>
            <a:off x="209266" y="832513"/>
            <a:ext cx="11787116" cy="369332"/>
          </a:xfrm>
          <a:prstGeom prst="rect">
            <a:avLst/>
          </a:prstGeom>
        </p:spPr>
        <p:txBody>
          <a:bodyPr wrap="square">
            <a:spAutoFit/>
          </a:bodyPr>
          <a:lstStyle/>
          <a:p>
            <a:pPr algn="justLow"/>
            <a:r>
              <a:rPr lang="ar-SA" dirty="0" smtClean="0"/>
              <a:t>ـ</a:t>
            </a:r>
            <a:endParaRPr lang="en-US" sz="3600" b="1" dirty="0"/>
          </a:p>
        </p:txBody>
      </p:sp>
      <p:sp>
        <p:nvSpPr>
          <p:cNvPr id="2" name="Rectangle 1"/>
          <p:cNvSpPr/>
          <p:nvPr/>
        </p:nvSpPr>
        <p:spPr>
          <a:xfrm>
            <a:off x="0" y="184666"/>
            <a:ext cx="11996382" cy="6370975"/>
          </a:xfrm>
          <a:prstGeom prst="rect">
            <a:avLst/>
          </a:prstGeom>
        </p:spPr>
        <p:txBody>
          <a:bodyPr wrap="square">
            <a:spAutoFit/>
          </a:bodyPr>
          <a:lstStyle/>
          <a:p>
            <a:pPr algn="ctr">
              <a:buNone/>
            </a:pPr>
            <a:r>
              <a:rPr lang="ar-IQ" sz="2800" b="1" dirty="0" smtClean="0">
                <a:effectLst>
                  <a:outerShdw blurRad="50800" dist="38100" algn="tr" rotWithShape="0">
                    <a:prstClr val="black">
                      <a:alpha val="40000"/>
                    </a:prstClr>
                  </a:outerShdw>
                </a:effectLst>
              </a:rPr>
              <a:t>الاقتراحات للمحافظة على الميزة التنافسية :- </a:t>
            </a:r>
            <a:endParaRPr lang="en-US" sz="2800" b="1" dirty="0" smtClean="0"/>
          </a:p>
          <a:p>
            <a:pPr lvl="0" algn="justLow"/>
            <a:r>
              <a:rPr lang="ar-IQ" sz="3200" b="1" dirty="0" smtClean="0">
                <a:effectLst>
                  <a:outerShdw blurRad="50800" dist="38100" algn="tr" rotWithShape="0">
                    <a:prstClr val="black">
                      <a:alpha val="40000"/>
                    </a:prstClr>
                  </a:outerShdw>
                </a:effectLst>
              </a:rPr>
              <a:t>-يجب </a:t>
            </a:r>
            <a:r>
              <a:rPr lang="ar-IQ" sz="3200" b="1" dirty="0">
                <a:effectLst>
                  <a:outerShdw blurRad="50800" dist="38100" algn="tr" rotWithShape="0">
                    <a:prstClr val="black">
                      <a:alpha val="40000"/>
                    </a:prstClr>
                  </a:outerShdw>
                </a:effectLst>
              </a:rPr>
              <a:t>أن تهتم الوحدة الاقتصادية بالخصائص الفريدة لمنتجاتها وأنشطتها من خلال تحسين عمليات البحث والتطوير في متابعة وتحليل المعلومات المتعلقة بسلوك الزبائن </a:t>
            </a:r>
            <a:r>
              <a:rPr lang="ar-IQ" sz="3200" b="1" dirty="0" smtClean="0">
                <a:effectLst>
                  <a:outerShdw blurRad="50800" dist="38100" algn="tr" rotWithShape="0">
                    <a:prstClr val="black">
                      <a:alpha val="40000"/>
                    </a:prstClr>
                  </a:outerShdw>
                </a:effectLst>
              </a:rPr>
              <a:t>والمنافسين </a:t>
            </a:r>
            <a:r>
              <a:rPr lang="ar-IQ" sz="3200" b="1" dirty="0">
                <a:effectLst>
                  <a:outerShdw blurRad="50800" dist="38100" algn="tr" rotWithShape="0">
                    <a:prstClr val="black">
                      <a:alpha val="40000"/>
                    </a:prstClr>
                  </a:outerShdw>
                </a:effectLst>
              </a:rPr>
              <a:t>. </a:t>
            </a:r>
            <a:endParaRPr lang="en-US" sz="3200" b="1" dirty="0"/>
          </a:p>
          <a:p>
            <a:pPr lvl="0" algn="justLow"/>
            <a:r>
              <a:rPr lang="ar-IQ" sz="3200" b="1" dirty="0" smtClean="0">
                <a:effectLst>
                  <a:outerShdw blurRad="50800" dist="38100" algn="tr" rotWithShape="0">
                    <a:prstClr val="black">
                      <a:alpha val="40000"/>
                    </a:prstClr>
                  </a:outerShdw>
                </a:effectLst>
              </a:rPr>
              <a:t>-البحث </a:t>
            </a:r>
            <a:r>
              <a:rPr lang="ar-IQ" sz="3200" b="1" dirty="0">
                <a:effectLst>
                  <a:outerShdw blurRad="50800" dist="38100" algn="tr" rotWithShape="0">
                    <a:prstClr val="black">
                      <a:alpha val="40000"/>
                    </a:prstClr>
                  </a:outerShdw>
                </a:effectLst>
              </a:rPr>
              <a:t>في القدرات والموارد التي تمتلكها </a:t>
            </a:r>
            <a:r>
              <a:rPr lang="ar-IQ" sz="3200" b="1" dirty="0" smtClean="0">
                <a:effectLst>
                  <a:outerShdw blurRad="50800" dist="38100" algn="tr" rotWithShape="0">
                    <a:prstClr val="black">
                      <a:alpha val="40000"/>
                    </a:prstClr>
                  </a:outerShdw>
                </a:effectLst>
              </a:rPr>
              <a:t>الوحدة </a:t>
            </a:r>
            <a:r>
              <a:rPr lang="ar-IQ" sz="3200" b="1" dirty="0">
                <a:effectLst>
                  <a:outerShdw blurRad="50800" dist="38100" algn="tr" rotWithShape="0">
                    <a:prstClr val="black">
                      <a:alpha val="40000"/>
                    </a:prstClr>
                  </a:outerShdw>
                </a:effectLst>
              </a:rPr>
              <a:t>الاقتصادية لغرض فهم الطريقة الأمثل لاستعمالها في تكوين الميزة التنافسية والمحافظة عليها أطول فترة ممكنة، والعمل على تحسينها . </a:t>
            </a:r>
            <a:endParaRPr lang="en-US" sz="3200" b="1" dirty="0"/>
          </a:p>
          <a:p>
            <a:pPr lvl="0" algn="justLow"/>
            <a:r>
              <a:rPr lang="ar-IQ" sz="3200" b="1" dirty="0" smtClean="0">
                <a:effectLst>
                  <a:outerShdw blurRad="50800" dist="38100" algn="tr" rotWithShape="0">
                    <a:prstClr val="black">
                      <a:alpha val="40000"/>
                    </a:prstClr>
                  </a:outerShdw>
                </a:effectLst>
              </a:rPr>
              <a:t>-أن </a:t>
            </a:r>
            <a:r>
              <a:rPr lang="ar-IQ" sz="3200" b="1" dirty="0">
                <a:effectLst>
                  <a:outerShdw blurRad="50800" dist="38100" algn="tr" rotWithShape="0">
                    <a:prstClr val="black">
                      <a:alpha val="40000"/>
                    </a:prstClr>
                  </a:outerShdw>
                </a:effectLst>
              </a:rPr>
              <a:t>تحاول الوحدة الاقتصادية على استغلال التغيرات الخارجية التي تتيح لها فرص تنافسية جيدة لمواجهة الميزات التنافسية للآخرين </a:t>
            </a:r>
            <a:r>
              <a:rPr lang="ar-IQ" sz="3200" b="1" dirty="0" smtClean="0">
                <a:effectLst>
                  <a:outerShdw blurRad="50800" dist="38100" algn="tr" rotWithShape="0">
                    <a:prstClr val="black">
                      <a:alpha val="40000"/>
                    </a:prstClr>
                  </a:outerShdw>
                </a:effectLst>
              </a:rPr>
              <a:t>بتكييف </a:t>
            </a:r>
            <a:r>
              <a:rPr lang="ar-IQ" sz="3200" b="1" dirty="0">
                <a:effectLst>
                  <a:outerShdw blurRad="50800" dist="38100" algn="tr" rotWithShape="0">
                    <a:prstClr val="black">
                      <a:alpha val="40000"/>
                    </a:prstClr>
                  </a:outerShdw>
                </a:effectLst>
              </a:rPr>
              <a:t>الإستراتيجية المتبعة مع تلك التغييرات .</a:t>
            </a:r>
            <a:endParaRPr lang="en-US" sz="3200" b="1" dirty="0"/>
          </a:p>
          <a:p>
            <a:pPr lvl="0" algn="justLow"/>
            <a:r>
              <a:rPr lang="ar-IQ" sz="3200" b="1" dirty="0" smtClean="0">
                <a:effectLst>
                  <a:outerShdw blurRad="50800" dist="38100" algn="tr" rotWithShape="0">
                    <a:prstClr val="black">
                      <a:alpha val="40000"/>
                    </a:prstClr>
                  </a:outerShdw>
                </a:effectLst>
              </a:rPr>
              <a:t>-فهم </a:t>
            </a:r>
            <a:r>
              <a:rPr lang="ar-IQ" sz="3200" b="1" dirty="0">
                <a:effectLst>
                  <a:outerShdw blurRad="50800" dist="38100" algn="tr" rotWithShape="0">
                    <a:prstClr val="black">
                      <a:alpha val="40000"/>
                    </a:prstClr>
                  </a:outerShdw>
                </a:effectLst>
              </a:rPr>
              <a:t>وتطبيق الأساليب والتقنيات ألإدارية والفنية الحديثة التي تستهدف تخفيضات التكلفة وتحسين الجودة (تعظيم الميزة التنافسية) ومقارنتها بالمنافسين .</a:t>
            </a:r>
            <a:endParaRPr lang="en-US" sz="3200" b="1" dirty="0"/>
          </a:p>
          <a:p>
            <a:pPr lvl="0" algn="justLow"/>
            <a:r>
              <a:rPr lang="ar-IQ" sz="3200" b="1" dirty="0" smtClean="0">
                <a:effectLst>
                  <a:outerShdw blurRad="50800" dist="38100" algn="tr" rotWithShape="0">
                    <a:prstClr val="black">
                      <a:alpha val="40000"/>
                    </a:prstClr>
                  </a:outerShdw>
                </a:effectLst>
              </a:rPr>
              <a:t>-لاهتمام </a:t>
            </a:r>
            <a:r>
              <a:rPr lang="ar-IQ" sz="3200" b="1" dirty="0">
                <a:effectLst>
                  <a:outerShdw blurRad="50800" dist="38100" algn="tr" rotWithShape="0">
                    <a:prstClr val="black">
                      <a:alpha val="40000"/>
                    </a:prstClr>
                  </a:outerShdw>
                </a:effectLst>
              </a:rPr>
              <a:t>المتزايد في إيجاد إدارة علاقات متميزة للاحتفاظ بالزبائن الحاليين وجذب زبائن جدد من خلال تحسين رضاهم وولائهم للوحدة الاقتصادية . </a:t>
            </a:r>
            <a:endParaRPr lang="en-US" sz="3200" b="1" dirty="0"/>
          </a:p>
          <a:p>
            <a:pPr algn="justLow">
              <a:buNone/>
            </a:pPr>
            <a:endParaRPr lang="ar-SA" sz="2800" b="1" dirty="0">
              <a:solidFill>
                <a:srgbClr val="7030A0"/>
              </a:solidFill>
            </a:endParaRPr>
          </a:p>
        </p:txBody>
      </p:sp>
    </p:spTree>
    <p:extLst>
      <p:ext uri="{BB962C8B-B14F-4D97-AF65-F5344CB8AC3E}">
        <p14:creationId xmlns:p14="http://schemas.microsoft.com/office/powerpoint/2010/main" val="42822629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632311"/>
          </a:xfrm>
          <a:prstGeom prst="rect">
            <a:avLst/>
          </a:prstGeom>
        </p:spPr>
        <p:txBody>
          <a:bodyPr wrap="square">
            <a:spAutoFit/>
          </a:bodyPr>
          <a:lstStyle/>
          <a:p>
            <a:pPr algn="ctr">
              <a:buNone/>
            </a:pPr>
            <a:r>
              <a:rPr lang="ar-IQ" sz="3600" b="1" dirty="0">
                <a:effectLst>
                  <a:outerShdw blurRad="50800" dist="38100" algn="tr" rotWithShape="0">
                    <a:prstClr val="black">
                      <a:alpha val="40000"/>
                    </a:prstClr>
                  </a:outerShdw>
                </a:effectLst>
              </a:rPr>
              <a:t>أبعاد الميزة التنافسية </a:t>
            </a:r>
          </a:p>
          <a:p>
            <a:pPr algn="justLow"/>
            <a:r>
              <a:rPr lang="ar-SA" sz="3600" dirty="0"/>
              <a:t>في ظل بيئة الأعمال الحديثة يجب على الوحدات الاقتصادية التميز والعمل على كسب ميزات تنافسية والعمل على تقليص </a:t>
            </a:r>
            <a:r>
              <a:rPr lang="ar-IQ" sz="3600" dirty="0"/>
              <a:t>الفجوة التنافسية التي تتمثل بالفروقات التي يمكن تحديدها من خلال مقارنة منتجات أو عمليات وحدة اقتصادية معينة مع ما يماثلها من منتجات أو عمليات متميزة لوحدة أخرى في نفس القطاع الصناعي، من حيث الأداء والجودة والسعر والوقت والربحية، كما </a:t>
            </a:r>
            <a:r>
              <a:rPr lang="ar-IQ" sz="3600" dirty="0">
                <a:effectLst>
                  <a:outerShdw blurRad="50800" dist="38100" algn="tr" rotWithShape="0">
                    <a:prstClr val="black">
                      <a:alpha val="40000"/>
                    </a:prstClr>
                  </a:outerShdw>
                </a:effectLst>
              </a:rPr>
              <a:t>إن مسؤولية الوحدة الاقتصادية في بيئة تنافسية لا تتركز على تقديم المنتوج إلى الزبون فحسب، ولكن الأهم من ذلك هو الاحتفاظ بالزبائن الحاليين والعمل على كسب زبائن جدد والحصول رضاهم وولائهم . وهناك </a:t>
            </a:r>
            <a:r>
              <a:rPr lang="ar-IQ" sz="3600" dirty="0" smtClean="0">
                <a:effectLst>
                  <a:outerShdw blurRad="50800" dist="38100" algn="tr" rotWithShape="0">
                    <a:prstClr val="black">
                      <a:alpha val="40000"/>
                    </a:prstClr>
                  </a:outerShdw>
                </a:effectLst>
              </a:rPr>
              <a:t>عدة </a:t>
            </a:r>
            <a:r>
              <a:rPr lang="ar-IQ" sz="3600" dirty="0">
                <a:effectLst>
                  <a:outerShdw blurRad="50800" dist="38100" algn="tr" rotWithShape="0">
                    <a:prstClr val="black">
                      <a:alpha val="40000"/>
                    </a:prstClr>
                  </a:outerShdw>
                </a:effectLst>
              </a:rPr>
              <a:t>أبعاد للميزة التنافسية </a:t>
            </a:r>
            <a:r>
              <a:rPr lang="ar-IQ" sz="3600" dirty="0" smtClean="0">
                <a:effectLst>
                  <a:outerShdw blurRad="50800" dist="38100" algn="tr" rotWithShape="0">
                    <a:prstClr val="black">
                      <a:alpha val="40000"/>
                    </a:prstClr>
                  </a:outerShdw>
                </a:effectLst>
              </a:rPr>
              <a:t>منها:ـ </a:t>
            </a:r>
            <a:endParaRPr lang="ar-IQ" sz="3600" dirty="0">
              <a:effectLst>
                <a:outerShdw blurRad="50800" dist="38100" algn="tr" rotWithShape="0">
                  <a:prstClr val="black">
                    <a:alpha val="40000"/>
                  </a:prstClr>
                </a:outerShdw>
              </a:effectLst>
            </a:endParaRPr>
          </a:p>
          <a:p>
            <a:pPr algn="justLow"/>
            <a:r>
              <a:rPr lang="ar-IQ" sz="3600" dirty="0">
                <a:effectLst>
                  <a:outerShdw blurRad="50800" dist="38100" algn="tr" rotWithShape="0">
                    <a:prstClr val="black">
                      <a:alpha val="40000"/>
                    </a:prstClr>
                  </a:outerShdw>
                </a:effectLst>
              </a:rPr>
              <a:t>التكلفة , الجودة , الوقت , المرونة ...</a:t>
            </a:r>
          </a:p>
        </p:txBody>
      </p:sp>
    </p:spTree>
    <p:extLst>
      <p:ext uri="{BB962C8B-B14F-4D97-AF65-F5344CB8AC3E}">
        <p14:creationId xmlns:p14="http://schemas.microsoft.com/office/powerpoint/2010/main" val="132080528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1194" y="520733"/>
            <a:ext cx="11532358" cy="492443"/>
          </a:xfrm>
          <a:prstGeom prst="rect">
            <a:avLst/>
          </a:prstGeom>
        </p:spPr>
        <p:txBody>
          <a:bodyPr wrap="square">
            <a:spAutoFit/>
          </a:bodyPr>
          <a:lstStyle/>
          <a:p>
            <a:pPr algn="just">
              <a:spcAft>
                <a:spcPts val="800"/>
              </a:spcAft>
            </a:pPr>
            <a:r>
              <a:rPr lang="ar-SA" sz="2600" dirty="0">
                <a:solidFill>
                  <a:srgbClr val="000000"/>
                </a:solidFill>
                <a:latin typeface="Calibri" panose="020F0502020204030204" pitchFamily="34" charset="0"/>
                <a:ea typeface="Times New Roman" panose="02020603050405020304" pitchFamily="18" charset="0"/>
              </a:rPr>
              <a:t> </a:t>
            </a:r>
            <a:endParaRPr lang="en-US" sz="2600" dirty="0">
              <a:effectLst/>
              <a:latin typeface="Calibri" panose="020F0502020204030204" pitchFamily="34" charset="0"/>
              <a:ea typeface="Calibri" panose="020F0502020204030204" pitchFamily="34" charset="0"/>
            </a:endParaRPr>
          </a:p>
        </p:txBody>
      </p:sp>
      <p:sp>
        <p:nvSpPr>
          <p:cNvPr id="3" name="Rectangle 2"/>
          <p:cNvSpPr/>
          <p:nvPr/>
        </p:nvSpPr>
        <p:spPr>
          <a:xfrm>
            <a:off x="0" y="300250"/>
            <a:ext cx="11969086" cy="369332"/>
          </a:xfrm>
          <a:prstGeom prst="rect">
            <a:avLst/>
          </a:prstGeom>
        </p:spPr>
        <p:txBody>
          <a:bodyPr wrap="square">
            <a:spAutoFit/>
          </a:bodyPr>
          <a:lstStyle/>
          <a:p>
            <a:r>
              <a:rPr lang="ar-IQ" dirty="0"/>
              <a:t> </a:t>
            </a:r>
            <a:endParaRPr lang="en-US" sz="4000" b="1" dirty="0"/>
          </a:p>
        </p:txBody>
      </p:sp>
      <p:sp>
        <p:nvSpPr>
          <p:cNvPr id="4" name="Rectangle 3"/>
          <p:cNvSpPr/>
          <p:nvPr/>
        </p:nvSpPr>
        <p:spPr>
          <a:xfrm>
            <a:off x="0" y="1"/>
            <a:ext cx="12192000" cy="6740307"/>
          </a:xfrm>
          <a:prstGeom prst="rect">
            <a:avLst/>
          </a:prstGeom>
        </p:spPr>
        <p:txBody>
          <a:bodyPr wrap="square">
            <a:spAutoFit/>
          </a:bodyPr>
          <a:lstStyle/>
          <a:p>
            <a:pPr algn="justLow"/>
            <a:r>
              <a:rPr lang="ar-IQ" sz="3600" b="1" dirty="0">
                <a:latin typeface="Calibri" panose="020F0502020204030204" pitchFamily="34" charset="0"/>
                <a:ea typeface="Times New Roman" panose="02020603050405020304" pitchFamily="18" charset="0"/>
                <a:cs typeface="Simplified Arabic" panose="02020603050405020304" pitchFamily="18" charset="-78"/>
              </a:rPr>
              <a:t> </a:t>
            </a:r>
            <a:r>
              <a:rPr lang="ar-IQ" sz="3600" b="1" dirty="0" smtClean="0">
                <a:latin typeface="Calibri" panose="020F0502020204030204" pitchFamily="34" charset="0"/>
                <a:ea typeface="Times New Roman" panose="02020603050405020304" pitchFamily="18" charset="0"/>
                <a:cs typeface="Simplified Arabic" panose="02020603050405020304" pitchFamily="18" charset="-78"/>
              </a:rPr>
              <a:t>المستخلص :</a:t>
            </a:r>
          </a:p>
          <a:p>
            <a:pPr algn="justLow"/>
            <a:r>
              <a:rPr lang="ar-IQ" sz="3600" dirty="0" smtClean="0">
                <a:latin typeface="Calibri" panose="020F0502020204030204" pitchFamily="34" charset="0"/>
                <a:ea typeface="Times New Roman" panose="02020603050405020304" pitchFamily="18" charset="0"/>
                <a:cs typeface="Simplified Arabic" panose="02020603050405020304" pitchFamily="18" charset="-78"/>
              </a:rPr>
              <a:t>ان </a:t>
            </a:r>
            <a:r>
              <a:rPr lang="ar-IQ" sz="3600" dirty="0">
                <a:latin typeface="Calibri" panose="020F0502020204030204" pitchFamily="34" charset="0"/>
                <a:ea typeface="Times New Roman" panose="02020603050405020304" pitchFamily="18" charset="0"/>
                <a:cs typeface="Simplified Arabic" panose="02020603050405020304" pitchFamily="18" charset="-78"/>
              </a:rPr>
              <a:t>تقنية تحليل القيمة هي احدى تقنيات ادارة التكلفة الاستراتيجية والتي ظهرت استجابةً للتطورات التي رافقت البيئة الصناعية ، حيث تسعى هذه التقنية الى تخفيض تكاليف المُنتجات وتحسين أداءها الوظيفي من اجل إنتاج مُنتجات ذات جودة عالية تلبي رغبات الزبائن ، وتهدف هذه التقنية الى ايجاد العلاقة بين الاستحقاق الوظيفي للمُنتجات من ناحية وبين قيمة هذه المُنتجات من ناحية اخرى لتحقيق قيمة أعلى لهذه المُنتجات تساعد على رفع مكانة الوحدة الاقتصادية في السوق ، وتعمل تقنية تحليل القيمة على تحديد الوظائف التي لا تضيف قيمة من اجل استبعادها ، وتحديد الانشطة التي تضيف قيمة والعمل على تعزيزها ، ويتطلب تحقيق اهداف هذه التقنية بإتباعها مجموعة من المراحل او الخطوات والتي تتمثل بـ(مرحلة تجميع المعلومات ، مرحلة تحليل الوظائف ، مرحلة الابداع ، مرحلة التقييم ، مرحلة التطوير ، واخيراً  مرحلة العرض ) . </a:t>
            </a:r>
            <a:endParaRPr lang="ar-IQ" sz="3600" b="1" dirty="0" smtClean="0"/>
          </a:p>
        </p:txBody>
      </p:sp>
    </p:spTree>
    <p:extLst>
      <p:ext uri="{BB962C8B-B14F-4D97-AF65-F5344CB8AC3E}">
        <p14:creationId xmlns:p14="http://schemas.microsoft.com/office/powerpoint/2010/main" val="367120423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078313"/>
          </a:xfrm>
          <a:prstGeom prst="rect">
            <a:avLst/>
          </a:prstGeom>
        </p:spPr>
        <p:txBody>
          <a:bodyPr wrap="square">
            <a:spAutoFit/>
          </a:bodyPr>
          <a:lstStyle/>
          <a:p>
            <a:r>
              <a:rPr lang="ar-IQ" sz="3600" b="1" dirty="0">
                <a:effectLst>
                  <a:outerShdw blurRad="50800" dist="38100" algn="tr" rotWithShape="0">
                    <a:prstClr val="black">
                      <a:alpha val="40000"/>
                    </a:prstClr>
                  </a:outerShdw>
                </a:effectLst>
              </a:rPr>
              <a:t>التكلفة الأقل </a:t>
            </a:r>
            <a:r>
              <a:rPr lang="ar-IQ" sz="3600" b="1" dirty="0" smtClean="0">
                <a:effectLst>
                  <a:outerShdw blurRad="50800" dist="38100" algn="tr" rotWithShape="0">
                    <a:prstClr val="black">
                      <a:alpha val="40000"/>
                    </a:prstClr>
                  </a:outerShdw>
                </a:effectLst>
              </a:rPr>
              <a:t>:</a:t>
            </a:r>
          </a:p>
          <a:p>
            <a:pPr algn="justLow"/>
            <a:r>
              <a:rPr lang="ar-IQ" sz="3600" dirty="0">
                <a:effectLst>
                  <a:outerShdw blurRad="50800" dist="38100" algn="tr" rotWithShape="0">
                    <a:prstClr val="black">
                      <a:alpha val="40000"/>
                    </a:prstClr>
                  </a:outerShdw>
                </a:effectLst>
              </a:rPr>
              <a:t>أن ميزة التكلفة الأقل يمكن أن تتحقق مع وجود نظام صارم يعمل على تقليل أو اختزال جميع أنواع الفقد أو الضياع والهدر في الموارد والوقت عن طريق توجيه المواد والأجور والتكاليف الصناعية غير المباشرة للحصول على خفضاً ملحوظا في تكلفة الوحدة الواحدة من المنتوج أو الخدمة علاوة على تخفيض تكاليف الاستثمارات الإضافية في التكنولوجيا . </a:t>
            </a:r>
          </a:p>
          <a:p>
            <a:pPr algn="justLow"/>
            <a:r>
              <a:rPr lang="ar-IQ" sz="3600" dirty="0">
                <a:effectLst>
                  <a:outerShdw blurRad="50800" dist="38100" algn="tr" rotWithShape="0">
                    <a:prstClr val="black">
                      <a:alpha val="40000"/>
                    </a:prstClr>
                  </a:outerShdw>
                </a:effectLst>
              </a:rPr>
              <a:t> وبناء على ذلك تسعى الوحدات الاقتصادية للسيطرة على تكاليفها وتجعلها اقل من معدل الصناعة من اجل تحقيق الميزة التنافسية </a:t>
            </a:r>
            <a:endParaRPr lang="ar-IQ" sz="3600" dirty="0"/>
          </a:p>
          <a:p>
            <a:endParaRPr lang="en-US" sz="3600" dirty="0"/>
          </a:p>
        </p:txBody>
      </p:sp>
    </p:spTree>
    <p:extLst>
      <p:ext uri="{BB962C8B-B14F-4D97-AF65-F5344CB8AC3E}">
        <p14:creationId xmlns:p14="http://schemas.microsoft.com/office/powerpoint/2010/main" val="3205572793"/>
      </p:ext>
    </p:extLst>
  </p:cSld>
  <p:clrMapOvr>
    <a:masterClrMapping/>
  </p:clrMapOvr>
  <p:transition spd="slow">
    <p:cover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95787" y="578659"/>
            <a:ext cx="11450470" cy="592726"/>
          </a:xfrm>
          <a:prstGeom prst="rect">
            <a:avLst/>
          </a:prstGeom>
        </p:spPr>
        <p:txBody>
          <a:bodyPr wrap="square">
            <a:spAutoFit/>
          </a:bodyPr>
          <a:lstStyle/>
          <a:p>
            <a:pPr indent="57150" algn="just">
              <a:lnSpc>
                <a:spcPct val="107000"/>
              </a:lnSpc>
              <a:spcAft>
                <a:spcPts val="800"/>
              </a:spcAft>
            </a:pPr>
            <a:r>
              <a:rPr lang="ar-SA" sz="3200" b="1" dirty="0">
                <a:solidFill>
                  <a:srgbClr val="000000"/>
                </a:solidFill>
                <a:latin typeface="Calibri" panose="020F0502020204030204" pitchFamily="34" charset="0"/>
                <a:ea typeface="Times New Roman" panose="02020603050405020304" pitchFamily="18" charset="0"/>
              </a:rPr>
              <a:t> </a:t>
            </a:r>
            <a:endParaRPr lang="en-US" sz="3200" dirty="0">
              <a:effectLst/>
              <a:latin typeface="Calibri" panose="020F0502020204030204" pitchFamily="34" charset="0"/>
              <a:ea typeface="Calibri" panose="020F0502020204030204" pitchFamily="34" charset="0"/>
            </a:endParaRPr>
          </a:p>
        </p:txBody>
      </p:sp>
      <p:sp>
        <p:nvSpPr>
          <p:cNvPr id="2" name="Rectangle 1"/>
          <p:cNvSpPr/>
          <p:nvPr/>
        </p:nvSpPr>
        <p:spPr>
          <a:xfrm>
            <a:off x="0" y="0"/>
            <a:ext cx="12192000" cy="6186309"/>
          </a:xfrm>
          <a:prstGeom prst="rect">
            <a:avLst/>
          </a:prstGeom>
        </p:spPr>
        <p:txBody>
          <a:bodyPr wrap="square">
            <a:spAutoFit/>
          </a:bodyPr>
          <a:lstStyle/>
          <a:p>
            <a:r>
              <a:rPr lang="ar-IQ" sz="3600" b="1" dirty="0">
                <a:effectLst>
                  <a:outerShdw blurRad="50800" dist="38100" algn="tr" rotWithShape="0">
                    <a:prstClr val="black">
                      <a:alpha val="40000"/>
                    </a:prstClr>
                  </a:outerShdw>
                </a:effectLst>
              </a:rPr>
              <a:t>الجودة </a:t>
            </a:r>
            <a:r>
              <a:rPr lang="ar-IQ" sz="3600" b="1" dirty="0" smtClean="0">
                <a:effectLst>
                  <a:outerShdw blurRad="50800" dist="38100" algn="tr" rotWithShape="0">
                    <a:prstClr val="black">
                      <a:alpha val="40000"/>
                    </a:prstClr>
                  </a:outerShdw>
                </a:effectLst>
              </a:rPr>
              <a:t>العالية:</a:t>
            </a:r>
          </a:p>
          <a:p>
            <a:r>
              <a:rPr lang="ar-IQ" sz="3600" b="1" dirty="0">
                <a:effectLst>
                  <a:outerShdw blurRad="50800" dist="38100" algn="tr" rotWithShape="0">
                    <a:prstClr val="black">
                      <a:alpha val="40000"/>
                    </a:prstClr>
                  </a:outerShdw>
                </a:effectLst>
              </a:rPr>
              <a:t> </a:t>
            </a:r>
            <a:r>
              <a:rPr lang="ar-IQ" sz="3600" dirty="0">
                <a:effectLst>
                  <a:outerShdw blurRad="50800" dist="38100" algn="tr" rotWithShape="0">
                    <a:prstClr val="black">
                      <a:alpha val="40000"/>
                    </a:prstClr>
                  </a:outerShdw>
                </a:effectLst>
              </a:rPr>
              <a:t>أن توافر التكنولوجيا المتقدمة أتاح لمعظم الوحدات الاقتصادية الصناعية تحسين جودة منتجاتها خلال دورة حياتها القصيرة وتعني الجودة درجة مطابقة مواصفات تصميم وخصائص المنتوج لتوقعات ورغبات الزبائن</a:t>
            </a:r>
            <a:r>
              <a:rPr lang="ar-IQ" sz="3600" b="1" dirty="0">
                <a:effectLst>
                  <a:outerShdw blurRad="50800" dist="38100" algn="tr" rotWithShape="0">
                    <a:prstClr val="black">
                      <a:alpha val="40000"/>
                    </a:prstClr>
                  </a:outerShdw>
                </a:effectLst>
              </a:rPr>
              <a:t>، </a:t>
            </a:r>
            <a:r>
              <a:rPr lang="ar-IQ" sz="3600" dirty="0">
                <a:effectLst>
                  <a:outerShdw blurRad="50800" dist="38100" algn="tr" rotWithShape="0">
                    <a:prstClr val="black">
                      <a:alpha val="40000"/>
                    </a:prstClr>
                  </a:outerShdw>
                </a:effectLst>
              </a:rPr>
              <a:t>إن عامل الجودة يمثل ميزة تنافسية يمكن أن تحقق إشباعاً لرغبات وتوقعات الزبائن إذا كانت خصائص ووظائف المنتوج تفي باستخداماته، فقد تحقق الوحدة الاقتصادية ميزة التكلفة الأقل ولكن قد يكون مستوى جودة منتجاتها لا يتلائم وحاجات الزبون، وهناك شروط يستدعي إثباتها من قبل الوحدات الاقتصادية التي تستخدم الجودة كميزة تنافسية وهي تحديد الجودة من وجهة نظر الزبون وتجسيد سماتها الأساسية المرغوبة في المنتوج .</a:t>
            </a:r>
            <a:endParaRPr lang="ar-IQ" sz="3600" dirty="0"/>
          </a:p>
          <a:p>
            <a:endParaRPr lang="en-US" sz="3600" dirty="0"/>
          </a:p>
        </p:txBody>
      </p:sp>
    </p:spTree>
    <p:extLst>
      <p:ext uri="{BB962C8B-B14F-4D97-AF65-F5344CB8AC3E}">
        <p14:creationId xmlns:p14="http://schemas.microsoft.com/office/powerpoint/2010/main" val="201764236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186309"/>
          </a:xfrm>
          <a:prstGeom prst="rect">
            <a:avLst/>
          </a:prstGeom>
        </p:spPr>
        <p:txBody>
          <a:bodyPr wrap="square">
            <a:spAutoFit/>
          </a:bodyPr>
          <a:lstStyle/>
          <a:p>
            <a:r>
              <a:rPr lang="ar-IQ" sz="3600" b="1" dirty="0">
                <a:effectLst>
                  <a:outerShdw blurRad="50800" dist="38100" algn="tr" rotWithShape="0">
                    <a:prstClr val="black">
                      <a:alpha val="40000"/>
                    </a:prstClr>
                  </a:outerShdw>
                </a:effectLst>
              </a:rPr>
              <a:t>وقت الاستجابة </a:t>
            </a:r>
            <a:r>
              <a:rPr lang="ar-IQ" sz="3600" b="1" dirty="0" smtClean="0">
                <a:effectLst>
                  <a:outerShdw blurRad="50800" dist="38100" algn="tr" rotWithShape="0">
                    <a:prstClr val="black">
                      <a:alpha val="40000"/>
                    </a:prstClr>
                  </a:outerShdw>
                </a:effectLst>
              </a:rPr>
              <a:t>للزبون:</a:t>
            </a:r>
          </a:p>
          <a:p>
            <a:r>
              <a:rPr lang="ar-IQ" sz="3600" dirty="0">
                <a:effectLst>
                  <a:outerShdw blurRad="50800" dist="38100" algn="tr" rotWithShape="0">
                    <a:prstClr val="black">
                      <a:alpha val="40000"/>
                    </a:prstClr>
                  </a:outerShdw>
                </a:effectLst>
              </a:rPr>
              <a:t>لقد أصبح الوقت يمثل ميزة تنافسية تتسابق عليه الوحدات الاقتصادية للحصول على اكبر فرصة استثمارية والسرعة في تطوير وتقديم المنتجات إلى الأسواق قبل غيرها من المنافسين، وطبقاً لذلك يعتبر الوقت عنصراً مهماً لزيادة إيرادات الوحدة الاقتصادية قبل غيرها من حيث استغلال الفرص المتاحة في السوق، ويتحدد وقت الاستجابة للزبون في بيئة التصنيع الحديثة بالوقت الذي يضيف قيمة ويعرف بوقت دورة التصنيع والتسليم للزبون، ويتضمن وقت استلام الطلب من الزبون ووقت عمليات التصنيع ووقت تسليم المنتج النهائي إلى الزبون، بعد أن تم استبعاد الوقت الذي لا يضيف قيمة (وقت الانتظار، وقت الفحص، وقت المناولة، وقت التخزين) لتقليص وقت الدورة من خلال تحسين كفاءة دورة التصنيع . </a:t>
            </a:r>
            <a:endParaRPr lang="ar-IQ" sz="3600" dirty="0"/>
          </a:p>
          <a:p>
            <a:endParaRPr lang="en-US" sz="3600" dirty="0"/>
          </a:p>
        </p:txBody>
      </p:sp>
    </p:spTree>
    <p:extLst>
      <p:ext uri="{BB962C8B-B14F-4D97-AF65-F5344CB8AC3E}">
        <p14:creationId xmlns:p14="http://schemas.microsoft.com/office/powerpoint/2010/main" val="26711935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5139869"/>
          </a:xfrm>
          <a:prstGeom prst="rect">
            <a:avLst/>
          </a:prstGeom>
        </p:spPr>
        <p:txBody>
          <a:bodyPr wrap="square">
            <a:spAutoFit/>
          </a:bodyPr>
          <a:lstStyle/>
          <a:p>
            <a:pPr algn="justLow"/>
            <a:r>
              <a:rPr lang="ar-IQ" sz="4000" b="1" u="sng" dirty="0" smtClean="0"/>
              <a:t>المرونة :</a:t>
            </a:r>
          </a:p>
          <a:p>
            <a:pPr algn="justLow"/>
            <a:r>
              <a:rPr lang="ar-IQ" sz="3600" b="1" dirty="0" smtClean="0"/>
              <a:t>تعد </a:t>
            </a:r>
            <a:r>
              <a:rPr lang="ar-IQ" sz="3600" b="1" dirty="0"/>
              <a:t>المرونة أحد عوامل نجاح تنافسية </a:t>
            </a:r>
            <a:r>
              <a:rPr lang="ar-IQ" sz="3600" b="1" dirty="0">
                <a:effectLst>
                  <a:outerShdw blurRad="50800" dist="38100" algn="tr" rotWithShape="0">
                    <a:prstClr val="black">
                      <a:alpha val="40000"/>
                    </a:prstClr>
                  </a:outerShdw>
                </a:effectLst>
              </a:rPr>
              <a:t>الوحدة الاقتصادية</a:t>
            </a:r>
            <a:r>
              <a:rPr lang="ar-IQ" sz="3600" b="1" dirty="0"/>
              <a:t>، وتشير إلى قابلية هذه الوحدة على التكيف في نظامها الإنتاجي مع التغيرات في البيئة التنافسية وعمليات معالجة الطلب وفقاً لرغبات واحتياجات الزبائن المتغيرة من حيث التنوع والحجم وسرعة الابتكار في إنتاج وتقديم منتجات جديدة، وهناك ثلاثة أبعاد للمرونة، تعلق الأول بسرعة الاستجابة لطلبات زبائن محددين، إما الثاني فتعلق بمرونة التنويع في مزيج المنتجات أو الخدمات التي يرغبها الزبائن، وتعلق الثالث بمرونة الحجم، أي قدرة الوحدة الاقتصادية على إعادة ترتيب عملياتها وفقاً لحجم الطلبات الموسمية أو العمرية أو الجغرافية أو حسب مستوى القدرة الشرائية للزبائن</a:t>
            </a:r>
          </a:p>
        </p:txBody>
      </p:sp>
    </p:spTree>
    <p:extLst>
      <p:ext uri="{BB962C8B-B14F-4D97-AF65-F5344CB8AC3E}">
        <p14:creationId xmlns:p14="http://schemas.microsoft.com/office/powerpoint/2010/main" val="7106645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5632311"/>
          </a:xfrm>
          <a:prstGeom prst="rect">
            <a:avLst/>
          </a:prstGeom>
        </p:spPr>
        <p:txBody>
          <a:bodyPr wrap="square">
            <a:spAutoFit/>
          </a:bodyPr>
          <a:lstStyle/>
          <a:p>
            <a:pPr algn="justLow"/>
            <a:r>
              <a:rPr lang="ar-IQ" sz="4000" b="1" dirty="0" smtClean="0"/>
              <a:t>وفي راينا  </a:t>
            </a:r>
            <a:r>
              <a:rPr lang="ar-SA" sz="4000" b="1" dirty="0" smtClean="0"/>
              <a:t>انه </a:t>
            </a:r>
            <a:r>
              <a:rPr lang="ar-SA" sz="4000" b="1" dirty="0"/>
              <a:t>في ظل بيئة الأعمال الحديثة يجب على الوحدات الاقتصادية التميز والعمل على كسب ميزات تنافسية والعمل على تقليص </a:t>
            </a:r>
            <a:r>
              <a:rPr lang="ar-IQ" sz="4000" b="1" dirty="0"/>
              <a:t>الفجوة التنافسية التي تتمثل بالفروقات التي يمكن تحديدها من خلال مقارنة منتجات أو عمليات وحدة اقتصادية معينة مع ما يماثلها من منتجات أو عمليات متميزة لوحدة أخرى في نفس القطاع الصناعي، من حيث الأداء والجودة والسعر والوقت والربحية، كما </a:t>
            </a:r>
            <a:r>
              <a:rPr lang="ar-IQ" sz="4000" b="1" dirty="0">
                <a:effectLst>
                  <a:outerShdw blurRad="50800" dist="38100" algn="tr" rotWithShape="0">
                    <a:prstClr val="black">
                      <a:alpha val="40000"/>
                    </a:prstClr>
                  </a:outerShdw>
                </a:effectLst>
              </a:rPr>
              <a:t>إن مسؤولية الوحدة الاقتصادية في بيئة تنافسية لا تتركز على تقديم المنتوج إلى الزبون فحسب، ولكن الأهم من ذلك هو الاحتفاظ بالزبائن الحاليين والعمل على كسب زبائن جدد والحصول رضاهم وولائهم .</a:t>
            </a:r>
            <a:r>
              <a:rPr lang="ar-IQ" sz="4000" b="1" dirty="0"/>
              <a:t>	</a:t>
            </a:r>
          </a:p>
        </p:txBody>
      </p:sp>
    </p:spTree>
    <p:extLst>
      <p:ext uri="{BB962C8B-B14F-4D97-AF65-F5344CB8AC3E}">
        <p14:creationId xmlns:p14="http://schemas.microsoft.com/office/powerpoint/2010/main" val="4107060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494085"/>
          </a:xfrm>
          <a:prstGeom prst="rect">
            <a:avLst/>
          </a:prstGeom>
        </p:spPr>
        <p:txBody>
          <a:bodyPr wrap="square">
            <a:spAutoFit/>
          </a:bodyPr>
          <a:lstStyle/>
          <a:p>
            <a:pPr lvl="0" algn="justLow"/>
            <a:r>
              <a:rPr lang="ar-IQ" sz="3200" b="1" dirty="0" smtClean="0"/>
              <a:t>إلاستنتاجات :</a:t>
            </a:r>
          </a:p>
          <a:p>
            <a:pPr lvl="0" algn="justLow"/>
            <a:r>
              <a:rPr lang="ar-IQ" sz="3200" b="1" dirty="0" smtClean="0"/>
              <a:t>1-ان </a:t>
            </a:r>
            <a:r>
              <a:rPr lang="ar-IQ" sz="3200" b="1" dirty="0"/>
              <a:t>تقنية تحليل القيمة هي نشاط لتصميم المنتج يتضمن إنتاج منتجات يتطابق أدائها الوظيفي مع توقعات الزبائن بأقل تكلفة، وبذلك فهي أداة تختص بتحليل وظيفة المنتوج كهدف جوهري يسعى لتحسين قيمته, مع تخفيض تكلفة دورة حياته المطلوبة لأداء الوظائف الضرورية . </a:t>
            </a:r>
            <a:endParaRPr lang="en-US" sz="3200" b="1" dirty="0"/>
          </a:p>
          <a:p>
            <a:pPr lvl="0" algn="justLow"/>
            <a:r>
              <a:rPr lang="ar-IQ" sz="3200" b="1" dirty="0" smtClean="0"/>
              <a:t>2-تهدف </a:t>
            </a:r>
            <a:r>
              <a:rPr lang="ar-IQ" sz="3200" b="1" dirty="0"/>
              <a:t>تقنية تحليل القيمة إلى تحديد الوظائف وتحليلها واستبعاد الوظيفة التي لا تضيف قيمة وهذا سينعكس في تخفيض التكلفة وزيادة القيمة دون التأثير في الجودة من خلال استعمال منهجية التفكير الإبداعي لمساعدة المدراء في التمييز بين الأنشطة التي تضيف قيمة والتي لا تضيف قيمة.</a:t>
            </a:r>
            <a:endParaRPr lang="en-US" sz="3200" b="1" dirty="0"/>
          </a:p>
          <a:p>
            <a:pPr lvl="0" algn="justLow"/>
            <a:r>
              <a:rPr lang="ar-IQ" sz="3200" b="1" dirty="0" smtClean="0"/>
              <a:t>3-هناك </a:t>
            </a:r>
            <a:r>
              <a:rPr lang="ar-IQ" sz="3200" b="1" dirty="0"/>
              <a:t>ثلاثة مراحل لتطبيق تقنية تحليل القيمة هي الدراسة السابقة، ودراسة القيمة أو خطة العمل، وأخيراً الدراسة اللاحقة، علماً بأن المرحلة الثانية تتضمن مجموعة من الخطوات وهي المعلومات والتحليل الوظيفي والإبداع والتقويم والتطوير والتنفيذ والتغذية الراجعة . </a:t>
            </a:r>
            <a:endParaRPr lang="en-US" sz="3200" b="1" dirty="0"/>
          </a:p>
        </p:txBody>
      </p:sp>
    </p:spTree>
    <p:extLst>
      <p:ext uri="{BB962C8B-B14F-4D97-AF65-F5344CB8AC3E}">
        <p14:creationId xmlns:p14="http://schemas.microsoft.com/office/powerpoint/2010/main" val="282481823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0013"/>
            <a:ext cx="12058650" cy="2862322"/>
          </a:xfrm>
          <a:prstGeom prst="rect">
            <a:avLst/>
          </a:prstGeom>
        </p:spPr>
        <p:txBody>
          <a:bodyPr wrap="square">
            <a:spAutoFit/>
          </a:bodyPr>
          <a:lstStyle/>
          <a:p>
            <a:pPr lvl="0" algn="justLow"/>
            <a:r>
              <a:rPr lang="ar-IQ" sz="3600" b="1" dirty="0" smtClean="0"/>
              <a:t>4- تشير </a:t>
            </a:r>
            <a:r>
              <a:rPr lang="ar-IQ" sz="3600" b="1" dirty="0"/>
              <a:t>الميزة التنافسية إلى</a:t>
            </a:r>
            <a:r>
              <a:rPr lang="ar-IQ" sz="3600" b="1" dirty="0">
                <a:effectLst>
                  <a:outerShdw blurRad="50800" dist="38100" algn="tr" rotWithShape="0">
                    <a:prstClr val="black">
                      <a:alpha val="40000"/>
                    </a:prstClr>
                  </a:outerShdw>
                </a:effectLst>
              </a:rPr>
              <a:t> تميز الوحدة الاقتصادية بأي عنصر تنفرد به على المنافسين، ويمكن تحقيقها في حالة إتباع هذه الوحدة لأي إستراتيجية من الإستراتيجيات التنافسية العامة، وهناك </a:t>
            </a:r>
            <a:r>
              <a:rPr lang="ar-IQ" sz="3600" b="1" dirty="0" smtClean="0">
                <a:effectLst>
                  <a:outerShdw blurRad="50800" dist="38100" algn="tr" rotWithShape="0">
                    <a:prstClr val="black">
                      <a:alpha val="40000"/>
                    </a:prstClr>
                  </a:outerShdw>
                </a:effectLst>
              </a:rPr>
              <a:t>أبعاد </a:t>
            </a:r>
            <a:r>
              <a:rPr lang="ar-IQ" sz="3600" b="1" dirty="0">
                <a:effectLst>
                  <a:outerShdw blurRad="50800" dist="38100" algn="tr" rotWithShape="0">
                    <a:prstClr val="black">
                      <a:alpha val="40000"/>
                    </a:prstClr>
                  </a:outerShdw>
                </a:effectLst>
              </a:rPr>
              <a:t>رئيسية للميزة التنافسية وهي التكلفة والجودة والوقت والمرونة .</a:t>
            </a:r>
            <a:endParaRPr lang="en-US" sz="3600" b="1" dirty="0"/>
          </a:p>
          <a:p>
            <a:pPr algn="justLow"/>
            <a:endParaRPr lang="en-US" sz="3600" b="1" dirty="0">
              <a:solidFill>
                <a:srgbClr val="7030A0"/>
              </a:solidFill>
            </a:endParaRPr>
          </a:p>
        </p:txBody>
      </p:sp>
    </p:spTree>
    <p:extLst>
      <p:ext uri="{BB962C8B-B14F-4D97-AF65-F5344CB8AC3E}">
        <p14:creationId xmlns:p14="http://schemas.microsoft.com/office/powerpoint/2010/main" val="4192171342"/>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40307"/>
          </a:xfrm>
          <a:prstGeom prst="rect">
            <a:avLst/>
          </a:prstGeom>
        </p:spPr>
        <p:txBody>
          <a:bodyPr wrap="square">
            <a:spAutoFit/>
          </a:bodyPr>
          <a:lstStyle/>
          <a:p>
            <a:pPr lvl="0" algn="justLow"/>
            <a:r>
              <a:rPr lang="ar-IQ" sz="3600" b="1" dirty="0" smtClean="0"/>
              <a:t>التوصيات :</a:t>
            </a:r>
          </a:p>
          <a:p>
            <a:pPr lvl="0" algn="justLow"/>
            <a:r>
              <a:rPr lang="ar-IQ" sz="3600" b="1" dirty="0" smtClean="0"/>
              <a:t>1-لغرض </a:t>
            </a:r>
            <a:r>
              <a:rPr lang="ar-IQ" sz="3600" b="1" dirty="0"/>
              <a:t>تحقيق الميزة التنافسية من خلال تقنية تحليل القيمة، فلابد من الالتزام </a:t>
            </a:r>
            <a:r>
              <a:rPr lang="ar-IQ" sz="3600" b="1" dirty="0" smtClean="0"/>
              <a:t>يالاتي:ـ </a:t>
            </a:r>
            <a:endParaRPr lang="en-US" sz="3600" b="1" dirty="0"/>
          </a:p>
          <a:p>
            <a:pPr lvl="0" algn="justLow"/>
            <a:r>
              <a:rPr lang="ar-IQ" sz="3600" b="1" dirty="0" smtClean="0"/>
              <a:t>-</a:t>
            </a:r>
            <a:r>
              <a:rPr lang="en-US" sz="3600" b="1" dirty="0" smtClean="0"/>
              <a:t> </a:t>
            </a:r>
            <a:r>
              <a:rPr lang="ar-IQ" sz="3600" b="1" dirty="0" smtClean="0"/>
              <a:t>الالتزام </a:t>
            </a:r>
            <a:r>
              <a:rPr lang="ar-IQ" sz="3600" b="1" dirty="0"/>
              <a:t>بطريقة تحليل الوظائف المميزة لتقنية تحليل القيمة والعمل على التخلص من جميع المكونات والوظائف التي لا تضيف قيمة من وجهة نظر الزبون </a:t>
            </a:r>
            <a:r>
              <a:rPr lang="ar-IQ" sz="3600" b="1" dirty="0" smtClean="0"/>
              <a:t>.</a:t>
            </a:r>
            <a:endParaRPr lang="en-US" sz="3600" b="1" dirty="0" smtClean="0"/>
          </a:p>
          <a:p>
            <a:pPr lvl="0" algn="justLow"/>
            <a:r>
              <a:rPr lang="ar-IQ" sz="3600" b="1" dirty="0" smtClean="0"/>
              <a:t>-</a:t>
            </a:r>
            <a:r>
              <a:rPr lang="en-US" sz="3600" b="1" dirty="0" smtClean="0"/>
              <a:t> </a:t>
            </a:r>
            <a:r>
              <a:rPr lang="ar-IQ" sz="3600" b="1" dirty="0" smtClean="0"/>
              <a:t>الالتزام </a:t>
            </a:r>
            <a:r>
              <a:rPr lang="ar-IQ" sz="3600" b="1" dirty="0"/>
              <a:t>بمبادئ إدارة الجودة الشاملة من خلال عمل الشئ صحيحاً منذ المرة الأولى والتخلص من المعيب سواءً أكان داخل الوحدة الاقتصادية أم خارجها . </a:t>
            </a:r>
            <a:endParaRPr lang="en-US" sz="3600" b="1" dirty="0"/>
          </a:p>
          <a:p>
            <a:pPr lvl="0" algn="justLow"/>
            <a:r>
              <a:rPr lang="ar-IQ" sz="3600" b="1" dirty="0" smtClean="0"/>
              <a:t>2-العمل </a:t>
            </a:r>
            <a:r>
              <a:rPr lang="ar-IQ" sz="3600" b="1" dirty="0"/>
              <a:t>على تخفيض وقت تصميم وتطوير المنتجات وكذلك تخفيض وقت التصنيع والتجميع من أجل تقصير دورة حياة المنتوج ووصول الفكرة بسرعة إلى السوق .</a:t>
            </a:r>
            <a:endParaRPr lang="en-US" sz="3600" b="1" dirty="0"/>
          </a:p>
          <a:p>
            <a:pPr lvl="0" algn="justLow"/>
            <a:r>
              <a:rPr lang="ar-IQ" sz="3600" b="1" dirty="0" smtClean="0"/>
              <a:t>ضرورة </a:t>
            </a:r>
            <a:r>
              <a:rPr lang="ar-IQ" sz="3600" b="1" dirty="0"/>
              <a:t>تنميط وتبسيط الإجراءات بحيث يمكن من خلالها أن توفير القدر الكافي من المرونة في الاستجابة لأي تغيرات مستجدة قد تحصل في حاجات ورغبات الزبائن . </a:t>
            </a:r>
            <a:endParaRPr lang="en-US" sz="3600" b="1" dirty="0"/>
          </a:p>
        </p:txBody>
      </p:sp>
    </p:spTree>
    <p:extLst>
      <p:ext uri="{BB962C8B-B14F-4D97-AF65-F5344CB8AC3E}">
        <p14:creationId xmlns:p14="http://schemas.microsoft.com/office/powerpoint/2010/main" val="1718714368"/>
      </p:ext>
    </p:extLst>
  </p:cSld>
  <p:clrMapOvr>
    <a:masterClrMapping/>
  </p:clrMapOvr>
  <p:transition spd="slow">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8000" b="1" dirty="0" smtClean="0">
                <a:effectLst>
                  <a:glow rad="228600">
                    <a:schemeClr val="accent5">
                      <a:satMod val="175000"/>
                      <a:alpha val="40000"/>
                    </a:schemeClr>
                  </a:glow>
                  <a:outerShdw blurRad="38100" dist="38100" dir="2700000" algn="tl">
                    <a:srgbClr val="000000">
                      <a:alpha val="43137"/>
                    </a:srgbClr>
                  </a:outerShdw>
                </a:effectLst>
                <a:cs typeface="+mn-cs"/>
              </a:rPr>
              <a:t>شكراً لحســــن الإصغـــــــاء</a:t>
            </a:r>
            <a:endParaRPr lang="ar-IQ" sz="8000" b="1" dirty="0">
              <a:effectLst>
                <a:glow rad="228600">
                  <a:schemeClr val="accent5">
                    <a:satMod val="175000"/>
                    <a:alpha val="40000"/>
                  </a:schemeClr>
                </a:glow>
                <a:outerShdw blurRad="38100" dist="38100" dir="2700000" algn="tl">
                  <a:srgbClr val="000000">
                    <a:alpha val="43137"/>
                  </a:srgbClr>
                </a:outerShdw>
              </a:effectLst>
              <a:cs typeface="+mn-cs"/>
            </a:endParaRPr>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3286" y="1660708"/>
            <a:ext cx="6448229" cy="5167312"/>
          </a:xfrm>
        </p:spPr>
      </p:pic>
    </p:spTree>
    <p:extLst>
      <p:ext uri="{BB962C8B-B14F-4D97-AF65-F5344CB8AC3E}">
        <p14:creationId xmlns:p14="http://schemas.microsoft.com/office/powerpoint/2010/main" val="56838760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402300"/>
          </a:xfrm>
          <a:prstGeom prst="rect">
            <a:avLst/>
          </a:prstGeom>
        </p:spPr>
        <p:txBody>
          <a:bodyPr wrap="square">
            <a:spAutoFit/>
          </a:bodyPr>
          <a:lstStyle/>
          <a:p>
            <a:r>
              <a:rPr lang="ar-SA" sz="3600" b="1" dirty="0"/>
              <a:t>أهداف </a:t>
            </a:r>
            <a:r>
              <a:rPr lang="ar-IQ" sz="3600" b="1" dirty="0" smtClean="0"/>
              <a:t>الندوة </a:t>
            </a:r>
            <a:r>
              <a:rPr lang="ar-IQ" sz="3600" b="1" dirty="0" smtClean="0"/>
              <a:t>:</a:t>
            </a:r>
          </a:p>
          <a:p>
            <a:r>
              <a:rPr lang="ar-IQ" sz="3600" b="1" dirty="0" smtClean="0"/>
              <a:t> </a:t>
            </a:r>
            <a:r>
              <a:rPr lang="ar-IQ" sz="3600" dirty="0" smtClean="0"/>
              <a:t>تهدف </a:t>
            </a:r>
            <a:r>
              <a:rPr lang="ar-IQ" sz="3600" dirty="0" smtClean="0"/>
              <a:t>الندوة  </a:t>
            </a:r>
            <a:r>
              <a:rPr lang="ar-IQ" sz="3600" dirty="0"/>
              <a:t>إلى دراسة المرتكزات لكل من تحليل القيمة والميزة التنافسية، مع بيان أهمية تقنية تحليل القيمة في ظل المتغيرات والتطورات الحديثة المرافقة لبيئة الأعمال الحديثة من خلال بيان دور هذه التقنية في تحقيق الميزة التنافسية بهدف تحسين كل من مؤشرات التكلفة والجودة والوقت والمرونة . </a:t>
            </a:r>
            <a:endParaRPr lang="ar-IQ" sz="3600" dirty="0" smtClean="0"/>
          </a:p>
          <a:p>
            <a:r>
              <a:rPr lang="ar-IQ" sz="3600" dirty="0" smtClean="0"/>
              <a:t>اهمية المحاضرة :</a:t>
            </a:r>
          </a:p>
          <a:p>
            <a:pPr lvl="0"/>
            <a:r>
              <a:rPr lang="ar-IQ" sz="3600" dirty="0">
                <a:solidFill>
                  <a:prstClr val="black"/>
                </a:solidFill>
              </a:rPr>
              <a:t>تستمد </a:t>
            </a:r>
            <a:r>
              <a:rPr lang="ar-IQ" sz="3600" dirty="0" smtClean="0">
                <a:solidFill>
                  <a:prstClr val="black"/>
                </a:solidFill>
              </a:rPr>
              <a:t>الندوة </a:t>
            </a:r>
            <a:r>
              <a:rPr lang="ar-IQ" sz="3600" dirty="0">
                <a:solidFill>
                  <a:prstClr val="black"/>
                </a:solidFill>
              </a:rPr>
              <a:t>أهميتها من أهمية المتغيرات التي تناولتها، فتقنية تحليل القيمة تركز على تحسين أداء المشروع أو المنتوج وتحليله بدءً من مكوناته وصولاً لوظائفه من اجل استبعاد الوظائف التي لا تضيف قيمة من وجهة نظر الزبون، إما الميزة التنافسية فتشير إلى </a:t>
            </a:r>
            <a:r>
              <a:rPr lang="ar-IQ" sz="3600" dirty="0">
                <a:solidFill>
                  <a:prstClr val="black"/>
                </a:solidFill>
                <a:effectLst>
                  <a:outerShdw blurRad="50800" dist="38100" algn="tr" rotWithShape="0">
                    <a:prstClr val="black">
                      <a:alpha val="40000"/>
                    </a:prstClr>
                  </a:outerShdw>
                </a:effectLst>
              </a:rPr>
              <a:t>تميز الوحدة الاقتصادية بأي عنصر تنفرد به على المنافسين، ويمكن تحقيقها في حالة إتباع هذه الوحدة لأي إستراتيجية تستهدف تحقيق ميزة تنافسية في مجال معين</a:t>
            </a:r>
            <a:r>
              <a:rPr lang="ar-IQ" sz="3600" dirty="0">
                <a:solidFill>
                  <a:prstClr val="black"/>
                </a:solidFill>
              </a:rPr>
              <a:t> .  </a:t>
            </a:r>
            <a:endParaRPr lang="en-US" sz="3600" dirty="0">
              <a:solidFill>
                <a:prstClr val="black"/>
              </a:solidFill>
            </a:endParaRPr>
          </a:p>
          <a:p>
            <a:endParaRPr lang="ar-IQ" sz="3600" dirty="0" smtClean="0"/>
          </a:p>
          <a:p>
            <a:endParaRPr lang="en-US" sz="3600" dirty="0"/>
          </a:p>
          <a:p>
            <a:endParaRPr lang="en-US" sz="3600" dirty="0"/>
          </a:p>
        </p:txBody>
      </p:sp>
    </p:spTree>
    <p:extLst>
      <p:ext uri="{BB962C8B-B14F-4D97-AF65-F5344CB8AC3E}">
        <p14:creationId xmlns:p14="http://schemas.microsoft.com/office/powerpoint/2010/main" val="20703439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078313"/>
          </a:xfrm>
          <a:prstGeom prst="rect">
            <a:avLst/>
          </a:prstGeom>
        </p:spPr>
        <p:txBody>
          <a:bodyPr wrap="square">
            <a:spAutoFit/>
          </a:bodyPr>
          <a:lstStyle/>
          <a:p>
            <a:r>
              <a:rPr lang="ar-IQ" sz="3600" b="1" dirty="0" smtClean="0"/>
              <a:t>مفهوم تحليل القيمة :</a:t>
            </a:r>
          </a:p>
          <a:p>
            <a:r>
              <a:rPr lang="ar-IQ" sz="3600" b="1" dirty="0" smtClean="0"/>
              <a:t>ان تقنية </a:t>
            </a:r>
            <a:r>
              <a:rPr lang="ar-IQ" sz="3600" b="1" dirty="0"/>
              <a:t>تحليل القيمة  فهي تهدف الى دراسة التحليل الوظيفي للمنتجات حيث أن لكل منتج أجزاء ولكل جزء وظيفة فيتم تحليل وظائف كل جزء واستحقاقاته مع المقارنة بالتكاليف لزيادة القيمة وتحسين الأداء وانتاج منتجات ذات جودة عالية تلبي رغبات الزبائن </a:t>
            </a:r>
            <a:r>
              <a:rPr lang="ar-IQ" sz="3600" b="1" dirty="0" smtClean="0"/>
              <a:t>تستعمل </a:t>
            </a:r>
            <a:r>
              <a:rPr lang="ar-IQ" sz="3600" b="1" dirty="0"/>
              <a:t>تقنية تحليل القيمة في بداية مرحلة الإنتاج وكذلك المراحل التي تليها ، حيث تقوم هذه التقنية بتحليل وظائف المنتج ؛ وان السبب الرئيسي الذي يجعل الوحدات الاقتصادية تقوم بالتحليل هو حصول مشاكل في اداء المنتجات ووظائفها ومنها المشاكل المتعلقة بعمليات التصنيع والتصميم وغيرها </a:t>
            </a:r>
            <a:r>
              <a:rPr lang="ar-IQ" sz="3600" b="1" dirty="0" smtClean="0"/>
              <a:t>.</a:t>
            </a:r>
          </a:p>
          <a:p>
            <a:r>
              <a:rPr lang="ar-IQ" sz="3600" dirty="0"/>
              <a:t> </a:t>
            </a:r>
            <a:endParaRPr lang="ar-IQ" sz="3600" b="1" dirty="0"/>
          </a:p>
        </p:txBody>
      </p:sp>
    </p:spTree>
    <p:extLst>
      <p:ext uri="{BB962C8B-B14F-4D97-AF65-F5344CB8AC3E}">
        <p14:creationId xmlns:p14="http://schemas.microsoft.com/office/powerpoint/2010/main" val="2661640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12192000" cy="6737229"/>
          </a:xfrm>
          <a:prstGeom prst="rect">
            <a:avLst/>
          </a:prstGeom>
        </p:spPr>
        <p:txBody>
          <a:bodyPr wrap="square">
            <a:spAutoFit/>
          </a:bodyPr>
          <a:lstStyle/>
          <a:p>
            <a:pPr algn="just">
              <a:lnSpc>
                <a:spcPct val="115000"/>
              </a:lnSpc>
              <a:tabLst>
                <a:tab pos="285750" algn="r"/>
              </a:tabLst>
            </a:pPr>
            <a:r>
              <a:rPr lang="ar-IQ" sz="3600" b="1" dirty="0" smtClean="0">
                <a:latin typeface="Calibri" panose="020F0502020204030204" pitchFamily="34" charset="0"/>
                <a:ea typeface="Calibri" panose="020F0502020204030204" pitchFamily="34" charset="0"/>
                <a:cs typeface="Simplified Arabic" panose="02020603050405020304" pitchFamily="18" charset="-78"/>
              </a:rPr>
              <a:t>الاختلاف بين هندسة القيمة وتحليل القيمة :</a:t>
            </a:r>
          </a:p>
          <a:p>
            <a:pPr algn="just">
              <a:lnSpc>
                <a:spcPct val="115000"/>
              </a:lnSpc>
              <a:tabLst>
                <a:tab pos="285750" algn="r"/>
              </a:tabLst>
            </a:pPr>
            <a:r>
              <a:rPr lang="ar-IQ" sz="3200" b="1" dirty="0" smtClean="0">
                <a:latin typeface="Calibri" panose="020F0502020204030204" pitchFamily="34" charset="0"/>
                <a:ea typeface="Calibri" panose="020F0502020204030204" pitchFamily="34" charset="0"/>
                <a:cs typeface="Simplified Arabic" panose="02020603050405020304" pitchFamily="18" charset="-78"/>
              </a:rPr>
              <a:t>يقصد </a:t>
            </a:r>
            <a:r>
              <a:rPr lang="ar-IQ" sz="3200" b="1" dirty="0">
                <a:latin typeface="Calibri" panose="020F0502020204030204" pitchFamily="34" charset="0"/>
                <a:ea typeface="Calibri" panose="020F0502020204030204" pitchFamily="34" charset="0"/>
                <a:cs typeface="Simplified Arabic" panose="02020603050405020304" pitchFamily="18" charset="-78"/>
              </a:rPr>
              <a:t>بتقنية هندسة القيمة على انها مجموعة من الاجراءات المصممة للبحث عن القيمة المثلى للمنتجات عن طريق تحسين جودة هذه المنتجات وتوفر هذه التقنية اقل كلفة ممكنة، </a:t>
            </a:r>
            <a:r>
              <a:rPr lang="ar-IQ" sz="3200" b="1" dirty="0" smtClean="0">
                <a:latin typeface="Calibri" panose="020F0502020204030204" pitchFamily="34" charset="0"/>
                <a:ea typeface="Calibri" panose="020F0502020204030204" pitchFamily="34" charset="0"/>
                <a:cs typeface="Simplified Arabic" panose="02020603050405020304" pitchFamily="18" charset="-78"/>
              </a:rPr>
              <a:t>وينظر </a:t>
            </a:r>
            <a:r>
              <a:rPr lang="ar-IQ" sz="3200" b="1" dirty="0">
                <a:latin typeface="Calibri" panose="020F0502020204030204" pitchFamily="34" charset="0"/>
                <a:ea typeface="Calibri" panose="020F0502020204030204" pitchFamily="34" charset="0"/>
                <a:cs typeface="Simplified Arabic" panose="02020603050405020304" pitchFamily="18" charset="-78"/>
              </a:rPr>
              <a:t>الى تقنية هندسة القيمة ايضاً على انها نشاط  متعدد الاختصاصات لحل المشاكل التي تواجه الوحدة الاقتصادية ؛ حيث أنها تُركز على تحسين قيمة الوظائف المطلوبة لتحقيق الأهداف التي يسعى المُنتج الى تحقيقها، وتعمل هذه التقنية على تحليل وظيفة الأنظمة والمعدات لغرض تحسين الوظائف بأقل تكلفة ممكنة تتطابق مع الأداء المطلوب، حيث يتم تحقيق أعلى أداء في هندسة القيمة (</a:t>
            </a:r>
            <a:r>
              <a:rPr lang="en-US" sz="3200" b="1" dirty="0">
                <a:latin typeface="Simplified Arabic" panose="02020603050405020304" pitchFamily="18" charset="-78"/>
                <a:ea typeface="Calibri" panose="020F0502020204030204" pitchFamily="34" charset="0"/>
                <a:cs typeface="Arial" panose="020B0604020202020204" pitchFamily="34" charset="0"/>
              </a:rPr>
              <a:t>VE</a:t>
            </a:r>
            <a:r>
              <a:rPr lang="ar-IQ" sz="3200" b="1" dirty="0">
                <a:latin typeface="Calibri" panose="020F0502020204030204" pitchFamily="34" charset="0"/>
                <a:ea typeface="Calibri" panose="020F0502020204030204" pitchFamily="34" charset="0"/>
                <a:cs typeface="Simplified Arabic" panose="02020603050405020304" pitchFamily="18" charset="-78"/>
              </a:rPr>
              <a:t>) عندما يكون الهدف الاساسي هو تحسين قيمة المنتجات بدلاً من تقليل تكاليفها من اجل زيادة فاعلية وكفاءة هذه </a:t>
            </a:r>
            <a:r>
              <a:rPr lang="ar-IQ" sz="3200" b="1" dirty="0" smtClean="0">
                <a:latin typeface="Calibri" panose="020F0502020204030204" pitchFamily="34" charset="0"/>
                <a:ea typeface="Calibri" panose="020F0502020204030204" pitchFamily="34" charset="0"/>
                <a:cs typeface="Simplified Arabic" panose="02020603050405020304" pitchFamily="18" charset="-78"/>
              </a:rPr>
              <a:t>المنتجات.</a:t>
            </a:r>
            <a:endParaRPr lang="en-US" sz="3200" b="1" dirty="0">
              <a:latin typeface="Calibri" panose="020F0502020204030204" pitchFamily="34" charset="0"/>
              <a:ea typeface="Calibri" panose="020F0502020204030204" pitchFamily="34" charset="0"/>
              <a:cs typeface="Arial" panose="020B0604020202020204" pitchFamily="34" charset="0"/>
            </a:endParaRPr>
          </a:p>
          <a:p>
            <a:r>
              <a:rPr lang="ar-IQ" sz="3200" b="1" dirty="0">
                <a:ea typeface="Calibri" panose="020F0502020204030204" pitchFamily="34" charset="0"/>
                <a:cs typeface="Simplified Arabic" panose="02020603050405020304" pitchFamily="18" charset="-78"/>
              </a:rPr>
              <a:t>   وتطبق تقنية هندسة القيمة على المنتجات </a:t>
            </a:r>
            <a:r>
              <a:rPr lang="ar-IQ" sz="3200" b="1" dirty="0" smtClean="0">
                <a:ea typeface="Calibri" panose="020F0502020204030204" pitchFamily="34" charset="0"/>
                <a:cs typeface="Simplified Arabic" panose="02020603050405020304" pitchFamily="18" charset="-78"/>
              </a:rPr>
              <a:t>الحديثة وفي مرحلة البحث والتطوير  </a:t>
            </a:r>
            <a:r>
              <a:rPr lang="ar-IQ" sz="3200" b="1" dirty="0">
                <a:ea typeface="Calibri" panose="020F0502020204030204" pitchFamily="34" charset="0"/>
                <a:cs typeface="Simplified Arabic" panose="02020603050405020304" pitchFamily="18" charset="-78"/>
              </a:rPr>
              <a:t>ويمكن تطبيقها كذلك على المنتجات في طور الانتاج، </a:t>
            </a:r>
            <a:r>
              <a:rPr lang="ar-IQ" sz="3200" b="1" dirty="0" smtClean="0">
                <a:ea typeface="Calibri" panose="020F0502020204030204" pitchFamily="34" charset="0"/>
                <a:cs typeface="Simplified Arabic" panose="02020603050405020304" pitchFamily="18" charset="-78"/>
              </a:rPr>
              <a:t>.وتكون </a:t>
            </a:r>
            <a:r>
              <a:rPr lang="ar-IQ" sz="3200" b="1" dirty="0">
                <a:ea typeface="Calibri" panose="020F0502020204030204" pitchFamily="34" charset="0"/>
                <a:cs typeface="Simplified Arabic" panose="02020603050405020304" pitchFamily="18" charset="-78"/>
              </a:rPr>
              <a:t>هذه التقنية اداة تُساهم في خفض التكاليف لتحقيق طلبات الزبائن واحتياجاتهم </a:t>
            </a:r>
            <a:r>
              <a:rPr lang="ar-IQ" sz="3200" b="1" dirty="0" smtClean="0">
                <a:ea typeface="Calibri" panose="020F0502020204030204" pitchFamily="34" charset="0"/>
                <a:cs typeface="Simplified Arabic" panose="02020603050405020304" pitchFamily="18" charset="-78"/>
              </a:rPr>
              <a:t>.</a:t>
            </a:r>
            <a:endParaRPr lang="en-US" sz="3200" b="1" dirty="0"/>
          </a:p>
        </p:txBody>
      </p:sp>
    </p:spTree>
    <p:extLst>
      <p:ext uri="{BB962C8B-B14F-4D97-AF65-F5344CB8AC3E}">
        <p14:creationId xmlns:p14="http://schemas.microsoft.com/office/powerpoint/2010/main" val="320557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7294305"/>
          </a:xfrm>
          <a:prstGeom prst="rect">
            <a:avLst/>
          </a:prstGeom>
        </p:spPr>
        <p:txBody>
          <a:bodyPr wrap="square">
            <a:spAutoFit/>
          </a:bodyPr>
          <a:lstStyle/>
          <a:p>
            <a:r>
              <a:rPr lang="ar-IQ" sz="3600" b="1" dirty="0" smtClean="0"/>
              <a:t>اما </a:t>
            </a:r>
            <a:r>
              <a:rPr lang="ar-IQ" sz="3600" b="1" dirty="0"/>
              <a:t>تحليل القيمة </a:t>
            </a:r>
            <a:r>
              <a:rPr lang="ar-IQ" sz="3600" b="1" dirty="0" smtClean="0"/>
              <a:t>:</a:t>
            </a:r>
          </a:p>
          <a:p>
            <a:pPr algn="justLow"/>
            <a:r>
              <a:rPr lang="ar-IQ" sz="3600" b="1" dirty="0"/>
              <a:t>يقصد بتقنية تحليل القيمة على انها وسيلة تعمل على  انتاج منتجات ذات نوعية جيدة وكلفة اقل بما يلبي طلبات الزبائن ، وتعمل هذه التقنية بالجهد الجماعي لفريق العمل عن طريق قيامها بتحليل وظائف المنتج من اجل تحقيق اهداف الوحدة الاقتصادية </a:t>
            </a:r>
            <a:r>
              <a:rPr lang="ar-IQ" sz="3600" b="1" dirty="0" smtClean="0"/>
              <a:t>، </a:t>
            </a:r>
            <a:r>
              <a:rPr lang="ar-IQ" sz="3600" b="1" dirty="0"/>
              <a:t>كما وعرفت تحليل القيمة على إنها أداة تختص بتحليل وظيفة المنتوج كهدف جوهري يسعى لتحسين قيمته, مع تخفيض تكلفة دورة حياته المطلوبة لأداء الوظائف الضرورية </a:t>
            </a:r>
            <a:r>
              <a:rPr lang="ar-IQ" sz="3600" b="1" dirty="0" smtClean="0"/>
              <a:t>.</a:t>
            </a:r>
            <a:r>
              <a:rPr lang="ar-IQ" sz="3600" b="1" dirty="0"/>
              <a:t> ان تقنية تحليل القيمة تعمل على تجنب التكاليف او تقليلها لمنتج قيد الإنتاج بهدف تقليل التكاليف الاجمالية للمنتج من خلال تغيير مواده او تركيبته عن طريق التحليل الوظيفي بطريقة بحيث لا تؤثر على جودته .</a:t>
            </a:r>
            <a:endParaRPr lang="en-US" sz="3600" dirty="0"/>
          </a:p>
          <a:p>
            <a:pPr algn="justLow"/>
            <a:r>
              <a:rPr lang="ar-IQ" sz="3600" b="1" dirty="0"/>
              <a:t>إن تحليل القيمة هي جهود منظمة لتحسين قيمة المنتجات أو الخدمات من خلال تحديد وظائفها وتحليلها من اجل انجاز الوظيفة المحددة بجودة وموثوقية عالية وبأقل تكلفة ممكنة .</a:t>
            </a:r>
            <a:endParaRPr lang="en-US" sz="3600" b="1" dirty="0"/>
          </a:p>
          <a:p>
            <a:endParaRPr lang="en-US" sz="3600" dirty="0"/>
          </a:p>
        </p:txBody>
      </p:sp>
    </p:spTree>
    <p:extLst>
      <p:ext uri="{BB962C8B-B14F-4D97-AF65-F5344CB8AC3E}">
        <p14:creationId xmlns:p14="http://schemas.microsoft.com/office/powerpoint/2010/main" val="656058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0" y="0"/>
            <a:ext cx="12192000" cy="2569934"/>
          </a:xfrm>
          <a:prstGeom prst="rect">
            <a:avLst/>
          </a:prstGeom>
        </p:spPr>
        <p:txBody>
          <a:bodyPr wrap="square">
            <a:spAutoFit/>
          </a:bodyPr>
          <a:lstStyle/>
          <a:p>
            <a:pPr algn="just">
              <a:lnSpc>
                <a:spcPct val="115000"/>
              </a:lnSpc>
              <a:tabLst>
                <a:tab pos="285750" algn="r"/>
              </a:tabLst>
            </a:pPr>
            <a:r>
              <a:rPr lang="ar-IQ" sz="2800" b="1" dirty="0">
                <a:latin typeface="Calibri" panose="020F0502020204030204" pitchFamily="34" charset="0"/>
                <a:ea typeface="Calibri" panose="020F0502020204030204" pitchFamily="34" charset="0"/>
                <a:cs typeface="Simplified Arabic" panose="02020603050405020304" pitchFamily="18" charset="-78"/>
              </a:rPr>
              <a:t> </a:t>
            </a:r>
            <a:r>
              <a:rPr lang="ar-IQ" sz="2800" b="1" dirty="0" smtClean="0">
                <a:latin typeface="Calibri" panose="020F0502020204030204" pitchFamily="34" charset="0"/>
                <a:ea typeface="Calibri" panose="020F0502020204030204" pitchFamily="34" charset="0"/>
                <a:cs typeface="Simplified Arabic" panose="02020603050405020304" pitchFamily="18" charset="-78"/>
              </a:rPr>
              <a:t>          الاستحقاق </a:t>
            </a:r>
            <a:r>
              <a:rPr lang="ar-IQ" sz="2800" b="1" dirty="0">
                <a:latin typeface="Calibri" panose="020F0502020204030204" pitchFamily="34" charset="0"/>
                <a:ea typeface="Calibri" panose="020F0502020204030204" pitchFamily="34" charset="0"/>
                <a:cs typeface="Simplified Arabic" panose="02020603050405020304" pitchFamily="18" charset="-78"/>
              </a:rPr>
              <a:t>الوظيفي + الجودة</a:t>
            </a:r>
            <a:endParaRPr lang="en-US" sz="2800" b="1"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tabLst>
                <a:tab pos="285750" algn="r"/>
              </a:tabLst>
            </a:pPr>
            <a:r>
              <a:rPr lang="ar-IQ" sz="2800" b="1" dirty="0">
                <a:latin typeface="Calibri" panose="020F0502020204030204" pitchFamily="34" charset="0"/>
                <a:ea typeface="Calibri" panose="020F0502020204030204" pitchFamily="34" charset="0"/>
                <a:cs typeface="Simplified Arabic" panose="02020603050405020304" pitchFamily="18" charset="-78"/>
              </a:rPr>
              <a:t>القيمة = ـــــــــــــــــــــــــــــــــــــــــــــــــــــــــــــــــــــــــــــــــــــــــــــــــــــــــــــــ</a:t>
            </a:r>
            <a:endParaRPr lang="en-US" sz="2800" b="1"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tabLst>
                <a:tab pos="285750" algn="r"/>
              </a:tabLst>
            </a:pPr>
            <a:r>
              <a:rPr lang="ar-IQ" sz="2800" b="1" dirty="0">
                <a:latin typeface="Calibri" panose="020F0502020204030204" pitchFamily="34" charset="0"/>
                <a:ea typeface="Calibri" panose="020F0502020204030204" pitchFamily="34" charset="0"/>
                <a:cs typeface="Simplified Arabic" panose="02020603050405020304" pitchFamily="18" charset="-78"/>
              </a:rPr>
              <a:t>                     التكلفة الكلية</a:t>
            </a:r>
            <a:endParaRPr lang="en-US" sz="2800" b="1"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tabLst>
                <a:tab pos="285750" algn="r"/>
              </a:tabLst>
            </a:pPr>
            <a:r>
              <a:rPr lang="ar-IQ" sz="2800" b="1" dirty="0">
                <a:latin typeface="Calibri" panose="020F0502020204030204" pitchFamily="34" charset="0"/>
                <a:ea typeface="Calibri" panose="020F0502020204030204" pitchFamily="34" charset="0"/>
                <a:cs typeface="Simplified Arabic" panose="02020603050405020304" pitchFamily="18" charset="-78"/>
              </a:rPr>
              <a:t>ويبين الشكل التالي العلاقة بين الاستحقاقات الوظيفية </a:t>
            </a:r>
            <a:r>
              <a:rPr lang="ar-IQ" sz="2800" b="1" dirty="0" smtClean="0">
                <a:latin typeface="Calibri" panose="020F0502020204030204" pitchFamily="34" charset="0"/>
                <a:ea typeface="Calibri" panose="020F0502020204030204" pitchFamily="34" charset="0"/>
                <a:cs typeface="Simplified Arabic" panose="02020603050405020304" pitchFamily="18" charset="-78"/>
              </a:rPr>
              <a:t>والكلفة</a:t>
            </a:r>
          </a:p>
          <a:p>
            <a:pPr algn="just">
              <a:lnSpc>
                <a:spcPct val="115000"/>
              </a:lnSpc>
              <a:tabLst>
                <a:tab pos="285750" algn="r"/>
              </a:tabLst>
            </a:pPr>
            <a:r>
              <a:rPr lang="ar-IQ" sz="2800" b="1" dirty="0" smtClean="0">
                <a:latin typeface="Calibri" panose="020F0502020204030204" pitchFamily="34" charset="0"/>
                <a:ea typeface="Calibri" panose="020F0502020204030204" pitchFamily="34" charset="0"/>
                <a:cs typeface="Simplified Arabic" panose="02020603050405020304" pitchFamily="18" charset="-78"/>
              </a:rPr>
              <a:t> </a:t>
            </a:r>
            <a:endParaRPr lang="en-US" sz="2800" b="1" dirty="0"/>
          </a:p>
        </p:txBody>
      </p:sp>
      <p:pic>
        <p:nvPicPr>
          <p:cNvPr id="37" name="Picture 36"/>
          <p:cNvPicPr>
            <a:picLocks noChangeAspect="1"/>
          </p:cNvPicPr>
          <p:nvPr/>
        </p:nvPicPr>
        <p:blipFill>
          <a:blip r:embed="rId2"/>
          <a:stretch>
            <a:fillRect/>
          </a:stretch>
        </p:blipFill>
        <p:spPr>
          <a:xfrm>
            <a:off x="0" y="2243138"/>
            <a:ext cx="12192000" cy="4614862"/>
          </a:xfrm>
          <a:prstGeom prst="rect">
            <a:avLst/>
          </a:prstGeom>
        </p:spPr>
      </p:pic>
    </p:spTree>
    <p:extLst>
      <p:ext uri="{BB962C8B-B14F-4D97-AF65-F5344CB8AC3E}">
        <p14:creationId xmlns:p14="http://schemas.microsoft.com/office/powerpoint/2010/main" val="384367651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186309"/>
          </a:xfrm>
          <a:prstGeom prst="rect">
            <a:avLst/>
          </a:prstGeom>
        </p:spPr>
        <p:txBody>
          <a:bodyPr wrap="square">
            <a:spAutoFit/>
          </a:bodyPr>
          <a:lstStyle/>
          <a:p>
            <a:r>
              <a:rPr lang="ar-IQ" sz="3600" b="1" dirty="0"/>
              <a:t>أهداف تحليل القيمة </a:t>
            </a:r>
            <a:r>
              <a:rPr lang="ar-IQ" sz="3600" b="1" dirty="0" smtClean="0"/>
              <a:t>:</a:t>
            </a:r>
          </a:p>
          <a:p>
            <a:pPr lvl="0" algn="justLow"/>
            <a:r>
              <a:rPr lang="ar-IQ" sz="3600" dirty="0" smtClean="0"/>
              <a:t>-</a:t>
            </a:r>
            <a:r>
              <a:rPr lang="ar-IQ" sz="3600" b="1" dirty="0" smtClean="0"/>
              <a:t>تقديم </a:t>
            </a:r>
            <a:r>
              <a:rPr lang="ar-IQ" sz="3600" b="1" dirty="0"/>
              <a:t>الأداء الوظيفي للمنتوج أو الخدمة بأقل تكلفة ممكنة عن طريق استعمال منهجية التفكير الإبداعي </a:t>
            </a:r>
            <a:r>
              <a:rPr lang="ar-IQ" sz="3600" b="1" dirty="0" smtClean="0"/>
              <a:t>.</a:t>
            </a:r>
            <a:endParaRPr lang="en-US" sz="3600" b="1" dirty="0"/>
          </a:p>
          <a:p>
            <a:pPr lvl="0" algn="justLow"/>
            <a:r>
              <a:rPr lang="ar-IQ" sz="3600" b="1" dirty="0" smtClean="0"/>
              <a:t>-تحديد </a:t>
            </a:r>
            <a:r>
              <a:rPr lang="ar-IQ" sz="3600" b="1" dirty="0"/>
              <a:t>الوظائف وتحليلها واستبعاد الوظيفة التي لا تضيف قيمة وهذا سينعكس في تخفيض التكلفة وزيادة القيمة .</a:t>
            </a:r>
            <a:endParaRPr lang="en-US" sz="3600" b="1" dirty="0"/>
          </a:p>
          <a:p>
            <a:pPr lvl="0" algn="justLow"/>
            <a:r>
              <a:rPr lang="ar-IQ" sz="3600" b="1" dirty="0" smtClean="0"/>
              <a:t>-التركيز </a:t>
            </a:r>
            <a:r>
              <a:rPr lang="ar-IQ" sz="3600" b="1" dirty="0"/>
              <a:t>على مفهوم القيمة للزبون فضلا عن تحقيق التوازن بين التكلفة المقبولة, الجودة, والأداء الوظيفي للمنتوج أو الخدمة .</a:t>
            </a:r>
            <a:endParaRPr lang="en-US" sz="3600" b="1" dirty="0"/>
          </a:p>
          <a:p>
            <a:pPr lvl="0" algn="justLow"/>
            <a:r>
              <a:rPr lang="ar-IQ" sz="3600" b="1" dirty="0" smtClean="0"/>
              <a:t>-تخفيض </a:t>
            </a:r>
            <a:r>
              <a:rPr lang="ar-IQ" sz="3600" b="1" dirty="0"/>
              <a:t>التكلفة دون التأثير في الجودة .</a:t>
            </a:r>
            <a:endParaRPr lang="en-US" sz="3600" b="1" dirty="0"/>
          </a:p>
          <a:p>
            <a:pPr lvl="0" algn="justLow"/>
            <a:r>
              <a:rPr lang="ar-IQ" sz="3600" b="1" dirty="0" smtClean="0"/>
              <a:t>-مساعدة </a:t>
            </a:r>
            <a:r>
              <a:rPr lang="ar-IQ" sz="3600" b="1" dirty="0"/>
              <a:t>المدراء في التمييز بين الأنشطة التي تضيف قيمة وتكلفتها والتي لا تضيف قيمة وتكلفتها وذلك بهدف المساعدة في عملية اتخاذ القرار .</a:t>
            </a:r>
            <a:endParaRPr lang="en-US" sz="3600" b="1" dirty="0"/>
          </a:p>
          <a:p>
            <a:endParaRPr lang="en-US" sz="3600" b="1" dirty="0"/>
          </a:p>
        </p:txBody>
      </p:sp>
    </p:spTree>
    <p:extLst>
      <p:ext uri="{BB962C8B-B14F-4D97-AF65-F5344CB8AC3E}">
        <p14:creationId xmlns:p14="http://schemas.microsoft.com/office/powerpoint/2010/main" val="270055081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95535"/>
            <a:ext cx="12192000" cy="707886"/>
          </a:xfrm>
          <a:prstGeom prst="rect">
            <a:avLst/>
          </a:prstGeom>
        </p:spPr>
        <p:txBody>
          <a:bodyPr wrap="square">
            <a:spAutoFit/>
          </a:bodyPr>
          <a:lstStyle/>
          <a:p>
            <a:r>
              <a:rPr lang="ar-IQ" sz="4000" b="1" dirty="0" smtClean="0"/>
              <a:t>.</a:t>
            </a:r>
            <a:endParaRPr lang="en-US" sz="4000" b="1" dirty="0"/>
          </a:p>
        </p:txBody>
      </p:sp>
      <p:sp>
        <p:nvSpPr>
          <p:cNvPr id="4" name="Rectangle 3"/>
          <p:cNvSpPr/>
          <p:nvPr/>
        </p:nvSpPr>
        <p:spPr>
          <a:xfrm>
            <a:off x="0" y="95535"/>
            <a:ext cx="12192000" cy="6124754"/>
          </a:xfrm>
          <a:prstGeom prst="rect">
            <a:avLst/>
          </a:prstGeom>
        </p:spPr>
        <p:txBody>
          <a:bodyPr wrap="square">
            <a:spAutoFit/>
          </a:bodyPr>
          <a:lstStyle/>
          <a:p>
            <a:pPr algn="ctr"/>
            <a:r>
              <a:rPr lang="ar-IQ" sz="4000" b="1" dirty="0" smtClean="0"/>
              <a:t>خطوات تحليل القيمة </a:t>
            </a:r>
            <a:endParaRPr lang="ar-IQ" sz="4000" b="1" dirty="0"/>
          </a:p>
          <a:p>
            <a:pPr algn="justLow"/>
            <a:r>
              <a:rPr lang="ar-IQ" sz="3200" b="1" dirty="0"/>
              <a:t>1</a:t>
            </a:r>
            <a:r>
              <a:rPr lang="ar-IQ" b="1" dirty="0"/>
              <a:t>. </a:t>
            </a:r>
            <a:r>
              <a:rPr lang="ar-IQ" sz="3200" b="1" dirty="0"/>
              <a:t>الدراسة السابقة</a:t>
            </a:r>
            <a:r>
              <a:rPr lang="en-US" sz="3200" b="1" dirty="0"/>
              <a:t>Pre-study stage  </a:t>
            </a:r>
            <a:r>
              <a:rPr lang="ar-IQ" sz="3200" b="1" dirty="0"/>
              <a:t>:ـ وتتضمن اختيار المنتوج الذي يعاني من مشكلة ارتفاع التكلفة أو مشاكل أخرى متعلقة بالميزة التنافسية, مع تشكيل فريق </a:t>
            </a:r>
            <a:r>
              <a:rPr lang="ar-IQ" sz="3200" b="1" dirty="0" smtClean="0"/>
              <a:t>لتحليل وهندسة </a:t>
            </a:r>
            <a:r>
              <a:rPr lang="ar-IQ" sz="3200" b="1" dirty="0"/>
              <a:t>القيمة وتحديد نطاق الدراسة .</a:t>
            </a:r>
            <a:endParaRPr lang="en-US" sz="3200" b="1" dirty="0"/>
          </a:p>
          <a:p>
            <a:pPr algn="justLow"/>
            <a:r>
              <a:rPr lang="ar-IQ" sz="3200" b="1" dirty="0"/>
              <a:t>2. دراسة القيمة أو خطة العمل </a:t>
            </a:r>
            <a:r>
              <a:rPr lang="en-US" sz="3200" b="1" dirty="0"/>
              <a:t>Value study </a:t>
            </a:r>
            <a:r>
              <a:rPr lang="ar-IQ" sz="3200" b="1" dirty="0"/>
              <a:t>:ـ وتتضمن هذه المرحلة ما يأتي :</a:t>
            </a:r>
            <a:r>
              <a:rPr lang="ar-IQ" sz="3200" b="1" dirty="0" smtClean="0"/>
              <a:t>ـ</a:t>
            </a:r>
          </a:p>
          <a:p>
            <a:pPr algn="justLow"/>
            <a:endParaRPr lang="en-US" sz="3200" b="1" dirty="0"/>
          </a:p>
          <a:p>
            <a:pPr lvl="0" algn="justLow"/>
            <a:r>
              <a:rPr lang="ar-IQ" sz="3200" b="1" dirty="0"/>
              <a:t>مرحلة المعلومات : تتعلق بجمع المعلومات المتعلقة بمجال الدراسة, مثل معلومات عن تكلفة المنتوج, مكوناته, مواصفاته, ووظائفه وغيرها من المعلومات الأخرى  </a:t>
            </a:r>
            <a:r>
              <a:rPr lang="ar-IQ" sz="3200" b="1" dirty="0" smtClean="0"/>
              <a:t>.</a:t>
            </a:r>
          </a:p>
          <a:p>
            <a:pPr lvl="0" algn="justLow"/>
            <a:endParaRPr lang="en-US" sz="3200" b="1" dirty="0"/>
          </a:p>
          <a:p>
            <a:pPr lvl="0" algn="justLow"/>
            <a:r>
              <a:rPr lang="ar-IQ" sz="3200" b="1" dirty="0"/>
              <a:t>مرحلة التحليل الوظيفي : تتركز هذه المرحلة على الوظائف وتحليلها من اجل استبعاد الوظيفة التي لا تضيف قيمة للزبون مع تكلفتها دون التأثير في جودة وأداء المنتوج، ويشير (إلى إن هذه المرحلة تعد قلب وروح تحليل القيمة ونجاحها يعتمد على هذا </a:t>
            </a:r>
            <a:r>
              <a:rPr lang="ar-IQ" sz="3200" b="1" dirty="0" smtClean="0"/>
              <a:t>التحليل) </a:t>
            </a:r>
            <a:r>
              <a:rPr lang="ar-IQ" dirty="0"/>
              <a:t>. </a:t>
            </a:r>
            <a:endParaRPr lang="en-US" dirty="0"/>
          </a:p>
        </p:txBody>
      </p:sp>
    </p:spTree>
    <p:extLst>
      <p:ext uri="{BB962C8B-B14F-4D97-AF65-F5344CB8AC3E}">
        <p14:creationId xmlns:p14="http://schemas.microsoft.com/office/powerpoint/2010/main" val="38679029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860</TotalTime>
  <Words>2578</Words>
  <Application>Microsoft Office PowerPoint</Application>
  <PresentationFormat>Widescreen</PresentationFormat>
  <Paragraphs>101</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Simplified Arabic</vt:lpstr>
      <vt:lpstr>Times New Roman</vt:lpstr>
      <vt:lpstr>Wingdings</vt: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شكراً لحســــن الإصغـــــــاء</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اسلوب المحاسبة عن استهلاك الموارد في تحقيق الاصلاح الاقتصادي في الشركات الصناعية العراقية</dc:title>
  <dc:creator>HP</dc:creator>
  <cp:lastModifiedBy>Faisal</cp:lastModifiedBy>
  <cp:revision>79</cp:revision>
  <cp:lastPrinted>2021-11-04T16:40:55Z</cp:lastPrinted>
  <dcterms:created xsi:type="dcterms:W3CDTF">2016-03-30T18:43:19Z</dcterms:created>
  <dcterms:modified xsi:type="dcterms:W3CDTF">2022-03-01T17:08:59Z</dcterms:modified>
</cp:coreProperties>
</file>