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91"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29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2098" y="-58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DB6F9-8429-4B6C-B74C-CA4BDC2252CB}" type="datetimeFigureOut">
              <a:rPr lang="en-US" smtClean="0"/>
              <a:t>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8B20B8-1B6D-47A7-8C1D-64C392B96881}" type="slidenum">
              <a:rPr lang="en-US" smtClean="0"/>
              <a:t>‹#›</a:t>
            </a:fld>
            <a:endParaRPr lang="en-US"/>
          </a:p>
        </p:txBody>
      </p:sp>
    </p:spTree>
    <p:extLst>
      <p:ext uri="{BB962C8B-B14F-4D97-AF65-F5344CB8AC3E}">
        <p14:creationId xmlns:p14="http://schemas.microsoft.com/office/powerpoint/2010/main" val="509140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EE34925-F285-41BE-8144-94F0CCFFDCD7}" type="datetimeFigureOut">
              <a:rPr lang="en-US" smtClean="0"/>
              <a:pPr/>
              <a:t>2/1/2022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DF39544-4B09-40ED-B639-1B649488E9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E34925-F285-41BE-8144-94F0CCFFDCD7}" type="datetimeFigureOut">
              <a:rPr lang="en-US" smtClean="0"/>
              <a:pPr/>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39544-4B09-40ED-B639-1B649488E9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E34925-F285-41BE-8144-94F0CCFFDCD7}" type="datetimeFigureOut">
              <a:rPr lang="en-US" smtClean="0"/>
              <a:pPr/>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39544-4B09-40ED-B639-1B649488E9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E34925-F285-41BE-8144-94F0CCFFDCD7}" type="datetimeFigureOut">
              <a:rPr lang="en-US" smtClean="0"/>
              <a:pPr/>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39544-4B09-40ED-B639-1B649488E9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E34925-F285-41BE-8144-94F0CCFFDCD7}" type="datetimeFigureOut">
              <a:rPr lang="en-US" smtClean="0"/>
              <a:pPr/>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39544-4B09-40ED-B639-1B649488E9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E34925-F285-41BE-8144-94F0CCFFDCD7}" type="datetimeFigureOut">
              <a:rPr lang="en-US" smtClean="0"/>
              <a:pPr/>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39544-4B09-40ED-B639-1B649488E9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EE34925-F285-41BE-8144-94F0CCFFDCD7}" type="datetimeFigureOut">
              <a:rPr lang="en-US" smtClean="0"/>
              <a:pPr/>
              <a:t>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F39544-4B09-40ED-B639-1B649488E9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E34925-F285-41BE-8144-94F0CCFFDCD7}" type="datetimeFigureOut">
              <a:rPr lang="en-US" smtClean="0"/>
              <a:pPr/>
              <a:t>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F39544-4B09-40ED-B639-1B649488E9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34925-F285-41BE-8144-94F0CCFFDCD7}" type="datetimeFigureOut">
              <a:rPr lang="en-US" smtClean="0"/>
              <a:pPr/>
              <a:t>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F39544-4B09-40ED-B639-1B649488E9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E34925-F285-41BE-8144-94F0CCFFDCD7}" type="datetimeFigureOut">
              <a:rPr lang="en-US" smtClean="0"/>
              <a:pPr/>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39544-4B09-40ED-B639-1B649488E9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EE34925-F285-41BE-8144-94F0CCFFDCD7}" type="datetimeFigureOut">
              <a:rPr lang="en-US" smtClean="0"/>
              <a:pPr/>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DF39544-4B09-40ED-B639-1B649488E93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EE34925-F285-41BE-8144-94F0CCFFDCD7}" type="datetimeFigureOut">
              <a:rPr lang="en-US" smtClean="0"/>
              <a:pPr/>
              <a:t>2/1/2022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DF39544-4B09-40ED-B639-1B649488E93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Metrology#cite_note-BIPM-1" TargetMode="External"/><Relationship Id="rId2" Type="http://schemas.openxmlformats.org/officeDocument/2006/relationships/hyperlink" Target="https://en.wikipedia.org/wiki/Measurement" TargetMode="External"/><Relationship Id="rId1" Type="http://schemas.openxmlformats.org/officeDocument/2006/relationships/slideLayout" Target="../slideLayouts/slideLayout2.xml"/><Relationship Id="rId6" Type="http://schemas.openxmlformats.org/officeDocument/2006/relationships/hyperlink" Target="https://en.wikipedia.org/wiki/Metric_system" TargetMode="External"/><Relationship Id="rId5" Type="http://schemas.openxmlformats.org/officeDocument/2006/relationships/hyperlink" Target="https://en.wikipedia.org/wiki/French_Revolution" TargetMode="External"/><Relationship Id="rId4" Type="http://schemas.openxmlformats.org/officeDocument/2006/relationships/hyperlink" Target="https://en.wikipedia.org/wiki/Metrology#cite_note-FCM-2"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Metrology#cite_note-7" TargetMode="External"/><Relationship Id="rId2" Type="http://schemas.openxmlformats.org/officeDocument/2006/relationships/hyperlink" Target="https://en.wikipedia.org/wiki/Metrology#cite_note-C-S-6"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en.wikipedia.org/wiki/General_Conference_on_Weights_and_Measures#cite_note-4" TargetMode="External"/><Relationship Id="rId4" Type="http://schemas.openxmlformats.org/officeDocument/2006/relationships/hyperlink" Target="https://en.wikipedia.org/wiki/Metre_Conven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103" y="6165304"/>
            <a:ext cx="3635896" cy="504056"/>
          </a:xfrm>
          <a:solidFill>
            <a:schemeClr val="bg1">
              <a:lumMod val="95000"/>
            </a:schemeClr>
          </a:solidFill>
          <a:ln>
            <a:solidFill>
              <a:schemeClr val="bg1">
                <a:lumMod val="95000"/>
              </a:schemeClr>
            </a:solidFill>
          </a:ln>
        </p:spPr>
        <p:txBody>
          <a:bodyPr>
            <a:noAutofit/>
          </a:bodyPr>
          <a:lstStyle/>
          <a:p>
            <a:pPr algn="l"/>
            <a:r>
              <a:rPr lang="en-US" sz="3000" b="1" dirty="0" smtClean="0">
                <a:solidFill>
                  <a:srgbClr val="FF0000"/>
                </a:solidFill>
                <a:latin typeface="Times New Roman" panose="02020603050405020304" pitchFamily="18" charset="0"/>
                <a:cs typeface="Times New Roman" panose="02020603050405020304" pitchFamily="18" charset="0"/>
              </a:rPr>
              <a:t>Dr. </a:t>
            </a:r>
            <a:r>
              <a:rPr lang="en-US" sz="3000" b="1" dirty="0" err="1" smtClean="0">
                <a:solidFill>
                  <a:srgbClr val="FF0000"/>
                </a:solidFill>
                <a:latin typeface="Times New Roman" panose="02020603050405020304" pitchFamily="18" charset="0"/>
                <a:cs typeface="Times New Roman" panose="02020603050405020304" pitchFamily="18" charset="0"/>
              </a:rPr>
              <a:t>Hisham</a:t>
            </a:r>
            <a:r>
              <a:rPr lang="en-US" sz="3000" b="1" dirty="0" smtClean="0">
                <a:solidFill>
                  <a:srgbClr val="FF0000"/>
                </a:solidFill>
                <a:latin typeface="Times New Roman" panose="02020603050405020304" pitchFamily="18" charset="0"/>
                <a:cs typeface="Times New Roman" panose="02020603050405020304" pitchFamily="18" charset="0"/>
              </a:rPr>
              <a:t> H. </a:t>
            </a:r>
            <a:r>
              <a:rPr lang="en-US" sz="3000" b="1" dirty="0" err="1" smtClean="0">
                <a:solidFill>
                  <a:srgbClr val="FF0000"/>
                </a:solidFill>
                <a:latin typeface="Times New Roman" panose="02020603050405020304" pitchFamily="18" charset="0"/>
                <a:cs typeface="Times New Roman" panose="02020603050405020304" pitchFamily="18" charset="0"/>
              </a:rPr>
              <a:t>Jasim</a:t>
            </a:r>
            <a:r>
              <a:rPr lang="en-US" sz="3000" b="1" dirty="0" smtClean="0">
                <a:solidFill>
                  <a:srgbClr val="FF0000"/>
                </a:solidFill>
                <a:latin typeface="Times New Roman" panose="02020603050405020304" pitchFamily="18" charset="0"/>
                <a:cs typeface="Times New Roman" panose="02020603050405020304" pitchFamily="18" charset="0"/>
              </a:rPr>
              <a:t> </a:t>
            </a:r>
            <a:endParaRPr lang="en-US" sz="3000" dirty="0" smtClean="0">
              <a:solidFill>
                <a:srgbClr val="FF0000"/>
              </a:solidFill>
              <a:latin typeface="Times New Roman" panose="02020603050405020304" pitchFamily="18" charset="0"/>
              <a:cs typeface="Times New Roman" panose="02020603050405020304" pitchFamily="18" charset="0"/>
            </a:endParaRPr>
          </a:p>
          <a:p>
            <a:pPr algn="ctr"/>
            <a:r>
              <a:rPr lang="en-US" sz="2800" dirty="0" smtClean="0"/>
              <a:t> </a:t>
            </a:r>
          </a:p>
          <a:p>
            <a:pPr algn="ctr"/>
            <a:endParaRPr lang="en-US" sz="2800" dirty="0" smtClean="0"/>
          </a:p>
          <a:p>
            <a:pPr algn="ctr"/>
            <a:endParaRPr lang="en-US" sz="2800" dirty="0"/>
          </a:p>
        </p:txBody>
      </p:sp>
      <p:sp>
        <p:nvSpPr>
          <p:cNvPr id="4" name="Title 3"/>
          <p:cNvSpPr>
            <a:spLocks noGrp="1"/>
          </p:cNvSpPr>
          <p:nvPr>
            <p:ph type="ctrTitle"/>
          </p:nvPr>
        </p:nvSpPr>
        <p:spPr>
          <a:xfrm>
            <a:off x="1" y="7936"/>
            <a:ext cx="9220199" cy="972791"/>
          </a:xfrm>
          <a:solidFill>
            <a:schemeClr val="bg1">
              <a:lumMod val="95000"/>
            </a:schemeClr>
          </a:solidFill>
        </p:spPr>
        <p:txBody>
          <a:bodyPr>
            <a:noAutofit/>
          </a:bodyPr>
          <a:lstStyle/>
          <a:p>
            <a:pPr algn="ctr"/>
            <a:r>
              <a:rPr lang="en-US" sz="6000" u="sng" dirty="0" smtClean="0">
                <a:solidFill>
                  <a:srgbClr val="FF0000"/>
                </a:solidFill>
                <a:effectLst/>
              </a:rPr>
              <a:t>Units</a:t>
            </a:r>
            <a:endParaRPr lang="en-US" sz="6000" dirty="0">
              <a:solidFill>
                <a:srgbClr val="FF0000"/>
              </a:solidFill>
              <a:effectLst/>
            </a:endParaRPr>
          </a:p>
        </p:txBody>
      </p:sp>
      <p:sp>
        <p:nvSpPr>
          <p:cNvPr id="5" name="AutoShape 2" descr="Illustration for article titled How Variable Valve Timing Wor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llustration for article titled How Variable Valve Timing Wor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99" y="1052736"/>
            <a:ext cx="8950101"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3689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4405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0" y="1196752"/>
            <a:ext cx="9144000" cy="4524315"/>
          </a:xfrm>
          <a:prstGeom prst="rect">
            <a:avLst/>
          </a:prstGeom>
        </p:spPr>
        <p:txBody>
          <a:bodyPr wrap="square">
            <a:spAutoFit/>
          </a:bodyPr>
          <a:lstStyle/>
          <a:p>
            <a:r>
              <a:rPr lang="en-US" sz="3200" b="1" u="sng" dirty="0">
                <a:effectLst>
                  <a:outerShdw blurRad="38100" dist="38100" dir="2700000" algn="tl">
                    <a:srgbClr val="000000">
                      <a:alpha val="43137"/>
                    </a:srgbClr>
                  </a:outerShdw>
                </a:effectLst>
              </a:rPr>
              <a:t>System of Units: </a:t>
            </a:r>
          </a:p>
          <a:p>
            <a:r>
              <a:rPr lang="en-US" sz="3200" dirty="0"/>
              <a:t>To measure the fundamental physical quantities Length, Mass and Time we have three systems of units, they are </a:t>
            </a:r>
          </a:p>
          <a:p>
            <a:pPr lvl="0"/>
            <a:r>
              <a:rPr lang="en-US" sz="3200" dirty="0"/>
              <a:t>C.G.S system(metric system) </a:t>
            </a:r>
          </a:p>
          <a:p>
            <a:pPr lvl="0"/>
            <a:r>
              <a:rPr lang="en-US" sz="3200" dirty="0"/>
              <a:t>F.P.S system (British system)   </a:t>
            </a:r>
          </a:p>
          <a:p>
            <a:pPr lvl="0"/>
            <a:r>
              <a:rPr lang="en-US" sz="3200" dirty="0"/>
              <a:t>M.K.S system. In all these three systems only three physical quantities mass, length and time are considered to be fundamental quantities.</a:t>
            </a:r>
          </a:p>
        </p:txBody>
      </p:sp>
    </p:spTree>
    <p:extLst>
      <p:ext uri="{BB962C8B-B14F-4D97-AF65-F5344CB8AC3E}">
        <p14:creationId xmlns:p14="http://schemas.microsoft.com/office/powerpoint/2010/main" val="2026961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3689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4405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107504" y="908720"/>
            <a:ext cx="8856984" cy="5324535"/>
          </a:xfrm>
          <a:prstGeom prst="rect">
            <a:avLst/>
          </a:prstGeom>
        </p:spPr>
        <p:txBody>
          <a:bodyPr wrap="square">
            <a:spAutoFit/>
          </a:bodyPr>
          <a:lstStyle/>
          <a:p>
            <a:pPr algn="just"/>
            <a:r>
              <a:rPr lang="en-US" sz="3400" dirty="0"/>
              <a:t>But, in system International (S.I) system there are seven fundamental physical quantities. Which are </a:t>
            </a:r>
            <a:r>
              <a:rPr lang="en-US" sz="3400" dirty="0" err="1"/>
              <a:t>i</a:t>
            </a:r>
            <a:r>
              <a:rPr lang="en-US" sz="3400" dirty="0"/>
              <a:t>)Mass ii)Length iii) Time iv)Electric current v) </a:t>
            </a:r>
            <a:r>
              <a:rPr lang="en-US" sz="3400" dirty="0" err="1"/>
              <a:t>Thermo</a:t>
            </a:r>
            <a:r>
              <a:rPr lang="en-US" sz="3400" dirty="0"/>
              <a:t> dynamic temperature vi) Luminous intensity vii) Quantity of substance.</a:t>
            </a:r>
          </a:p>
          <a:p>
            <a:pPr algn="just"/>
            <a:r>
              <a:rPr lang="en-US" sz="3400" dirty="0"/>
              <a:t>In addition to the above seven fundamental quantities two more supplementary physical quantities were added. They are </a:t>
            </a:r>
            <a:r>
              <a:rPr lang="en-US" sz="3400" dirty="0" err="1"/>
              <a:t>i</a:t>
            </a:r>
            <a:r>
              <a:rPr lang="en-US" sz="3400" dirty="0"/>
              <a:t>) Plane angle ii)Solid angle</a:t>
            </a:r>
          </a:p>
        </p:txBody>
      </p:sp>
    </p:spTree>
    <p:extLst>
      <p:ext uri="{BB962C8B-B14F-4D97-AF65-F5344CB8AC3E}">
        <p14:creationId xmlns:p14="http://schemas.microsoft.com/office/powerpoint/2010/main" val="2026961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3689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4405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179512" y="1582341"/>
            <a:ext cx="8784976" cy="4832092"/>
          </a:xfrm>
          <a:prstGeom prst="rect">
            <a:avLst/>
          </a:prstGeom>
        </p:spPr>
        <p:txBody>
          <a:bodyPr wrap="square">
            <a:spAutoFit/>
          </a:bodyPr>
          <a:lstStyle/>
          <a:p>
            <a:pPr algn="just"/>
            <a:r>
              <a:rPr lang="en-US" sz="2800" dirty="0"/>
              <a:t>1. C.G.S. Units In this system, the fundamental units of, mass, length, and time are centimeter, gram and second respectively. The C.G.S. units are known as absolute units or physicist's units. </a:t>
            </a:r>
          </a:p>
          <a:p>
            <a:pPr algn="just"/>
            <a:r>
              <a:rPr lang="en-US" sz="2800" dirty="0"/>
              <a:t>2. F.P.S. Units In this system, the fundamental Units of length, mass and time are foot, pound and second respectively. </a:t>
            </a:r>
          </a:p>
          <a:p>
            <a:pPr algn="just"/>
            <a:r>
              <a:rPr lang="en-US" sz="2800" dirty="0"/>
              <a:t>3. M.K.S. Units In this system, the fundamental Units of length, mass and time are meter, kilogram and second respectively. The M.K.S. Units are known as gravitational units or engineer's Units.</a:t>
            </a:r>
          </a:p>
        </p:txBody>
      </p:sp>
    </p:spTree>
    <p:extLst>
      <p:ext uri="{BB962C8B-B14F-4D97-AF65-F5344CB8AC3E}">
        <p14:creationId xmlns:p14="http://schemas.microsoft.com/office/powerpoint/2010/main" val="2026961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3689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4405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0" y="1268760"/>
            <a:ext cx="8964488" cy="3970318"/>
          </a:xfrm>
          <a:prstGeom prst="rect">
            <a:avLst/>
          </a:prstGeom>
        </p:spPr>
        <p:txBody>
          <a:bodyPr wrap="square">
            <a:spAutoFit/>
          </a:bodyPr>
          <a:lstStyle/>
          <a:p>
            <a:pPr algn="just"/>
            <a:r>
              <a:rPr lang="en-US" sz="2800" dirty="0"/>
              <a:t>S.I. Units (International System of Units) The 11th General Conference* of Weights-and Measures have recommended a unified and systematically constituted system of fundamental and derived units for international use. This system is now being used in many countries. In India, the standards of Weights and Measures Act, 195 (vide which we switched over to M.K.S. units) has been revised to recognize all the S.I. units in industry and commerce.</a:t>
            </a:r>
          </a:p>
        </p:txBody>
      </p:sp>
    </p:spTree>
    <p:extLst>
      <p:ext uri="{BB962C8B-B14F-4D97-AF65-F5344CB8AC3E}">
        <p14:creationId xmlns:p14="http://schemas.microsoft.com/office/powerpoint/2010/main" val="2026961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3689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4405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107504" y="1859340"/>
            <a:ext cx="8928992" cy="3970318"/>
          </a:xfrm>
          <a:prstGeom prst="rect">
            <a:avLst/>
          </a:prstGeom>
        </p:spPr>
        <p:txBody>
          <a:bodyPr wrap="square">
            <a:spAutoFit/>
          </a:bodyPr>
          <a:lstStyle/>
          <a:p>
            <a:pPr algn="just"/>
            <a:r>
              <a:rPr lang="en-US" sz="2800" b="1" u="sng" dirty="0">
                <a:effectLst>
                  <a:outerShdw blurRad="38100" dist="38100" dir="2700000" algn="tl">
                    <a:srgbClr val="000000">
                      <a:alpha val="43137"/>
                    </a:srgbClr>
                  </a:outerShdw>
                </a:effectLst>
              </a:rPr>
              <a:t>Rules for S.I. Units :</a:t>
            </a:r>
          </a:p>
          <a:p>
            <a:pPr algn="just"/>
            <a:r>
              <a:rPr lang="en-US" sz="2800" dirty="0"/>
              <a:t> </a:t>
            </a:r>
          </a:p>
          <a:p>
            <a:pPr algn="just"/>
            <a:r>
              <a:rPr lang="en-US" sz="2800" dirty="0"/>
              <a:t>The eleventh General Conference of Weights and Measures recommended only the fundamental and derived units for S.I. system. But it did not elaborate the rules for the usage of the units. Later on many scientists and engineers held a number of meetings for the style and usage of S.I. Units. Some of the decisions of the meetings are as follows: </a:t>
            </a:r>
          </a:p>
        </p:txBody>
      </p:sp>
    </p:spTree>
    <p:extLst>
      <p:ext uri="{BB962C8B-B14F-4D97-AF65-F5344CB8AC3E}">
        <p14:creationId xmlns:p14="http://schemas.microsoft.com/office/powerpoint/2010/main" val="2026961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3689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4405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0" y="1166843"/>
            <a:ext cx="9144000" cy="5293757"/>
          </a:xfrm>
          <a:prstGeom prst="rect">
            <a:avLst/>
          </a:prstGeom>
        </p:spPr>
        <p:txBody>
          <a:bodyPr wrap="square">
            <a:spAutoFit/>
          </a:bodyPr>
          <a:lstStyle/>
          <a:p>
            <a:pPr algn="just"/>
            <a:r>
              <a:rPr lang="en-US" sz="2600" dirty="0"/>
              <a:t>1. For numbers having five or more digits, the digits should be placed in groups of three separated by spaces (instead of commas) counting both to the left and right to the decimal point. </a:t>
            </a:r>
          </a:p>
          <a:p>
            <a:pPr algn="just"/>
            <a:r>
              <a:rPr lang="en-US" sz="2600" dirty="0"/>
              <a:t>2. In a four digit number, the space is not required unless the four digit number is used in a column of numbers with five more digits. </a:t>
            </a:r>
          </a:p>
          <a:p>
            <a:pPr algn="just"/>
            <a:r>
              <a:rPr lang="en-US" sz="2600" dirty="0"/>
              <a:t>3. A dash is to be used to separate units that are multiplied together. For example, newton x meter is written as N-m. It should not be confused with </a:t>
            </a:r>
            <a:r>
              <a:rPr lang="en-US" sz="2600" dirty="0" err="1"/>
              <a:t>mN</a:t>
            </a:r>
            <a:r>
              <a:rPr lang="en-US" sz="2600" dirty="0"/>
              <a:t>, which stands for </a:t>
            </a:r>
            <a:r>
              <a:rPr lang="en-US" sz="2600" dirty="0" err="1"/>
              <a:t>millinewton</a:t>
            </a:r>
            <a:r>
              <a:rPr lang="en-US" sz="2600" dirty="0"/>
              <a:t>. </a:t>
            </a:r>
          </a:p>
          <a:p>
            <a:pPr algn="just"/>
            <a:r>
              <a:rPr lang="en-US" sz="2600" dirty="0"/>
              <a:t>4. Plurals are never used wills symbols. For example, meter or meters are written as m. </a:t>
            </a:r>
          </a:p>
        </p:txBody>
      </p:sp>
    </p:spTree>
    <p:extLst>
      <p:ext uri="{BB962C8B-B14F-4D97-AF65-F5344CB8AC3E}">
        <p14:creationId xmlns:p14="http://schemas.microsoft.com/office/powerpoint/2010/main" val="1925966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3689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4405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5152" y="1011694"/>
            <a:ext cx="8928992" cy="2677656"/>
          </a:xfrm>
          <a:prstGeom prst="rect">
            <a:avLst/>
          </a:prstGeom>
        </p:spPr>
        <p:txBody>
          <a:bodyPr wrap="square">
            <a:spAutoFit/>
          </a:bodyPr>
          <a:lstStyle/>
          <a:p>
            <a:pPr algn="just"/>
            <a:r>
              <a:rPr lang="en-US" sz="2800" dirty="0"/>
              <a:t>5. All symbols are written in small letters except the symbols derived from the proper names. For example, N for newton and W for watt.</a:t>
            </a:r>
          </a:p>
          <a:p>
            <a:pPr algn="just"/>
            <a:r>
              <a:rPr lang="en-US" sz="2800" dirty="0"/>
              <a:t>6. The units with names of scientists should not start with capital letter when written in full. For example, 90 newton and not 90 Newton</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23528" y="3966210"/>
            <a:ext cx="7344816" cy="2199094"/>
          </a:xfrm>
          <a:prstGeom prst="rect">
            <a:avLst/>
          </a:prstGeom>
          <a:noFill/>
          <a:ln>
            <a:noFill/>
          </a:ln>
        </p:spPr>
      </p:pic>
    </p:spTree>
    <p:extLst>
      <p:ext uri="{BB962C8B-B14F-4D97-AF65-F5344CB8AC3E}">
        <p14:creationId xmlns:p14="http://schemas.microsoft.com/office/powerpoint/2010/main" val="1671833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251520" y="35697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4405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107504" y="1166843"/>
            <a:ext cx="9036496" cy="4154984"/>
          </a:xfrm>
          <a:prstGeom prst="rect">
            <a:avLst/>
          </a:prstGeom>
        </p:spPr>
        <p:txBody>
          <a:bodyPr wrap="square">
            <a:spAutoFit/>
          </a:bodyPr>
          <a:lstStyle/>
          <a:p>
            <a:pPr algn="just"/>
            <a:r>
              <a:rPr lang="en-US" sz="2400" dirty="0"/>
              <a:t>1. Extensive properties. A quantity of matter in a given system Is divided, notionally into a number of parts. The properties of the system, whose value for the entire system is equal to the sum of their values for the individual parts of the system are called extensive properties, e.g. total volume, total mass and total energy of a system are its extensive properties. </a:t>
            </a:r>
          </a:p>
          <a:p>
            <a:pPr algn="just"/>
            <a:r>
              <a:rPr lang="en-US" sz="2400" dirty="0"/>
              <a:t>2. Intensive properties. It may be noticed that the temperature of the system is not equal to the sum of the temperatures of its individual parts. It is also true for pressure and density of the system. Thus properties like temperature, pressure and density are called intensive properties.</a:t>
            </a:r>
          </a:p>
        </p:txBody>
      </p:sp>
    </p:spTree>
    <p:extLst>
      <p:ext uri="{BB962C8B-B14F-4D97-AF65-F5344CB8AC3E}">
        <p14:creationId xmlns:p14="http://schemas.microsoft.com/office/powerpoint/2010/main" val="1671833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3689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4405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30212" y="1268760"/>
            <a:ext cx="9036496" cy="3693319"/>
          </a:xfrm>
          <a:prstGeom prst="rect">
            <a:avLst/>
          </a:prstGeom>
        </p:spPr>
        <p:txBody>
          <a:bodyPr wrap="square">
            <a:spAutoFit/>
          </a:bodyPr>
          <a:lstStyle/>
          <a:p>
            <a:pPr algn="just"/>
            <a:r>
              <a:rPr lang="en-US" sz="2600" b="1" dirty="0"/>
              <a:t>Metrology</a:t>
            </a:r>
            <a:r>
              <a:rPr lang="en-US" sz="2600" dirty="0"/>
              <a:t> is the scientific study of </a:t>
            </a:r>
            <a:r>
              <a:rPr lang="en-US" sz="2600" dirty="0">
                <a:hlinkClick r:id="rId2" tooltip="Measurement"/>
              </a:rPr>
              <a:t>measurement</a:t>
            </a:r>
            <a:r>
              <a:rPr lang="en-US" sz="2600" dirty="0"/>
              <a:t>.</a:t>
            </a:r>
            <a:r>
              <a:rPr lang="en-US" sz="2600" baseline="30000" dirty="0">
                <a:hlinkClick r:id="rId3"/>
              </a:rPr>
              <a:t>[1]</a:t>
            </a:r>
            <a:r>
              <a:rPr lang="en-US" sz="2600" dirty="0"/>
              <a:t> It establishes a common understanding of units, crucial in linking human activities.</a:t>
            </a:r>
            <a:r>
              <a:rPr lang="en-US" sz="2600" baseline="30000" dirty="0">
                <a:hlinkClick r:id="rId4"/>
              </a:rPr>
              <a:t>[2]</a:t>
            </a:r>
            <a:r>
              <a:rPr lang="en-US" sz="2600" dirty="0"/>
              <a:t> Modern metrology has its roots in the </a:t>
            </a:r>
            <a:r>
              <a:rPr lang="en-US" sz="2600" dirty="0">
                <a:hlinkClick r:id="rId5" tooltip="French Revolution"/>
              </a:rPr>
              <a:t>French Revolution</a:t>
            </a:r>
            <a:r>
              <a:rPr lang="en-US" sz="2600" dirty="0"/>
              <a:t>'s political motivation to standardize units in France, when a length standard taken from a natural source was proposed. This led to the creation of the decimal-based </a:t>
            </a:r>
            <a:r>
              <a:rPr lang="en-US" sz="2600" dirty="0">
                <a:hlinkClick r:id="rId6" tooltip="Metric system"/>
              </a:rPr>
              <a:t>metric system</a:t>
            </a:r>
            <a:r>
              <a:rPr lang="en-US" sz="2600" dirty="0"/>
              <a:t> in 1795, establishing a set of standards for other types of measurements. Several other countries adopted the metric system between 1795 and 1875.</a:t>
            </a:r>
          </a:p>
        </p:txBody>
      </p:sp>
    </p:spTree>
    <p:extLst>
      <p:ext uri="{BB962C8B-B14F-4D97-AF65-F5344CB8AC3E}">
        <p14:creationId xmlns:p14="http://schemas.microsoft.com/office/powerpoint/2010/main" val="1671833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3689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4405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3200" y="1196752"/>
            <a:ext cx="8856984" cy="3539430"/>
          </a:xfrm>
          <a:prstGeom prst="rect">
            <a:avLst/>
          </a:prstGeom>
        </p:spPr>
        <p:txBody>
          <a:bodyPr wrap="square">
            <a:spAutoFit/>
          </a:bodyPr>
          <a:lstStyle/>
          <a:p>
            <a:pPr algn="just"/>
            <a:r>
              <a:rPr lang="en-US" sz="3200" dirty="0"/>
              <a:t>Metrology is divided into three basic overlapping activities:</a:t>
            </a:r>
            <a:r>
              <a:rPr lang="en-US" sz="3200" baseline="30000" dirty="0">
                <a:hlinkClick r:id="rId2"/>
              </a:rPr>
              <a:t>[6]</a:t>
            </a:r>
            <a:r>
              <a:rPr lang="en-US" sz="3200" baseline="30000" dirty="0">
                <a:hlinkClick r:id="rId3"/>
              </a:rPr>
              <a:t>[7]</a:t>
            </a:r>
            <a:endParaRPr lang="en-US" sz="3200" dirty="0"/>
          </a:p>
          <a:p>
            <a:pPr lvl="0" algn="just"/>
            <a:r>
              <a:rPr lang="en-US" sz="3200" dirty="0"/>
              <a:t>The definition of units of measurement</a:t>
            </a:r>
          </a:p>
          <a:p>
            <a:pPr lvl="0" algn="just"/>
            <a:r>
              <a:rPr lang="en-US" sz="3200" dirty="0"/>
              <a:t>The realization of these units of measurement in practice</a:t>
            </a:r>
          </a:p>
          <a:p>
            <a:pPr lvl="0" algn="just"/>
            <a:r>
              <a:rPr lang="en-US" sz="3200" dirty="0"/>
              <a:t>Traceability—linking measurements made in practice to the reference standards</a:t>
            </a:r>
          </a:p>
        </p:txBody>
      </p:sp>
      <p:sp>
        <p:nvSpPr>
          <p:cNvPr id="3" name="Rectangle 2"/>
          <p:cNvSpPr/>
          <p:nvPr/>
        </p:nvSpPr>
        <p:spPr>
          <a:xfrm>
            <a:off x="107504" y="4749750"/>
            <a:ext cx="8856984" cy="1292662"/>
          </a:xfrm>
          <a:prstGeom prst="rect">
            <a:avLst/>
          </a:prstGeom>
        </p:spPr>
        <p:txBody>
          <a:bodyPr wrap="square">
            <a:spAutoFit/>
          </a:bodyPr>
          <a:lstStyle/>
          <a:p>
            <a:pPr algn="just"/>
            <a:r>
              <a:rPr lang="en-US" sz="2600" dirty="0"/>
              <a:t>On 20 May 1875 an international treaty known as the </a:t>
            </a:r>
            <a:r>
              <a:rPr lang="en-US" sz="2600" i="1" dirty="0"/>
              <a:t>Convention du </a:t>
            </a:r>
            <a:r>
              <a:rPr lang="en-US" sz="2600" i="1" dirty="0" err="1"/>
              <a:t>Mètre</a:t>
            </a:r>
            <a:r>
              <a:rPr lang="en-US" sz="2600" dirty="0"/>
              <a:t> (</a:t>
            </a:r>
            <a:r>
              <a:rPr lang="en-US" sz="2600" dirty="0" err="1">
                <a:hlinkClick r:id="rId4" tooltip="Metre Convention"/>
              </a:rPr>
              <a:t>Metre</a:t>
            </a:r>
            <a:r>
              <a:rPr lang="en-US" sz="2600" dirty="0">
                <a:hlinkClick r:id="rId4" tooltip="Metre Convention"/>
              </a:rPr>
              <a:t> Convention</a:t>
            </a:r>
            <a:r>
              <a:rPr lang="en-US" sz="2600" dirty="0"/>
              <a:t>)</a:t>
            </a:r>
            <a:r>
              <a:rPr lang="en-US" sz="2600" baseline="30000" dirty="0">
                <a:hlinkClick r:id="rId5"/>
              </a:rPr>
              <a:t>[4]</a:t>
            </a:r>
            <a:r>
              <a:rPr lang="en-US" sz="2600" dirty="0"/>
              <a:t> was signed by 17 states</a:t>
            </a:r>
          </a:p>
        </p:txBody>
      </p:sp>
      <p:pic>
        <p:nvPicPr>
          <p:cNvPr id="8" name="Picture 7"/>
          <p:cNvPicPr/>
          <p:nvPr/>
        </p:nvPicPr>
        <p:blipFill>
          <a:blip r:embed="rId6"/>
          <a:stretch>
            <a:fillRect/>
          </a:stretch>
        </p:blipFill>
        <p:spPr>
          <a:xfrm>
            <a:off x="467544" y="6237312"/>
            <a:ext cx="8496944" cy="504056"/>
          </a:xfrm>
          <a:prstGeom prst="rect">
            <a:avLst/>
          </a:prstGeom>
        </p:spPr>
      </p:pic>
    </p:spTree>
    <p:extLst>
      <p:ext uri="{BB962C8B-B14F-4D97-AF65-F5344CB8AC3E}">
        <p14:creationId xmlns:p14="http://schemas.microsoft.com/office/powerpoint/2010/main" val="1671833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980728"/>
            <a:ext cx="8856984" cy="5693866"/>
          </a:xfrm>
          <a:prstGeom prst="rect">
            <a:avLst/>
          </a:prstGeom>
        </p:spPr>
        <p:txBody>
          <a:bodyPr wrap="square">
            <a:spAutoFit/>
          </a:bodyPr>
          <a:lstStyle/>
          <a:p>
            <a:pPr algn="just"/>
            <a:r>
              <a:rPr lang="en-US" sz="2800" u="sng" dirty="0">
                <a:effectLst>
                  <a:outerShdw blurRad="38100" dist="38100" dir="2700000" algn="tl">
                    <a:srgbClr val="000000">
                      <a:alpha val="43137"/>
                    </a:srgbClr>
                  </a:outerShdw>
                </a:effectLst>
              </a:rPr>
              <a:t>Why Are Units of Measurement Important in Engineering? </a:t>
            </a:r>
          </a:p>
          <a:p>
            <a:pPr algn="just"/>
            <a:r>
              <a:rPr lang="en-US" sz="2800" dirty="0"/>
              <a:t> </a:t>
            </a:r>
          </a:p>
          <a:p>
            <a:pPr algn="just"/>
            <a:r>
              <a:rPr lang="en-US" sz="2800" dirty="0"/>
              <a:t>Any type of measurement, such as length and angle, needs both numbers as well as units to avoid misinterpretations. Without units, the numbers themselves have very little meaning.  </a:t>
            </a:r>
          </a:p>
          <a:p>
            <a:pPr algn="just"/>
            <a:r>
              <a:rPr lang="en-US" sz="2800" dirty="0"/>
              <a:t> </a:t>
            </a:r>
          </a:p>
          <a:p>
            <a:pPr algn="just"/>
            <a:r>
              <a:rPr lang="en-US" sz="2800" dirty="0"/>
              <a:t>For example, if you were to say that a line's length is 10, one person might assume it as 10 millimeters while the other may think it is 10 meters. But when you add a unit at the end that says "10 meters", there's no scope for uncertainty, thereby reducing the likelihood of errors. </a:t>
            </a:r>
          </a:p>
        </p:txBody>
      </p:sp>
    </p:spTree>
    <p:extLst>
      <p:ext uri="{BB962C8B-B14F-4D97-AF65-F5344CB8AC3E}">
        <p14:creationId xmlns:p14="http://schemas.microsoft.com/office/powerpoint/2010/main" val="2351852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3689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4405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0" y="-339403"/>
            <a:ext cx="10009112" cy="720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833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3689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4405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683568" y="626041"/>
            <a:ext cx="6811673" cy="553998"/>
          </a:xfrm>
          <a:prstGeom prst="rect">
            <a:avLst/>
          </a:prstGeom>
        </p:spPr>
        <p:txBody>
          <a:bodyPr wrap="none">
            <a:spAutoFit/>
          </a:bodyPr>
          <a:lstStyle/>
          <a:p>
            <a:pPr fontAlgn="base"/>
            <a:r>
              <a:rPr lang="en-US" sz="3000" b="1" dirty="0">
                <a:effectLst>
                  <a:outerShdw blurRad="38100" dist="38100" dir="2700000" algn="tl">
                    <a:srgbClr val="000000">
                      <a:alpha val="43137"/>
                    </a:srgbClr>
                  </a:outerShdw>
                </a:effectLst>
              </a:rPr>
              <a:t>Why the US uses the imperial system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80039"/>
            <a:ext cx="8147893" cy="569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833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340768"/>
            <a:ext cx="8229600" cy="3024336"/>
          </a:xfrm>
        </p:spPr>
        <p:txBody>
          <a:bodyPr>
            <a:normAutofit/>
          </a:bodyPr>
          <a:lstStyle/>
          <a:p>
            <a:pPr algn="ctr">
              <a:buNone/>
            </a:pPr>
            <a:r>
              <a:rPr lang="en-US" sz="14000" b="1" i="1" u="sng" dirty="0" smtClean="0">
                <a:solidFill>
                  <a:srgbClr val="FF0000"/>
                </a:solidFill>
                <a:latin typeface="Times New Roman" pitchFamily="18" charset="0"/>
                <a:cs typeface="Times New Roman" pitchFamily="18" charset="0"/>
              </a:rPr>
              <a:t>The End</a:t>
            </a:r>
            <a:endParaRPr lang="en-US" sz="14000" b="1" i="1" u="sng"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3689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4405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179512" y="404664"/>
            <a:ext cx="8784976" cy="6494085"/>
          </a:xfrm>
          <a:prstGeom prst="rect">
            <a:avLst/>
          </a:prstGeom>
        </p:spPr>
        <p:txBody>
          <a:bodyPr wrap="square">
            <a:spAutoFit/>
          </a:bodyPr>
          <a:lstStyle/>
          <a:p>
            <a:r>
              <a:rPr lang="en-US" sz="2600" b="1" u="sng" dirty="0">
                <a:effectLst>
                  <a:outerShdw blurRad="38100" dist="38100" dir="2700000" algn="tl">
                    <a:srgbClr val="000000">
                      <a:alpha val="43137"/>
                    </a:srgbClr>
                  </a:outerShdw>
                </a:effectLst>
              </a:rPr>
              <a:t>Types of Units</a:t>
            </a:r>
            <a:endParaRPr lang="en-US" sz="2600" b="1" dirty="0">
              <a:effectLst>
                <a:outerShdw blurRad="38100" dist="38100" dir="2700000" algn="tl">
                  <a:srgbClr val="000000">
                    <a:alpha val="43137"/>
                  </a:srgbClr>
                </a:outerShdw>
              </a:effectLst>
            </a:endParaRPr>
          </a:p>
          <a:p>
            <a:r>
              <a:rPr lang="en-US" sz="2600" dirty="0"/>
              <a:t>Generally we can use any convenient unit to measure a physical quantity depending on how much magnitude we are measuring or in which system of units we want to measure it.</a:t>
            </a:r>
          </a:p>
          <a:p>
            <a:r>
              <a:rPr lang="en-US" sz="2600" dirty="0"/>
              <a:t>What kind of unit we should use?</a:t>
            </a:r>
          </a:p>
          <a:p>
            <a:r>
              <a:rPr lang="en-US" sz="2600" dirty="0"/>
              <a:t>The unit </a:t>
            </a:r>
          </a:p>
          <a:p>
            <a:r>
              <a:rPr lang="en-US" sz="2600" dirty="0" err="1"/>
              <a:t>i</a:t>
            </a:r>
            <a:r>
              <a:rPr lang="en-US" sz="2600" dirty="0"/>
              <a:t>) must be accepted internationally.</a:t>
            </a:r>
          </a:p>
          <a:p>
            <a:r>
              <a:rPr lang="en-US" sz="2600" dirty="0"/>
              <a:t>ii) Should be reproducible.</a:t>
            </a:r>
          </a:p>
          <a:p>
            <a:r>
              <a:rPr lang="en-US" sz="2600" dirty="0"/>
              <a:t>iii) Should be invariable.</a:t>
            </a:r>
          </a:p>
          <a:p>
            <a:r>
              <a:rPr lang="en-US" sz="2600" dirty="0"/>
              <a:t>iv) Should be easily available.</a:t>
            </a:r>
          </a:p>
          <a:p>
            <a:r>
              <a:rPr lang="en-US" sz="2600" dirty="0"/>
              <a:t>v) Should be consistent.</a:t>
            </a:r>
          </a:p>
          <a:p>
            <a:r>
              <a:rPr lang="en-US" sz="2600" dirty="0"/>
              <a:t>vi) Should be large, if the physical quantity to be measured is a big quantity.</a:t>
            </a:r>
          </a:p>
          <a:p>
            <a:r>
              <a:rPr lang="en-US" sz="2600" dirty="0"/>
              <a:t>vii) Should be small if the physical quantity to be measured is small.</a:t>
            </a:r>
          </a:p>
        </p:txBody>
      </p:sp>
    </p:spTree>
    <p:extLst>
      <p:ext uri="{BB962C8B-B14F-4D97-AF65-F5344CB8AC3E}">
        <p14:creationId xmlns:p14="http://schemas.microsoft.com/office/powerpoint/2010/main" val="2026961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3689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4405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107504" y="1196752"/>
            <a:ext cx="8784976" cy="3970318"/>
          </a:xfrm>
          <a:prstGeom prst="rect">
            <a:avLst/>
          </a:prstGeom>
        </p:spPr>
        <p:txBody>
          <a:bodyPr wrap="square">
            <a:spAutoFit/>
          </a:bodyPr>
          <a:lstStyle/>
          <a:p>
            <a:r>
              <a:rPr lang="en-US" sz="2800" b="1" u="sng" dirty="0">
                <a:effectLst>
                  <a:outerShdw blurRad="38100" dist="38100" dir="2700000" algn="tl">
                    <a:srgbClr val="000000">
                      <a:alpha val="43137"/>
                    </a:srgbClr>
                  </a:outerShdw>
                </a:effectLst>
              </a:rPr>
              <a:t>Types of physical Quantities.</a:t>
            </a:r>
          </a:p>
          <a:p>
            <a:r>
              <a:rPr lang="en-US" sz="2800" dirty="0"/>
              <a:t>We can broadly divide the physical quantities into two types </a:t>
            </a:r>
          </a:p>
          <a:p>
            <a:r>
              <a:rPr lang="en-US" sz="2800" dirty="0" err="1"/>
              <a:t>i</a:t>
            </a:r>
            <a:r>
              <a:rPr lang="en-US" sz="2800" dirty="0"/>
              <a:t>) Fundamental Physical quantities </a:t>
            </a:r>
          </a:p>
          <a:p>
            <a:r>
              <a:rPr lang="en-US" sz="2800" dirty="0"/>
              <a:t>ii) Derived physical quantities.</a:t>
            </a:r>
          </a:p>
          <a:p>
            <a:r>
              <a:rPr lang="en-US" sz="2800" dirty="0"/>
              <a:t>Fundamental physical quantities: A physical quantity which can exist independently is called Fundamental physical quantity.</a:t>
            </a:r>
          </a:p>
          <a:p>
            <a:r>
              <a:rPr lang="en-US" sz="2800" dirty="0"/>
              <a:t>Ex: Length, mass and time etc.</a:t>
            </a:r>
          </a:p>
        </p:txBody>
      </p:sp>
    </p:spTree>
    <p:extLst>
      <p:ext uri="{BB962C8B-B14F-4D97-AF65-F5344CB8AC3E}">
        <p14:creationId xmlns:p14="http://schemas.microsoft.com/office/powerpoint/2010/main" val="2026961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3689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4405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107504" y="1296770"/>
            <a:ext cx="8640960" cy="3108543"/>
          </a:xfrm>
          <a:prstGeom prst="rect">
            <a:avLst/>
          </a:prstGeom>
        </p:spPr>
        <p:txBody>
          <a:bodyPr wrap="square">
            <a:spAutoFit/>
          </a:bodyPr>
          <a:lstStyle/>
          <a:p>
            <a:pPr algn="just"/>
            <a:r>
              <a:rPr lang="en-US" sz="2800" dirty="0"/>
              <a:t>Derived physical quantities: A physical quantity which cannot exist independently is called derived physical quantity. (Or) A physical quantity which is dependent or derived from any other physical quantity is called derived physical quantity.</a:t>
            </a:r>
          </a:p>
          <a:p>
            <a:pPr algn="just"/>
            <a:r>
              <a:rPr lang="en-US" sz="2800" dirty="0"/>
              <a:t>Ex : Area, volume, density, speed, acceleration, force, energy etc.</a:t>
            </a:r>
          </a:p>
        </p:txBody>
      </p:sp>
    </p:spTree>
    <p:extLst>
      <p:ext uri="{BB962C8B-B14F-4D97-AF65-F5344CB8AC3E}">
        <p14:creationId xmlns:p14="http://schemas.microsoft.com/office/powerpoint/2010/main" val="2026961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3689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4405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0" y="1028343"/>
            <a:ext cx="9036496" cy="4524315"/>
          </a:xfrm>
          <a:prstGeom prst="rect">
            <a:avLst/>
          </a:prstGeom>
        </p:spPr>
        <p:txBody>
          <a:bodyPr wrap="square">
            <a:spAutoFit/>
          </a:bodyPr>
          <a:lstStyle/>
          <a:p>
            <a:pPr algn="just"/>
            <a:r>
              <a:rPr lang="en-US" sz="2400" dirty="0" smtClean="0"/>
              <a:t>Like the physical quantities we can divide the units into two types. I)Fundamental units </a:t>
            </a:r>
          </a:p>
          <a:p>
            <a:pPr algn="just"/>
            <a:r>
              <a:rPr lang="en-US" sz="2400" dirty="0" smtClean="0"/>
              <a:t>ii)derived units.</a:t>
            </a:r>
          </a:p>
          <a:p>
            <a:pPr algn="just"/>
            <a:r>
              <a:rPr lang="en-US" sz="2400" dirty="0" smtClean="0"/>
              <a:t>Fundamental units : The units of fundamental physical quantities are called fundamental units, (or) The units which are independent or can not derive from any other unit is called fundamental unit.</a:t>
            </a:r>
          </a:p>
          <a:p>
            <a:pPr algn="just"/>
            <a:r>
              <a:rPr lang="en-US" sz="2400" dirty="0" smtClean="0"/>
              <a:t>Ex:­ Every unit of length is fundamental unit (irrespective of the system to which it belongs);millimeter, centimeter, meter, kilometer etc.</a:t>
            </a:r>
          </a:p>
          <a:p>
            <a:pPr algn="just"/>
            <a:r>
              <a:rPr lang="en-US" sz="2400" dirty="0" smtClean="0"/>
              <a:t>­ Every unit of time is a fundamental unit. Microsecond, millisecond, second, minute, hour, day </a:t>
            </a:r>
            <a:r>
              <a:rPr lang="en-US" sz="2400" dirty="0" err="1" smtClean="0"/>
              <a:t>etc</a:t>
            </a:r>
            <a:r>
              <a:rPr lang="en-US" sz="2400" dirty="0" smtClean="0"/>
              <a:t> are units of time. All these units are fundamental units.</a:t>
            </a:r>
            <a:endParaRPr lang="en-US" sz="2400" dirty="0"/>
          </a:p>
        </p:txBody>
      </p:sp>
    </p:spTree>
    <p:extLst>
      <p:ext uri="{BB962C8B-B14F-4D97-AF65-F5344CB8AC3E}">
        <p14:creationId xmlns:p14="http://schemas.microsoft.com/office/powerpoint/2010/main" val="2026961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3689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4405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6144" y="1196752"/>
            <a:ext cx="9036496" cy="3539430"/>
          </a:xfrm>
          <a:prstGeom prst="rect">
            <a:avLst/>
          </a:prstGeom>
        </p:spPr>
        <p:txBody>
          <a:bodyPr wrap="square">
            <a:spAutoFit/>
          </a:bodyPr>
          <a:lstStyle/>
          <a:p>
            <a:pPr algn="just"/>
            <a:r>
              <a:rPr lang="en-US" sz="2800" dirty="0"/>
              <a:t>Derived units: The units of derived physical quantities are called derived units. Units of area, volume, speed, density, energy </a:t>
            </a:r>
            <a:r>
              <a:rPr lang="en-US" sz="2800" dirty="0" err="1"/>
              <a:t>etc</a:t>
            </a:r>
            <a:r>
              <a:rPr lang="en-US" sz="2800" dirty="0"/>
              <a:t> are derived units.</a:t>
            </a:r>
          </a:p>
          <a:p>
            <a:pPr algn="just"/>
            <a:r>
              <a:rPr lang="en-US" sz="2800" dirty="0"/>
              <a:t>Ex: ­ Every unit of speed is a derived unit ; m/sec, cm/sec, km/</a:t>
            </a:r>
            <a:r>
              <a:rPr lang="en-US" sz="2800" dirty="0" err="1"/>
              <a:t>hr</a:t>
            </a:r>
            <a:r>
              <a:rPr lang="en-US" sz="2800" dirty="0"/>
              <a:t> etc.</a:t>
            </a:r>
          </a:p>
          <a:p>
            <a:pPr algn="just"/>
            <a:r>
              <a:rPr lang="en-US" sz="2800" dirty="0"/>
              <a:t>­ Every unit of density is a derived unit; kg/m³, gr/cm³ etc.</a:t>
            </a:r>
          </a:p>
          <a:p>
            <a:pPr algn="just"/>
            <a:r>
              <a:rPr lang="en-US" sz="2800" dirty="0"/>
              <a:t>­ Every unit of acceleration is a derived unit; m/sec², cm/sec², km/hr² etc.</a:t>
            </a:r>
          </a:p>
        </p:txBody>
      </p:sp>
    </p:spTree>
    <p:extLst>
      <p:ext uri="{BB962C8B-B14F-4D97-AF65-F5344CB8AC3E}">
        <p14:creationId xmlns:p14="http://schemas.microsoft.com/office/powerpoint/2010/main" val="2026961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3689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4405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036496" cy="6624736"/>
          </a:xfrm>
          <a:prstGeom prst="rect">
            <a:avLst/>
          </a:prstGeom>
          <a:noFill/>
          <a:ln>
            <a:noFill/>
          </a:ln>
        </p:spPr>
      </p:pic>
    </p:spTree>
    <p:extLst>
      <p:ext uri="{BB962C8B-B14F-4D97-AF65-F5344CB8AC3E}">
        <p14:creationId xmlns:p14="http://schemas.microsoft.com/office/powerpoint/2010/main" val="2026961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3689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4405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p:cNvPicPr/>
          <p:nvPr/>
        </p:nvPicPr>
        <p:blipFill>
          <a:blip r:embed="rId2"/>
          <a:stretch>
            <a:fillRect/>
          </a:stretch>
        </p:blipFill>
        <p:spPr>
          <a:xfrm>
            <a:off x="-180528" y="-171400"/>
            <a:ext cx="9433048" cy="7200800"/>
          </a:xfrm>
          <a:prstGeom prst="rect">
            <a:avLst/>
          </a:prstGeom>
          <a:scene3d>
            <a:camera prst="orthographicFront">
              <a:rot lat="0" lon="0" rev="21480000"/>
            </a:camera>
            <a:lightRig rig="threePt" dir="t"/>
          </a:scene3d>
        </p:spPr>
      </p:pic>
    </p:spTree>
    <p:extLst>
      <p:ext uri="{BB962C8B-B14F-4D97-AF65-F5344CB8AC3E}">
        <p14:creationId xmlns:p14="http://schemas.microsoft.com/office/powerpoint/2010/main" val="20269612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4417</TotalTime>
  <Words>908</Words>
  <Application>Microsoft Office PowerPoint</Application>
  <PresentationFormat>On-screen Show (4:3)</PresentationFormat>
  <Paragraphs>85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Units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Mechanical Engineering / Energy Program/Ph.D  ME:572 Energy-Environment Interaction and Sustainability     Dr. AYŞEGÜL ABUŞOĞLU</dc:title>
  <dc:creator>hisham</dc:creator>
  <cp:lastModifiedBy>Hp</cp:lastModifiedBy>
  <cp:revision>227</cp:revision>
  <dcterms:created xsi:type="dcterms:W3CDTF">2013-11-15T14:23:47Z</dcterms:created>
  <dcterms:modified xsi:type="dcterms:W3CDTF">2022-02-01T05:21:20Z</dcterms:modified>
</cp:coreProperties>
</file>