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1" r:id="rId4"/>
    <p:sldId id="272" r:id="rId5"/>
    <p:sldId id="273" r:id="rId6"/>
    <p:sldId id="274" r:id="rId7"/>
    <p:sldId id="277" r:id="rId8"/>
    <p:sldId id="275" r:id="rId9"/>
    <p:sldId id="278" r:id="rId10"/>
    <p:sldId id="269" r:id="rId11"/>
    <p:sldId id="279" r:id="rId12"/>
    <p:sldId id="283" r:id="rId13"/>
    <p:sldId id="263" r:id="rId14"/>
    <p:sldId id="28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62E4A1-6105-4566-9B02-C5E73FE33FE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C6B504-EC07-4E08-B3B5-08CD1F7215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02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E4A1-6105-4566-9B02-C5E73FE33FE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504-EC07-4E08-B3B5-08CD1F72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E4A1-6105-4566-9B02-C5E73FE33FE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504-EC07-4E08-B3B5-08CD1F7215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4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E4A1-6105-4566-9B02-C5E73FE33FE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504-EC07-4E08-B3B5-08CD1F7215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1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E4A1-6105-4566-9B02-C5E73FE33FE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504-EC07-4E08-B3B5-08CD1F72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17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E4A1-6105-4566-9B02-C5E73FE33FE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504-EC07-4E08-B3B5-08CD1F72153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421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E4A1-6105-4566-9B02-C5E73FE33FE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504-EC07-4E08-B3B5-08CD1F72153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907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E4A1-6105-4566-9B02-C5E73FE33FE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504-EC07-4E08-B3B5-08CD1F72153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883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E4A1-6105-4566-9B02-C5E73FE33FE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504-EC07-4E08-B3B5-08CD1F72153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49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E4A1-6105-4566-9B02-C5E73FE33FE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504-EC07-4E08-B3B5-08CD1F72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3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E4A1-6105-4566-9B02-C5E73FE33FE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504-EC07-4E08-B3B5-08CD1F72153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96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E4A1-6105-4566-9B02-C5E73FE33FE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504-EC07-4E08-B3B5-08CD1F72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4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E4A1-6105-4566-9B02-C5E73FE33FE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504-EC07-4E08-B3B5-08CD1F72153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68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E4A1-6105-4566-9B02-C5E73FE33FE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504-EC07-4E08-B3B5-08CD1F72153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61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E4A1-6105-4566-9B02-C5E73FE33FE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504-EC07-4E08-B3B5-08CD1F72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3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E4A1-6105-4566-9B02-C5E73FE33FE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504-EC07-4E08-B3B5-08CD1F72153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24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E4A1-6105-4566-9B02-C5E73FE33FE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504-EC07-4E08-B3B5-08CD1F72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6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62E4A1-6105-4566-9B02-C5E73FE33FE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C6B504-EC07-4E08-B3B5-08CD1F72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5"/>
            <a:ext cx="12192000" cy="7166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0042" y="0"/>
            <a:ext cx="12106656" cy="1309036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ar-IQ" sz="6600" dirty="0" smtClean="0">
                <a:solidFill>
                  <a:srgbClr val="FF0000"/>
                </a:solidFill>
              </a:rPr>
              <a:t> </a:t>
            </a:r>
            <a:r>
              <a:rPr lang="ar-IQ" sz="6000" dirty="0" smtClean="0">
                <a:solidFill>
                  <a:schemeClr val="tx1"/>
                </a:solidFill>
              </a:rPr>
              <a:t>لإدارة المراجع</a:t>
            </a:r>
            <a:r>
              <a:rPr lang="en-US" sz="6600" dirty="0" err="1" smtClean="0">
                <a:solidFill>
                  <a:srgbClr val="FF0000"/>
                </a:solidFill>
              </a:rPr>
              <a:t>Mendeley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ar-IQ" dirty="0" smtClean="0"/>
              <a:t> </a:t>
            </a:r>
            <a:r>
              <a:rPr lang="ar-IQ" sz="6000" dirty="0" smtClean="0"/>
              <a:t>برنامج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638" y="481263"/>
            <a:ext cx="11261558" cy="6169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819" y="0"/>
            <a:ext cx="9601196" cy="130386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Download for Windows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How to use </a:t>
            </a:r>
            <a:r>
              <a:rPr lang="en-US" sz="6000" b="1" i="1" dirty="0" err="1" smtClean="0">
                <a:solidFill>
                  <a:srgbClr val="FF0000"/>
                </a:solidFill>
                <a:latin typeface="Agency FB" panose="020B0503020202020204" pitchFamily="34" charset="0"/>
              </a:rPr>
              <a:t>Mendeley</a:t>
            </a:r>
            <a:endParaRPr lang="en-US" sz="6000" b="1" i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87" y="2531443"/>
            <a:ext cx="7738712" cy="3619099"/>
          </a:xfrm>
        </p:spPr>
      </p:pic>
    </p:spTree>
    <p:extLst>
      <p:ext uri="{BB962C8B-B14F-4D97-AF65-F5344CB8AC3E}">
        <p14:creationId xmlns:p14="http://schemas.microsoft.com/office/powerpoint/2010/main" val="27797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60751"/>
            <a:ext cx="9601196" cy="1303867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Menu Bar</a:t>
            </a:r>
            <a:endParaRPr lang="en-US" sz="5400" b="1" i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12194"/>
            <a:ext cx="9601196" cy="3570972"/>
          </a:xfrm>
        </p:spPr>
        <p:txBody>
          <a:bodyPr>
            <a:normAutofit fontScale="925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1-File</a:t>
            </a:r>
            <a:endParaRPr lang="en-US" sz="26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IQ" sz="26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 </a:t>
            </a: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    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Add File </a:t>
            </a:r>
            <a:r>
              <a:rPr lang="ar-IQ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   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ar-IQ" sz="22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اضافة البحوث وانشاء مكتبة</a:t>
            </a:r>
            <a:r>
              <a:rPr lang="en-US" sz="2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                  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2-View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     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Citation style      </a:t>
            </a:r>
            <a:r>
              <a:rPr lang="ar-IQ" sz="2200" b="1" u="sng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كيفية إضافة نمط </a:t>
            </a:r>
            <a:r>
              <a:rPr lang="ar-IQ" sz="2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جديد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3-Tools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      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Install web 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importer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       Install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MS 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Word     </a:t>
            </a:r>
            <a:r>
              <a:rPr lang="ar-IQ" sz="2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ربط البرنامج </a:t>
            </a:r>
            <a:r>
              <a:rPr lang="ar-IQ" sz="2200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بالوورد</a:t>
            </a:r>
            <a:endParaRPr lang="en-US" sz="2200" b="1" u="sng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     </a:t>
            </a:r>
            <a:r>
              <a:rPr lang="ar-IQ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Check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for duplicate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525" y="749682"/>
            <a:ext cx="9601196" cy="1303867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Specifications</a:t>
            </a:r>
            <a:r>
              <a:rPr lang="ar-IQ" sz="6000" b="1" i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US" sz="6000" b="1" i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of </a:t>
            </a:r>
            <a:r>
              <a:rPr lang="en-US" sz="6000" b="1" i="1" dirty="0" err="1" smtClean="0">
                <a:solidFill>
                  <a:srgbClr val="FF0000"/>
                </a:solidFill>
                <a:latin typeface="Agency FB" panose="020B0503020202020204" pitchFamily="34" charset="0"/>
              </a:rPr>
              <a:t>Mendeley</a:t>
            </a:r>
            <a:endParaRPr lang="en-US" sz="6000" b="1" i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145" y="1947671"/>
            <a:ext cx="10347157" cy="42317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IQ" b="1" dirty="0" smtClean="0"/>
              <a:t>* </a:t>
            </a:r>
            <a:r>
              <a:rPr lang="ar-IQ" b="1" dirty="0" smtClean="0">
                <a:solidFill>
                  <a:srgbClr val="FF0000"/>
                </a:solidFill>
              </a:rPr>
              <a:t>مجاني</a:t>
            </a:r>
          </a:p>
          <a:p>
            <a:pPr marL="0" indent="0" algn="r">
              <a:buNone/>
            </a:pPr>
            <a:r>
              <a:rPr lang="ar-IQ" b="1" dirty="0" smtClean="0"/>
              <a:t>* يدعم مزامنة الملفات بين نسخة الويندوز والاونلاين (</a:t>
            </a:r>
            <a:r>
              <a:rPr lang="ar-IQ" b="1" dirty="0" smtClean="0">
                <a:solidFill>
                  <a:srgbClr val="FF0000"/>
                </a:solidFill>
              </a:rPr>
              <a:t>بسبب وجود نسخة اونلاين بذاكرة     </a:t>
            </a:r>
          </a:p>
          <a:p>
            <a:pPr marL="0" indent="0" algn="r">
              <a:buNone/>
            </a:pPr>
            <a:r>
              <a:rPr lang="ar-IQ" b="1" dirty="0" smtClean="0">
                <a:solidFill>
                  <a:srgbClr val="FF0000"/>
                </a:solidFill>
              </a:rPr>
              <a:t>   </a:t>
            </a:r>
            <a:r>
              <a:rPr lang="ar-IQ" b="1" dirty="0" smtClean="0"/>
              <a:t>يمكن العمل في أي مكان ومن اي جهاز   </a:t>
            </a:r>
            <a:r>
              <a:rPr lang="en-US" b="1" dirty="0" smtClean="0">
                <a:solidFill>
                  <a:srgbClr val="FF0000"/>
                </a:solidFill>
              </a:rPr>
              <a:t>(2 GB</a:t>
            </a:r>
            <a:r>
              <a:rPr lang="ar-IQ" b="1" dirty="0" smtClean="0">
                <a:solidFill>
                  <a:srgbClr val="FF0000"/>
                </a:solidFill>
              </a:rPr>
              <a:t>مجانية </a:t>
            </a:r>
          </a:p>
          <a:p>
            <a:pPr marL="0" indent="0" algn="r">
              <a:buNone/>
            </a:pPr>
            <a:r>
              <a:rPr lang="ar-IQ" b="1" dirty="0" smtClean="0"/>
              <a:t>* </a:t>
            </a:r>
            <a:r>
              <a:rPr lang="ar-IQ" b="1" dirty="0" smtClean="0">
                <a:solidFill>
                  <a:srgbClr val="FF0000"/>
                </a:solidFill>
              </a:rPr>
              <a:t>مشاركة الملفات ضمن مجموعة</a:t>
            </a:r>
          </a:p>
          <a:p>
            <a:pPr marL="0" indent="0" algn="r">
              <a:buNone/>
            </a:pPr>
            <a:r>
              <a:rPr lang="ar-IQ" b="1" dirty="0" smtClean="0">
                <a:solidFill>
                  <a:schemeClr val="tx1"/>
                </a:solidFill>
              </a:rPr>
              <a:t>* إمكانية ادخال البيانات للملفات</a:t>
            </a:r>
            <a:r>
              <a:rPr lang="ar-IQ" b="1" dirty="0">
                <a:solidFill>
                  <a:schemeClr val="tx1"/>
                </a:solidFill>
              </a:rPr>
              <a:t> </a:t>
            </a:r>
            <a:r>
              <a:rPr lang="ar-IQ" b="1" dirty="0" smtClean="0">
                <a:solidFill>
                  <a:schemeClr val="tx1"/>
                </a:solidFill>
              </a:rPr>
              <a:t>غير المعرفة يدوياً</a:t>
            </a:r>
          </a:p>
          <a:p>
            <a:pPr marL="0" indent="0" algn="r">
              <a:buNone/>
            </a:pPr>
            <a:r>
              <a:rPr lang="ar-IQ" b="1" dirty="0" smtClean="0"/>
              <a:t> وإمكانية تحديث البيانات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PDF</a:t>
            </a:r>
            <a:r>
              <a:rPr lang="ar-IQ" b="1" dirty="0" smtClean="0"/>
              <a:t>* يتعرف على ملفات </a:t>
            </a:r>
            <a:r>
              <a:rPr lang="en-US" b="1" dirty="0" smtClean="0"/>
              <a:t> </a:t>
            </a:r>
            <a:endParaRPr lang="ar-IQ" b="1" dirty="0" smtClean="0"/>
          </a:p>
          <a:p>
            <a:pPr marL="0" indent="0" algn="r">
              <a:buNone/>
            </a:pPr>
            <a:r>
              <a:rPr lang="ar-IQ" b="1" dirty="0" smtClean="0"/>
              <a:t>* </a:t>
            </a:r>
            <a:r>
              <a:rPr lang="ar-IQ" b="1" dirty="0" smtClean="0">
                <a:solidFill>
                  <a:srgbClr val="FF0000"/>
                </a:solidFill>
              </a:rPr>
              <a:t>إدارة وتنظيم المراجع داخل البرنامج في مجلدات ومجموعات</a:t>
            </a:r>
          </a:p>
          <a:p>
            <a:pPr marL="0" indent="0" algn="r">
              <a:buNone/>
            </a:pPr>
            <a:r>
              <a:rPr lang="ar-IQ" b="1" dirty="0" smtClean="0"/>
              <a:t>* تغيير نمط كتابة المراجع بسهولة واضافة أنماط جديدة </a:t>
            </a:r>
          </a:p>
          <a:p>
            <a:pPr marL="0" indent="0" algn="r">
              <a:buNone/>
            </a:pPr>
            <a:endParaRPr lang="ar-IQ" dirty="0" smtClean="0"/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2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77" y="693374"/>
            <a:ext cx="9601196" cy="1303867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Summary</a:t>
            </a:r>
            <a:endParaRPr lang="en-US" sz="6000" b="1" i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402" y="2569945"/>
            <a:ext cx="10019899" cy="3561347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ar-IQ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 تنصيب البرنامج وانشاء حساب</a:t>
            </a:r>
          </a:p>
          <a:p>
            <a:pPr marL="0" indent="0" algn="r">
              <a:buNone/>
            </a:pPr>
            <a:r>
              <a:rPr lang="ar-IQ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 انشاء مكتبة ضمن البرنامج (او مجلدات) وتحميل الملفات</a:t>
            </a:r>
          </a:p>
          <a:p>
            <a:pPr marL="0" indent="0" algn="r">
              <a:buNone/>
            </a:pP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ar-IQ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  ربط البرنامج مع برنامج </a:t>
            </a:r>
          </a:p>
          <a:p>
            <a:pPr marL="0" lvl="0" indent="0" algn="r">
              <a:buClr>
                <a:srgbClr val="83992A"/>
              </a:buClr>
              <a:buNone/>
            </a:pPr>
            <a:r>
              <a:rPr lang="ar-IQ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#  </a:t>
            </a:r>
            <a:r>
              <a:rPr lang="ar-IQ" sz="40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ادراج </a:t>
            </a:r>
            <a:r>
              <a:rPr lang="ar-IQ" sz="40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المراجع ضمن البحوث </a:t>
            </a:r>
            <a:r>
              <a:rPr lang="ar-IQ" sz="40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واضافة قائمة المصادر</a:t>
            </a:r>
          </a:p>
          <a:p>
            <a:pPr marL="0" lvl="0" indent="0" algn="r">
              <a:buClr>
                <a:srgbClr val="83992A"/>
              </a:buClr>
              <a:buNone/>
            </a:pPr>
            <a:r>
              <a:rPr lang="ar-IQ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  </a:t>
            </a:r>
            <a:r>
              <a:rPr lang="ar-IQ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تغيير </a:t>
            </a:r>
            <a:r>
              <a:rPr lang="ar-IQ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نمط كتابة المراجع واضافة أنماط جديدة</a:t>
            </a:r>
            <a:endParaRPr lang="ar-IQ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>
              <a:buClr>
                <a:srgbClr val="83992A"/>
              </a:buClr>
              <a:buNone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0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 dpi="0" rotWithShape="1">
            <a:blip r:embed="rId2"/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 smtClean="0">
              <a:ln w="22225">
                <a:solidFill>
                  <a:srgbClr val="FF0000"/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</a:endParaRPr>
          </a:p>
          <a:p>
            <a:pPr marL="0" indent="0" algn="ctr">
              <a:buNone/>
            </a:pPr>
            <a:r>
              <a:rPr lang="en-US" sz="66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Mendeley</a:t>
            </a:r>
            <a:r>
              <a:rPr lang="en-US" sz="6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brings your research </a:t>
            </a:r>
            <a:r>
              <a:rPr lang="en-US" sz="6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to </a:t>
            </a:r>
            <a:r>
              <a: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life, so you can make an impact on </a:t>
            </a:r>
            <a:r>
              <a:rPr lang="en-US" sz="6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tomorrow.</a:t>
            </a:r>
            <a:endParaRPr lang="en-US" sz="6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5400" dirty="0" smtClean="0">
                <a:solidFill>
                  <a:srgbClr val="FF0000"/>
                </a:solidFill>
              </a:rPr>
              <a:t>محتويات الورشة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IQ" sz="4000" dirty="0" smtClean="0"/>
              <a:t>1- مقدمة عن البرنامج </a:t>
            </a:r>
          </a:p>
          <a:p>
            <a:pPr marL="0" indent="0" algn="r">
              <a:buNone/>
            </a:pPr>
            <a:r>
              <a:rPr lang="ar-IQ" sz="4000" dirty="0" smtClean="0"/>
              <a:t>2- تنصيب البرنامج وانشاء حساب</a:t>
            </a:r>
          </a:p>
          <a:p>
            <a:pPr marL="0" indent="0" algn="r">
              <a:buNone/>
            </a:pPr>
            <a:r>
              <a:rPr lang="ar-IQ" sz="4000" dirty="0" smtClean="0"/>
              <a:t>3- استخدام البرنامج </a:t>
            </a:r>
            <a:endParaRPr lang="ar-IQ" sz="4000" dirty="0"/>
          </a:p>
          <a:p>
            <a:pPr marL="0" indent="0" algn="r">
              <a:buNone/>
            </a:pPr>
            <a:r>
              <a:rPr lang="ar-IQ" sz="4000" dirty="0" smtClean="0"/>
              <a:t>4- مميزات البرنامج</a:t>
            </a:r>
          </a:p>
        </p:txBody>
      </p:sp>
    </p:spTree>
    <p:extLst>
      <p:ext uri="{BB962C8B-B14F-4D97-AF65-F5344CB8AC3E}">
        <p14:creationId xmlns:p14="http://schemas.microsoft.com/office/powerpoint/2010/main" val="402218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499" y="919389"/>
            <a:ext cx="9601196" cy="1303867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What is Mendeley?</a:t>
            </a:r>
            <a:endParaRPr lang="en-US" sz="6000" b="1" i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14" y="2766009"/>
            <a:ext cx="10655166" cy="3622487"/>
          </a:xfrm>
        </p:spPr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ar-IQ" sz="4000" dirty="0" smtClean="0"/>
              <a:t>هو برنامج </a:t>
            </a:r>
            <a:r>
              <a:rPr lang="ar-IQ" sz="4000" dirty="0"/>
              <a:t>لإدارة </a:t>
            </a:r>
            <a:r>
              <a:rPr lang="ar-IQ" sz="4000" dirty="0" smtClean="0"/>
              <a:t>وتنظيم الأوراق البحثية والمراجع من خلال </a:t>
            </a:r>
            <a:r>
              <a:rPr lang="ar-IQ" sz="4000" b="1" dirty="0" smtClean="0">
                <a:solidFill>
                  <a:srgbClr val="FF0000"/>
                </a:solidFill>
              </a:rPr>
              <a:t>القراءة</a:t>
            </a:r>
            <a:r>
              <a:rPr lang="ar-IQ" sz="4000" dirty="0" smtClean="0"/>
              <a:t>, </a:t>
            </a:r>
            <a:r>
              <a:rPr lang="ar-IQ" sz="4000" b="1" dirty="0" smtClean="0">
                <a:solidFill>
                  <a:srgbClr val="FF0000"/>
                </a:solidFill>
              </a:rPr>
              <a:t>المشاركة</a:t>
            </a:r>
            <a:r>
              <a:rPr lang="ar-IQ" sz="4000" dirty="0" smtClean="0"/>
              <a:t> ,</a:t>
            </a:r>
            <a:r>
              <a:rPr lang="ar-IQ" sz="4000" b="1" dirty="0" smtClean="0">
                <a:solidFill>
                  <a:srgbClr val="FF0000"/>
                </a:solidFill>
              </a:rPr>
              <a:t>اضافة الملاحظات وادراج </a:t>
            </a:r>
            <a:r>
              <a:rPr lang="ar-IQ" sz="4000" b="1" dirty="0">
                <a:solidFill>
                  <a:srgbClr val="FF0000"/>
                </a:solidFill>
              </a:rPr>
              <a:t>المراجع </a:t>
            </a:r>
            <a:r>
              <a:rPr lang="ar-IQ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ضمن</a:t>
            </a:r>
            <a:r>
              <a:rPr lang="en-US" sz="4000" dirty="0" smtClean="0"/>
              <a:t> </a:t>
            </a:r>
            <a:r>
              <a:rPr lang="ar-IQ" sz="4000" dirty="0" smtClean="0"/>
              <a:t>البحوث. 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61" y="481265"/>
            <a:ext cx="2146434" cy="1944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4" y="481264"/>
            <a:ext cx="2148540" cy="19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2" y="731522"/>
            <a:ext cx="10558914" cy="1515978"/>
          </a:xfrm>
        </p:spPr>
        <p:txBody>
          <a:bodyPr>
            <a:noAutofit/>
          </a:bodyPr>
          <a:lstStyle/>
          <a:p>
            <a:r>
              <a:rPr lang="en-US" sz="6000" b="1" i="1" dirty="0">
                <a:solidFill>
                  <a:srgbClr val="FF0000"/>
                </a:solidFill>
                <a:latin typeface="Agency FB" panose="020B0503020202020204" pitchFamily="34" charset="0"/>
              </a:rPr>
              <a:t>C</a:t>
            </a:r>
            <a:r>
              <a:rPr lang="en-US" sz="6000" b="1" i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reate account</a:t>
            </a:r>
            <a:r>
              <a:rPr lang="ar-IQ" sz="6000" b="1" i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US" sz="6000" b="1" i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and download Mendeley</a:t>
            </a:r>
            <a:endParaRPr lang="en-US" sz="6000" b="1" i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381" y="2528056"/>
            <a:ext cx="9601196" cy="3318936"/>
          </a:xfrm>
        </p:spPr>
        <p:txBody>
          <a:bodyPr/>
          <a:lstStyle/>
          <a:p>
            <a:pPr marL="0" indent="0" algn="r">
              <a:buNone/>
            </a:pP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mendeley.com</a:t>
            </a:r>
            <a:r>
              <a:rPr lang="ar-IQ" sz="4000" dirty="0" smtClean="0"/>
              <a:t>الدخول لموقع البرنامج الرئيسي  </a:t>
            </a:r>
            <a:endParaRPr lang="en-US" sz="4000" dirty="0" smtClean="0"/>
          </a:p>
          <a:p>
            <a:pPr marL="0" indent="0" algn="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@Gmail</a:t>
            </a:r>
            <a:r>
              <a:rPr lang="ar-IQ" sz="4000" dirty="0" smtClean="0"/>
              <a:t>تسجيل الحساب يكون باستخدام بريد </a:t>
            </a:r>
            <a:endParaRPr lang="en-US" sz="4000" dirty="0" smtClean="0"/>
          </a:p>
          <a:p>
            <a:pPr marL="0" indent="0" algn="r">
              <a:buNone/>
            </a:pPr>
            <a:r>
              <a:rPr lang="ar-IQ" sz="4000" dirty="0" smtClean="0"/>
              <a:t>تحميل نسخة البرنامج للويندوز</a:t>
            </a:r>
          </a:p>
          <a:p>
            <a:pPr marL="0" indent="0" algn="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Google Chrome </a:t>
            </a:r>
            <a:r>
              <a:rPr lang="en-US" sz="4000" dirty="0" smtClean="0"/>
              <a:t>&amp; </a:t>
            </a:r>
            <a:r>
              <a:rPr lang="en-US" sz="4000" b="1" dirty="0" smtClean="0">
                <a:solidFill>
                  <a:srgbClr val="FF0000"/>
                </a:solidFill>
              </a:rPr>
              <a:t>Firefox</a:t>
            </a:r>
            <a:r>
              <a:rPr lang="ar-IQ" sz="4000" dirty="0" smtClean="0"/>
              <a:t> البرنامج يتوافق مع </a:t>
            </a:r>
            <a:endParaRPr lang="en-US" sz="4000" dirty="0" smtClean="0"/>
          </a:p>
          <a:p>
            <a:pPr marL="0" indent="0" algn="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279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305" y="404261"/>
            <a:ext cx="11319308" cy="6246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259881"/>
            <a:ext cx="9601196" cy="51976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www.mendeley.com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4" y="481263"/>
            <a:ext cx="11223056" cy="6102417"/>
          </a:xfrm>
        </p:spPr>
      </p:pic>
    </p:spTree>
    <p:extLst>
      <p:ext uri="{BB962C8B-B14F-4D97-AF65-F5344CB8AC3E}">
        <p14:creationId xmlns:p14="http://schemas.microsoft.com/office/powerpoint/2010/main" val="2792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638" y="442762"/>
            <a:ext cx="11213431" cy="61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639" y="490889"/>
            <a:ext cx="11242306" cy="6179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019" y="99192"/>
            <a:ext cx="9601196" cy="130386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67876" y="366404"/>
            <a:ext cx="38498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ln w="3175" cmpd="sng">
                  <a:noFill/>
                </a:ln>
                <a:solidFill>
                  <a:srgbClr val="FF0000"/>
                </a:solidFill>
                <a:ea typeface="+mj-ea"/>
                <a:cs typeface="+mj-cs"/>
              </a:rPr>
              <a:t>Mendeley 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888" y="471636"/>
            <a:ext cx="11242307" cy="5967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566" y="5036596"/>
            <a:ext cx="9601196" cy="1303867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Mendeley Web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659</TotalTime>
  <Words>251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Agency FB</vt:lpstr>
      <vt:lpstr>Arial</vt:lpstr>
      <vt:lpstr>Calibri</vt:lpstr>
      <vt:lpstr>Garamond</vt:lpstr>
      <vt:lpstr>Times New Roman</vt:lpstr>
      <vt:lpstr>Organic</vt:lpstr>
      <vt:lpstr>   لإدارة المراجعMendeley  برنامج </vt:lpstr>
      <vt:lpstr>محتويات الورشة</vt:lpstr>
      <vt:lpstr>What is Mendeley?</vt:lpstr>
      <vt:lpstr>Create account and download Mendeley</vt:lpstr>
      <vt:lpstr>www.mendeley.com</vt:lpstr>
      <vt:lpstr>PowerPoint Presentation</vt:lpstr>
      <vt:lpstr>PowerPoint Presentation</vt:lpstr>
      <vt:lpstr> </vt:lpstr>
      <vt:lpstr>Mendeley Web</vt:lpstr>
      <vt:lpstr>Download for Windows</vt:lpstr>
      <vt:lpstr>How to use Mendeley</vt:lpstr>
      <vt:lpstr>Menu Bar</vt:lpstr>
      <vt:lpstr>Specifications  of Mendeley</vt:lpstr>
      <vt:lpstr>Summary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Mendeley </dc:title>
  <dc:creator>Maher</dc:creator>
  <cp:lastModifiedBy>Maher</cp:lastModifiedBy>
  <cp:revision>76</cp:revision>
  <dcterms:created xsi:type="dcterms:W3CDTF">2021-10-03T16:21:25Z</dcterms:created>
  <dcterms:modified xsi:type="dcterms:W3CDTF">2022-01-18T10:24:48Z</dcterms:modified>
</cp:coreProperties>
</file>