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6" r:id="rId3"/>
    <p:sldId id="259" r:id="rId4"/>
    <p:sldId id="287" r:id="rId5"/>
    <p:sldId id="288" r:id="rId6"/>
    <p:sldId id="284" r:id="rId7"/>
    <p:sldId id="274" r:id="rId8"/>
    <p:sldId id="275" r:id="rId9"/>
    <p:sldId id="291" r:id="rId10"/>
    <p:sldId id="285" r:id="rId11"/>
    <p:sldId id="286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65054" autoAdjust="0"/>
  </p:normalViewPr>
  <p:slideViewPr>
    <p:cSldViewPr>
      <p:cViewPr varScale="1">
        <p:scale>
          <a:sx n="46" d="100"/>
          <a:sy n="46" d="100"/>
        </p:scale>
        <p:origin x="-20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4FAB40B-CD5E-46E3-86A3-C12B69A1AF02}" type="datetimeFigureOut">
              <a:rPr lang="ar-IQ" smtClean="0"/>
              <a:pPr/>
              <a:t>20/09/1443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A8DAD50-54C6-4C5E-A6D3-DC5C66BB90E6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425803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DAD50-54C6-4C5E-A6D3-DC5C66BB90E6}" type="slidenum">
              <a:rPr lang="ar-IQ" smtClean="0"/>
              <a:pPr/>
              <a:t>7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DAD50-54C6-4C5E-A6D3-DC5C66BB90E6}" type="slidenum">
              <a:rPr lang="ar-IQ" smtClean="0"/>
              <a:pPr/>
              <a:t>9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17525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 personal narrative on publishing “letter to editor” articles in the Scopus database journals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67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Prof.</a:t>
            </a:r>
          </a:p>
          <a:p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Mahmood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D.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Subhi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Department of Pediatrics</a:t>
            </a:r>
          </a:p>
          <a:p>
            <a:pPr>
              <a:lnSpc>
                <a:spcPct val="80000"/>
              </a:lnSpc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Al-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Kindy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College of Medicine, University of Baghdad</a:t>
            </a:r>
          </a:p>
          <a:p>
            <a:endParaRPr lang="en-US" sz="2800" dirty="0"/>
          </a:p>
        </p:txBody>
      </p:sp>
      <p:pic>
        <p:nvPicPr>
          <p:cNvPr id="1026" name="Picture 16" descr="C:\Users\PC\Desktop\Kindi\logo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04800"/>
            <a:ext cx="12287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C00000"/>
                </a:solidFill>
                <a:sym typeface="Wingdings"/>
              </a:rPr>
              <a:t> </a:t>
            </a:r>
            <a:r>
              <a:rPr lang="en-US" sz="3600" b="1" u="sng" dirty="0" smtClean="0">
                <a:solidFill>
                  <a:srgbClr val="C00000"/>
                </a:solidFill>
                <a:sym typeface="Wingdings"/>
              </a:rPr>
              <a:t>Conclusion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:    </a:t>
            </a:r>
            <a:endParaRPr lang="en-US" sz="36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   Although publishing a “Letter to Editor”  in Scopus database journals is laborious, it often yields positive rewards to a particular researcher and  institution/university.</a:t>
            </a: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sym typeface="Wingdings"/>
              </a:rPr>
              <a:t>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!"/>
            </a:pPr>
            <a:r>
              <a:rPr lang="en-US" sz="3600" b="1" u="sng" dirty="0" smtClean="0">
                <a:solidFill>
                  <a:srgbClr val="C00000"/>
                </a:solidFill>
                <a:sym typeface="Wingdings"/>
              </a:rPr>
              <a:t>Recommendations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:  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    Encourage researchers to actively participate in publishing this type of articles and make it an important requirement in the scientific  academic promotion and annual assessment. </a:t>
            </a:r>
            <a:endParaRPr lang="en-US" sz="36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    Prompt medical journals to introduce the section “ Letter to Editor” into the panel of publication types and offer certain measures to attract the interest of researchers.</a:t>
            </a: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sym typeface="Wingdings"/>
              </a:rPr>
              <a:t> </a:t>
            </a:r>
          </a:p>
          <a:p>
            <a:pPr algn="just"/>
            <a:endParaRPr lang="en-US" dirty="0"/>
          </a:p>
        </p:txBody>
      </p:sp>
      <p:sp>
        <p:nvSpPr>
          <p:cNvPr id="6" name="5-Point Star 5"/>
          <p:cNvSpPr/>
          <p:nvPr/>
        </p:nvSpPr>
        <p:spPr>
          <a:xfrm>
            <a:off x="685800" y="9144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85800" y="34290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Baby\000O050IuJ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571500"/>
            <a:ext cx="4600575" cy="5715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85800" y="609600"/>
            <a:ext cx="914400" cy="5715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T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H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A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N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K</a:t>
            </a:r>
            <a:endParaRPr lang="en-US" sz="7200" b="1" dirty="0">
              <a:solidFill>
                <a:srgbClr val="C00000"/>
              </a:solidFill>
            </a:endParaRPr>
          </a:p>
        </p:txBody>
      </p:sp>
      <p:pic>
        <p:nvPicPr>
          <p:cNvPr id="1030" name="Picture 6" descr="E:\Baby\000O050IuJ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571500"/>
            <a:ext cx="4600575" cy="5715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239000" y="609600"/>
            <a:ext cx="914400" cy="563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Y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O</a:t>
            </a:r>
          </a:p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U</a:t>
            </a:r>
            <a:endParaRPr lang="en-US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omar\Desktop\Apersonal narrative\metr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38100"/>
            <a:ext cx="9143999" cy="693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C00000"/>
                </a:solidFill>
                <a:sym typeface="Wingdings"/>
              </a:rPr>
              <a:t>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Scopus is the largest abstract and citation database of peer-reviewed literature: scientific journals, books and conference proceedings in the fields of science, technology, medicine, social sciences, arts, and humanities. It was set in 2004.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</a:t>
            </a:r>
            <a:r>
              <a:rPr lang="en-US" sz="3200" b="1" dirty="0" smtClean="0">
                <a:solidFill>
                  <a:srgbClr val="C00000"/>
                </a:solidFill>
              </a:rPr>
              <a:t>It covers nearly 36,377 titles from approximately 11,678 publishers, of which 34,346 are peer-reviewed journals in top-level subject fields.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</a:t>
            </a:r>
            <a:r>
              <a:rPr lang="en-US" sz="3200" b="1" smtClean="0">
                <a:solidFill>
                  <a:srgbClr val="C00000"/>
                </a:solidFill>
                <a:sym typeface="Wingdings"/>
              </a:rPr>
              <a:t>Why do 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we publish in Scopus database journals?</a:t>
            </a:r>
          </a:p>
          <a:p>
            <a:pPr algn="just"/>
            <a:endParaRPr lang="en-US" sz="3200" b="1" dirty="0" smtClean="0">
              <a:solidFill>
                <a:srgbClr val="C00000"/>
              </a:solidFill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Clr>
                <a:srgbClr val="202124"/>
              </a:buClr>
            </a:pP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</a:t>
            </a:r>
            <a:r>
              <a:rPr lang="en-US" sz="3200" b="1" u="sng" dirty="0" smtClean="0">
                <a:solidFill>
                  <a:srgbClr val="C00000"/>
                </a:solidFill>
                <a:sym typeface="Wingdings"/>
              </a:rPr>
              <a:t>h</a:t>
            </a:r>
            <a:r>
              <a:rPr lang="en-US" sz="3200" b="1" u="sng" dirty="0" smtClean="0">
                <a:solidFill>
                  <a:srgbClr val="C00000"/>
                </a:solidFill>
              </a:rPr>
              <a:t>- index: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.   It measure both the productivity and impact of the published work of a researcher. Productivity is quantified by the number of articles, and impact by the number of publications citations.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was invented in 2005 by Jorge Eduardo Hirsch, an Argentine-American professor of physics at the University of California, San Diego.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is assigned automatically to every author who after publishing at least an article in the  Scopus database journals.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is calculated by the total number of articles published (</a:t>
            </a:r>
            <a:r>
              <a:rPr lang="en-US" sz="2800" b="1" dirty="0" err="1" smtClean="0">
                <a:solidFill>
                  <a:srgbClr val="C00000"/>
                </a:solidFill>
              </a:rPr>
              <a:t>Np</a:t>
            </a:r>
            <a:r>
              <a:rPr lang="en-US" sz="2800" b="1" dirty="0" smtClean="0">
                <a:solidFill>
                  <a:srgbClr val="C00000"/>
                </a:solidFill>
              </a:rPr>
              <a:t>) and the number of citations (</a:t>
            </a:r>
            <a:r>
              <a:rPr lang="en-US" sz="2800" b="1" dirty="0" err="1" smtClean="0">
                <a:solidFill>
                  <a:srgbClr val="C00000"/>
                </a:solidFill>
              </a:rPr>
              <a:t>Nc</a:t>
            </a:r>
            <a:r>
              <a:rPr lang="en-US" sz="2800" b="1" dirty="0" smtClean="0">
                <a:solidFill>
                  <a:srgbClr val="C00000"/>
                </a:solidFill>
              </a:rPr>
              <a:t>) for each article.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dirty="0"/>
          </a:p>
        </p:txBody>
      </p:sp>
      <p:sp>
        <p:nvSpPr>
          <p:cNvPr id="4" name="5-Point Star 3"/>
          <p:cNvSpPr/>
          <p:nvPr/>
        </p:nvSpPr>
        <p:spPr>
          <a:xfrm>
            <a:off x="685800" y="8382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685800" y="26670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85800" y="39624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685800" y="5181600"/>
            <a:ext cx="304800" cy="6096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972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Clr>
                <a:srgbClr val="202124"/>
              </a:buClr>
            </a:pP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</a:t>
            </a:r>
            <a:r>
              <a:rPr lang="en-US" sz="3200" b="1" u="sng" dirty="0" smtClean="0">
                <a:solidFill>
                  <a:srgbClr val="C00000"/>
                </a:solidFill>
                <a:sym typeface="Wingdings"/>
              </a:rPr>
              <a:t>h</a:t>
            </a:r>
            <a:r>
              <a:rPr lang="en-US" sz="3200" b="1" u="sng" dirty="0" smtClean="0">
                <a:solidFill>
                  <a:srgbClr val="C00000"/>
                </a:solidFill>
              </a:rPr>
              <a:t>- index: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.    The average citation per article is below 10. With ≥ 10 citations, your work is in the </a:t>
            </a:r>
            <a:r>
              <a:rPr lang="en-US" sz="2800" b="1" smtClean="0">
                <a:solidFill>
                  <a:srgbClr val="C00000"/>
                </a:solidFill>
              </a:rPr>
              <a:t>top 25% </a:t>
            </a:r>
            <a:r>
              <a:rPr lang="en-US" sz="2800" b="1" dirty="0" smtClean="0">
                <a:solidFill>
                  <a:srgbClr val="C00000"/>
                </a:solidFill>
              </a:rPr>
              <a:t>of the most cited work worldwide.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On average, assistant professors have h-index of 2-5, associate professors of 6-10, and full professors of 12-24.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If you wish to win a Nobel Prize, your h-index should be at least 35 and preferably closer to 70.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 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3600" b="1" kern="18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dirty="0"/>
          </a:p>
        </p:txBody>
      </p:sp>
      <p:sp>
        <p:nvSpPr>
          <p:cNvPr id="4" name="5-Point Star 3"/>
          <p:cNvSpPr/>
          <p:nvPr/>
        </p:nvSpPr>
        <p:spPr>
          <a:xfrm>
            <a:off x="685800" y="8382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685800" y="22098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685800" y="34290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10156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Clr>
                <a:srgbClr val="202124"/>
              </a:buClr>
            </a:pP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</a:t>
            </a:r>
            <a:r>
              <a:rPr lang="en-US" sz="3200" b="1" u="sng" dirty="0" smtClean="0">
                <a:solidFill>
                  <a:srgbClr val="C00000"/>
                </a:solidFill>
              </a:rPr>
              <a:t>Letter To Editor (Correspondence):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.     It should provide new information that deserves publication, or alternative viewpoint to a previously published article.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posses strict criteria, being short, concise,  constructive, and purposeful with clear and specific points.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has received very little attention from Iraqi researchers.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might describe the scientific/academic proficiency of a researcher more faithfully.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It has a major disadvantage that is rarely cited as a reference.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 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3600" b="1" kern="18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dirty="0"/>
          </a:p>
        </p:txBody>
      </p:sp>
      <p:sp>
        <p:nvSpPr>
          <p:cNvPr id="4" name="5-Point Star 3"/>
          <p:cNvSpPr/>
          <p:nvPr/>
        </p:nvSpPr>
        <p:spPr>
          <a:xfrm>
            <a:off x="685800" y="8382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685800" y="21336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85800" y="35052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685800" y="43434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685800" y="51816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C00000"/>
                </a:solidFill>
                <a:sym typeface="Wingdings"/>
              </a:rPr>
              <a:t>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in 2006          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    Saudi 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Medical 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Journal </a:t>
            </a:r>
            <a:endParaRPr lang="en-US" sz="36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A foreign contributor from Iraq 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Limited contribution        Section editor???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Issue of increasing interaction among researchers………  Correspondence (Letter to Editor)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In 2008               First publication 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In 2009               Discontinuation.  Reasons?</a:t>
            </a: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sym typeface="Wingdings"/>
              </a:rPr>
              <a:t> </a:t>
            </a:r>
          </a:p>
          <a:p>
            <a:pPr algn="just"/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2895600" y="60960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Right Arrow 5"/>
          <p:cNvSpPr/>
          <p:nvPr/>
        </p:nvSpPr>
        <p:spPr>
          <a:xfrm>
            <a:off x="2743200" y="403860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u="sng" dirty="0" smtClean="0">
                <a:solidFill>
                  <a:srgbClr val="C00000"/>
                </a:solidFill>
                <a:sym typeface="Wingdings"/>
              </a:rPr>
              <a:t>Questions</a:t>
            </a: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 :    </a:t>
            </a:r>
            <a:endParaRPr lang="en-US" sz="36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Is  it interesting?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Is it a simple or hard task?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Does it add something to the mental capacity?</a:t>
            </a: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 Does it matter the University of Baghdad/ Ministry of Higher Education and Scientific Research?</a:t>
            </a:r>
          </a:p>
          <a:p>
            <a:pPr algn="just">
              <a:buFont typeface="Wingdings" pitchFamily="2" charset="2"/>
              <a:buChar char="!"/>
            </a:pPr>
            <a:r>
              <a:rPr lang="en-US" sz="3200" b="1" dirty="0" smtClean="0">
                <a:solidFill>
                  <a:srgbClr val="C00000"/>
                </a:solidFill>
                <a:sym typeface="Wingdings"/>
              </a:rPr>
              <a:t>How can I increase further my citations and h-index?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</a:rPr>
              <a:t>“The more you publish, the more chances you have to increase citations and h-index”.</a:t>
            </a:r>
            <a:endParaRPr lang="en-US" sz="3200" b="1" dirty="0" smtClean="0">
              <a:solidFill>
                <a:srgbClr val="00206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sym typeface="Wingdings"/>
              </a:rPr>
              <a:t>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81000"/>
            <a:ext cx="7848600" cy="10649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Clr>
                <a:srgbClr val="202124"/>
              </a:buClr>
            </a:pPr>
            <a:endParaRPr lang="en-US" sz="3200" b="1" u="sng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3200" b="1" dirty="0" smtClean="0">
                <a:solidFill>
                  <a:srgbClr val="C00000"/>
                </a:solidFill>
              </a:rPr>
              <a:t>      </a:t>
            </a:r>
            <a:r>
              <a:rPr lang="en-US" sz="2800" b="1" dirty="0" smtClean="0">
                <a:solidFill>
                  <a:srgbClr val="C00000"/>
                </a:solidFill>
              </a:rPr>
              <a:t>Collaborate with distinguished researchers in your field. Researches have shown that articles with famous first authors get more citations.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Take part actively in international conferences, symposiums, and workshops.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Choose a particular specialized journal with a high audience in your field.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Avoid publishing in predatory and faked journals.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Publish in open-access journals rather than paid journals.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Show up your articles on social media and blog.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r>
              <a:rPr lang="en-US" sz="2800" b="1" dirty="0" smtClean="0">
                <a:solidFill>
                  <a:srgbClr val="C00000"/>
                </a:solidFill>
              </a:rPr>
              <a:t>       </a:t>
            </a: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marL="514350" indent="-514350" algn="just">
              <a:buClr>
                <a:srgbClr val="202124"/>
              </a:buClr>
            </a:pPr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3600" b="1" kern="18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</a:endParaRPr>
          </a:p>
          <a:p>
            <a:pPr algn="just"/>
            <a:endParaRPr lang="en-US" sz="3200" b="1" dirty="0" smtClean="0">
              <a:solidFill>
                <a:srgbClr val="C00000"/>
              </a:solidFill>
              <a:sym typeface="Wingdings"/>
            </a:endParaRPr>
          </a:p>
          <a:p>
            <a:pPr algn="just"/>
            <a:endParaRPr lang="en-US" dirty="0"/>
          </a:p>
        </p:txBody>
      </p:sp>
      <p:sp>
        <p:nvSpPr>
          <p:cNvPr id="4" name="5-Point Star 3"/>
          <p:cNvSpPr/>
          <p:nvPr/>
        </p:nvSpPr>
        <p:spPr>
          <a:xfrm>
            <a:off x="685800" y="9144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685800" y="22098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85800" y="39624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685800" y="4648200"/>
            <a:ext cx="304800" cy="6096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685800" y="3048000"/>
            <a:ext cx="381000" cy="457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685800" y="5562600"/>
            <a:ext cx="304800" cy="6096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1330</TotalTime>
  <Words>692</Words>
  <Application>Microsoft Office PowerPoint</Application>
  <PresentationFormat>On-screen Show (4:3)</PresentationFormat>
  <Paragraphs>104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 personal narrative on publishing “letter to editor” articles in the Scopus database journals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to score pediatric residents in Iraq</dc:title>
  <dc:creator>Mahmood Dhahir</dc:creator>
  <cp:lastModifiedBy>omar</cp:lastModifiedBy>
  <cp:revision>245</cp:revision>
  <dcterms:created xsi:type="dcterms:W3CDTF">2006-08-16T00:00:00Z</dcterms:created>
  <dcterms:modified xsi:type="dcterms:W3CDTF">2022-04-21T05:10:07Z</dcterms:modified>
</cp:coreProperties>
</file>