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الافتتاح" id="{2c44157a-deb5-37b2-0723-d85f3a782189}">
          <p14:sldIdLst>
            <p14:sldId id="256"/>
            <p14:sldId id="257"/>
            <p14:sldId id="258"/>
          </p14:sldIdLst>
        </p14:section>
        <p14:section name="التأثير والقطاعات" id="{2ed2a777-fe10-ddff-5c5e-cb97f2ad4a82}">
          <p14:sldIdLst>
            <p14:sldId id="259"/>
            <p14:sldId id="260"/>
          </p14:sldIdLst>
        </p14:section>
        <p14:section name="مستقبل الوظائف" id="{78282b7e-574e-8cc9-a432-3aefc1621ad8}">
          <p14:sldIdLst>
            <p14:sldId id="261"/>
            <p14:sldId id="262"/>
          </p14:sldIdLst>
        </p14:section>
        <p14:section name="الاستعداد والمستقبل" id="{fa5a04eb-16c8-4e8f-4ad6-762bd425f80d}">
          <p14:sldIdLst>
            <p14:sldId id="263"/>
            <p14:sldId id="264"/>
            <p14:sldId id="265"/>
          </p14:sldIdLst>
        </p14:section>
        <p14:section name="الختام" id="{6988a07d-f5f3-e0f0-9861-2e1a628f1629}">
          <p14:sldIdLst>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الترحيب بالحضور وتقديم موضوع الورشة: الذكاء الاصطناعي في سوق العمل — الفرص والتحديات والمهارات المطلوبة للمستقبل.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الذكاء الاصطناعي حاضر اليوم في التعليم والقانون والطب والصناعة والمصارف والأمن السيبراني. أسهم في رفع الإنتاجية وتطوير أساليب العمل وتقليل وقت الإنجاز، لكنه طرح في المقابل تحديات تخص الوظائف التقليدية والمهارات المطلوبة مستقبلاً.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عرض سريع لمحاور الورشة الخمسة.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أربعة تأثيرات رئيسية: رفع الإنتاجية عبر أتمتة المهام المتكررة، وتغيير طبيعة الوظائف لا إلغاؤها، وظهور وظائف جديدة مثل اختصاصيي البيانات ومهندسي الذكاء الاصطناعي وخبراء الأمن السيبراني ومتخصصي حوكمة الأنظمة الذكية، وأخيراً الحاجة إلى مهارات مهنية جديدة.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استعراض أبرز القطاعات وأمثلة الاستخدام. التأكيد على أن العمل القانوني يستفيد في البحث وتحليل العقود وتنظيم الوثائق، مع ضرورة المراجعة القانونية البشرية.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ثلاثة اتجاهات: وظائف روتينية معرضة للتغيير، ووظائف تتطور باستخدام الذكاء الاصطناعي كالتدريس والمحاسبة والعمل القانوني والإداري، ووظائف جديدة ترتبط بتطوير الأنظمة الذكية وصيانتها وأمنها والرقابة عليها.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هذه الفكرة المحورية في الورشة: الذكاء الاصطناعي قد ينجز مهمة بعينها، لكن الوظيفة الكاملة تتطلب المسؤولية المهنية والتواصل الإنساني والحكم الأخلاقي وفهم السياق.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خمس خطوات عملية للاستعداد: تعلم الأساسيات، وتطوير المهارات الرقمية، وتعزيز المهارات الإنسانية، والتعلم المستمر، والتحقق من مخرجات الأنظمة الذكية وحماية البيانات والخصوصية.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يمثل الذكاء الاصطناعي فرصة لتطوير سوق العمل العراقي في الخدمات الحكومية والتعليم الجامعي والمصارف والصحة والأمن السيبراني، لكن الاستفادة تتطلب بنية تحتية رقمية، وتدريب العاملين، وضوابط لحماية البيانات والحقوق، وتكافؤ فرص التدريب والتوظيف.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يمكن للجامعات إدماج مهارات الذكاء الاصطناعي في برامجها التعليمية لإعداد الطلبة لسوق العمل، مع التأكيد على النزاهة الأكاديمية وعدم الاعتماد الكامل على الأنظمة الذكية.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الخلاصة: الذكاء الاصطناعي تحول في طبيعة العمل والمهارات. الفرص الأكبر للقادرين على الجمع بين المعرفة التخصصية والمهارات الرقمية والتفكير النقدي. التحدي الحقيقي هو تعلم استخدامه بكفاءة ومسؤولية لتحقيق قيمة مضافة.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شكر الحضور وفتح باب النقاش والأسئلة.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114800" y="4754880"/>
            <a:ext cx="4572000" cy="274320"/>
          </a:xfrm>
          <a:prstGeom prst="rect">
            <a:avLst/>
          </a:prstGeom>
          <a:noFill/>
          <a:ln/>
        </p:spPr>
        <p:txBody>
          <a:bodyPr wrap="square" lIns="0" tIns="0" rIns="0" bIns="0" rtlCol="0" anchor="ctr"/>
          <a:lstStyle/>
          <a:p>
            <a:pPr algn="r" indent="0" marL="0">
              <a:buNone/>
            </a:pPr>
            <a:r>
              <a:rPr lang="ar-IQ" altLang="en-US" sz="1000" dirty="0">
                <a:solidFill>
                  <a:schemeClr val="accent6"/>
                </a:solidFill>
                <a:latin typeface="Arial" pitchFamily="34" charset="0"/>
                <a:ea typeface="Arial" pitchFamily="34" charset="-122"/>
                <a:cs typeface="Arial" pitchFamily="34" charset="-120"/>
              </a:rPr>
              <a:t>الذكاء الاصطناعي في سوق العمل  |  م. رسل حسين حسن</a:t>
            </a:r>
            <a:endParaRPr lang="ar-IQ" sz="1000" dirty="0"/>
          </a:p>
        </p:txBody>
      </p:sp>
      <p:sp>
        <p:nvSpPr>
          <p:cNvPr id="3" name="Text 1"/>
          <p:cNvSpPr/>
          <p:nvPr>
            <p:ph idx="101" type="body" hasCustomPrompt="1"/>
          </p:nvPr>
        </p:nvSpPr>
        <p:spPr>
          <a:xfrm>
            <a:off x="457200" y="274320"/>
            <a:ext cx="8229600" cy="274320"/>
          </a:xfrm>
          <a:prstGeom prst="rect">
            <a:avLst/>
          </a:prstGeom>
          <a:noFill/>
          <a:ln/>
        </p:spPr>
        <p:txBody>
          <a:bodyPr wrap="square" rtlCol="0"/>
          <a:lstStyle>
            <a:lvl1pPr rtl="1" algn="r" indent="0" marL="0">
              <a:buNone/>
              <a:defRPr lang="en-US" sz="1300" b="1" dirty="0">
                <a:solidFill>
                  <a:schemeClr val="accent1"/>
                </a:solidFill>
                <a:latin typeface="Arial" pitchFamily="34" charset="0"/>
                <a:ea typeface="Arial" pitchFamily="34" charset="-122"/>
                <a:cs typeface="Arial" pitchFamily="34" charset="-120"/>
              </a:defRPr>
            </a:lvl1pPr>
          </a:lstStyle>
          <a:p>
            <a:pPr algn="r" indent="0" marL="0">
              <a:buNone/>
            </a:pPr>
            <a:endParaRPr lang="en-US" sz="1300" dirty="0"/>
          </a:p>
        </p:txBody>
      </p:sp>
      <p:sp>
        <p:nvSpPr>
          <p:cNvPr id="4" name="Text 1"/>
          <p:cNvSpPr/>
          <p:nvPr>
            <p:ph idx="102" type="title" hasCustomPrompt="1"/>
          </p:nvPr>
        </p:nvSpPr>
        <p:spPr>
          <a:xfrm>
            <a:off x="457200" y="548640"/>
            <a:ext cx="8229600" cy="594360"/>
          </a:xfrm>
          <a:prstGeom prst="rect">
            <a:avLst/>
          </a:prstGeom>
          <a:noFill/>
          <a:ln/>
        </p:spPr>
        <p:txBody>
          <a:bodyPr wrap="square" rtlCol="0"/>
          <a:lstStyle>
            <a:lvl1pPr rtl="1" algn="r" indent="0" marL="0">
              <a:buNone/>
              <a:defRPr lang="en-US" sz="3000" b="1" dirty="0">
                <a:solidFill>
                  <a:schemeClr val="tx1"/>
                </a:solidFill>
                <a:latin typeface="Arial" pitchFamily="34" charset="0"/>
                <a:ea typeface="Arial" pitchFamily="34" charset="-122"/>
                <a:cs typeface="Arial" pitchFamily="34" charset="-120"/>
              </a:defRPr>
            </a:lvl1pPr>
          </a:lstStyle>
          <a:p>
            <a:pPr algn="r" indent="0" marL="0">
              <a:buNone/>
            </a:pPr>
            <a:endParaRPr lang="en-US" sz="3000" dirty="0"/>
          </a:p>
        </p:txBody>
      </p:sp>
      <p:sp>
        <p:nvSpPr>
          <p:cNvPr id="25" name="Slide Number Placeholder 0"/>
          <p:cNvSpPr>
            <a:spLocks noGrp="1"/>
          </p:cNvSpPr>
          <p:nvPr>
            <p:ph type="sldNum" sz="quarter" idx="4294967295"/>
          </p:nvPr>
        </p:nvSpPr>
        <p:spPr>
          <a:xfrm>
            <a:off x="4572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rgbClr val="0F1B3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4572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3.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2.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2.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2.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2.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2.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3.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2.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slideLayout" Target="../slideLayouts/slideLayout2.xml"/><Relationship Id="rId11"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2.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3.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orbit outer"/>
          <p:cNvSpPr/>
          <p:nvPr/>
        </p:nvSpPr>
        <p:spPr>
          <a:xfrm>
            <a:off x="-1097280" y="548640"/>
            <a:ext cx="4206240" cy="4206240"/>
          </a:xfrm>
          <a:prstGeom prst="ellipse">
            <a:avLst/>
          </a:prstGeom>
          <a:solidFill>
            <a:schemeClr val="accent1">
              <a:alpha val="12000"/>
            </a:schemeClr>
          </a:solidFill>
          <a:ln/>
        </p:spPr>
      </p:sp>
      <p:sp>
        <p:nvSpPr>
          <p:cNvPr id="3" name="orbit inner"/>
          <p:cNvSpPr/>
          <p:nvPr/>
        </p:nvSpPr>
        <p:spPr>
          <a:xfrm>
            <a:off x="-274320" y="1371600"/>
            <a:ext cx="2560320" cy="2560320"/>
          </a:xfrm>
          <a:prstGeom prst="ellipse">
            <a:avLst/>
          </a:prstGeom>
          <a:solidFill>
            <a:schemeClr val="accent1">
              <a:alpha val="25000"/>
            </a:schemeClr>
          </a:solidFill>
          <a:ln/>
        </p:spPr>
      </p:sp>
      <p:sp>
        <p:nvSpPr>
          <p:cNvPr id="4" name="robot icon circle"/>
          <p:cNvSpPr/>
          <p:nvPr/>
        </p:nvSpPr>
        <p:spPr>
          <a:xfrm>
            <a:off x="411480" y="1965960"/>
            <a:ext cx="1371600" cy="1371600"/>
          </a:xfrm>
          <a:prstGeom prst="ellipse">
            <a:avLst/>
          </a:prstGeom>
          <a:solidFill>
            <a:schemeClr val="accent1"/>
          </a:solidFill>
          <a:ln/>
        </p:spPr>
      </p:sp>
      <p:pic>
        <p:nvPicPr>
          <p:cNvPr id="5" name="robot icon" descr="preencoded.png">    </p:cNvPr>
          <p:cNvPicPr>
            <a:picLocks noChangeAspect="1"/>
          </p:cNvPicPr>
          <p:nvPr/>
        </p:nvPicPr>
        <p:blipFill>
          <a:blip r:embed="rId1"/>
          <a:stretch>
            <a:fillRect/>
          </a:stretch>
        </p:blipFill>
        <p:spPr>
          <a:xfrm>
            <a:off x="754380" y="2308860"/>
            <a:ext cx="685800" cy="685800"/>
          </a:xfrm>
          <a:prstGeom prst="rect">
            <a:avLst/>
          </a:prstGeom>
        </p:spPr>
      </p:pic>
      <p:sp>
        <p:nvSpPr>
          <p:cNvPr id="6" name="Text 3"/>
          <p:cNvSpPr txBox="1"/>
          <p:nvPr/>
        </p:nvSpPr>
        <p:spPr>
          <a:xfrm>
            <a:off x="3657600" y="1097280"/>
            <a:ext cx="5029200" cy="365760"/>
          </a:xfrm>
          <a:prstGeom prst="rect">
            <a:avLst/>
          </a:prstGeom>
          <a:noFill/>
          <a:ln/>
        </p:spPr>
        <p:txBody>
          <a:bodyPr wrap="square" lIns="0" tIns="0" rIns="0" bIns="0" rtlCol="0" anchor="t"/>
          <a:lstStyle/>
          <a:p>
            <a:pPr rtl="1" algn="r" indent="0" marL="0">
              <a:buNone/>
            </a:pPr>
            <a:r>
              <a:rPr lang="ar-IQ" altLang="en-US" sz="1800" b="1" dirty="0">
                <a:solidFill>
                  <a:schemeClr val="accent2"/>
                </a:solidFill>
                <a:latin typeface="Arial" pitchFamily="34" charset="0"/>
                <a:ea typeface="Arial" pitchFamily="34" charset="-122"/>
                <a:cs typeface="Arial" pitchFamily="34" charset="-120"/>
              </a:rPr>
              <a:t>ورشة عمل</a:t>
            </a:r>
            <a:endParaRPr lang="ar-IQ" sz="1800" dirty="0"/>
          </a:p>
        </p:txBody>
      </p:sp>
      <p:sp>
        <p:nvSpPr>
          <p:cNvPr id="7" name="Text 4"/>
          <p:cNvSpPr txBox="1"/>
          <p:nvPr/>
        </p:nvSpPr>
        <p:spPr>
          <a:xfrm>
            <a:off x="3200400" y="1508760"/>
            <a:ext cx="5486400" cy="1600200"/>
          </a:xfrm>
          <a:prstGeom prst="rect">
            <a:avLst/>
          </a:prstGeom>
          <a:noFill/>
          <a:ln/>
        </p:spPr>
        <p:txBody>
          <a:bodyPr wrap="square" lIns="0" tIns="0" rIns="0" bIns="0" rtlCol="0" anchor="t"/>
          <a:lstStyle/>
          <a:p>
            <a:pPr rtl="1" algn="r" indent="0" marL="0">
              <a:lnSpc>
                <a:spcPct val="95000"/>
              </a:lnSpc>
              <a:buNone/>
            </a:pPr>
            <a:r>
              <a:rPr lang="ar-IQ" altLang="en-US" sz="4400" b="1" dirty="0">
                <a:solidFill>
                  <a:schemeClr val="bg1"/>
                </a:solidFill>
                <a:latin typeface="Arial" pitchFamily="34" charset="0"/>
                <a:ea typeface="Arial" pitchFamily="34" charset="-122"/>
                <a:cs typeface="Arial" pitchFamily="34" charset="-120"/>
              </a:rPr>
              <a:t>الذكاء الاصطناعي</a:t>
            </a:r>
            <a:endParaRPr lang="ar-IQ" sz="4400" dirty="0"/>
          </a:p>
          <a:p>
            <a:pPr rtl="1" algn="r" indent="0" marL="0">
              <a:lnSpc>
                <a:spcPct val="95000"/>
              </a:lnSpc>
              <a:buNone/>
            </a:pPr>
            <a:r>
              <a:rPr lang="ar-IQ" altLang="en-US" sz="4400" b="1" dirty="0">
                <a:solidFill>
                  <a:schemeClr val="bg1"/>
                </a:solidFill>
                <a:latin typeface="Arial" pitchFamily="34" charset="0"/>
                <a:ea typeface="Arial" pitchFamily="34" charset="-122"/>
                <a:cs typeface="Arial" pitchFamily="34" charset="-120"/>
              </a:rPr>
              <a:t>في سوق العمل</a:t>
            </a:r>
            <a:endParaRPr lang="ar-IQ" sz="4400" dirty="0"/>
          </a:p>
        </p:txBody>
      </p:sp>
      <p:sp>
        <p:nvSpPr>
          <p:cNvPr id="8" name="Text 5"/>
          <p:cNvSpPr txBox="1"/>
          <p:nvPr/>
        </p:nvSpPr>
        <p:spPr>
          <a:xfrm>
            <a:off x="3200400" y="3154680"/>
            <a:ext cx="5486400" cy="411480"/>
          </a:xfrm>
          <a:prstGeom prst="rect">
            <a:avLst/>
          </a:prstGeom>
          <a:noFill/>
          <a:ln/>
        </p:spPr>
        <p:txBody>
          <a:bodyPr wrap="square" lIns="0" tIns="0" rIns="0" bIns="0" rtlCol="0" anchor="t"/>
          <a:lstStyle/>
          <a:p>
            <a:pPr rtl="1" algn="r" indent="0" marL="0">
              <a:buNone/>
            </a:pPr>
            <a:r>
              <a:rPr lang="ar-IQ" altLang="en-US" sz="1800" dirty="0">
                <a:solidFill>
                  <a:schemeClr val="accent5"/>
                </a:solidFill>
                <a:latin typeface="Arial" pitchFamily="34" charset="0"/>
                <a:ea typeface="Arial" pitchFamily="34" charset="-122"/>
                <a:cs typeface="Arial" pitchFamily="34" charset="-120"/>
              </a:rPr>
              <a:t>الفرص والتحديات والمهارات المطلوبة للمستقبل</a:t>
            </a:r>
            <a:endParaRPr lang="ar-IQ" sz="1800" dirty="0"/>
          </a:p>
        </p:txBody>
      </p:sp>
      <p:sp>
        <p:nvSpPr>
          <p:cNvPr id="9" name="presenter pill"/>
          <p:cNvSpPr/>
          <p:nvPr/>
        </p:nvSpPr>
        <p:spPr>
          <a:xfrm>
            <a:off x="5394960" y="3931920"/>
            <a:ext cx="3291840" cy="548640"/>
          </a:xfrm>
          <a:prstGeom prst="roundRect">
            <a:avLst>
              <a:gd name="adj" fmla="val 50000"/>
            </a:avLst>
          </a:prstGeom>
          <a:solidFill>
            <a:schemeClr val="tx2"/>
          </a:solidFill>
          <a:ln/>
        </p:spPr>
      </p:sp>
      <p:pic>
        <p:nvPicPr>
          <p:cNvPr id="10" name="presenter icon" descr="preencoded.png">    </p:cNvPr>
          <p:cNvPicPr>
            <a:picLocks noChangeAspect="1"/>
          </p:cNvPicPr>
          <p:nvPr/>
        </p:nvPicPr>
        <p:blipFill>
          <a:blip r:embed="rId2"/>
          <a:stretch>
            <a:fillRect/>
          </a:stretch>
        </p:blipFill>
        <p:spPr>
          <a:xfrm>
            <a:off x="8229600" y="4059936"/>
            <a:ext cx="292608" cy="292608"/>
          </a:xfrm>
          <a:prstGeom prst="rect">
            <a:avLst/>
          </a:prstGeom>
        </p:spPr>
      </p:pic>
      <p:sp>
        <p:nvSpPr>
          <p:cNvPr id="11" name="Text 7"/>
          <p:cNvSpPr txBox="1"/>
          <p:nvPr/>
        </p:nvSpPr>
        <p:spPr>
          <a:xfrm>
            <a:off x="5532120" y="3931920"/>
            <a:ext cx="2606040" cy="548640"/>
          </a:xfrm>
          <a:prstGeom prst="rect">
            <a:avLst/>
          </a:prstGeom>
          <a:noFill/>
          <a:ln/>
        </p:spPr>
        <p:txBody>
          <a:bodyPr wrap="square" lIns="0" tIns="0" rIns="0" bIns="0" rtlCol="0" anchor="ctr"/>
          <a:lstStyle/>
          <a:p>
            <a:pPr rtl="1" algn="r" indent="0" marL="0">
              <a:buNone/>
            </a:pPr>
            <a:r>
              <a:rPr lang="ar-IQ" altLang="en-US" sz="1800" b="1" dirty="0">
                <a:solidFill>
                  <a:schemeClr val="bg1"/>
                </a:solidFill>
                <a:latin typeface="Arial" pitchFamily="34" charset="0"/>
                <a:ea typeface="Arial" pitchFamily="34" charset="-122"/>
                <a:cs typeface="Arial" pitchFamily="34" charset="-120"/>
              </a:rPr>
              <a:t>م. رسل حسين حسن</a:t>
            </a:r>
            <a:endParaRPr lang="ar-IQ"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body" hasCustomPrompt="1"/>
          </p:nvPr>
        </p:nvSpPr>
        <p:spPr>
          <a:xfrm>
            <a:off x="457200" y="274320"/>
            <a:ext cx="8229600" cy="274320"/>
          </a:xfrm>
          <a:prstGeom prst="rect">
            <a:avLst/>
          </a:prstGeom>
          <a:noFill/>
          <a:ln/>
        </p:spPr>
        <p:txBody>
          <a:bodyPr wrap="square" lIns="0" tIns="0" rIns="0" bIns="0" rtlCol="0"/>
          <a:lstStyle/>
          <a:p>
            <a:pPr rtl="1" algn="r" indent="0" marL="0">
              <a:buNone/>
            </a:pPr>
            <a:r>
              <a:rPr lang="ar-IQ" altLang="en-US" sz="1300" b="1" dirty="0">
                <a:solidFill>
                  <a:schemeClr val="accent1"/>
                </a:solidFill>
                <a:latin typeface="Arial" pitchFamily="34" charset="0"/>
                <a:ea typeface="Arial" pitchFamily="34" charset="-122"/>
                <a:cs typeface="Arial" pitchFamily="34" charset="-120"/>
              </a:rPr>
              <a:t>مقدمة</a:t>
            </a:r>
            <a:endParaRPr lang="ar-IQ" sz="1300" dirty="0"/>
          </a:p>
        </p:txBody>
      </p:sp>
      <p:sp>
        <p:nvSpPr>
          <p:cNvPr id="3" name="Text 1"/>
          <p:cNvSpPr/>
          <p:nvPr>
            <p:ph idx="102" type="title" hasCustomPrompt="1"/>
          </p:nvPr>
        </p:nvSpPr>
        <p:spPr>
          <a:xfrm>
            <a:off x="457200" y="548640"/>
            <a:ext cx="8229600" cy="594360"/>
          </a:xfrm>
          <a:prstGeom prst="rect">
            <a:avLst/>
          </a:prstGeom>
          <a:noFill/>
          <a:ln/>
        </p:spPr>
        <p:txBody>
          <a:bodyPr wrap="square" lIns="0" tIns="0" rIns="0" bIns="0" rtlCol="0" anchor="ctr"/>
          <a:lstStyle/>
          <a:p>
            <a:pPr rtl="1" algn="r" indent="0" marL="0">
              <a:buNone/>
            </a:pPr>
            <a:r>
              <a:rPr lang="ar-IQ" altLang="en-US" sz="3000" b="1" dirty="0">
                <a:solidFill>
                  <a:schemeClr val="tx1"/>
                </a:solidFill>
                <a:latin typeface="Arial" pitchFamily="34" charset="0"/>
                <a:ea typeface="Arial" pitchFamily="34" charset="-122"/>
                <a:cs typeface="Arial" pitchFamily="34" charset="-120"/>
              </a:rPr>
              <a:t>تقنية تعيد تشكيل طريقة العمل</a:t>
            </a:r>
            <a:endParaRPr lang="ar-IQ" sz="3000" dirty="0"/>
          </a:p>
        </p:txBody>
      </p:sp>
      <p:sp>
        <p:nvSpPr>
          <p:cNvPr id="4" name="Text 2"/>
          <p:cNvSpPr txBox="1"/>
          <p:nvPr/>
        </p:nvSpPr>
        <p:spPr>
          <a:xfrm>
            <a:off x="4480560" y="1371600"/>
            <a:ext cx="4206240" cy="822960"/>
          </a:xfrm>
          <a:prstGeom prst="rect">
            <a:avLst/>
          </a:prstGeom>
          <a:noFill/>
          <a:ln/>
        </p:spPr>
        <p:txBody>
          <a:bodyPr wrap="square" lIns="0" tIns="0" rIns="0" bIns="0" rtlCol="0" anchor="t"/>
          <a:lstStyle/>
          <a:p>
            <a:pPr rtl="1" algn="r" indent="0" marL="0">
              <a:lnSpc>
                <a:spcPct val="115000"/>
              </a:lnSpc>
              <a:buNone/>
            </a:pPr>
            <a:r>
              <a:rPr lang="ar-IQ" altLang="en-US" sz="1600" dirty="0">
                <a:solidFill>
                  <a:schemeClr val="tx1"/>
                </a:solidFill>
                <a:latin typeface="Arial" pitchFamily="34" charset="0"/>
                <a:ea typeface="Arial" pitchFamily="34" charset="-122"/>
                <a:cs typeface="Arial" pitchFamily="34" charset="-120"/>
              </a:rPr>
              <a:t>أصبح الذكاء الاصطناعي (AI) من أهم التقنيات المؤثرة في سوق العمل، ويُستخدم اليوم في قطاعات متعددة:</a:t>
            </a:r>
            <a:endParaRPr lang="ar-IQ" sz="1600" dirty="0"/>
          </a:p>
        </p:txBody>
      </p:sp>
      <p:sp>
        <p:nvSpPr>
          <p:cNvPr id="5" name="chip التعليم"/>
          <p:cNvSpPr/>
          <p:nvPr/>
        </p:nvSpPr>
        <p:spPr>
          <a:xfrm>
            <a:off x="7342632" y="2331720"/>
            <a:ext cx="1344168" cy="384048"/>
          </a:xfrm>
          <a:prstGeom prst="roundRect">
            <a:avLst>
              <a:gd name="adj" fmla="val 50000"/>
            </a:avLst>
          </a:prstGeom>
          <a:solidFill>
            <a:schemeClr val="accent5"/>
          </a:solidFill>
          <a:ln/>
        </p:spPr>
      </p:sp>
      <p:sp>
        <p:nvSpPr>
          <p:cNvPr id="6" name="Text 4"/>
          <p:cNvSpPr txBox="1"/>
          <p:nvPr/>
        </p:nvSpPr>
        <p:spPr>
          <a:xfrm>
            <a:off x="7342632" y="2331720"/>
            <a:ext cx="1344168" cy="384048"/>
          </a:xfrm>
          <a:prstGeom prst="rect">
            <a:avLst/>
          </a:prstGeom>
          <a:noFill/>
          <a:ln/>
        </p:spPr>
        <p:txBody>
          <a:bodyPr wrap="square" lIns="0" tIns="0" rIns="0" bIns="0" rtlCol="0" anchor="ctr"/>
          <a:lstStyle/>
          <a:p>
            <a:pPr rtl="1" algn="ctr" indent="0" marL="0">
              <a:buNone/>
            </a:pPr>
            <a:r>
              <a:rPr lang="ar-IQ" altLang="en-US" sz="1300" b="1" dirty="0">
                <a:solidFill>
                  <a:schemeClr val="tx1"/>
                </a:solidFill>
                <a:latin typeface="Arial" pitchFamily="34" charset="0"/>
                <a:ea typeface="Arial" pitchFamily="34" charset="-122"/>
                <a:cs typeface="Arial" pitchFamily="34" charset="-120"/>
              </a:rPr>
              <a:t>التعليم</a:t>
            </a:r>
            <a:endParaRPr lang="ar-IQ" sz="1300" dirty="0"/>
          </a:p>
        </p:txBody>
      </p:sp>
      <p:sp>
        <p:nvSpPr>
          <p:cNvPr id="7" name="chip القانون"/>
          <p:cNvSpPr/>
          <p:nvPr/>
        </p:nvSpPr>
        <p:spPr>
          <a:xfrm>
            <a:off x="5907024" y="2331720"/>
            <a:ext cx="1344168" cy="384048"/>
          </a:xfrm>
          <a:prstGeom prst="roundRect">
            <a:avLst>
              <a:gd name="adj" fmla="val 50000"/>
            </a:avLst>
          </a:prstGeom>
          <a:solidFill>
            <a:schemeClr val="accent5"/>
          </a:solidFill>
          <a:ln/>
        </p:spPr>
      </p:sp>
      <p:sp>
        <p:nvSpPr>
          <p:cNvPr id="8" name="Text 6"/>
          <p:cNvSpPr txBox="1"/>
          <p:nvPr/>
        </p:nvSpPr>
        <p:spPr>
          <a:xfrm>
            <a:off x="5907024" y="2331720"/>
            <a:ext cx="1344168" cy="384048"/>
          </a:xfrm>
          <a:prstGeom prst="rect">
            <a:avLst/>
          </a:prstGeom>
          <a:noFill/>
          <a:ln/>
        </p:spPr>
        <p:txBody>
          <a:bodyPr wrap="square" lIns="0" tIns="0" rIns="0" bIns="0" rtlCol="0" anchor="ctr"/>
          <a:lstStyle/>
          <a:p>
            <a:pPr rtl="1" algn="ctr" indent="0" marL="0">
              <a:buNone/>
            </a:pPr>
            <a:r>
              <a:rPr lang="ar-IQ" altLang="en-US" sz="1300" b="1" dirty="0">
                <a:solidFill>
                  <a:schemeClr val="tx1"/>
                </a:solidFill>
                <a:latin typeface="Arial" pitchFamily="34" charset="0"/>
                <a:ea typeface="Arial" pitchFamily="34" charset="-122"/>
                <a:cs typeface="Arial" pitchFamily="34" charset="-120"/>
              </a:rPr>
              <a:t>القانون</a:t>
            </a:r>
            <a:endParaRPr lang="ar-IQ" sz="1300" dirty="0"/>
          </a:p>
        </p:txBody>
      </p:sp>
      <p:sp>
        <p:nvSpPr>
          <p:cNvPr id="9" name="chip الطب"/>
          <p:cNvSpPr/>
          <p:nvPr/>
        </p:nvSpPr>
        <p:spPr>
          <a:xfrm>
            <a:off x="4471416" y="2331720"/>
            <a:ext cx="1344168" cy="384048"/>
          </a:xfrm>
          <a:prstGeom prst="roundRect">
            <a:avLst>
              <a:gd name="adj" fmla="val 50000"/>
            </a:avLst>
          </a:prstGeom>
          <a:solidFill>
            <a:schemeClr val="accent5"/>
          </a:solidFill>
          <a:ln/>
        </p:spPr>
      </p:sp>
      <p:sp>
        <p:nvSpPr>
          <p:cNvPr id="10" name="Text 8"/>
          <p:cNvSpPr txBox="1"/>
          <p:nvPr/>
        </p:nvSpPr>
        <p:spPr>
          <a:xfrm>
            <a:off x="4471416" y="2331720"/>
            <a:ext cx="1344168" cy="384048"/>
          </a:xfrm>
          <a:prstGeom prst="rect">
            <a:avLst/>
          </a:prstGeom>
          <a:noFill/>
          <a:ln/>
        </p:spPr>
        <p:txBody>
          <a:bodyPr wrap="square" lIns="0" tIns="0" rIns="0" bIns="0" rtlCol="0" anchor="ctr"/>
          <a:lstStyle/>
          <a:p>
            <a:pPr rtl="1" algn="ctr" indent="0" marL="0">
              <a:buNone/>
            </a:pPr>
            <a:r>
              <a:rPr lang="ar-IQ" altLang="en-US" sz="1300" b="1" dirty="0">
                <a:solidFill>
                  <a:schemeClr val="tx1"/>
                </a:solidFill>
                <a:latin typeface="Arial" pitchFamily="34" charset="0"/>
                <a:ea typeface="Arial" pitchFamily="34" charset="-122"/>
                <a:cs typeface="Arial" pitchFamily="34" charset="-120"/>
              </a:rPr>
              <a:t>الطب</a:t>
            </a:r>
            <a:endParaRPr lang="ar-IQ" sz="1300" dirty="0"/>
          </a:p>
        </p:txBody>
      </p:sp>
      <p:sp>
        <p:nvSpPr>
          <p:cNvPr id="11" name="chip الصناعة"/>
          <p:cNvSpPr/>
          <p:nvPr/>
        </p:nvSpPr>
        <p:spPr>
          <a:xfrm>
            <a:off x="7342632" y="2807208"/>
            <a:ext cx="1344168" cy="384048"/>
          </a:xfrm>
          <a:prstGeom prst="roundRect">
            <a:avLst>
              <a:gd name="adj" fmla="val 50000"/>
            </a:avLst>
          </a:prstGeom>
          <a:solidFill>
            <a:schemeClr val="accent5"/>
          </a:solidFill>
          <a:ln/>
        </p:spPr>
      </p:sp>
      <p:sp>
        <p:nvSpPr>
          <p:cNvPr id="12" name="Text 10"/>
          <p:cNvSpPr txBox="1"/>
          <p:nvPr/>
        </p:nvSpPr>
        <p:spPr>
          <a:xfrm>
            <a:off x="7342632" y="2807208"/>
            <a:ext cx="1344168" cy="384048"/>
          </a:xfrm>
          <a:prstGeom prst="rect">
            <a:avLst/>
          </a:prstGeom>
          <a:noFill/>
          <a:ln/>
        </p:spPr>
        <p:txBody>
          <a:bodyPr wrap="square" lIns="0" tIns="0" rIns="0" bIns="0" rtlCol="0" anchor="ctr"/>
          <a:lstStyle/>
          <a:p>
            <a:pPr rtl="1" algn="ctr" indent="0" marL="0">
              <a:buNone/>
            </a:pPr>
            <a:r>
              <a:rPr lang="ar-IQ" altLang="en-US" sz="1300" b="1" dirty="0">
                <a:solidFill>
                  <a:schemeClr val="tx1"/>
                </a:solidFill>
                <a:latin typeface="Arial" pitchFamily="34" charset="0"/>
                <a:ea typeface="Arial" pitchFamily="34" charset="-122"/>
                <a:cs typeface="Arial" pitchFamily="34" charset="-120"/>
              </a:rPr>
              <a:t>الصناعة</a:t>
            </a:r>
            <a:endParaRPr lang="ar-IQ" sz="1300" dirty="0"/>
          </a:p>
        </p:txBody>
      </p:sp>
      <p:sp>
        <p:nvSpPr>
          <p:cNvPr id="13" name="chip المصارف"/>
          <p:cNvSpPr/>
          <p:nvPr/>
        </p:nvSpPr>
        <p:spPr>
          <a:xfrm>
            <a:off x="5907024" y="2807208"/>
            <a:ext cx="1344168" cy="384048"/>
          </a:xfrm>
          <a:prstGeom prst="roundRect">
            <a:avLst>
              <a:gd name="adj" fmla="val 50000"/>
            </a:avLst>
          </a:prstGeom>
          <a:solidFill>
            <a:schemeClr val="accent5"/>
          </a:solidFill>
          <a:ln/>
        </p:spPr>
      </p:sp>
      <p:sp>
        <p:nvSpPr>
          <p:cNvPr id="14" name="Text 12"/>
          <p:cNvSpPr txBox="1"/>
          <p:nvPr/>
        </p:nvSpPr>
        <p:spPr>
          <a:xfrm>
            <a:off x="5907024" y="2807208"/>
            <a:ext cx="1344168" cy="384048"/>
          </a:xfrm>
          <a:prstGeom prst="rect">
            <a:avLst/>
          </a:prstGeom>
          <a:noFill/>
          <a:ln/>
        </p:spPr>
        <p:txBody>
          <a:bodyPr wrap="square" lIns="0" tIns="0" rIns="0" bIns="0" rtlCol="0" anchor="ctr"/>
          <a:lstStyle/>
          <a:p>
            <a:pPr rtl="1" algn="ctr" indent="0" marL="0">
              <a:buNone/>
            </a:pPr>
            <a:r>
              <a:rPr lang="ar-IQ" altLang="en-US" sz="1300" b="1" dirty="0">
                <a:solidFill>
                  <a:schemeClr val="tx1"/>
                </a:solidFill>
                <a:latin typeface="Arial" pitchFamily="34" charset="0"/>
                <a:ea typeface="Arial" pitchFamily="34" charset="-122"/>
                <a:cs typeface="Arial" pitchFamily="34" charset="-120"/>
              </a:rPr>
              <a:t>المصارف</a:t>
            </a:r>
            <a:endParaRPr lang="ar-IQ" sz="1300" dirty="0"/>
          </a:p>
        </p:txBody>
      </p:sp>
      <p:sp>
        <p:nvSpPr>
          <p:cNvPr id="15" name="chip الأمن السيبراني"/>
          <p:cNvSpPr/>
          <p:nvPr/>
        </p:nvSpPr>
        <p:spPr>
          <a:xfrm>
            <a:off x="4471416" y="2807208"/>
            <a:ext cx="1344168" cy="384048"/>
          </a:xfrm>
          <a:prstGeom prst="roundRect">
            <a:avLst>
              <a:gd name="adj" fmla="val 50000"/>
            </a:avLst>
          </a:prstGeom>
          <a:solidFill>
            <a:schemeClr val="accent5"/>
          </a:solidFill>
          <a:ln/>
        </p:spPr>
      </p:sp>
      <p:sp>
        <p:nvSpPr>
          <p:cNvPr id="16" name="Text 14"/>
          <p:cNvSpPr txBox="1"/>
          <p:nvPr/>
        </p:nvSpPr>
        <p:spPr>
          <a:xfrm>
            <a:off x="4471416" y="2807208"/>
            <a:ext cx="1344168" cy="384048"/>
          </a:xfrm>
          <a:prstGeom prst="rect">
            <a:avLst/>
          </a:prstGeom>
          <a:noFill/>
          <a:ln/>
        </p:spPr>
        <p:txBody>
          <a:bodyPr wrap="square" lIns="0" tIns="0" rIns="0" bIns="0" rtlCol="0" anchor="ctr"/>
          <a:lstStyle/>
          <a:p>
            <a:pPr rtl="1" algn="ctr" indent="0" marL="0">
              <a:buNone/>
            </a:pPr>
            <a:r>
              <a:rPr lang="ar-IQ" altLang="en-US" sz="1300" b="1" dirty="0">
                <a:solidFill>
                  <a:schemeClr val="tx1"/>
                </a:solidFill>
                <a:latin typeface="Arial" pitchFamily="34" charset="0"/>
                <a:ea typeface="Arial" pitchFamily="34" charset="-122"/>
                <a:cs typeface="Arial" pitchFamily="34" charset="-120"/>
              </a:rPr>
              <a:t>الأمن السيبراني</a:t>
            </a:r>
            <a:endParaRPr lang="ar-IQ" sz="1300" dirty="0"/>
          </a:p>
        </p:txBody>
      </p:sp>
      <p:sp>
        <p:nvSpPr>
          <p:cNvPr id="17" name="challenge card"/>
          <p:cNvSpPr/>
          <p:nvPr/>
        </p:nvSpPr>
        <p:spPr>
          <a:xfrm>
            <a:off x="4480560" y="3520440"/>
            <a:ext cx="4206240" cy="914400"/>
          </a:xfrm>
          <a:prstGeom prst="roundRect">
            <a:avLst>
              <a:gd name="adj" fmla="val 12000"/>
            </a:avLst>
          </a:prstGeom>
          <a:solidFill>
            <a:schemeClr val="bg2"/>
          </a:solidFill>
          <a:ln/>
          <a:effectLst>
            <a:outerShdw sx="100000" sy="100000" kx="0" ky="0" algn="bl" rotWithShape="0" blurRad="101600" dist="25400" dir="5400000">
              <a:srgbClr val="0F1B3D">
                <a:alpha val="12000"/>
              </a:srgbClr>
            </a:outerShdw>
          </a:effectLst>
        </p:spPr>
      </p:sp>
      <p:sp>
        <p:nvSpPr>
          <p:cNvPr id="18" name="challenge icon circle"/>
          <p:cNvSpPr/>
          <p:nvPr/>
        </p:nvSpPr>
        <p:spPr>
          <a:xfrm>
            <a:off x="8092440" y="3749040"/>
            <a:ext cx="457200" cy="457200"/>
          </a:xfrm>
          <a:prstGeom prst="ellipse">
            <a:avLst/>
          </a:prstGeom>
          <a:solidFill>
            <a:schemeClr val="accent2"/>
          </a:solidFill>
          <a:ln/>
        </p:spPr>
      </p:sp>
      <p:pic>
        <p:nvPicPr>
          <p:cNvPr id="19" name="challenge icon" descr="preencoded.png">    </p:cNvPr>
          <p:cNvPicPr>
            <a:picLocks noChangeAspect="1"/>
          </p:cNvPicPr>
          <p:nvPr/>
        </p:nvPicPr>
        <p:blipFill>
          <a:blip r:embed="rId1"/>
          <a:stretch>
            <a:fillRect/>
          </a:stretch>
        </p:blipFill>
        <p:spPr>
          <a:xfrm>
            <a:off x="8206740" y="3863340"/>
            <a:ext cx="228600" cy="228600"/>
          </a:xfrm>
          <a:prstGeom prst="rect">
            <a:avLst/>
          </a:prstGeom>
        </p:spPr>
      </p:pic>
      <p:sp>
        <p:nvSpPr>
          <p:cNvPr id="20" name="Text 17"/>
          <p:cNvSpPr txBox="1"/>
          <p:nvPr/>
        </p:nvSpPr>
        <p:spPr>
          <a:xfrm>
            <a:off x="4663440" y="3639312"/>
            <a:ext cx="3291840" cy="274320"/>
          </a:xfrm>
          <a:prstGeom prst="rect">
            <a:avLst/>
          </a:prstGeom>
          <a:noFill/>
          <a:ln/>
        </p:spPr>
        <p:txBody>
          <a:bodyPr wrap="square" lIns="0" tIns="0" rIns="0" bIns="0" rtlCol="0" anchor="t"/>
          <a:lstStyle/>
          <a:p>
            <a:pPr rtl="1" algn="r" indent="0" marL="0">
              <a:buNone/>
            </a:pPr>
            <a:r>
              <a:rPr lang="ar-IQ" altLang="en-US" sz="1400" b="1" dirty="0">
                <a:solidFill>
                  <a:schemeClr val="accent4"/>
                </a:solidFill>
                <a:latin typeface="Arial" pitchFamily="34" charset="0"/>
                <a:ea typeface="Arial" pitchFamily="34" charset="-122"/>
                <a:cs typeface="Arial" pitchFamily="34" charset="-120"/>
              </a:rPr>
              <a:t>التحدي</a:t>
            </a:r>
            <a:endParaRPr lang="ar-IQ" sz="1400" dirty="0"/>
          </a:p>
        </p:txBody>
      </p:sp>
      <p:sp>
        <p:nvSpPr>
          <p:cNvPr id="21" name="Text 18"/>
          <p:cNvSpPr txBox="1"/>
          <p:nvPr/>
        </p:nvSpPr>
        <p:spPr>
          <a:xfrm>
            <a:off x="4663440" y="3931920"/>
            <a:ext cx="3291840" cy="365760"/>
          </a:xfrm>
          <a:prstGeom prst="rect">
            <a:avLst/>
          </a:prstGeom>
          <a:noFill/>
          <a:ln/>
        </p:spPr>
        <p:txBody>
          <a:bodyPr wrap="square" lIns="0" tIns="0" rIns="0" bIns="0" rtlCol="0" anchor="t"/>
          <a:lstStyle/>
          <a:p>
            <a:pPr rtl="1" algn="r" indent="0" marL="0">
              <a:buNone/>
            </a:pPr>
            <a:r>
              <a:rPr lang="ar-IQ" altLang="en-US" sz="1500" dirty="0">
                <a:solidFill>
                  <a:schemeClr val="tx1"/>
                </a:solidFill>
                <a:latin typeface="Arial" pitchFamily="34" charset="0"/>
                <a:ea typeface="Arial" pitchFamily="34" charset="-122"/>
                <a:cs typeface="Arial" pitchFamily="34" charset="-120"/>
              </a:rPr>
              <a:t>مستقبل الوظائف التقليدية والمهارات المطلوبة</a:t>
            </a:r>
            <a:endParaRPr lang="ar-IQ" sz="1500" dirty="0"/>
          </a:p>
        </p:txBody>
      </p:sp>
      <p:sp>
        <p:nvSpPr>
          <p:cNvPr id="22" name="benefit 1"/>
          <p:cNvSpPr/>
          <p:nvPr/>
        </p:nvSpPr>
        <p:spPr>
          <a:xfrm>
            <a:off x="457200" y="1371600"/>
            <a:ext cx="3566160" cy="868680"/>
          </a:xfrm>
          <a:prstGeom prst="roundRect">
            <a:avLst>
              <a:gd name="adj" fmla="val 12632"/>
            </a:avLst>
          </a:prstGeom>
          <a:solidFill>
            <a:schemeClr val="bg1"/>
          </a:solidFill>
          <a:ln/>
          <a:effectLst>
            <a:outerShdw sx="100000" sy="100000" kx="0" ky="0" algn="bl" rotWithShape="0" blurRad="101600" dist="25400" dir="5400000">
              <a:srgbClr val="0F1B3D">
                <a:alpha val="12000"/>
              </a:srgbClr>
            </a:outerShdw>
          </a:effectLst>
        </p:spPr>
      </p:sp>
      <p:sp>
        <p:nvSpPr>
          <p:cNvPr id="23" name="benefit icon 1 circle"/>
          <p:cNvSpPr/>
          <p:nvPr/>
        </p:nvSpPr>
        <p:spPr>
          <a:xfrm>
            <a:off x="3337560" y="1554480"/>
            <a:ext cx="502920" cy="502920"/>
          </a:xfrm>
          <a:prstGeom prst="ellipse">
            <a:avLst/>
          </a:prstGeom>
          <a:solidFill>
            <a:schemeClr val="accent1"/>
          </a:solidFill>
          <a:ln/>
        </p:spPr>
      </p:sp>
      <p:pic>
        <p:nvPicPr>
          <p:cNvPr id="24" name="benefit icon 1" descr="preencoded.png">    </p:cNvPr>
          <p:cNvPicPr>
            <a:picLocks noChangeAspect="1"/>
          </p:cNvPicPr>
          <p:nvPr/>
        </p:nvPicPr>
        <p:blipFill>
          <a:blip r:embed="rId2"/>
          <a:stretch>
            <a:fillRect/>
          </a:stretch>
        </p:blipFill>
        <p:spPr>
          <a:xfrm>
            <a:off x="3463290" y="1680210"/>
            <a:ext cx="251460" cy="251460"/>
          </a:xfrm>
          <a:prstGeom prst="rect">
            <a:avLst/>
          </a:prstGeom>
        </p:spPr>
      </p:pic>
      <p:sp>
        <p:nvSpPr>
          <p:cNvPr id="25" name="Text 21"/>
          <p:cNvSpPr txBox="1"/>
          <p:nvPr/>
        </p:nvSpPr>
        <p:spPr>
          <a:xfrm>
            <a:off x="640080" y="1371600"/>
            <a:ext cx="2560320" cy="868680"/>
          </a:xfrm>
          <a:prstGeom prst="rect">
            <a:avLst/>
          </a:prstGeom>
          <a:noFill/>
          <a:ln/>
        </p:spPr>
        <p:txBody>
          <a:bodyPr wrap="square" lIns="0" tIns="0" rIns="0" bIns="0" rtlCol="0" anchor="ctr"/>
          <a:lstStyle/>
          <a:p>
            <a:pPr rtl="1" algn="r" indent="0" marL="0">
              <a:buNone/>
            </a:pPr>
            <a:r>
              <a:rPr lang="ar-IQ" altLang="en-US" sz="1800" b="1" dirty="0">
                <a:solidFill>
                  <a:schemeClr val="tx1"/>
                </a:solidFill>
                <a:latin typeface="Arial" pitchFamily="34" charset="0"/>
                <a:ea typeface="Arial" pitchFamily="34" charset="-122"/>
                <a:cs typeface="Arial" pitchFamily="34" charset="-120"/>
              </a:rPr>
              <a:t>زيادة الإنتاجية</a:t>
            </a:r>
            <a:endParaRPr lang="ar-IQ" sz="1800" dirty="0"/>
          </a:p>
        </p:txBody>
      </p:sp>
      <p:sp>
        <p:nvSpPr>
          <p:cNvPr id="26" name="benefit 2"/>
          <p:cNvSpPr/>
          <p:nvPr/>
        </p:nvSpPr>
        <p:spPr>
          <a:xfrm>
            <a:off x="457200" y="2423160"/>
            <a:ext cx="3566160" cy="868680"/>
          </a:xfrm>
          <a:prstGeom prst="roundRect">
            <a:avLst>
              <a:gd name="adj" fmla="val 12632"/>
            </a:avLst>
          </a:prstGeom>
          <a:solidFill>
            <a:schemeClr val="bg1"/>
          </a:solidFill>
          <a:ln/>
          <a:effectLst>
            <a:outerShdw sx="100000" sy="100000" kx="0" ky="0" algn="bl" rotWithShape="0" blurRad="101600" dist="25400" dir="5400000">
              <a:srgbClr val="0F1B3D">
                <a:alpha val="12000"/>
              </a:srgbClr>
            </a:outerShdw>
          </a:effectLst>
        </p:spPr>
      </p:sp>
      <p:sp>
        <p:nvSpPr>
          <p:cNvPr id="27" name="benefit icon 2 circle"/>
          <p:cNvSpPr/>
          <p:nvPr/>
        </p:nvSpPr>
        <p:spPr>
          <a:xfrm>
            <a:off x="3337560" y="2606040"/>
            <a:ext cx="502920" cy="502920"/>
          </a:xfrm>
          <a:prstGeom prst="ellipse">
            <a:avLst/>
          </a:prstGeom>
          <a:solidFill>
            <a:schemeClr val="accent1"/>
          </a:solidFill>
          <a:ln/>
        </p:spPr>
      </p:sp>
      <p:pic>
        <p:nvPicPr>
          <p:cNvPr id="28" name="benefit icon 2" descr="preencoded.png">    </p:cNvPr>
          <p:cNvPicPr>
            <a:picLocks noChangeAspect="1"/>
          </p:cNvPicPr>
          <p:nvPr/>
        </p:nvPicPr>
        <p:blipFill>
          <a:blip r:embed="rId3"/>
          <a:stretch>
            <a:fillRect/>
          </a:stretch>
        </p:blipFill>
        <p:spPr>
          <a:xfrm>
            <a:off x="3463290" y="2731770"/>
            <a:ext cx="251460" cy="251460"/>
          </a:xfrm>
          <a:prstGeom prst="rect">
            <a:avLst/>
          </a:prstGeom>
        </p:spPr>
      </p:pic>
      <p:sp>
        <p:nvSpPr>
          <p:cNvPr id="29" name="Text 24"/>
          <p:cNvSpPr txBox="1"/>
          <p:nvPr/>
        </p:nvSpPr>
        <p:spPr>
          <a:xfrm>
            <a:off x="640080" y="2423160"/>
            <a:ext cx="2560320" cy="868680"/>
          </a:xfrm>
          <a:prstGeom prst="rect">
            <a:avLst/>
          </a:prstGeom>
          <a:noFill/>
          <a:ln/>
        </p:spPr>
        <p:txBody>
          <a:bodyPr wrap="square" lIns="0" tIns="0" rIns="0" bIns="0" rtlCol="0" anchor="ctr"/>
          <a:lstStyle/>
          <a:p>
            <a:pPr rtl="1" algn="r" indent="0" marL="0">
              <a:buNone/>
            </a:pPr>
            <a:r>
              <a:rPr lang="ar-IQ" altLang="en-US" sz="1800" b="1" dirty="0">
                <a:solidFill>
                  <a:schemeClr val="tx1"/>
                </a:solidFill>
                <a:latin typeface="Arial" pitchFamily="34" charset="0"/>
                <a:ea typeface="Arial" pitchFamily="34" charset="-122"/>
                <a:cs typeface="Arial" pitchFamily="34" charset="-120"/>
              </a:rPr>
              <a:t>تطوير أساليب العمل</a:t>
            </a:r>
            <a:endParaRPr lang="ar-IQ" sz="1800" dirty="0"/>
          </a:p>
        </p:txBody>
      </p:sp>
      <p:sp>
        <p:nvSpPr>
          <p:cNvPr id="30" name="benefit 3"/>
          <p:cNvSpPr/>
          <p:nvPr/>
        </p:nvSpPr>
        <p:spPr>
          <a:xfrm>
            <a:off x="457200" y="3474720"/>
            <a:ext cx="3566160" cy="868680"/>
          </a:xfrm>
          <a:prstGeom prst="roundRect">
            <a:avLst>
              <a:gd name="adj" fmla="val 12632"/>
            </a:avLst>
          </a:prstGeom>
          <a:solidFill>
            <a:schemeClr val="bg1"/>
          </a:solidFill>
          <a:ln/>
          <a:effectLst>
            <a:outerShdw sx="100000" sy="100000" kx="0" ky="0" algn="bl" rotWithShape="0" blurRad="101600" dist="25400" dir="5400000">
              <a:srgbClr val="0F1B3D">
                <a:alpha val="12000"/>
              </a:srgbClr>
            </a:outerShdw>
          </a:effectLst>
        </p:spPr>
      </p:sp>
      <p:sp>
        <p:nvSpPr>
          <p:cNvPr id="31" name="benefit icon 3 circle"/>
          <p:cNvSpPr/>
          <p:nvPr/>
        </p:nvSpPr>
        <p:spPr>
          <a:xfrm>
            <a:off x="3337560" y="3657600"/>
            <a:ext cx="502920" cy="502920"/>
          </a:xfrm>
          <a:prstGeom prst="ellipse">
            <a:avLst/>
          </a:prstGeom>
          <a:solidFill>
            <a:schemeClr val="accent1"/>
          </a:solidFill>
          <a:ln/>
        </p:spPr>
      </p:sp>
      <p:pic>
        <p:nvPicPr>
          <p:cNvPr id="32" name="benefit icon 3" descr="preencoded.png">    </p:cNvPr>
          <p:cNvPicPr>
            <a:picLocks noChangeAspect="1"/>
          </p:cNvPicPr>
          <p:nvPr/>
        </p:nvPicPr>
        <p:blipFill>
          <a:blip r:embed="rId4"/>
          <a:stretch>
            <a:fillRect/>
          </a:stretch>
        </p:blipFill>
        <p:spPr>
          <a:xfrm>
            <a:off x="3463290" y="3783330"/>
            <a:ext cx="251460" cy="251460"/>
          </a:xfrm>
          <a:prstGeom prst="rect">
            <a:avLst/>
          </a:prstGeom>
        </p:spPr>
      </p:pic>
      <p:sp>
        <p:nvSpPr>
          <p:cNvPr id="33" name="Text 27"/>
          <p:cNvSpPr txBox="1"/>
          <p:nvPr/>
        </p:nvSpPr>
        <p:spPr>
          <a:xfrm>
            <a:off x="640080" y="3474720"/>
            <a:ext cx="2560320" cy="868680"/>
          </a:xfrm>
          <a:prstGeom prst="rect">
            <a:avLst/>
          </a:prstGeom>
          <a:noFill/>
          <a:ln/>
        </p:spPr>
        <p:txBody>
          <a:bodyPr wrap="square" lIns="0" tIns="0" rIns="0" bIns="0" rtlCol="0" anchor="ctr"/>
          <a:lstStyle/>
          <a:p>
            <a:pPr rtl="1" algn="r" indent="0" marL="0">
              <a:buNone/>
            </a:pPr>
            <a:r>
              <a:rPr lang="ar-IQ" altLang="en-US" sz="1800" b="1" dirty="0">
                <a:solidFill>
                  <a:schemeClr val="tx1"/>
                </a:solidFill>
                <a:latin typeface="Arial" pitchFamily="34" charset="0"/>
                <a:ea typeface="Arial" pitchFamily="34" charset="-122"/>
                <a:cs typeface="Arial" pitchFamily="34" charset="-120"/>
              </a:rPr>
              <a:t>تقليل وقت الإنجاز</a:t>
            </a:r>
            <a:endParaRPr lang="ar-IQ" sz="1800" dirty="0"/>
          </a:p>
        </p:txBody>
      </p:sp>
      <p:sp>
        <p:nvSpPr>
          <p:cNvPr id="25" name="Slide Number Placeholder 0"/>
          <p:cNvSpPr>
            <a:spLocks noGrp="1"/>
          </p:cNvSpPr>
          <p:nvPr>
            <p:ph type="sldNum" sz="quarter" idx="4294967295"/>
          </p:nvPr>
        </p:nvSpPr>
        <p:spPr>
          <a:xfrm>
            <a:off x="4572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body" hasCustomPrompt="1"/>
          </p:nvPr>
        </p:nvSpPr>
        <p:spPr>
          <a:xfrm>
            <a:off x="457200" y="274320"/>
            <a:ext cx="8229600" cy="274320"/>
          </a:xfrm>
          <a:prstGeom prst="rect">
            <a:avLst/>
          </a:prstGeom>
          <a:noFill/>
          <a:ln/>
        </p:spPr>
        <p:txBody>
          <a:bodyPr wrap="square" lIns="0" tIns="0" rIns="0" bIns="0" rtlCol="0"/>
          <a:lstStyle/>
          <a:p>
            <a:pPr rtl="1" algn="r" indent="0" marL="0">
              <a:buNone/>
            </a:pPr>
            <a:r>
              <a:rPr lang="ar-IQ" altLang="en-US" sz="1300" b="1" dirty="0">
                <a:solidFill>
                  <a:schemeClr val="accent1"/>
                </a:solidFill>
                <a:latin typeface="Arial" pitchFamily="34" charset="0"/>
                <a:ea typeface="Arial" pitchFamily="34" charset="-122"/>
                <a:cs typeface="Arial" pitchFamily="34" charset="-120"/>
              </a:rPr>
              <a:t>محاور الورشة</a:t>
            </a:r>
            <a:endParaRPr lang="ar-IQ" sz="1300" dirty="0"/>
          </a:p>
        </p:txBody>
      </p:sp>
      <p:sp>
        <p:nvSpPr>
          <p:cNvPr id="3" name="Text 1"/>
          <p:cNvSpPr/>
          <p:nvPr>
            <p:ph idx="102" type="title" hasCustomPrompt="1"/>
          </p:nvPr>
        </p:nvSpPr>
        <p:spPr>
          <a:xfrm>
            <a:off x="457200" y="548640"/>
            <a:ext cx="8229600" cy="594360"/>
          </a:xfrm>
          <a:prstGeom prst="rect">
            <a:avLst/>
          </a:prstGeom>
          <a:noFill/>
          <a:ln/>
        </p:spPr>
        <p:txBody>
          <a:bodyPr wrap="square" lIns="0" tIns="0" rIns="0" bIns="0" rtlCol="0" anchor="ctr"/>
          <a:lstStyle/>
          <a:p>
            <a:pPr rtl="1" algn="r" indent="0" marL="0">
              <a:buNone/>
            </a:pPr>
            <a:r>
              <a:rPr lang="ar-IQ" altLang="en-US" sz="3000" b="1" dirty="0">
                <a:solidFill>
                  <a:schemeClr val="tx1"/>
                </a:solidFill>
                <a:latin typeface="Arial" pitchFamily="34" charset="0"/>
                <a:ea typeface="Arial" pitchFamily="34" charset="-122"/>
                <a:cs typeface="Arial" pitchFamily="34" charset="-120"/>
              </a:rPr>
              <a:t>خمسة محاور نناقشها اليوم</a:t>
            </a:r>
            <a:endParaRPr lang="ar-IQ" sz="3000" dirty="0"/>
          </a:p>
        </p:txBody>
      </p:sp>
      <p:sp>
        <p:nvSpPr>
          <p:cNvPr id="4" name="agenda card 1"/>
          <p:cNvSpPr/>
          <p:nvPr/>
        </p:nvSpPr>
        <p:spPr>
          <a:xfrm>
            <a:off x="7187184" y="1463040"/>
            <a:ext cx="1499616" cy="2926080"/>
          </a:xfrm>
          <a:prstGeom prst="roundRect">
            <a:avLst>
              <a:gd name="adj" fmla="val 7317"/>
            </a:avLst>
          </a:prstGeom>
          <a:solidFill>
            <a:schemeClr val="bg2"/>
          </a:solidFill>
          <a:ln/>
          <a:effectLst>
            <a:outerShdw sx="100000" sy="100000" kx="0" ky="0" algn="bl" rotWithShape="0" blurRad="101600" dist="25400" dir="5400000">
              <a:srgbClr val="0F1B3D">
                <a:alpha val="12000"/>
              </a:srgbClr>
            </a:outerShdw>
          </a:effectLst>
        </p:spPr>
      </p:sp>
      <p:sp>
        <p:nvSpPr>
          <p:cNvPr id="5" name="agenda icon 1 circle"/>
          <p:cNvSpPr/>
          <p:nvPr/>
        </p:nvSpPr>
        <p:spPr>
          <a:xfrm>
            <a:off x="7571232" y="1737360"/>
            <a:ext cx="731520" cy="731520"/>
          </a:xfrm>
          <a:prstGeom prst="ellipse">
            <a:avLst/>
          </a:prstGeom>
          <a:solidFill>
            <a:schemeClr val="accent2"/>
          </a:solidFill>
          <a:ln/>
        </p:spPr>
      </p:sp>
      <p:pic>
        <p:nvPicPr>
          <p:cNvPr id="6" name="agenda icon 1" descr="preencoded.png">    </p:cNvPr>
          <p:cNvPicPr>
            <a:picLocks noChangeAspect="1"/>
          </p:cNvPicPr>
          <p:nvPr/>
        </p:nvPicPr>
        <p:blipFill>
          <a:blip r:embed="rId1"/>
          <a:stretch>
            <a:fillRect/>
          </a:stretch>
        </p:blipFill>
        <p:spPr>
          <a:xfrm>
            <a:off x="7754112" y="1920240"/>
            <a:ext cx="365760" cy="365760"/>
          </a:xfrm>
          <a:prstGeom prst="rect">
            <a:avLst/>
          </a:prstGeom>
        </p:spPr>
      </p:pic>
      <p:sp>
        <p:nvSpPr>
          <p:cNvPr id="7" name="Text 4"/>
          <p:cNvSpPr txBox="1"/>
          <p:nvPr/>
        </p:nvSpPr>
        <p:spPr>
          <a:xfrm>
            <a:off x="7278624" y="2651760"/>
            <a:ext cx="1316736" cy="365760"/>
          </a:xfrm>
          <a:prstGeom prst="rect">
            <a:avLst/>
          </a:prstGeom>
          <a:noFill/>
          <a:ln/>
        </p:spPr>
        <p:txBody>
          <a:bodyPr wrap="square" lIns="0" tIns="0" rIns="0" bIns="0" rtlCol="0" anchor="t"/>
          <a:lstStyle/>
          <a:p>
            <a:pPr rtl="1" algn="ctr" indent="0" marL="0">
              <a:buNone/>
            </a:pPr>
            <a:r>
              <a:rPr lang="ar-IQ" altLang="en-US" sz="1800" b="1" dirty="0">
                <a:solidFill>
                  <a:schemeClr val="accent1"/>
                </a:solidFill>
                <a:latin typeface="Arial" pitchFamily="34" charset="0"/>
                <a:ea typeface="Arial" pitchFamily="34" charset="-122"/>
                <a:cs typeface="Arial" pitchFamily="34" charset="-120"/>
              </a:rPr>
              <a:t>أولاً</a:t>
            </a:r>
            <a:endParaRPr lang="ar-IQ" sz="1800" dirty="0"/>
          </a:p>
        </p:txBody>
      </p:sp>
      <p:sp>
        <p:nvSpPr>
          <p:cNvPr id="8" name="Text 5"/>
          <p:cNvSpPr txBox="1"/>
          <p:nvPr/>
        </p:nvSpPr>
        <p:spPr>
          <a:xfrm>
            <a:off x="7296912" y="3063240"/>
            <a:ext cx="1280160" cy="1097280"/>
          </a:xfrm>
          <a:prstGeom prst="rect">
            <a:avLst/>
          </a:prstGeom>
          <a:noFill/>
          <a:ln/>
        </p:spPr>
        <p:txBody>
          <a:bodyPr wrap="square" lIns="0" tIns="0" rIns="0" bIns="0" rtlCol="0" anchor="t"/>
          <a:lstStyle/>
          <a:p>
            <a:pPr rtl="1" algn="ctr" indent="0" marL="0">
              <a:buNone/>
            </a:pPr>
            <a:r>
              <a:rPr lang="ar-IQ" altLang="en-US" sz="1500" b="1" dirty="0">
                <a:solidFill>
                  <a:schemeClr val="tx1"/>
                </a:solidFill>
                <a:latin typeface="Arial" pitchFamily="34" charset="0"/>
                <a:ea typeface="Arial" pitchFamily="34" charset="-122"/>
                <a:cs typeface="Arial" pitchFamily="34" charset="-120"/>
              </a:rPr>
              <a:t>تأثير الذكاء الاصطناعي في سوق العمل</a:t>
            </a:r>
            <a:endParaRPr lang="ar-IQ" sz="1500" dirty="0"/>
          </a:p>
        </p:txBody>
      </p:sp>
      <p:sp>
        <p:nvSpPr>
          <p:cNvPr id="9" name="agenda card 2"/>
          <p:cNvSpPr/>
          <p:nvPr/>
        </p:nvSpPr>
        <p:spPr>
          <a:xfrm>
            <a:off x="5504688" y="1463040"/>
            <a:ext cx="1499616" cy="2926080"/>
          </a:xfrm>
          <a:prstGeom prst="roundRect">
            <a:avLst>
              <a:gd name="adj" fmla="val 7317"/>
            </a:avLst>
          </a:prstGeom>
          <a:solidFill>
            <a:schemeClr val="bg2"/>
          </a:solidFill>
          <a:ln/>
          <a:effectLst>
            <a:outerShdw sx="100000" sy="100000" kx="0" ky="0" algn="bl" rotWithShape="0" blurRad="101600" dist="25400" dir="5400000">
              <a:srgbClr val="0F1B3D">
                <a:alpha val="12000"/>
              </a:srgbClr>
            </a:outerShdw>
          </a:effectLst>
        </p:spPr>
      </p:sp>
      <p:sp>
        <p:nvSpPr>
          <p:cNvPr id="10" name="agenda icon 2 circle"/>
          <p:cNvSpPr/>
          <p:nvPr/>
        </p:nvSpPr>
        <p:spPr>
          <a:xfrm>
            <a:off x="5888736" y="1737360"/>
            <a:ext cx="731520" cy="731520"/>
          </a:xfrm>
          <a:prstGeom prst="ellipse">
            <a:avLst/>
          </a:prstGeom>
          <a:solidFill>
            <a:schemeClr val="accent1"/>
          </a:solidFill>
          <a:ln/>
        </p:spPr>
      </p:sp>
      <p:pic>
        <p:nvPicPr>
          <p:cNvPr id="11" name="agenda icon 2" descr="preencoded.png">    </p:cNvPr>
          <p:cNvPicPr>
            <a:picLocks noChangeAspect="1"/>
          </p:cNvPicPr>
          <p:nvPr/>
        </p:nvPicPr>
        <p:blipFill>
          <a:blip r:embed="rId2"/>
          <a:stretch>
            <a:fillRect/>
          </a:stretch>
        </p:blipFill>
        <p:spPr>
          <a:xfrm>
            <a:off x="6071616" y="1920240"/>
            <a:ext cx="365760" cy="365760"/>
          </a:xfrm>
          <a:prstGeom prst="rect">
            <a:avLst/>
          </a:prstGeom>
        </p:spPr>
      </p:pic>
      <p:sp>
        <p:nvSpPr>
          <p:cNvPr id="12" name="Text 8"/>
          <p:cNvSpPr txBox="1"/>
          <p:nvPr/>
        </p:nvSpPr>
        <p:spPr>
          <a:xfrm>
            <a:off x="5596128" y="2651760"/>
            <a:ext cx="1316736" cy="365760"/>
          </a:xfrm>
          <a:prstGeom prst="rect">
            <a:avLst/>
          </a:prstGeom>
          <a:noFill/>
          <a:ln/>
        </p:spPr>
        <p:txBody>
          <a:bodyPr wrap="square" lIns="0" tIns="0" rIns="0" bIns="0" rtlCol="0" anchor="t"/>
          <a:lstStyle/>
          <a:p>
            <a:pPr rtl="1" algn="ctr" indent="0" marL="0">
              <a:buNone/>
            </a:pPr>
            <a:r>
              <a:rPr lang="ar-IQ" altLang="en-US" sz="1800" b="1" dirty="0">
                <a:solidFill>
                  <a:schemeClr val="accent1"/>
                </a:solidFill>
                <a:latin typeface="Arial" pitchFamily="34" charset="0"/>
                <a:ea typeface="Arial" pitchFamily="34" charset="-122"/>
                <a:cs typeface="Arial" pitchFamily="34" charset="-120"/>
              </a:rPr>
              <a:t>ثانياً</a:t>
            </a:r>
            <a:endParaRPr lang="ar-IQ" sz="1800" dirty="0"/>
          </a:p>
        </p:txBody>
      </p:sp>
      <p:sp>
        <p:nvSpPr>
          <p:cNvPr id="13" name="Text 9"/>
          <p:cNvSpPr txBox="1"/>
          <p:nvPr/>
        </p:nvSpPr>
        <p:spPr>
          <a:xfrm>
            <a:off x="5614416" y="3063240"/>
            <a:ext cx="1280160" cy="1097280"/>
          </a:xfrm>
          <a:prstGeom prst="rect">
            <a:avLst/>
          </a:prstGeom>
          <a:noFill/>
          <a:ln/>
        </p:spPr>
        <p:txBody>
          <a:bodyPr wrap="square" lIns="0" tIns="0" rIns="0" bIns="0" rtlCol="0" anchor="t"/>
          <a:lstStyle/>
          <a:p>
            <a:pPr rtl="1" algn="ctr" indent="0" marL="0">
              <a:buNone/>
            </a:pPr>
            <a:r>
              <a:rPr lang="ar-IQ" altLang="en-US" sz="1500" b="1" dirty="0">
                <a:solidFill>
                  <a:schemeClr val="tx1"/>
                </a:solidFill>
                <a:latin typeface="Arial" pitchFamily="34" charset="0"/>
                <a:ea typeface="Arial" pitchFamily="34" charset="-122"/>
                <a:cs typeface="Arial" pitchFamily="34" charset="-120"/>
              </a:rPr>
              <a:t>أهم القطاعات المتأثرة</a:t>
            </a:r>
            <a:endParaRPr lang="ar-IQ" sz="1500" dirty="0"/>
          </a:p>
        </p:txBody>
      </p:sp>
      <p:sp>
        <p:nvSpPr>
          <p:cNvPr id="14" name="agenda card 3"/>
          <p:cNvSpPr/>
          <p:nvPr/>
        </p:nvSpPr>
        <p:spPr>
          <a:xfrm>
            <a:off x="3822192" y="1463040"/>
            <a:ext cx="1499616" cy="2926080"/>
          </a:xfrm>
          <a:prstGeom prst="roundRect">
            <a:avLst>
              <a:gd name="adj" fmla="val 7317"/>
            </a:avLst>
          </a:prstGeom>
          <a:solidFill>
            <a:schemeClr val="bg2"/>
          </a:solidFill>
          <a:ln/>
          <a:effectLst>
            <a:outerShdw sx="100000" sy="100000" kx="0" ky="0" algn="bl" rotWithShape="0" blurRad="101600" dist="25400" dir="5400000">
              <a:srgbClr val="0F1B3D">
                <a:alpha val="12000"/>
              </a:srgbClr>
            </a:outerShdw>
          </a:effectLst>
        </p:spPr>
      </p:sp>
      <p:sp>
        <p:nvSpPr>
          <p:cNvPr id="15" name="agenda icon 3 circle"/>
          <p:cNvSpPr/>
          <p:nvPr/>
        </p:nvSpPr>
        <p:spPr>
          <a:xfrm>
            <a:off x="4206240" y="1737360"/>
            <a:ext cx="731520" cy="731520"/>
          </a:xfrm>
          <a:prstGeom prst="ellipse">
            <a:avLst/>
          </a:prstGeom>
          <a:solidFill>
            <a:schemeClr val="accent1"/>
          </a:solidFill>
          <a:ln/>
        </p:spPr>
      </p:sp>
      <p:pic>
        <p:nvPicPr>
          <p:cNvPr id="16" name="agenda icon 3" descr="preencoded.png">    </p:cNvPr>
          <p:cNvPicPr>
            <a:picLocks noChangeAspect="1"/>
          </p:cNvPicPr>
          <p:nvPr/>
        </p:nvPicPr>
        <p:blipFill>
          <a:blip r:embed="rId3"/>
          <a:stretch>
            <a:fillRect/>
          </a:stretch>
        </p:blipFill>
        <p:spPr>
          <a:xfrm>
            <a:off x="4389120" y="1920240"/>
            <a:ext cx="365760" cy="365760"/>
          </a:xfrm>
          <a:prstGeom prst="rect">
            <a:avLst/>
          </a:prstGeom>
        </p:spPr>
      </p:pic>
      <p:sp>
        <p:nvSpPr>
          <p:cNvPr id="17" name="Text 12"/>
          <p:cNvSpPr txBox="1"/>
          <p:nvPr/>
        </p:nvSpPr>
        <p:spPr>
          <a:xfrm>
            <a:off x="3913632" y="2651760"/>
            <a:ext cx="1316736" cy="365760"/>
          </a:xfrm>
          <a:prstGeom prst="rect">
            <a:avLst/>
          </a:prstGeom>
          <a:noFill/>
          <a:ln/>
        </p:spPr>
        <p:txBody>
          <a:bodyPr wrap="square" lIns="0" tIns="0" rIns="0" bIns="0" rtlCol="0" anchor="t"/>
          <a:lstStyle/>
          <a:p>
            <a:pPr rtl="1" algn="ctr" indent="0" marL="0">
              <a:buNone/>
            </a:pPr>
            <a:r>
              <a:rPr lang="ar-IQ" altLang="en-US" sz="1800" b="1" dirty="0">
                <a:solidFill>
                  <a:schemeClr val="accent1"/>
                </a:solidFill>
                <a:latin typeface="Arial" pitchFamily="34" charset="0"/>
                <a:ea typeface="Arial" pitchFamily="34" charset="-122"/>
                <a:cs typeface="Arial" pitchFamily="34" charset="-120"/>
              </a:rPr>
              <a:t>ثالثاً</a:t>
            </a:r>
            <a:endParaRPr lang="ar-IQ" sz="1800" dirty="0"/>
          </a:p>
        </p:txBody>
      </p:sp>
      <p:sp>
        <p:nvSpPr>
          <p:cNvPr id="18" name="Text 13"/>
          <p:cNvSpPr txBox="1"/>
          <p:nvPr/>
        </p:nvSpPr>
        <p:spPr>
          <a:xfrm>
            <a:off x="3931920" y="3063240"/>
            <a:ext cx="1280160" cy="1097280"/>
          </a:xfrm>
          <a:prstGeom prst="rect">
            <a:avLst/>
          </a:prstGeom>
          <a:noFill/>
          <a:ln/>
        </p:spPr>
        <p:txBody>
          <a:bodyPr wrap="square" lIns="0" tIns="0" rIns="0" bIns="0" rtlCol="0" anchor="t"/>
          <a:lstStyle/>
          <a:p>
            <a:pPr rtl="1" algn="ctr" indent="0" marL="0">
              <a:buNone/>
            </a:pPr>
            <a:r>
              <a:rPr lang="ar-IQ" altLang="en-US" sz="1500" b="1" dirty="0">
                <a:solidFill>
                  <a:schemeClr val="tx1"/>
                </a:solidFill>
                <a:latin typeface="Arial" pitchFamily="34" charset="0"/>
                <a:ea typeface="Arial" pitchFamily="34" charset="-122"/>
                <a:cs typeface="Arial" pitchFamily="34" charset="-120"/>
              </a:rPr>
              <a:t>هل ستختفي الوظائف؟</a:t>
            </a:r>
            <a:endParaRPr lang="ar-IQ" sz="1500" dirty="0"/>
          </a:p>
        </p:txBody>
      </p:sp>
      <p:sp>
        <p:nvSpPr>
          <p:cNvPr id="19" name="agenda card 4"/>
          <p:cNvSpPr/>
          <p:nvPr/>
        </p:nvSpPr>
        <p:spPr>
          <a:xfrm>
            <a:off x="2139696" y="1463040"/>
            <a:ext cx="1499616" cy="2926080"/>
          </a:xfrm>
          <a:prstGeom prst="roundRect">
            <a:avLst>
              <a:gd name="adj" fmla="val 7317"/>
            </a:avLst>
          </a:prstGeom>
          <a:solidFill>
            <a:schemeClr val="bg2"/>
          </a:solidFill>
          <a:ln/>
          <a:effectLst>
            <a:outerShdw sx="100000" sy="100000" kx="0" ky="0" algn="bl" rotWithShape="0" blurRad="101600" dist="25400" dir="5400000">
              <a:srgbClr val="0F1B3D">
                <a:alpha val="12000"/>
              </a:srgbClr>
            </a:outerShdw>
          </a:effectLst>
        </p:spPr>
      </p:sp>
      <p:sp>
        <p:nvSpPr>
          <p:cNvPr id="20" name="agenda icon 4 circle"/>
          <p:cNvSpPr/>
          <p:nvPr/>
        </p:nvSpPr>
        <p:spPr>
          <a:xfrm>
            <a:off x="2523744" y="1737360"/>
            <a:ext cx="731520" cy="731520"/>
          </a:xfrm>
          <a:prstGeom prst="ellipse">
            <a:avLst/>
          </a:prstGeom>
          <a:solidFill>
            <a:schemeClr val="accent1"/>
          </a:solidFill>
          <a:ln/>
        </p:spPr>
      </p:sp>
      <p:pic>
        <p:nvPicPr>
          <p:cNvPr id="21" name="agenda icon 4" descr="preencoded.png">    </p:cNvPr>
          <p:cNvPicPr>
            <a:picLocks noChangeAspect="1"/>
          </p:cNvPicPr>
          <p:nvPr/>
        </p:nvPicPr>
        <p:blipFill>
          <a:blip r:embed="rId4"/>
          <a:stretch>
            <a:fillRect/>
          </a:stretch>
        </p:blipFill>
        <p:spPr>
          <a:xfrm>
            <a:off x="2706624" y="1920240"/>
            <a:ext cx="365760" cy="365760"/>
          </a:xfrm>
          <a:prstGeom prst="rect">
            <a:avLst/>
          </a:prstGeom>
        </p:spPr>
      </p:pic>
      <p:sp>
        <p:nvSpPr>
          <p:cNvPr id="22" name="Text 16"/>
          <p:cNvSpPr txBox="1"/>
          <p:nvPr/>
        </p:nvSpPr>
        <p:spPr>
          <a:xfrm>
            <a:off x="2231136" y="2651760"/>
            <a:ext cx="1316736" cy="365760"/>
          </a:xfrm>
          <a:prstGeom prst="rect">
            <a:avLst/>
          </a:prstGeom>
          <a:noFill/>
          <a:ln/>
        </p:spPr>
        <p:txBody>
          <a:bodyPr wrap="square" lIns="0" tIns="0" rIns="0" bIns="0" rtlCol="0" anchor="t"/>
          <a:lstStyle/>
          <a:p>
            <a:pPr rtl="1" algn="ctr" indent="0" marL="0">
              <a:buNone/>
            </a:pPr>
            <a:r>
              <a:rPr lang="ar-IQ" altLang="en-US" sz="1800" b="1" dirty="0">
                <a:solidFill>
                  <a:schemeClr val="accent1"/>
                </a:solidFill>
                <a:latin typeface="Arial" pitchFamily="34" charset="0"/>
                <a:ea typeface="Arial" pitchFamily="34" charset="-122"/>
                <a:cs typeface="Arial" pitchFamily="34" charset="-120"/>
              </a:rPr>
              <a:t>رابعاً</a:t>
            </a:r>
            <a:endParaRPr lang="ar-IQ" sz="1800" dirty="0"/>
          </a:p>
        </p:txBody>
      </p:sp>
      <p:sp>
        <p:nvSpPr>
          <p:cNvPr id="23" name="Text 17"/>
          <p:cNvSpPr txBox="1"/>
          <p:nvPr/>
        </p:nvSpPr>
        <p:spPr>
          <a:xfrm>
            <a:off x="2249424" y="3063240"/>
            <a:ext cx="1280160" cy="1097280"/>
          </a:xfrm>
          <a:prstGeom prst="rect">
            <a:avLst/>
          </a:prstGeom>
          <a:noFill/>
          <a:ln/>
        </p:spPr>
        <p:txBody>
          <a:bodyPr wrap="square" lIns="0" tIns="0" rIns="0" bIns="0" rtlCol="0" anchor="t"/>
          <a:lstStyle/>
          <a:p>
            <a:pPr rtl="1" algn="ctr" indent="0" marL="0">
              <a:buNone/>
            </a:pPr>
            <a:r>
              <a:rPr lang="ar-IQ" altLang="en-US" sz="1500" b="1" dirty="0">
                <a:solidFill>
                  <a:schemeClr val="tx1"/>
                </a:solidFill>
                <a:latin typeface="Arial" pitchFamily="34" charset="0"/>
                <a:ea typeface="Arial" pitchFamily="34" charset="-122"/>
                <a:cs typeface="Arial" pitchFamily="34" charset="-120"/>
              </a:rPr>
              <a:t>كيف يستعد الشباب؟</a:t>
            </a:r>
            <a:endParaRPr lang="ar-IQ" sz="1500" dirty="0"/>
          </a:p>
        </p:txBody>
      </p:sp>
      <p:sp>
        <p:nvSpPr>
          <p:cNvPr id="24" name="agenda card 5"/>
          <p:cNvSpPr/>
          <p:nvPr/>
        </p:nvSpPr>
        <p:spPr>
          <a:xfrm>
            <a:off x="457200" y="1463040"/>
            <a:ext cx="1499616" cy="2926080"/>
          </a:xfrm>
          <a:prstGeom prst="roundRect">
            <a:avLst>
              <a:gd name="adj" fmla="val 7317"/>
            </a:avLst>
          </a:prstGeom>
          <a:solidFill>
            <a:schemeClr val="bg2"/>
          </a:solidFill>
          <a:ln/>
          <a:effectLst>
            <a:outerShdw sx="100000" sy="100000" kx="0" ky="0" algn="bl" rotWithShape="0" blurRad="101600" dist="25400" dir="5400000">
              <a:srgbClr val="0F1B3D">
                <a:alpha val="12000"/>
              </a:srgbClr>
            </a:outerShdw>
          </a:effectLst>
        </p:spPr>
      </p:sp>
      <p:sp>
        <p:nvSpPr>
          <p:cNvPr id="25" name="agenda icon 5 circle"/>
          <p:cNvSpPr/>
          <p:nvPr/>
        </p:nvSpPr>
        <p:spPr>
          <a:xfrm>
            <a:off x="841248" y="1737360"/>
            <a:ext cx="731520" cy="731520"/>
          </a:xfrm>
          <a:prstGeom prst="ellipse">
            <a:avLst/>
          </a:prstGeom>
          <a:solidFill>
            <a:schemeClr val="accent1"/>
          </a:solidFill>
          <a:ln/>
        </p:spPr>
      </p:sp>
      <p:pic>
        <p:nvPicPr>
          <p:cNvPr id="26" name="agenda icon 5" descr="preencoded.png">    </p:cNvPr>
          <p:cNvPicPr>
            <a:picLocks noChangeAspect="1"/>
          </p:cNvPicPr>
          <p:nvPr/>
        </p:nvPicPr>
        <p:blipFill>
          <a:blip r:embed="rId5"/>
          <a:stretch>
            <a:fillRect/>
          </a:stretch>
        </p:blipFill>
        <p:spPr>
          <a:xfrm>
            <a:off x="1024128" y="1920240"/>
            <a:ext cx="365760" cy="365760"/>
          </a:xfrm>
          <a:prstGeom prst="rect">
            <a:avLst/>
          </a:prstGeom>
        </p:spPr>
      </p:pic>
      <p:sp>
        <p:nvSpPr>
          <p:cNvPr id="27" name="Text 20"/>
          <p:cNvSpPr txBox="1"/>
          <p:nvPr/>
        </p:nvSpPr>
        <p:spPr>
          <a:xfrm>
            <a:off x="548640" y="2651760"/>
            <a:ext cx="1316736" cy="365760"/>
          </a:xfrm>
          <a:prstGeom prst="rect">
            <a:avLst/>
          </a:prstGeom>
          <a:noFill/>
          <a:ln/>
        </p:spPr>
        <p:txBody>
          <a:bodyPr wrap="square" lIns="0" tIns="0" rIns="0" bIns="0" rtlCol="0" anchor="t"/>
          <a:lstStyle/>
          <a:p>
            <a:pPr rtl="1" algn="ctr" indent="0" marL="0">
              <a:buNone/>
            </a:pPr>
            <a:r>
              <a:rPr lang="ar-IQ" altLang="en-US" sz="1800" b="1" dirty="0">
                <a:solidFill>
                  <a:schemeClr val="accent1"/>
                </a:solidFill>
                <a:latin typeface="Arial" pitchFamily="34" charset="0"/>
                <a:ea typeface="Arial" pitchFamily="34" charset="-122"/>
                <a:cs typeface="Arial" pitchFamily="34" charset="-120"/>
              </a:rPr>
              <a:t>خامساً</a:t>
            </a:r>
            <a:endParaRPr lang="ar-IQ" sz="1800" dirty="0"/>
          </a:p>
        </p:txBody>
      </p:sp>
      <p:sp>
        <p:nvSpPr>
          <p:cNvPr id="28" name="Text 21"/>
          <p:cNvSpPr txBox="1"/>
          <p:nvPr/>
        </p:nvSpPr>
        <p:spPr>
          <a:xfrm>
            <a:off x="566928" y="3063240"/>
            <a:ext cx="1280160" cy="1097280"/>
          </a:xfrm>
          <a:prstGeom prst="rect">
            <a:avLst/>
          </a:prstGeom>
          <a:noFill/>
          <a:ln/>
        </p:spPr>
        <p:txBody>
          <a:bodyPr wrap="square" lIns="0" tIns="0" rIns="0" bIns="0" rtlCol="0" anchor="t"/>
          <a:lstStyle/>
          <a:p>
            <a:pPr rtl="1" algn="ctr" indent="0" marL="0">
              <a:buNone/>
            </a:pPr>
            <a:r>
              <a:rPr lang="ar-IQ" altLang="en-US" sz="1500" b="1" dirty="0">
                <a:solidFill>
                  <a:schemeClr val="tx1"/>
                </a:solidFill>
                <a:latin typeface="Arial" pitchFamily="34" charset="0"/>
                <a:ea typeface="Arial" pitchFamily="34" charset="-122"/>
                <a:cs typeface="Arial" pitchFamily="34" charset="-120"/>
              </a:rPr>
              <a:t>مستقبل سوق العمل العراقي</a:t>
            </a:r>
            <a:endParaRPr lang="ar-IQ" sz="1500" dirty="0"/>
          </a:p>
        </p:txBody>
      </p:sp>
      <p:sp>
        <p:nvSpPr>
          <p:cNvPr id="25" name="Slide Number Placeholder 0"/>
          <p:cNvSpPr>
            <a:spLocks noGrp="1"/>
          </p:cNvSpPr>
          <p:nvPr>
            <p:ph type="sldNum" sz="quarter" idx="4294967295"/>
          </p:nvPr>
        </p:nvSpPr>
        <p:spPr>
          <a:xfrm>
            <a:off x="4572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body" hasCustomPrompt="1"/>
          </p:nvPr>
        </p:nvSpPr>
        <p:spPr>
          <a:xfrm>
            <a:off x="457200" y="274320"/>
            <a:ext cx="8229600" cy="274320"/>
          </a:xfrm>
          <a:prstGeom prst="rect">
            <a:avLst/>
          </a:prstGeom>
          <a:noFill/>
          <a:ln/>
        </p:spPr>
        <p:txBody>
          <a:bodyPr wrap="square" lIns="0" tIns="0" rIns="0" bIns="0" rtlCol="0"/>
          <a:lstStyle/>
          <a:p>
            <a:pPr rtl="1" algn="r" indent="0" marL="0">
              <a:buNone/>
            </a:pPr>
            <a:r>
              <a:rPr lang="ar-IQ" altLang="en-US" sz="1300" b="1" dirty="0">
                <a:solidFill>
                  <a:schemeClr val="accent1"/>
                </a:solidFill>
                <a:latin typeface="Arial" pitchFamily="34" charset="0"/>
                <a:ea typeface="Arial" pitchFamily="34" charset="-122"/>
                <a:cs typeface="Arial" pitchFamily="34" charset="-120"/>
              </a:rPr>
              <a:t>أولاً</a:t>
            </a:r>
            <a:endParaRPr lang="ar-IQ" sz="1300" dirty="0"/>
          </a:p>
        </p:txBody>
      </p:sp>
      <p:sp>
        <p:nvSpPr>
          <p:cNvPr id="3" name="Text 1"/>
          <p:cNvSpPr/>
          <p:nvPr>
            <p:ph idx="102" type="title" hasCustomPrompt="1"/>
          </p:nvPr>
        </p:nvSpPr>
        <p:spPr>
          <a:xfrm>
            <a:off x="457200" y="548640"/>
            <a:ext cx="8229600" cy="594360"/>
          </a:xfrm>
          <a:prstGeom prst="rect">
            <a:avLst/>
          </a:prstGeom>
          <a:noFill/>
          <a:ln/>
        </p:spPr>
        <p:txBody>
          <a:bodyPr wrap="square" lIns="0" tIns="0" rIns="0" bIns="0" rtlCol="0" anchor="ctr"/>
          <a:lstStyle/>
          <a:p>
            <a:pPr rtl="1" algn="r" indent="0" marL="0">
              <a:buNone/>
            </a:pPr>
            <a:r>
              <a:rPr lang="ar-IQ" altLang="en-US" sz="3000" b="1" dirty="0">
                <a:solidFill>
                  <a:schemeClr val="tx1"/>
                </a:solidFill>
                <a:latin typeface="Arial" pitchFamily="34" charset="0"/>
                <a:ea typeface="Arial" pitchFamily="34" charset="-122"/>
                <a:cs typeface="Arial" pitchFamily="34" charset="-120"/>
              </a:rPr>
              <a:t>تأثير الذكاء الاصطناعي في سوق العمل</a:t>
            </a:r>
            <a:endParaRPr lang="ar-IQ" sz="3000" dirty="0"/>
          </a:p>
        </p:txBody>
      </p:sp>
      <p:sp>
        <p:nvSpPr>
          <p:cNvPr id="4" name="impact card 1"/>
          <p:cNvSpPr/>
          <p:nvPr/>
        </p:nvSpPr>
        <p:spPr>
          <a:xfrm>
            <a:off x="4709160" y="1371600"/>
            <a:ext cx="3977640" cy="1463040"/>
          </a:xfrm>
          <a:prstGeom prst="roundRect">
            <a:avLst>
              <a:gd name="adj" fmla="val 7500"/>
            </a:avLst>
          </a:prstGeom>
          <a:solidFill>
            <a:schemeClr val="bg2"/>
          </a:solidFill>
          <a:ln/>
          <a:effectLst>
            <a:outerShdw sx="100000" sy="100000" kx="0" ky="0" algn="bl" rotWithShape="0" blurRad="101600" dist="25400" dir="5400000">
              <a:srgbClr val="0F1B3D">
                <a:alpha val="12000"/>
              </a:srgbClr>
            </a:outerShdw>
          </a:effectLst>
        </p:spPr>
      </p:sp>
      <p:sp>
        <p:nvSpPr>
          <p:cNvPr id="5" name="impact icon 1 circle"/>
          <p:cNvSpPr/>
          <p:nvPr/>
        </p:nvSpPr>
        <p:spPr>
          <a:xfrm>
            <a:off x="7909560" y="1600200"/>
            <a:ext cx="548640" cy="548640"/>
          </a:xfrm>
          <a:prstGeom prst="ellipse">
            <a:avLst/>
          </a:prstGeom>
          <a:solidFill>
            <a:schemeClr val="accent1"/>
          </a:solidFill>
          <a:ln/>
        </p:spPr>
      </p:sp>
      <p:pic>
        <p:nvPicPr>
          <p:cNvPr id="6" name="impact icon 1" descr="preencoded.png">    </p:cNvPr>
          <p:cNvPicPr>
            <a:picLocks noChangeAspect="1"/>
          </p:cNvPicPr>
          <p:nvPr/>
        </p:nvPicPr>
        <p:blipFill>
          <a:blip r:embed="rId1"/>
          <a:stretch>
            <a:fillRect/>
          </a:stretch>
        </p:blipFill>
        <p:spPr>
          <a:xfrm>
            <a:off x="8046720" y="1737360"/>
            <a:ext cx="274320" cy="274320"/>
          </a:xfrm>
          <a:prstGeom prst="rect">
            <a:avLst/>
          </a:prstGeom>
        </p:spPr>
      </p:pic>
      <p:sp>
        <p:nvSpPr>
          <p:cNvPr id="7" name="Text 4"/>
          <p:cNvSpPr txBox="1"/>
          <p:nvPr/>
        </p:nvSpPr>
        <p:spPr>
          <a:xfrm>
            <a:off x="4937760" y="1572768"/>
            <a:ext cx="2834640" cy="347472"/>
          </a:xfrm>
          <a:prstGeom prst="rect">
            <a:avLst/>
          </a:prstGeom>
          <a:noFill/>
          <a:ln/>
        </p:spPr>
        <p:txBody>
          <a:bodyPr wrap="square" lIns="0" tIns="0" rIns="0" bIns="0" rtlCol="0" anchor="t"/>
          <a:lstStyle/>
          <a:p>
            <a:pPr rtl="1" algn="r" indent="0" marL="0">
              <a:buNone/>
            </a:pPr>
            <a:r>
              <a:rPr lang="ar-IQ" altLang="en-US" sz="1700" b="1" dirty="0">
                <a:solidFill>
                  <a:schemeClr val="tx1"/>
                </a:solidFill>
                <a:latin typeface="Arial" pitchFamily="34" charset="0"/>
                <a:ea typeface="Arial" pitchFamily="34" charset="-122"/>
                <a:cs typeface="Arial" pitchFamily="34" charset="-120"/>
              </a:rPr>
              <a:t>زيادة الإنتاجية والكفاءة</a:t>
            </a:r>
            <a:endParaRPr lang="ar-IQ" sz="1700" dirty="0"/>
          </a:p>
        </p:txBody>
      </p:sp>
      <p:sp>
        <p:nvSpPr>
          <p:cNvPr id="8" name="Text 5"/>
          <p:cNvSpPr txBox="1"/>
          <p:nvPr/>
        </p:nvSpPr>
        <p:spPr>
          <a:xfrm>
            <a:off x="4937760" y="1965960"/>
            <a:ext cx="2834640" cy="777240"/>
          </a:xfrm>
          <a:prstGeom prst="rect">
            <a:avLst/>
          </a:prstGeom>
          <a:noFill/>
          <a:ln/>
        </p:spPr>
        <p:txBody>
          <a:bodyPr wrap="square" lIns="0" tIns="0" rIns="0" bIns="0" rtlCol="0" anchor="t"/>
          <a:lstStyle/>
          <a:p>
            <a:pPr rtl="1" algn="r" indent="0" marL="0">
              <a:lnSpc>
                <a:spcPct val="105000"/>
              </a:lnSpc>
              <a:buNone/>
            </a:pPr>
            <a:r>
              <a:rPr lang="ar-IQ" altLang="en-US" sz="1400" dirty="0">
                <a:solidFill>
                  <a:schemeClr val="accent6"/>
                </a:solidFill>
                <a:latin typeface="Arial" pitchFamily="34" charset="0"/>
                <a:ea typeface="Arial" pitchFamily="34" charset="-122"/>
                <a:cs typeface="Arial" pitchFamily="34" charset="-120"/>
              </a:rPr>
              <a:t>أتمتة المهام المتكررة وتحليل البيانات وإعداد التقارير، ليتفرغ العاملون للتحليل واتخاذ القرار.</a:t>
            </a:r>
            <a:endParaRPr lang="ar-IQ" sz="1400" dirty="0"/>
          </a:p>
        </p:txBody>
      </p:sp>
      <p:sp>
        <p:nvSpPr>
          <p:cNvPr id="9" name="impact card 2"/>
          <p:cNvSpPr/>
          <p:nvPr/>
        </p:nvSpPr>
        <p:spPr>
          <a:xfrm>
            <a:off x="457200" y="1371600"/>
            <a:ext cx="3977640" cy="1463040"/>
          </a:xfrm>
          <a:prstGeom prst="roundRect">
            <a:avLst>
              <a:gd name="adj" fmla="val 7500"/>
            </a:avLst>
          </a:prstGeom>
          <a:solidFill>
            <a:schemeClr val="bg2"/>
          </a:solidFill>
          <a:ln/>
          <a:effectLst>
            <a:outerShdw sx="100000" sy="100000" kx="0" ky="0" algn="bl" rotWithShape="0" blurRad="101600" dist="25400" dir="5400000">
              <a:srgbClr val="0F1B3D">
                <a:alpha val="12000"/>
              </a:srgbClr>
            </a:outerShdw>
          </a:effectLst>
        </p:spPr>
      </p:sp>
      <p:sp>
        <p:nvSpPr>
          <p:cNvPr id="10" name="impact icon 2 circle"/>
          <p:cNvSpPr/>
          <p:nvPr/>
        </p:nvSpPr>
        <p:spPr>
          <a:xfrm>
            <a:off x="3657600" y="1600200"/>
            <a:ext cx="548640" cy="548640"/>
          </a:xfrm>
          <a:prstGeom prst="ellipse">
            <a:avLst/>
          </a:prstGeom>
          <a:solidFill>
            <a:schemeClr val="accent1"/>
          </a:solidFill>
          <a:ln/>
        </p:spPr>
      </p:sp>
      <p:pic>
        <p:nvPicPr>
          <p:cNvPr id="11" name="impact icon 2" descr="preencoded.png">    </p:cNvPr>
          <p:cNvPicPr>
            <a:picLocks noChangeAspect="1"/>
          </p:cNvPicPr>
          <p:nvPr/>
        </p:nvPicPr>
        <p:blipFill>
          <a:blip r:embed="rId2"/>
          <a:stretch>
            <a:fillRect/>
          </a:stretch>
        </p:blipFill>
        <p:spPr>
          <a:xfrm>
            <a:off x="3794760" y="1737360"/>
            <a:ext cx="274320" cy="274320"/>
          </a:xfrm>
          <a:prstGeom prst="rect">
            <a:avLst/>
          </a:prstGeom>
        </p:spPr>
      </p:pic>
      <p:sp>
        <p:nvSpPr>
          <p:cNvPr id="12" name="Text 8"/>
          <p:cNvSpPr txBox="1"/>
          <p:nvPr/>
        </p:nvSpPr>
        <p:spPr>
          <a:xfrm>
            <a:off x="685800" y="1572768"/>
            <a:ext cx="2834640" cy="347472"/>
          </a:xfrm>
          <a:prstGeom prst="rect">
            <a:avLst/>
          </a:prstGeom>
          <a:noFill/>
          <a:ln/>
        </p:spPr>
        <p:txBody>
          <a:bodyPr wrap="square" lIns="0" tIns="0" rIns="0" bIns="0" rtlCol="0" anchor="t"/>
          <a:lstStyle/>
          <a:p>
            <a:pPr rtl="1" algn="r" indent="0" marL="0">
              <a:buNone/>
            </a:pPr>
            <a:r>
              <a:rPr lang="ar-IQ" altLang="en-US" sz="1700" b="1" dirty="0">
                <a:solidFill>
                  <a:schemeClr val="tx1"/>
                </a:solidFill>
                <a:latin typeface="Arial" pitchFamily="34" charset="0"/>
                <a:ea typeface="Arial" pitchFamily="34" charset="-122"/>
                <a:cs typeface="Arial" pitchFamily="34" charset="-120"/>
              </a:rPr>
              <a:t>تغيّر طبيعة الوظائف</a:t>
            </a:r>
            <a:endParaRPr lang="ar-IQ" sz="1700" dirty="0"/>
          </a:p>
        </p:txBody>
      </p:sp>
      <p:sp>
        <p:nvSpPr>
          <p:cNvPr id="13" name="Text 9"/>
          <p:cNvSpPr txBox="1"/>
          <p:nvPr/>
        </p:nvSpPr>
        <p:spPr>
          <a:xfrm>
            <a:off x="685800" y="1965960"/>
            <a:ext cx="2834640" cy="777240"/>
          </a:xfrm>
          <a:prstGeom prst="rect">
            <a:avLst/>
          </a:prstGeom>
          <a:noFill/>
          <a:ln/>
        </p:spPr>
        <p:txBody>
          <a:bodyPr wrap="square" lIns="0" tIns="0" rIns="0" bIns="0" rtlCol="0" anchor="t"/>
          <a:lstStyle/>
          <a:p>
            <a:pPr rtl="1" algn="r" indent="0" marL="0">
              <a:lnSpc>
                <a:spcPct val="105000"/>
              </a:lnSpc>
              <a:buNone/>
            </a:pPr>
            <a:r>
              <a:rPr lang="ar-IQ" altLang="en-US" sz="1400" dirty="0">
                <a:solidFill>
                  <a:schemeClr val="accent6"/>
                </a:solidFill>
                <a:latin typeface="Arial" pitchFamily="34" charset="0"/>
                <a:ea typeface="Arial" pitchFamily="34" charset="-122"/>
                <a:cs typeface="Arial" pitchFamily="34" charset="-120"/>
              </a:rPr>
              <a:t>تقلّ الحاجة إلى المهام الروتينية كإدخال البيانات، فتتغيّر الوظائف بدلاً من أن تُلغى بالكامل.</a:t>
            </a:r>
            <a:endParaRPr lang="ar-IQ" sz="1400" dirty="0"/>
          </a:p>
        </p:txBody>
      </p:sp>
      <p:sp>
        <p:nvSpPr>
          <p:cNvPr id="14" name="impact card 3"/>
          <p:cNvSpPr/>
          <p:nvPr/>
        </p:nvSpPr>
        <p:spPr>
          <a:xfrm>
            <a:off x="4709160" y="3108960"/>
            <a:ext cx="3977640" cy="1463040"/>
          </a:xfrm>
          <a:prstGeom prst="roundRect">
            <a:avLst>
              <a:gd name="adj" fmla="val 7500"/>
            </a:avLst>
          </a:prstGeom>
          <a:solidFill>
            <a:schemeClr val="bg2"/>
          </a:solidFill>
          <a:ln/>
          <a:effectLst>
            <a:outerShdw sx="100000" sy="100000" kx="0" ky="0" algn="bl" rotWithShape="0" blurRad="101600" dist="25400" dir="5400000">
              <a:srgbClr val="0F1B3D">
                <a:alpha val="12000"/>
              </a:srgbClr>
            </a:outerShdw>
          </a:effectLst>
        </p:spPr>
      </p:sp>
      <p:sp>
        <p:nvSpPr>
          <p:cNvPr id="15" name="impact icon 3 circle"/>
          <p:cNvSpPr/>
          <p:nvPr/>
        </p:nvSpPr>
        <p:spPr>
          <a:xfrm>
            <a:off x="7909560" y="3337560"/>
            <a:ext cx="548640" cy="548640"/>
          </a:xfrm>
          <a:prstGeom prst="ellipse">
            <a:avLst/>
          </a:prstGeom>
          <a:solidFill>
            <a:schemeClr val="accent1"/>
          </a:solidFill>
          <a:ln/>
        </p:spPr>
      </p:sp>
      <p:pic>
        <p:nvPicPr>
          <p:cNvPr id="16" name="impact icon 3" descr="preencoded.png">    </p:cNvPr>
          <p:cNvPicPr>
            <a:picLocks noChangeAspect="1"/>
          </p:cNvPicPr>
          <p:nvPr/>
        </p:nvPicPr>
        <p:blipFill>
          <a:blip r:embed="rId3"/>
          <a:stretch>
            <a:fillRect/>
          </a:stretch>
        </p:blipFill>
        <p:spPr>
          <a:xfrm>
            <a:off x="8046720" y="3474720"/>
            <a:ext cx="274320" cy="274320"/>
          </a:xfrm>
          <a:prstGeom prst="rect">
            <a:avLst/>
          </a:prstGeom>
        </p:spPr>
      </p:pic>
      <p:sp>
        <p:nvSpPr>
          <p:cNvPr id="17" name="Text 12"/>
          <p:cNvSpPr txBox="1"/>
          <p:nvPr/>
        </p:nvSpPr>
        <p:spPr>
          <a:xfrm>
            <a:off x="4937760" y="3310128"/>
            <a:ext cx="2834640" cy="347472"/>
          </a:xfrm>
          <a:prstGeom prst="rect">
            <a:avLst/>
          </a:prstGeom>
          <a:noFill/>
          <a:ln/>
        </p:spPr>
        <p:txBody>
          <a:bodyPr wrap="square" lIns="0" tIns="0" rIns="0" bIns="0" rtlCol="0" anchor="t"/>
          <a:lstStyle/>
          <a:p>
            <a:pPr rtl="1" algn="r" indent="0" marL="0">
              <a:buNone/>
            </a:pPr>
            <a:r>
              <a:rPr lang="ar-IQ" altLang="en-US" sz="1700" b="1" dirty="0">
                <a:solidFill>
                  <a:schemeClr val="tx1"/>
                </a:solidFill>
                <a:latin typeface="Arial" pitchFamily="34" charset="0"/>
                <a:ea typeface="Arial" pitchFamily="34" charset="-122"/>
                <a:cs typeface="Arial" pitchFamily="34" charset="-120"/>
              </a:rPr>
              <a:t>ظهور فرص عمل جديدة</a:t>
            </a:r>
            <a:endParaRPr lang="ar-IQ" sz="1700" dirty="0"/>
          </a:p>
        </p:txBody>
      </p:sp>
      <p:sp>
        <p:nvSpPr>
          <p:cNvPr id="18" name="Text 13"/>
          <p:cNvSpPr txBox="1"/>
          <p:nvPr/>
        </p:nvSpPr>
        <p:spPr>
          <a:xfrm>
            <a:off x="4937760" y="3703320"/>
            <a:ext cx="2834640" cy="777240"/>
          </a:xfrm>
          <a:prstGeom prst="rect">
            <a:avLst/>
          </a:prstGeom>
          <a:noFill/>
          <a:ln/>
        </p:spPr>
        <p:txBody>
          <a:bodyPr wrap="square" lIns="0" tIns="0" rIns="0" bIns="0" rtlCol="0" anchor="t"/>
          <a:lstStyle/>
          <a:p>
            <a:pPr rtl="1" algn="r" indent="0" marL="0">
              <a:lnSpc>
                <a:spcPct val="105000"/>
              </a:lnSpc>
              <a:buNone/>
            </a:pPr>
            <a:r>
              <a:rPr lang="ar-IQ" altLang="en-US" sz="1400" dirty="0">
                <a:solidFill>
                  <a:schemeClr val="accent6"/>
                </a:solidFill>
                <a:latin typeface="Arial" pitchFamily="34" charset="0"/>
                <a:ea typeface="Arial" pitchFamily="34" charset="-122"/>
                <a:cs typeface="Arial" pitchFamily="34" charset="-120"/>
              </a:rPr>
              <a:t>اختصاصيو البيانات، مهندسو الذكاء الاصطناعي، خبراء الأمن السيبراني، المطورون ومتخصصو الحوكمة.</a:t>
            </a:r>
            <a:endParaRPr lang="ar-IQ" sz="1400" dirty="0"/>
          </a:p>
        </p:txBody>
      </p:sp>
      <p:sp>
        <p:nvSpPr>
          <p:cNvPr id="19" name="impact card 4"/>
          <p:cNvSpPr/>
          <p:nvPr/>
        </p:nvSpPr>
        <p:spPr>
          <a:xfrm>
            <a:off x="457200" y="3108960"/>
            <a:ext cx="3977640" cy="1463040"/>
          </a:xfrm>
          <a:prstGeom prst="roundRect">
            <a:avLst>
              <a:gd name="adj" fmla="val 7500"/>
            </a:avLst>
          </a:prstGeom>
          <a:solidFill>
            <a:schemeClr val="bg2"/>
          </a:solidFill>
          <a:ln/>
          <a:effectLst>
            <a:outerShdw sx="100000" sy="100000" kx="0" ky="0" algn="bl" rotWithShape="0" blurRad="101600" dist="25400" dir="5400000">
              <a:srgbClr val="0F1B3D">
                <a:alpha val="12000"/>
              </a:srgbClr>
            </a:outerShdw>
          </a:effectLst>
        </p:spPr>
      </p:sp>
      <p:sp>
        <p:nvSpPr>
          <p:cNvPr id="20" name="impact icon 4 circle"/>
          <p:cNvSpPr/>
          <p:nvPr/>
        </p:nvSpPr>
        <p:spPr>
          <a:xfrm>
            <a:off x="3657600" y="3337560"/>
            <a:ext cx="548640" cy="548640"/>
          </a:xfrm>
          <a:prstGeom prst="ellipse">
            <a:avLst/>
          </a:prstGeom>
          <a:solidFill>
            <a:schemeClr val="accent1"/>
          </a:solidFill>
          <a:ln/>
        </p:spPr>
      </p:sp>
      <p:pic>
        <p:nvPicPr>
          <p:cNvPr id="21" name="impact icon 4" descr="preencoded.png">    </p:cNvPr>
          <p:cNvPicPr>
            <a:picLocks noChangeAspect="1"/>
          </p:cNvPicPr>
          <p:nvPr/>
        </p:nvPicPr>
        <p:blipFill>
          <a:blip r:embed="rId4"/>
          <a:stretch>
            <a:fillRect/>
          </a:stretch>
        </p:blipFill>
        <p:spPr>
          <a:xfrm>
            <a:off x="3794760" y="3474720"/>
            <a:ext cx="274320" cy="274320"/>
          </a:xfrm>
          <a:prstGeom prst="rect">
            <a:avLst/>
          </a:prstGeom>
        </p:spPr>
      </p:pic>
      <p:sp>
        <p:nvSpPr>
          <p:cNvPr id="22" name="Text 16"/>
          <p:cNvSpPr txBox="1"/>
          <p:nvPr/>
        </p:nvSpPr>
        <p:spPr>
          <a:xfrm>
            <a:off x="685800" y="3310128"/>
            <a:ext cx="2834640" cy="347472"/>
          </a:xfrm>
          <a:prstGeom prst="rect">
            <a:avLst/>
          </a:prstGeom>
          <a:noFill/>
          <a:ln/>
        </p:spPr>
        <p:txBody>
          <a:bodyPr wrap="square" lIns="0" tIns="0" rIns="0" bIns="0" rtlCol="0" anchor="t"/>
          <a:lstStyle/>
          <a:p>
            <a:pPr rtl="1" algn="r" indent="0" marL="0">
              <a:buNone/>
            </a:pPr>
            <a:r>
              <a:rPr lang="ar-IQ" altLang="en-US" sz="1700" b="1" dirty="0">
                <a:solidFill>
                  <a:schemeClr val="tx1"/>
                </a:solidFill>
                <a:latin typeface="Arial" pitchFamily="34" charset="0"/>
                <a:ea typeface="Arial" pitchFamily="34" charset="-122"/>
                <a:cs typeface="Arial" pitchFamily="34" charset="-120"/>
              </a:rPr>
              <a:t>تطوير المهارات المهنية</a:t>
            </a:r>
            <a:endParaRPr lang="ar-IQ" sz="1700" dirty="0"/>
          </a:p>
        </p:txBody>
      </p:sp>
      <p:sp>
        <p:nvSpPr>
          <p:cNvPr id="23" name="Text 17"/>
          <p:cNvSpPr txBox="1"/>
          <p:nvPr/>
        </p:nvSpPr>
        <p:spPr>
          <a:xfrm>
            <a:off x="685800" y="3703320"/>
            <a:ext cx="2834640" cy="777240"/>
          </a:xfrm>
          <a:prstGeom prst="rect">
            <a:avLst/>
          </a:prstGeom>
          <a:noFill/>
          <a:ln/>
        </p:spPr>
        <p:txBody>
          <a:bodyPr wrap="square" lIns="0" tIns="0" rIns="0" bIns="0" rtlCol="0" anchor="t"/>
          <a:lstStyle/>
          <a:p>
            <a:pPr rtl="1" algn="r" indent="0" marL="0">
              <a:lnSpc>
                <a:spcPct val="105000"/>
              </a:lnSpc>
              <a:buNone/>
            </a:pPr>
            <a:r>
              <a:rPr lang="ar-IQ" altLang="en-US" sz="1400" dirty="0">
                <a:solidFill>
                  <a:schemeClr val="accent6"/>
                </a:solidFill>
                <a:latin typeface="Arial" pitchFamily="34" charset="0"/>
                <a:ea typeface="Arial" pitchFamily="34" charset="-122"/>
                <a:cs typeface="Arial" pitchFamily="34" charset="-120"/>
              </a:rPr>
              <a:t>إتقان الأدوات الرقمية، والتفكير النقدي، وحل المشكلات، والتحقق من مخرجات الأنظمة الذكية.</a:t>
            </a:r>
            <a:endParaRPr lang="ar-IQ" sz="1400" dirty="0"/>
          </a:p>
        </p:txBody>
      </p:sp>
      <p:sp>
        <p:nvSpPr>
          <p:cNvPr id="25" name="Slide Number Placeholder 0"/>
          <p:cNvSpPr>
            <a:spLocks noGrp="1"/>
          </p:cNvSpPr>
          <p:nvPr>
            <p:ph type="sldNum" sz="quarter" idx="4294967295"/>
          </p:nvPr>
        </p:nvSpPr>
        <p:spPr>
          <a:xfrm>
            <a:off x="4572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body" hasCustomPrompt="1"/>
          </p:nvPr>
        </p:nvSpPr>
        <p:spPr>
          <a:xfrm>
            <a:off x="457200" y="274320"/>
            <a:ext cx="8229600" cy="274320"/>
          </a:xfrm>
          <a:prstGeom prst="rect">
            <a:avLst/>
          </a:prstGeom>
          <a:noFill/>
          <a:ln/>
        </p:spPr>
        <p:txBody>
          <a:bodyPr wrap="square" lIns="0" tIns="0" rIns="0" bIns="0" rtlCol="0"/>
          <a:lstStyle/>
          <a:p>
            <a:pPr rtl="1" algn="r" indent="0" marL="0">
              <a:buNone/>
            </a:pPr>
            <a:r>
              <a:rPr lang="ar-IQ" altLang="en-US" sz="1300" b="1" dirty="0">
                <a:solidFill>
                  <a:schemeClr val="accent1"/>
                </a:solidFill>
                <a:latin typeface="Arial" pitchFamily="34" charset="0"/>
                <a:ea typeface="Arial" pitchFamily="34" charset="-122"/>
                <a:cs typeface="Arial" pitchFamily="34" charset="-120"/>
              </a:rPr>
              <a:t>ثانياً</a:t>
            </a:r>
            <a:endParaRPr lang="ar-IQ" sz="1300" dirty="0"/>
          </a:p>
        </p:txBody>
      </p:sp>
      <p:sp>
        <p:nvSpPr>
          <p:cNvPr id="3" name="Text 1"/>
          <p:cNvSpPr/>
          <p:nvPr>
            <p:ph idx="102" type="title" hasCustomPrompt="1"/>
          </p:nvPr>
        </p:nvSpPr>
        <p:spPr>
          <a:xfrm>
            <a:off x="457200" y="548640"/>
            <a:ext cx="8229600" cy="594360"/>
          </a:xfrm>
          <a:prstGeom prst="rect">
            <a:avLst/>
          </a:prstGeom>
          <a:noFill/>
          <a:ln/>
        </p:spPr>
        <p:txBody>
          <a:bodyPr wrap="square" lIns="0" tIns="0" rIns="0" bIns="0" rtlCol="0" anchor="ctr"/>
          <a:lstStyle/>
          <a:p>
            <a:pPr rtl="1" algn="r" indent="0" marL="0">
              <a:buNone/>
            </a:pPr>
            <a:r>
              <a:rPr lang="ar-IQ" altLang="en-US" sz="3000" b="1" dirty="0">
                <a:solidFill>
                  <a:schemeClr val="tx1"/>
                </a:solidFill>
                <a:latin typeface="Arial" pitchFamily="34" charset="0"/>
                <a:ea typeface="Arial" pitchFamily="34" charset="-122"/>
                <a:cs typeface="Arial" pitchFamily="34" charset="-120"/>
              </a:rPr>
              <a:t>القطاعات الأكثر تأثراً</a:t>
            </a:r>
            <a:endParaRPr lang="ar-IQ" sz="3000" dirty="0"/>
          </a:p>
        </p:txBody>
      </p:sp>
      <p:sp>
        <p:nvSpPr>
          <p:cNvPr id="4" name="sector card 1"/>
          <p:cNvSpPr/>
          <p:nvPr/>
        </p:nvSpPr>
        <p:spPr>
          <a:xfrm>
            <a:off x="6835140" y="1371600"/>
            <a:ext cx="1851660" cy="1481328"/>
          </a:xfrm>
          <a:prstGeom prst="roundRect">
            <a:avLst>
              <a:gd name="adj" fmla="val 7407"/>
            </a:avLst>
          </a:prstGeom>
          <a:solidFill>
            <a:schemeClr val="bg2"/>
          </a:solidFill>
          <a:ln/>
          <a:effectLst>
            <a:outerShdw sx="100000" sy="100000" kx="0" ky="0" algn="bl" rotWithShape="0" blurRad="101600" dist="25400" dir="5400000">
              <a:srgbClr val="0F1B3D">
                <a:alpha val="12000"/>
              </a:srgbClr>
            </a:outerShdw>
          </a:effectLst>
        </p:spPr>
      </p:sp>
      <p:sp>
        <p:nvSpPr>
          <p:cNvPr id="5" name="sector icon 1 circle"/>
          <p:cNvSpPr/>
          <p:nvPr/>
        </p:nvSpPr>
        <p:spPr>
          <a:xfrm>
            <a:off x="8211312" y="1527048"/>
            <a:ext cx="365760" cy="365760"/>
          </a:xfrm>
          <a:prstGeom prst="ellipse">
            <a:avLst/>
          </a:prstGeom>
          <a:solidFill>
            <a:schemeClr val="accent1"/>
          </a:solidFill>
          <a:ln/>
        </p:spPr>
      </p:sp>
      <p:pic>
        <p:nvPicPr>
          <p:cNvPr id="6" name="sector icon 1" descr="preencoded.png">    </p:cNvPr>
          <p:cNvPicPr>
            <a:picLocks noChangeAspect="1"/>
          </p:cNvPicPr>
          <p:nvPr/>
        </p:nvPicPr>
        <p:blipFill>
          <a:blip r:embed="rId1"/>
          <a:stretch>
            <a:fillRect/>
          </a:stretch>
        </p:blipFill>
        <p:spPr>
          <a:xfrm>
            <a:off x="8302752" y="1618488"/>
            <a:ext cx="182880" cy="182880"/>
          </a:xfrm>
          <a:prstGeom prst="rect">
            <a:avLst/>
          </a:prstGeom>
        </p:spPr>
      </p:pic>
      <p:sp>
        <p:nvSpPr>
          <p:cNvPr id="7" name="Text 4"/>
          <p:cNvSpPr txBox="1"/>
          <p:nvPr/>
        </p:nvSpPr>
        <p:spPr>
          <a:xfrm>
            <a:off x="6908292" y="1508760"/>
            <a:ext cx="1284732" cy="411480"/>
          </a:xfrm>
          <a:prstGeom prst="rect">
            <a:avLst/>
          </a:prstGeom>
          <a:noFill/>
          <a:ln/>
        </p:spPr>
        <p:txBody>
          <a:bodyPr wrap="square" lIns="0" tIns="0" rIns="0" bIns="0" rtlCol="0" anchor="ctr"/>
          <a:lstStyle/>
          <a:p>
            <a:pPr rtl="1" algn="r" indent="0" marL="0">
              <a:buNone/>
            </a:pPr>
            <a:r>
              <a:rPr lang="ar-IQ" altLang="en-US" sz="1400" b="1" dirty="0">
                <a:solidFill>
                  <a:schemeClr val="tx1"/>
                </a:solidFill>
                <a:latin typeface="Arial" pitchFamily="34" charset="0"/>
                <a:ea typeface="Arial" pitchFamily="34" charset="-122"/>
                <a:cs typeface="Arial" pitchFamily="34" charset="-120"/>
              </a:rPr>
              <a:t>التعليم</a:t>
            </a:r>
            <a:endParaRPr lang="ar-IQ" sz="1400" dirty="0"/>
          </a:p>
        </p:txBody>
      </p:sp>
      <p:sp>
        <p:nvSpPr>
          <p:cNvPr id="8" name="Text 5"/>
          <p:cNvSpPr txBox="1"/>
          <p:nvPr/>
        </p:nvSpPr>
        <p:spPr>
          <a:xfrm>
            <a:off x="6972300" y="2011680"/>
            <a:ext cx="1577340" cy="777240"/>
          </a:xfrm>
          <a:prstGeom prst="rect">
            <a:avLst/>
          </a:prstGeom>
          <a:noFill/>
          <a:ln/>
        </p:spPr>
        <p:txBody>
          <a:bodyPr wrap="square" lIns="0" tIns="0" rIns="0" bIns="0" rtlCol="0" anchor="t"/>
          <a:lstStyle/>
          <a:p>
            <a:pPr rtl="1" algn="r" indent="0" marL="0">
              <a:buNone/>
            </a:pPr>
            <a:r>
              <a:rPr lang="ar-IQ" altLang="en-US" sz="1300" dirty="0">
                <a:solidFill>
                  <a:schemeClr val="accent6"/>
                </a:solidFill>
                <a:latin typeface="Arial" pitchFamily="34" charset="0"/>
                <a:ea typeface="Arial" pitchFamily="34" charset="-122"/>
                <a:cs typeface="Arial" pitchFamily="34" charset="-120"/>
              </a:rPr>
              <a:t>إعداد المواد التعليمية، وتصميم الاختبارات، وتحليل أداء الطلبة</a:t>
            </a:r>
            <a:endParaRPr lang="ar-IQ" sz="1300" dirty="0"/>
          </a:p>
        </p:txBody>
      </p:sp>
      <p:sp>
        <p:nvSpPr>
          <p:cNvPr id="9" name="sector card 2"/>
          <p:cNvSpPr/>
          <p:nvPr/>
        </p:nvSpPr>
        <p:spPr>
          <a:xfrm>
            <a:off x="4709160" y="1371600"/>
            <a:ext cx="1851660" cy="1481328"/>
          </a:xfrm>
          <a:prstGeom prst="roundRect">
            <a:avLst>
              <a:gd name="adj" fmla="val 7407"/>
            </a:avLst>
          </a:prstGeom>
          <a:solidFill>
            <a:schemeClr val="bg2"/>
          </a:solidFill>
          <a:ln/>
          <a:effectLst>
            <a:outerShdw sx="100000" sy="100000" kx="0" ky="0" algn="bl" rotWithShape="0" blurRad="101600" dist="25400" dir="5400000">
              <a:srgbClr val="0F1B3D">
                <a:alpha val="12000"/>
              </a:srgbClr>
            </a:outerShdw>
          </a:effectLst>
        </p:spPr>
      </p:sp>
      <p:sp>
        <p:nvSpPr>
          <p:cNvPr id="10" name="sector icon 2 circle"/>
          <p:cNvSpPr/>
          <p:nvPr/>
        </p:nvSpPr>
        <p:spPr>
          <a:xfrm>
            <a:off x="6085332" y="1527048"/>
            <a:ext cx="365760" cy="365760"/>
          </a:xfrm>
          <a:prstGeom prst="ellipse">
            <a:avLst/>
          </a:prstGeom>
          <a:solidFill>
            <a:schemeClr val="accent1"/>
          </a:solidFill>
          <a:ln/>
        </p:spPr>
      </p:sp>
      <p:pic>
        <p:nvPicPr>
          <p:cNvPr id="11" name="sector icon 2" descr="preencoded.png">    </p:cNvPr>
          <p:cNvPicPr>
            <a:picLocks noChangeAspect="1"/>
          </p:cNvPicPr>
          <p:nvPr/>
        </p:nvPicPr>
        <p:blipFill>
          <a:blip r:embed="rId2"/>
          <a:stretch>
            <a:fillRect/>
          </a:stretch>
        </p:blipFill>
        <p:spPr>
          <a:xfrm>
            <a:off x="6176772" y="1618488"/>
            <a:ext cx="182880" cy="182880"/>
          </a:xfrm>
          <a:prstGeom prst="rect">
            <a:avLst/>
          </a:prstGeom>
        </p:spPr>
      </p:pic>
      <p:sp>
        <p:nvSpPr>
          <p:cNvPr id="12" name="Text 8"/>
          <p:cNvSpPr txBox="1"/>
          <p:nvPr/>
        </p:nvSpPr>
        <p:spPr>
          <a:xfrm>
            <a:off x="4782312" y="1508760"/>
            <a:ext cx="1284732" cy="411480"/>
          </a:xfrm>
          <a:prstGeom prst="rect">
            <a:avLst/>
          </a:prstGeom>
          <a:noFill/>
          <a:ln/>
        </p:spPr>
        <p:txBody>
          <a:bodyPr wrap="square" lIns="0" tIns="0" rIns="0" bIns="0" rtlCol="0" anchor="ctr"/>
          <a:lstStyle/>
          <a:p>
            <a:pPr rtl="1" algn="r" indent="0" marL="0">
              <a:buNone/>
            </a:pPr>
            <a:r>
              <a:rPr lang="ar-IQ" altLang="en-US" sz="1400" b="1" dirty="0">
                <a:solidFill>
                  <a:schemeClr val="tx1"/>
                </a:solidFill>
                <a:latin typeface="Arial" pitchFamily="34" charset="0"/>
                <a:ea typeface="Arial" pitchFamily="34" charset="-122"/>
                <a:cs typeface="Arial" pitchFamily="34" charset="-120"/>
              </a:rPr>
              <a:t>القانون</a:t>
            </a:r>
            <a:endParaRPr lang="ar-IQ" sz="1400" dirty="0"/>
          </a:p>
        </p:txBody>
      </p:sp>
      <p:sp>
        <p:nvSpPr>
          <p:cNvPr id="13" name="Text 9"/>
          <p:cNvSpPr txBox="1"/>
          <p:nvPr/>
        </p:nvSpPr>
        <p:spPr>
          <a:xfrm>
            <a:off x="4846320" y="2011680"/>
            <a:ext cx="1577340" cy="777240"/>
          </a:xfrm>
          <a:prstGeom prst="rect">
            <a:avLst/>
          </a:prstGeom>
          <a:noFill/>
          <a:ln/>
        </p:spPr>
        <p:txBody>
          <a:bodyPr wrap="square" lIns="0" tIns="0" rIns="0" bIns="0" rtlCol="0" anchor="t"/>
          <a:lstStyle/>
          <a:p>
            <a:pPr rtl="1" algn="r" indent="0" marL="0">
              <a:buNone/>
            </a:pPr>
            <a:r>
              <a:rPr lang="ar-IQ" altLang="en-US" sz="1300" dirty="0">
                <a:solidFill>
                  <a:schemeClr val="accent6"/>
                </a:solidFill>
                <a:latin typeface="Arial" pitchFamily="34" charset="0"/>
                <a:ea typeface="Arial" pitchFamily="34" charset="-122"/>
                <a:cs typeface="Arial" pitchFamily="34" charset="-120"/>
              </a:rPr>
              <a:t>البحث القانوني، وتحليل العقود، وتنظيم الوثائق</a:t>
            </a:r>
            <a:endParaRPr lang="ar-IQ" sz="1300" dirty="0"/>
          </a:p>
        </p:txBody>
      </p:sp>
      <p:sp>
        <p:nvSpPr>
          <p:cNvPr id="14" name="sector card 3"/>
          <p:cNvSpPr/>
          <p:nvPr/>
        </p:nvSpPr>
        <p:spPr>
          <a:xfrm>
            <a:off x="2583180" y="1371600"/>
            <a:ext cx="1851660" cy="1481328"/>
          </a:xfrm>
          <a:prstGeom prst="roundRect">
            <a:avLst>
              <a:gd name="adj" fmla="val 7407"/>
            </a:avLst>
          </a:prstGeom>
          <a:solidFill>
            <a:schemeClr val="bg2"/>
          </a:solidFill>
          <a:ln/>
          <a:effectLst>
            <a:outerShdw sx="100000" sy="100000" kx="0" ky="0" algn="bl" rotWithShape="0" blurRad="101600" dist="25400" dir="5400000">
              <a:srgbClr val="0F1B3D">
                <a:alpha val="12000"/>
              </a:srgbClr>
            </a:outerShdw>
          </a:effectLst>
        </p:spPr>
      </p:sp>
      <p:sp>
        <p:nvSpPr>
          <p:cNvPr id="15" name="sector icon 3 circle"/>
          <p:cNvSpPr/>
          <p:nvPr/>
        </p:nvSpPr>
        <p:spPr>
          <a:xfrm>
            <a:off x="3959352" y="1527048"/>
            <a:ext cx="365760" cy="365760"/>
          </a:xfrm>
          <a:prstGeom prst="ellipse">
            <a:avLst/>
          </a:prstGeom>
          <a:solidFill>
            <a:schemeClr val="accent1"/>
          </a:solidFill>
          <a:ln/>
        </p:spPr>
      </p:sp>
      <p:pic>
        <p:nvPicPr>
          <p:cNvPr id="16" name="sector icon 3" descr="preencoded.png">    </p:cNvPr>
          <p:cNvPicPr>
            <a:picLocks noChangeAspect="1"/>
          </p:cNvPicPr>
          <p:nvPr/>
        </p:nvPicPr>
        <p:blipFill>
          <a:blip r:embed="rId3"/>
          <a:stretch>
            <a:fillRect/>
          </a:stretch>
        </p:blipFill>
        <p:spPr>
          <a:xfrm>
            <a:off x="4050792" y="1618488"/>
            <a:ext cx="182880" cy="182880"/>
          </a:xfrm>
          <a:prstGeom prst="rect">
            <a:avLst/>
          </a:prstGeom>
        </p:spPr>
      </p:pic>
      <p:sp>
        <p:nvSpPr>
          <p:cNvPr id="17" name="Text 12"/>
          <p:cNvSpPr txBox="1"/>
          <p:nvPr/>
        </p:nvSpPr>
        <p:spPr>
          <a:xfrm>
            <a:off x="2656332" y="1508760"/>
            <a:ext cx="1284732" cy="411480"/>
          </a:xfrm>
          <a:prstGeom prst="rect">
            <a:avLst/>
          </a:prstGeom>
          <a:noFill/>
          <a:ln/>
        </p:spPr>
        <p:txBody>
          <a:bodyPr wrap="square" lIns="0" tIns="0" rIns="0" bIns="0" rtlCol="0" anchor="ctr"/>
          <a:lstStyle/>
          <a:p>
            <a:pPr rtl="1" algn="r" indent="0" marL="0">
              <a:buNone/>
            </a:pPr>
            <a:r>
              <a:rPr lang="ar-IQ" altLang="en-US" sz="1400" b="1" dirty="0">
                <a:solidFill>
                  <a:schemeClr val="tx1"/>
                </a:solidFill>
                <a:latin typeface="Arial" pitchFamily="34" charset="0"/>
                <a:ea typeface="Arial" pitchFamily="34" charset="-122"/>
                <a:cs typeface="Arial" pitchFamily="34" charset="-120"/>
              </a:rPr>
              <a:t>الطب</a:t>
            </a:r>
            <a:endParaRPr lang="ar-IQ" sz="1400" dirty="0"/>
          </a:p>
        </p:txBody>
      </p:sp>
      <p:sp>
        <p:nvSpPr>
          <p:cNvPr id="18" name="Text 13"/>
          <p:cNvSpPr txBox="1"/>
          <p:nvPr/>
        </p:nvSpPr>
        <p:spPr>
          <a:xfrm>
            <a:off x="2720340" y="2011680"/>
            <a:ext cx="1577340" cy="777240"/>
          </a:xfrm>
          <a:prstGeom prst="rect">
            <a:avLst/>
          </a:prstGeom>
          <a:noFill/>
          <a:ln/>
        </p:spPr>
        <p:txBody>
          <a:bodyPr wrap="square" lIns="0" tIns="0" rIns="0" bIns="0" rtlCol="0" anchor="t"/>
          <a:lstStyle/>
          <a:p>
            <a:pPr rtl="1" algn="r" indent="0" marL="0">
              <a:buNone/>
            </a:pPr>
            <a:r>
              <a:rPr lang="ar-IQ" altLang="en-US" sz="1300" dirty="0">
                <a:solidFill>
                  <a:schemeClr val="accent6"/>
                </a:solidFill>
                <a:latin typeface="Arial" pitchFamily="34" charset="0"/>
                <a:ea typeface="Arial" pitchFamily="34" charset="-122"/>
                <a:cs typeface="Arial" pitchFamily="34" charset="-120"/>
              </a:rPr>
              <a:t>تحليل الصور الطبية ودعم التشخيص</a:t>
            </a:r>
            <a:endParaRPr lang="ar-IQ" sz="1300" dirty="0"/>
          </a:p>
        </p:txBody>
      </p:sp>
      <p:sp>
        <p:nvSpPr>
          <p:cNvPr id="19" name="sector card 4"/>
          <p:cNvSpPr/>
          <p:nvPr/>
        </p:nvSpPr>
        <p:spPr>
          <a:xfrm>
            <a:off x="457200" y="1371600"/>
            <a:ext cx="1851660" cy="1481328"/>
          </a:xfrm>
          <a:prstGeom prst="roundRect">
            <a:avLst>
              <a:gd name="adj" fmla="val 7407"/>
            </a:avLst>
          </a:prstGeom>
          <a:solidFill>
            <a:schemeClr val="bg2"/>
          </a:solidFill>
          <a:ln/>
          <a:effectLst>
            <a:outerShdw sx="100000" sy="100000" kx="0" ky="0" algn="bl" rotWithShape="0" blurRad="101600" dist="25400" dir="5400000">
              <a:srgbClr val="0F1B3D">
                <a:alpha val="12000"/>
              </a:srgbClr>
            </a:outerShdw>
          </a:effectLst>
        </p:spPr>
      </p:sp>
      <p:sp>
        <p:nvSpPr>
          <p:cNvPr id="20" name="sector icon 4 circle"/>
          <p:cNvSpPr/>
          <p:nvPr/>
        </p:nvSpPr>
        <p:spPr>
          <a:xfrm>
            <a:off x="1833372" y="1527048"/>
            <a:ext cx="365760" cy="365760"/>
          </a:xfrm>
          <a:prstGeom prst="ellipse">
            <a:avLst/>
          </a:prstGeom>
          <a:solidFill>
            <a:schemeClr val="accent1"/>
          </a:solidFill>
          <a:ln/>
        </p:spPr>
      </p:sp>
      <p:pic>
        <p:nvPicPr>
          <p:cNvPr id="21" name="sector icon 4" descr="preencoded.png">    </p:cNvPr>
          <p:cNvPicPr>
            <a:picLocks noChangeAspect="1"/>
          </p:cNvPicPr>
          <p:nvPr/>
        </p:nvPicPr>
        <p:blipFill>
          <a:blip r:embed="rId4"/>
          <a:stretch>
            <a:fillRect/>
          </a:stretch>
        </p:blipFill>
        <p:spPr>
          <a:xfrm>
            <a:off x="1924812" y="1618488"/>
            <a:ext cx="182880" cy="182880"/>
          </a:xfrm>
          <a:prstGeom prst="rect">
            <a:avLst/>
          </a:prstGeom>
        </p:spPr>
      </p:pic>
      <p:sp>
        <p:nvSpPr>
          <p:cNvPr id="22" name="Text 16"/>
          <p:cNvSpPr txBox="1"/>
          <p:nvPr/>
        </p:nvSpPr>
        <p:spPr>
          <a:xfrm>
            <a:off x="530352" y="1508760"/>
            <a:ext cx="1284732" cy="411480"/>
          </a:xfrm>
          <a:prstGeom prst="rect">
            <a:avLst/>
          </a:prstGeom>
          <a:noFill/>
          <a:ln/>
        </p:spPr>
        <p:txBody>
          <a:bodyPr wrap="square" lIns="0" tIns="0" rIns="0" bIns="0" rtlCol="0" anchor="ctr"/>
          <a:lstStyle/>
          <a:p>
            <a:pPr rtl="1" algn="r" indent="0" marL="0">
              <a:buNone/>
            </a:pPr>
            <a:r>
              <a:rPr lang="ar-IQ" altLang="en-US" sz="1400" b="1" dirty="0">
                <a:solidFill>
                  <a:schemeClr val="tx1"/>
                </a:solidFill>
                <a:latin typeface="Arial" pitchFamily="34" charset="0"/>
                <a:ea typeface="Arial" pitchFamily="34" charset="-122"/>
                <a:cs typeface="Arial" pitchFamily="34" charset="-120"/>
              </a:rPr>
              <a:t>المصارف</a:t>
            </a:r>
            <a:endParaRPr lang="ar-IQ" sz="1400" dirty="0"/>
          </a:p>
        </p:txBody>
      </p:sp>
      <p:sp>
        <p:nvSpPr>
          <p:cNvPr id="23" name="Text 17"/>
          <p:cNvSpPr txBox="1"/>
          <p:nvPr/>
        </p:nvSpPr>
        <p:spPr>
          <a:xfrm>
            <a:off x="594360" y="2011680"/>
            <a:ext cx="1577340" cy="777240"/>
          </a:xfrm>
          <a:prstGeom prst="rect">
            <a:avLst/>
          </a:prstGeom>
          <a:noFill/>
          <a:ln/>
        </p:spPr>
        <p:txBody>
          <a:bodyPr wrap="square" lIns="0" tIns="0" rIns="0" bIns="0" rtlCol="0" anchor="t"/>
          <a:lstStyle/>
          <a:p>
            <a:pPr rtl="1" algn="r" indent="0" marL="0">
              <a:buNone/>
            </a:pPr>
            <a:r>
              <a:rPr lang="ar-IQ" altLang="en-US" sz="1300" dirty="0">
                <a:solidFill>
                  <a:schemeClr val="accent6"/>
                </a:solidFill>
                <a:latin typeface="Arial" pitchFamily="34" charset="0"/>
                <a:ea typeface="Arial" pitchFamily="34" charset="-122"/>
                <a:cs typeface="Arial" pitchFamily="34" charset="-120"/>
              </a:rPr>
              <a:t>اكتشاف الاحتيال وتحليل المخاطر المالية</a:t>
            </a:r>
            <a:endParaRPr lang="ar-IQ" sz="1300" dirty="0"/>
          </a:p>
        </p:txBody>
      </p:sp>
      <p:sp>
        <p:nvSpPr>
          <p:cNvPr id="24" name="sector card 5"/>
          <p:cNvSpPr/>
          <p:nvPr/>
        </p:nvSpPr>
        <p:spPr>
          <a:xfrm>
            <a:off x="6835140" y="3127248"/>
            <a:ext cx="1851660" cy="1481328"/>
          </a:xfrm>
          <a:prstGeom prst="roundRect">
            <a:avLst>
              <a:gd name="adj" fmla="val 7407"/>
            </a:avLst>
          </a:prstGeom>
          <a:solidFill>
            <a:schemeClr val="bg2"/>
          </a:solidFill>
          <a:ln/>
          <a:effectLst>
            <a:outerShdw sx="100000" sy="100000" kx="0" ky="0" algn="bl" rotWithShape="0" blurRad="101600" dist="25400" dir="5400000">
              <a:srgbClr val="0F1B3D">
                <a:alpha val="12000"/>
              </a:srgbClr>
            </a:outerShdw>
          </a:effectLst>
        </p:spPr>
      </p:sp>
      <p:sp>
        <p:nvSpPr>
          <p:cNvPr id="25" name="sector icon 5 circle"/>
          <p:cNvSpPr/>
          <p:nvPr/>
        </p:nvSpPr>
        <p:spPr>
          <a:xfrm>
            <a:off x="8211312" y="3282696"/>
            <a:ext cx="365760" cy="365760"/>
          </a:xfrm>
          <a:prstGeom prst="ellipse">
            <a:avLst/>
          </a:prstGeom>
          <a:solidFill>
            <a:schemeClr val="accent1"/>
          </a:solidFill>
          <a:ln/>
        </p:spPr>
      </p:sp>
      <p:pic>
        <p:nvPicPr>
          <p:cNvPr id="26" name="sector icon 5" descr="preencoded.png">    </p:cNvPr>
          <p:cNvPicPr>
            <a:picLocks noChangeAspect="1"/>
          </p:cNvPicPr>
          <p:nvPr/>
        </p:nvPicPr>
        <p:blipFill>
          <a:blip r:embed="rId5"/>
          <a:stretch>
            <a:fillRect/>
          </a:stretch>
        </p:blipFill>
        <p:spPr>
          <a:xfrm>
            <a:off x="8302752" y="3374136"/>
            <a:ext cx="182880" cy="182880"/>
          </a:xfrm>
          <a:prstGeom prst="rect">
            <a:avLst/>
          </a:prstGeom>
        </p:spPr>
      </p:pic>
      <p:sp>
        <p:nvSpPr>
          <p:cNvPr id="27" name="Text 20"/>
          <p:cNvSpPr txBox="1"/>
          <p:nvPr/>
        </p:nvSpPr>
        <p:spPr>
          <a:xfrm>
            <a:off x="6908292" y="3264408"/>
            <a:ext cx="1284732" cy="411480"/>
          </a:xfrm>
          <a:prstGeom prst="rect">
            <a:avLst/>
          </a:prstGeom>
          <a:noFill/>
          <a:ln/>
        </p:spPr>
        <p:txBody>
          <a:bodyPr wrap="square" lIns="0" tIns="0" rIns="0" bIns="0" rtlCol="0" anchor="ctr"/>
          <a:lstStyle/>
          <a:p>
            <a:pPr rtl="1" algn="r" indent="0" marL="0">
              <a:buNone/>
            </a:pPr>
            <a:r>
              <a:rPr lang="ar-IQ" altLang="en-US" sz="1400" b="1" dirty="0">
                <a:solidFill>
                  <a:schemeClr val="tx1"/>
                </a:solidFill>
                <a:latin typeface="Arial" pitchFamily="34" charset="0"/>
                <a:ea typeface="Arial" pitchFamily="34" charset="-122"/>
                <a:cs typeface="Arial" pitchFamily="34" charset="-120"/>
              </a:rPr>
              <a:t>الصناعة</a:t>
            </a:r>
            <a:endParaRPr lang="ar-IQ" sz="1400" dirty="0"/>
          </a:p>
        </p:txBody>
      </p:sp>
      <p:sp>
        <p:nvSpPr>
          <p:cNvPr id="28" name="Text 21"/>
          <p:cNvSpPr txBox="1"/>
          <p:nvPr/>
        </p:nvSpPr>
        <p:spPr>
          <a:xfrm>
            <a:off x="6972300" y="3767328"/>
            <a:ext cx="1577340" cy="777240"/>
          </a:xfrm>
          <a:prstGeom prst="rect">
            <a:avLst/>
          </a:prstGeom>
          <a:noFill/>
          <a:ln/>
        </p:spPr>
        <p:txBody>
          <a:bodyPr wrap="square" lIns="0" tIns="0" rIns="0" bIns="0" rtlCol="0" anchor="t"/>
          <a:lstStyle/>
          <a:p>
            <a:pPr rtl="1" algn="r" indent="0" marL="0">
              <a:buNone/>
            </a:pPr>
            <a:r>
              <a:rPr lang="ar-IQ" altLang="en-US" sz="1300" dirty="0">
                <a:solidFill>
                  <a:schemeClr val="accent6"/>
                </a:solidFill>
                <a:latin typeface="Arial" pitchFamily="34" charset="0"/>
                <a:ea typeface="Arial" pitchFamily="34" charset="-122"/>
                <a:cs typeface="Arial" pitchFamily="34" charset="-120"/>
              </a:rPr>
              <a:t>تشغيل الأنظمة الذكية، ومراقبة الجودة، والصيانة التنبؤية</a:t>
            </a:r>
            <a:endParaRPr lang="ar-IQ" sz="1300" dirty="0"/>
          </a:p>
        </p:txBody>
      </p:sp>
      <p:sp>
        <p:nvSpPr>
          <p:cNvPr id="29" name="sector card 6"/>
          <p:cNvSpPr/>
          <p:nvPr/>
        </p:nvSpPr>
        <p:spPr>
          <a:xfrm>
            <a:off x="4709160" y="3127248"/>
            <a:ext cx="1851660" cy="1481328"/>
          </a:xfrm>
          <a:prstGeom prst="roundRect">
            <a:avLst>
              <a:gd name="adj" fmla="val 7407"/>
            </a:avLst>
          </a:prstGeom>
          <a:solidFill>
            <a:schemeClr val="bg2"/>
          </a:solidFill>
          <a:ln/>
          <a:effectLst>
            <a:outerShdw sx="100000" sy="100000" kx="0" ky="0" algn="bl" rotWithShape="0" blurRad="101600" dist="25400" dir="5400000">
              <a:srgbClr val="0F1B3D">
                <a:alpha val="12000"/>
              </a:srgbClr>
            </a:outerShdw>
          </a:effectLst>
        </p:spPr>
      </p:sp>
      <p:sp>
        <p:nvSpPr>
          <p:cNvPr id="30" name="sector icon 6 circle"/>
          <p:cNvSpPr/>
          <p:nvPr/>
        </p:nvSpPr>
        <p:spPr>
          <a:xfrm>
            <a:off x="6085332" y="3282696"/>
            <a:ext cx="365760" cy="365760"/>
          </a:xfrm>
          <a:prstGeom prst="ellipse">
            <a:avLst/>
          </a:prstGeom>
          <a:solidFill>
            <a:schemeClr val="accent1"/>
          </a:solidFill>
          <a:ln/>
        </p:spPr>
      </p:sp>
      <p:pic>
        <p:nvPicPr>
          <p:cNvPr id="31" name="sector icon 6" descr="preencoded.png">    </p:cNvPr>
          <p:cNvPicPr>
            <a:picLocks noChangeAspect="1"/>
          </p:cNvPicPr>
          <p:nvPr/>
        </p:nvPicPr>
        <p:blipFill>
          <a:blip r:embed="rId6"/>
          <a:stretch>
            <a:fillRect/>
          </a:stretch>
        </p:blipFill>
        <p:spPr>
          <a:xfrm>
            <a:off x="6176772" y="3374136"/>
            <a:ext cx="182880" cy="182880"/>
          </a:xfrm>
          <a:prstGeom prst="rect">
            <a:avLst/>
          </a:prstGeom>
        </p:spPr>
      </p:pic>
      <p:sp>
        <p:nvSpPr>
          <p:cNvPr id="32" name="Text 24"/>
          <p:cNvSpPr txBox="1"/>
          <p:nvPr/>
        </p:nvSpPr>
        <p:spPr>
          <a:xfrm>
            <a:off x="4782312" y="3264408"/>
            <a:ext cx="1284732" cy="411480"/>
          </a:xfrm>
          <a:prstGeom prst="rect">
            <a:avLst/>
          </a:prstGeom>
          <a:noFill/>
          <a:ln/>
        </p:spPr>
        <p:txBody>
          <a:bodyPr wrap="square" lIns="0" tIns="0" rIns="0" bIns="0" rtlCol="0" anchor="ctr"/>
          <a:lstStyle/>
          <a:p>
            <a:pPr rtl="1" algn="r" indent="0" marL="0">
              <a:buNone/>
            </a:pPr>
            <a:r>
              <a:rPr lang="ar-IQ" altLang="en-US" sz="1400" b="1" dirty="0">
                <a:solidFill>
                  <a:schemeClr val="tx1"/>
                </a:solidFill>
                <a:latin typeface="Arial" pitchFamily="34" charset="0"/>
                <a:ea typeface="Arial" pitchFamily="34" charset="-122"/>
                <a:cs typeface="Arial" pitchFamily="34" charset="-120"/>
              </a:rPr>
              <a:t>الإعلام</a:t>
            </a:r>
            <a:endParaRPr lang="ar-IQ" sz="1400" dirty="0"/>
          </a:p>
        </p:txBody>
      </p:sp>
      <p:sp>
        <p:nvSpPr>
          <p:cNvPr id="33" name="Text 25"/>
          <p:cNvSpPr txBox="1"/>
          <p:nvPr/>
        </p:nvSpPr>
        <p:spPr>
          <a:xfrm>
            <a:off x="4846320" y="3767328"/>
            <a:ext cx="1577340" cy="777240"/>
          </a:xfrm>
          <a:prstGeom prst="rect">
            <a:avLst/>
          </a:prstGeom>
          <a:noFill/>
          <a:ln/>
        </p:spPr>
        <p:txBody>
          <a:bodyPr wrap="square" lIns="0" tIns="0" rIns="0" bIns="0" rtlCol="0" anchor="t"/>
          <a:lstStyle/>
          <a:p>
            <a:pPr rtl="1" algn="r" indent="0" marL="0">
              <a:buNone/>
            </a:pPr>
            <a:r>
              <a:rPr lang="ar-IQ" altLang="en-US" sz="1300" dirty="0">
                <a:solidFill>
                  <a:schemeClr val="accent6"/>
                </a:solidFill>
                <a:latin typeface="Arial" pitchFamily="34" charset="0"/>
                <a:ea typeface="Arial" pitchFamily="34" charset="-122"/>
                <a:cs typeface="Arial" pitchFamily="34" charset="-120"/>
              </a:rPr>
              <a:t>إعداد المحتوى، والترجمة، وتحليل تفاعل الجمهور</a:t>
            </a:r>
            <a:endParaRPr lang="ar-IQ" sz="1300" dirty="0"/>
          </a:p>
        </p:txBody>
      </p:sp>
      <p:sp>
        <p:nvSpPr>
          <p:cNvPr id="34" name="sector card 7"/>
          <p:cNvSpPr/>
          <p:nvPr/>
        </p:nvSpPr>
        <p:spPr>
          <a:xfrm>
            <a:off x="2583180" y="3127248"/>
            <a:ext cx="1851660" cy="1481328"/>
          </a:xfrm>
          <a:prstGeom prst="roundRect">
            <a:avLst>
              <a:gd name="adj" fmla="val 7407"/>
            </a:avLst>
          </a:prstGeom>
          <a:solidFill>
            <a:schemeClr val="bg2"/>
          </a:solidFill>
          <a:ln/>
          <a:effectLst>
            <a:outerShdw sx="100000" sy="100000" kx="0" ky="0" algn="bl" rotWithShape="0" blurRad="101600" dist="25400" dir="5400000">
              <a:srgbClr val="0F1B3D">
                <a:alpha val="12000"/>
              </a:srgbClr>
            </a:outerShdw>
          </a:effectLst>
        </p:spPr>
      </p:sp>
      <p:sp>
        <p:nvSpPr>
          <p:cNvPr id="35" name="sector icon 7 circle"/>
          <p:cNvSpPr/>
          <p:nvPr/>
        </p:nvSpPr>
        <p:spPr>
          <a:xfrm>
            <a:off x="3959352" y="3282696"/>
            <a:ext cx="365760" cy="365760"/>
          </a:xfrm>
          <a:prstGeom prst="ellipse">
            <a:avLst/>
          </a:prstGeom>
          <a:solidFill>
            <a:schemeClr val="accent1"/>
          </a:solidFill>
          <a:ln/>
        </p:spPr>
      </p:sp>
      <p:pic>
        <p:nvPicPr>
          <p:cNvPr id="36" name="sector icon 7" descr="preencoded.png">    </p:cNvPr>
          <p:cNvPicPr>
            <a:picLocks noChangeAspect="1"/>
          </p:cNvPicPr>
          <p:nvPr/>
        </p:nvPicPr>
        <p:blipFill>
          <a:blip r:embed="rId7"/>
          <a:stretch>
            <a:fillRect/>
          </a:stretch>
        </p:blipFill>
        <p:spPr>
          <a:xfrm>
            <a:off x="4050792" y="3374136"/>
            <a:ext cx="182880" cy="182880"/>
          </a:xfrm>
          <a:prstGeom prst="rect">
            <a:avLst/>
          </a:prstGeom>
        </p:spPr>
      </p:pic>
      <p:sp>
        <p:nvSpPr>
          <p:cNvPr id="37" name="Text 28"/>
          <p:cNvSpPr txBox="1"/>
          <p:nvPr/>
        </p:nvSpPr>
        <p:spPr>
          <a:xfrm>
            <a:off x="2656332" y="3264408"/>
            <a:ext cx="1284732" cy="411480"/>
          </a:xfrm>
          <a:prstGeom prst="rect">
            <a:avLst/>
          </a:prstGeom>
          <a:noFill/>
          <a:ln/>
        </p:spPr>
        <p:txBody>
          <a:bodyPr wrap="square" lIns="0" tIns="0" rIns="0" bIns="0" rtlCol="0" anchor="ctr"/>
          <a:lstStyle/>
          <a:p>
            <a:pPr rtl="1" algn="r" indent="0" marL="0">
              <a:buNone/>
            </a:pPr>
            <a:r>
              <a:rPr lang="ar-IQ" altLang="en-US" sz="1400" b="1" dirty="0">
                <a:solidFill>
                  <a:schemeClr val="tx1"/>
                </a:solidFill>
                <a:latin typeface="Arial" pitchFamily="34" charset="0"/>
                <a:ea typeface="Arial" pitchFamily="34" charset="-122"/>
                <a:cs typeface="Arial" pitchFamily="34" charset="-120"/>
              </a:rPr>
              <a:t>الأمن السيبراني</a:t>
            </a:r>
            <a:endParaRPr lang="ar-IQ" sz="1400" dirty="0"/>
          </a:p>
        </p:txBody>
      </p:sp>
      <p:sp>
        <p:nvSpPr>
          <p:cNvPr id="38" name="Text 29"/>
          <p:cNvSpPr txBox="1"/>
          <p:nvPr/>
        </p:nvSpPr>
        <p:spPr>
          <a:xfrm>
            <a:off x="2720340" y="3767328"/>
            <a:ext cx="1577340" cy="777240"/>
          </a:xfrm>
          <a:prstGeom prst="rect">
            <a:avLst/>
          </a:prstGeom>
          <a:noFill/>
          <a:ln/>
        </p:spPr>
        <p:txBody>
          <a:bodyPr wrap="square" lIns="0" tIns="0" rIns="0" bIns="0" rtlCol="0" anchor="t"/>
          <a:lstStyle/>
          <a:p>
            <a:pPr rtl="1" algn="r" indent="0" marL="0">
              <a:buNone/>
            </a:pPr>
            <a:r>
              <a:rPr lang="ar-IQ" altLang="en-US" sz="1300" dirty="0">
                <a:solidFill>
                  <a:schemeClr val="accent6"/>
                </a:solidFill>
                <a:latin typeface="Arial" pitchFamily="34" charset="0"/>
                <a:ea typeface="Arial" pitchFamily="34" charset="-122"/>
                <a:cs typeface="Arial" pitchFamily="34" charset="-120"/>
              </a:rPr>
              <a:t>اكتشاف الأنشطة المشبوهة وتحليل التهديدات الرقمية</a:t>
            </a:r>
            <a:endParaRPr lang="ar-IQ" sz="1300" dirty="0"/>
          </a:p>
        </p:txBody>
      </p:sp>
      <p:sp>
        <p:nvSpPr>
          <p:cNvPr id="39" name="human review note"/>
          <p:cNvSpPr/>
          <p:nvPr/>
        </p:nvSpPr>
        <p:spPr>
          <a:xfrm>
            <a:off x="457200" y="3127248"/>
            <a:ext cx="1851660" cy="1481328"/>
          </a:xfrm>
          <a:prstGeom prst="roundRect">
            <a:avLst>
              <a:gd name="adj" fmla="val 7407"/>
            </a:avLst>
          </a:prstGeom>
          <a:solidFill>
            <a:schemeClr val="tx1"/>
          </a:solidFill>
          <a:ln/>
          <a:effectLst>
            <a:outerShdw sx="100000" sy="100000" kx="0" ky="0" algn="bl" rotWithShape="0" blurRad="101600" dist="25400" dir="5400000">
              <a:srgbClr val="0F1B3D">
                <a:alpha val="12000"/>
              </a:srgbClr>
            </a:outerShdw>
          </a:effectLst>
        </p:spPr>
      </p:sp>
      <p:pic>
        <p:nvPicPr>
          <p:cNvPr id="40" name="review icon" descr="preencoded.png">    </p:cNvPr>
          <p:cNvPicPr>
            <a:picLocks noChangeAspect="1"/>
          </p:cNvPicPr>
          <p:nvPr/>
        </p:nvPicPr>
        <p:blipFill>
          <a:blip r:embed="rId8"/>
          <a:stretch>
            <a:fillRect/>
          </a:stretch>
        </p:blipFill>
        <p:spPr>
          <a:xfrm>
            <a:off x="1805940" y="3291840"/>
            <a:ext cx="347472" cy="347472"/>
          </a:xfrm>
          <a:prstGeom prst="rect">
            <a:avLst/>
          </a:prstGeom>
        </p:spPr>
      </p:pic>
      <p:sp>
        <p:nvSpPr>
          <p:cNvPr id="41" name="Text 31"/>
          <p:cNvSpPr txBox="1"/>
          <p:nvPr/>
        </p:nvSpPr>
        <p:spPr>
          <a:xfrm>
            <a:off x="594360" y="3264408"/>
            <a:ext cx="1120140" cy="411480"/>
          </a:xfrm>
          <a:prstGeom prst="rect">
            <a:avLst/>
          </a:prstGeom>
          <a:noFill/>
          <a:ln/>
        </p:spPr>
        <p:txBody>
          <a:bodyPr wrap="square" lIns="0" tIns="0" rIns="0" bIns="0" rtlCol="0" anchor="ctr"/>
          <a:lstStyle/>
          <a:p>
            <a:pPr rtl="1" algn="r" indent="0" marL="0">
              <a:buNone/>
            </a:pPr>
            <a:r>
              <a:rPr lang="ar-IQ" altLang="en-US" sz="1600" b="1" dirty="0">
                <a:solidFill>
                  <a:schemeClr val="accent2"/>
                </a:solidFill>
                <a:latin typeface="Arial" pitchFamily="34" charset="0"/>
                <a:ea typeface="Arial" pitchFamily="34" charset="-122"/>
                <a:cs typeface="Arial" pitchFamily="34" charset="-120"/>
              </a:rPr>
              <a:t>تذكير</a:t>
            </a:r>
            <a:endParaRPr lang="ar-IQ" sz="1600" dirty="0"/>
          </a:p>
        </p:txBody>
      </p:sp>
      <p:sp>
        <p:nvSpPr>
          <p:cNvPr id="42" name="Text 32"/>
          <p:cNvSpPr txBox="1"/>
          <p:nvPr/>
        </p:nvSpPr>
        <p:spPr>
          <a:xfrm>
            <a:off x="594360" y="3767328"/>
            <a:ext cx="1577340" cy="777240"/>
          </a:xfrm>
          <a:prstGeom prst="rect">
            <a:avLst/>
          </a:prstGeom>
          <a:noFill/>
          <a:ln/>
        </p:spPr>
        <p:txBody>
          <a:bodyPr wrap="square" lIns="0" tIns="0" rIns="0" bIns="0" rtlCol="0" anchor="t"/>
          <a:lstStyle/>
          <a:p>
            <a:pPr rtl="1" algn="r" indent="0" marL="0">
              <a:buNone/>
            </a:pPr>
            <a:r>
              <a:rPr lang="ar-IQ" altLang="en-US" sz="1300" dirty="0">
                <a:solidFill>
                  <a:schemeClr val="bg1"/>
                </a:solidFill>
                <a:latin typeface="Arial" pitchFamily="34" charset="0"/>
                <a:ea typeface="Arial" pitchFamily="34" charset="-122"/>
                <a:cs typeface="Arial" pitchFamily="34" charset="-120"/>
              </a:rPr>
              <a:t>المراجعة البشرية تبقى ضرورية، لا سيما في القانون والطب</a:t>
            </a:r>
            <a:endParaRPr lang="ar-IQ" sz="1300" dirty="0"/>
          </a:p>
        </p:txBody>
      </p:sp>
      <p:sp>
        <p:nvSpPr>
          <p:cNvPr id="25" name="Slide Number Placeholder 0"/>
          <p:cNvSpPr>
            <a:spLocks noGrp="1"/>
          </p:cNvSpPr>
          <p:nvPr>
            <p:ph type="sldNum" sz="quarter" idx="4294967295"/>
          </p:nvPr>
        </p:nvSpPr>
        <p:spPr>
          <a:xfrm>
            <a:off x="4572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body" hasCustomPrompt="1"/>
          </p:nvPr>
        </p:nvSpPr>
        <p:spPr>
          <a:xfrm>
            <a:off x="457200" y="274320"/>
            <a:ext cx="8229600" cy="274320"/>
          </a:xfrm>
          <a:prstGeom prst="rect">
            <a:avLst/>
          </a:prstGeom>
          <a:noFill/>
          <a:ln/>
        </p:spPr>
        <p:txBody>
          <a:bodyPr wrap="square" lIns="0" tIns="0" rIns="0" bIns="0" rtlCol="0"/>
          <a:lstStyle/>
          <a:p>
            <a:pPr rtl="1" algn="r" indent="0" marL="0">
              <a:buNone/>
            </a:pPr>
            <a:r>
              <a:rPr lang="ar-IQ" altLang="en-US" sz="1300" b="1" dirty="0">
                <a:solidFill>
                  <a:schemeClr val="accent1"/>
                </a:solidFill>
                <a:latin typeface="Arial" pitchFamily="34" charset="0"/>
                <a:ea typeface="Arial" pitchFamily="34" charset="-122"/>
                <a:cs typeface="Arial" pitchFamily="34" charset="-120"/>
              </a:rPr>
              <a:t>ثالثاً</a:t>
            </a:r>
            <a:endParaRPr lang="ar-IQ" sz="1300" dirty="0"/>
          </a:p>
        </p:txBody>
      </p:sp>
      <p:sp>
        <p:nvSpPr>
          <p:cNvPr id="3" name="Text 1"/>
          <p:cNvSpPr/>
          <p:nvPr>
            <p:ph idx="102" type="title" hasCustomPrompt="1"/>
          </p:nvPr>
        </p:nvSpPr>
        <p:spPr>
          <a:xfrm>
            <a:off x="457200" y="548640"/>
            <a:ext cx="8229600" cy="594360"/>
          </a:xfrm>
          <a:prstGeom prst="rect">
            <a:avLst/>
          </a:prstGeom>
          <a:noFill/>
          <a:ln/>
        </p:spPr>
        <p:txBody>
          <a:bodyPr wrap="square" lIns="0" tIns="0" rIns="0" bIns="0" rtlCol="0" anchor="ctr"/>
          <a:lstStyle/>
          <a:p>
            <a:pPr rtl="1" algn="r" indent="0" marL="0">
              <a:buNone/>
            </a:pPr>
            <a:r>
              <a:rPr lang="ar-IQ" altLang="en-US" sz="3000" b="1" dirty="0">
                <a:solidFill>
                  <a:schemeClr val="tx1"/>
                </a:solidFill>
                <a:latin typeface="Arial" pitchFamily="34" charset="0"/>
                <a:ea typeface="Arial" pitchFamily="34" charset="-122"/>
                <a:cs typeface="Arial" pitchFamily="34" charset="-120"/>
              </a:rPr>
              <a:t>هل ستختفي الوظائف؟</a:t>
            </a:r>
            <a:endParaRPr lang="ar-IQ" sz="3000" dirty="0"/>
          </a:p>
        </p:txBody>
      </p:sp>
      <p:sp>
        <p:nvSpPr>
          <p:cNvPr id="4" name="Text 2"/>
          <p:cNvSpPr txBox="1"/>
          <p:nvPr/>
        </p:nvSpPr>
        <p:spPr>
          <a:xfrm>
            <a:off x="457200" y="1280160"/>
            <a:ext cx="8229600" cy="640080"/>
          </a:xfrm>
          <a:prstGeom prst="rect">
            <a:avLst/>
          </a:prstGeom>
          <a:noFill/>
          <a:ln/>
        </p:spPr>
        <p:txBody>
          <a:bodyPr wrap="square" lIns="0" tIns="0" rIns="0" bIns="0" rtlCol="0" anchor="t"/>
          <a:lstStyle/>
          <a:p>
            <a:pPr algn="r" indent="0" marL="0">
              <a:lnSpc>
                <a:spcPct val="110000"/>
              </a:lnSpc>
              <a:buNone/>
            </a:pPr>
            <a:r>
              <a:rPr lang="ar-IQ" altLang="en-US" sz="1600" b="1" dirty="0">
                <a:solidFill>
                  <a:schemeClr val="accent1"/>
                </a:solidFill>
                <a:latin typeface="Arial" pitchFamily="34" charset="0"/>
                <a:ea typeface="Arial" pitchFamily="34" charset="-122"/>
                <a:cs typeface="Arial" pitchFamily="34" charset="-120"/>
              </a:rPr>
              <a:t>ليس بالضرورة. </a:t>
            </a:r>
            <a:pPr algn="r" indent="0" marL="0">
              <a:lnSpc>
                <a:spcPct val="110000"/>
              </a:lnSpc>
              <a:buNone/>
            </a:pPr>
            <a:r>
              <a:rPr lang="ar-IQ" altLang="en-US" sz="1600" dirty="0">
                <a:solidFill>
                  <a:schemeClr val="tx1"/>
                </a:solidFill>
                <a:latin typeface="Arial" pitchFamily="34" charset="0"/>
                <a:ea typeface="Arial" pitchFamily="34" charset="-122"/>
                <a:cs typeface="Arial" pitchFamily="34" charset="-120"/>
              </a:rPr>
              <a:t>يعتمد التأثير على طبيعة المهام، ومدى إمكانية أتمتتها، وقدرة المؤسسات على توظيف التكنولوجيا بفعالية.</a:t>
            </a:r>
            <a:endParaRPr lang="ar-IQ" sz="1600" dirty="0"/>
          </a:p>
        </p:txBody>
      </p:sp>
      <p:sp>
        <p:nvSpPr>
          <p:cNvPr id="5" name="trend card 1"/>
          <p:cNvSpPr/>
          <p:nvPr/>
        </p:nvSpPr>
        <p:spPr>
          <a:xfrm>
            <a:off x="6126480" y="2103120"/>
            <a:ext cx="2560320" cy="2377440"/>
          </a:xfrm>
          <a:prstGeom prst="roundRect">
            <a:avLst>
              <a:gd name="adj" fmla="val 4615"/>
            </a:avLst>
          </a:prstGeom>
          <a:solidFill>
            <a:schemeClr val="bg2"/>
          </a:solidFill>
          <a:ln/>
          <a:effectLst>
            <a:outerShdw sx="100000" sy="100000" kx="0" ky="0" algn="bl" rotWithShape="0" blurRad="101600" dist="25400" dir="5400000">
              <a:srgbClr val="0F1B3D">
                <a:alpha val="12000"/>
              </a:srgbClr>
            </a:outerShdw>
          </a:effectLst>
        </p:spPr>
      </p:sp>
      <p:sp>
        <p:nvSpPr>
          <p:cNvPr id="6" name="trend icon 1 circle"/>
          <p:cNvSpPr/>
          <p:nvPr/>
        </p:nvSpPr>
        <p:spPr>
          <a:xfrm>
            <a:off x="7063740" y="2331720"/>
            <a:ext cx="685800" cy="685800"/>
          </a:xfrm>
          <a:prstGeom prst="ellipse">
            <a:avLst/>
          </a:prstGeom>
          <a:solidFill>
            <a:schemeClr val="accent2"/>
          </a:solidFill>
          <a:ln/>
        </p:spPr>
      </p:sp>
      <p:pic>
        <p:nvPicPr>
          <p:cNvPr id="7" name="trend icon 1" descr="preencoded.png">    </p:cNvPr>
          <p:cNvPicPr>
            <a:picLocks noChangeAspect="1"/>
          </p:cNvPicPr>
          <p:nvPr/>
        </p:nvPicPr>
        <p:blipFill>
          <a:blip r:embed="rId1"/>
          <a:stretch>
            <a:fillRect/>
          </a:stretch>
        </p:blipFill>
        <p:spPr>
          <a:xfrm>
            <a:off x="7235190" y="2503170"/>
            <a:ext cx="342900" cy="342900"/>
          </a:xfrm>
          <a:prstGeom prst="rect">
            <a:avLst/>
          </a:prstGeom>
        </p:spPr>
      </p:pic>
      <p:sp>
        <p:nvSpPr>
          <p:cNvPr id="8" name="Text 5"/>
          <p:cNvSpPr txBox="1"/>
          <p:nvPr/>
        </p:nvSpPr>
        <p:spPr>
          <a:xfrm>
            <a:off x="6263640" y="3108960"/>
            <a:ext cx="2286000" cy="640080"/>
          </a:xfrm>
          <a:prstGeom prst="rect">
            <a:avLst/>
          </a:prstGeom>
          <a:noFill/>
          <a:ln/>
        </p:spPr>
        <p:txBody>
          <a:bodyPr wrap="square" lIns="0" tIns="0" rIns="0" bIns="0" rtlCol="0" anchor="ctr"/>
          <a:lstStyle/>
          <a:p>
            <a:pPr rtl="1" algn="ctr" indent="0" marL="0">
              <a:buNone/>
            </a:pPr>
            <a:r>
              <a:rPr lang="ar-IQ" altLang="en-US" sz="1600" b="1" dirty="0">
                <a:solidFill>
                  <a:schemeClr val="tx1"/>
                </a:solidFill>
                <a:latin typeface="Arial" pitchFamily="34" charset="0"/>
                <a:ea typeface="Arial" pitchFamily="34" charset="-122"/>
                <a:cs typeface="Arial" pitchFamily="34" charset="-120"/>
              </a:rPr>
              <a:t>وظائف معرّضة للتغيير</a:t>
            </a:r>
            <a:endParaRPr lang="ar-IQ" sz="1600" dirty="0"/>
          </a:p>
        </p:txBody>
      </p:sp>
      <p:sp>
        <p:nvSpPr>
          <p:cNvPr id="9" name="Text 6"/>
          <p:cNvSpPr txBox="1"/>
          <p:nvPr/>
        </p:nvSpPr>
        <p:spPr>
          <a:xfrm>
            <a:off x="6309360" y="3794760"/>
            <a:ext cx="2194560" cy="640080"/>
          </a:xfrm>
          <a:prstGeom prst="rect">
            <a:avLst/>
          </a:prstGeom>
          <a:noFill/>
          <a:ln/>
        </p:spPr>
        <p:txBody>
          <a:bodyPr wrap="square" lIns="0" tIns="0" rIns="0" bIns="0" rtlCol="0" anchor="t"/>
          <a:lstStyle/>
          <a:p>
            <a:pPr rtl="1" algn="ctr" indent="0" marL="0">
              <a:buNone/>
            </a:pPr>
            <a:r>
              <a:rPr lang="ar-IQ" altLang="en-US" sz="1400" dirty="0">
                <a:solidFill>
                  <a:schemeClr val="accent6"/>
                </a:solidFill>
                <a:latin typeface="Arial" pitchFamily="34" charset="0"/>
                <a:ea typeface="Arial" pitchFamily="34" charset="-122"/>
                <a:cs typeface="Arial" pitchFamily="34" charset="-120"/>
              </a:rPr>
              <a:t>الوظائف التي تعتمد بدرجة كبيرة على الأعمال الروتينية والمتكررة</a:t>
            </a:r>
            <a:endParaRPr lang="ar-IQ" sz="1400" dirty="0"/>
          </a:p>
        </p:txBody>
      </p:sp>
      <p:sp>
        <p:nvSpPr>
          <p:cNvPr id="10" name="trend card 2"/>
          <p:cNvSpPr/>
          <p:nvPr/>
        </p:nvSpPr>
        <p:spPr>
          <a:xfrm>
            <a:off x="3291840" y="2103120"/>
            <a:ext cx="2560320" cy="2377440"/>
          </a:xfrm>
          <a:prstGeom prst="roundRect">
            <a:avLst>
              <a:gd name="adj" fmla="val 4615"/>
            </a:avLst>
          </a:prstGeom>
          <a:solidFill>
            <a:schemeClr val="bg2"/>
          </a:solidFill>
          <a:ln/>
          <a:effectLst>
            <a:outerShdw sx="100000" sy="100000" kx="0" ky="0" algn="bl" rotWithShape="0" blurRad="101600" dist="25400" dir="5400000">
              <a:srgbClr val="0F1B3D">
                <a:alpha val="12000"/>
              </a:srgbClr>
            </a:outerShdw>
          </a:effectLst>
        </p:spPr>
      </p:sp>
      <p:sp>
        <p:nvSpPr>
          <p:cNvPr id="11" name="trend icon 2 circle"/>
          <p:cNvSpPr/>
          <p:nvPr/>
        </p:nvSpPr>
        <p:spPr>
          <a:xfrm>
            <a:off x="4229100" y="2331720"/>
            <a:ext cx="685800" cy="685800"/>
          </a:xfrm>
          <a:prstGeom prst="ellipse">
            <a:avLst/>
          </a:prstGeom>
          <a:solidFill>
            <a:schemeClr val="accent1"/>
          </a:solidFill>
          <a:ln/>
        </p:spPr>
      </p:sp>
      <p:pic>
        <p:nvPicPr>
          <p:cNvPr id="12" name="trend icon 2" descr="preencoded.png">    </p:cNvPr>
          <p:cNvPicPr>
            <a:picLocks noChangeAspect="1"/>
          </p:cNvPicPr>
          <p:nvPr/>
        </p:nvPicPr>
        <p:blipFill>
          <a:blip r:embed="rId2"/>
          <a:stretch>
            <a:fillRect/>
          </a:stretch>
        </p:blipFill>
        <p:spPr>
          <a:xfrm>
            <a:off x="4400550" y="2503170"/>
            <a:ext cx="342900" cy="342900"/>
          </a:xfrm>
          <a:prstGeom prst="rect">
            <a:avLst/>
          </a:prstGeom>
        </p:spPr>
      </p:pic>
      <p:sp>
        <p:nvSpPr>
          <p:cNvPr id="13" name="Text 9"/>
          <p:cNvSpPr txBox="1"/>
          <p:nvPr/>
        </p:nvSpPr>
        <p:spPr>
          <a:xfrm>
            <a:off x="3429000" y="3108960"/>
            <a:ext cx="2286000" cy="640080"/>
          </a:xfrm>
          <a:prstGeom prst="rect">
            <a:avLst/>
          </a:prstGeom>
          <a:noFill/>
          <a:ln/>
        </p:spPr>
        <p:txBody>
          <a:bodyPr wrap="square" lIns="0" tIns="0" rIns="0" bIns="0" rtlCol="0" anchor="ctr"/>
          <a:lstStyle/>
          <a:p>
            <a:pPr rtl="1" algn="ctr" indent="0" marL="0">
              <a:buNone/>
            </a:pPr>
            <a:r>
              <a:rPr lang="ar-IQ" altLang="en-US" sz="1600" b="1" dirty="0">
                <a:solidFill>
                  <a:schemeClr val="tx1"/>
                </a:solidFill>
                <a:latin typeface="Arial" pitchFamily="34" charset="0"/>
                <a:ea typeface="Arial" pitchFamily="34" charset="-122"/>
                <a:cs typeface="Arial" pitchFamily="34" charset="-120"/>
              </a:rPr>
              <a:t>وظائف تتطور بالذكاء الاصطناعي</a:t>
            </a:r>
            <a:endParaRPr lang="ar-IQ" sz="1600" dirty="0"/>
          </a:p>
        </p:txBody>
      </p:sp>
      <p:sp>
        <p:nvSpPr>
          <p:cNvPr id="14" name="Text 10"/>
          <p:cNvSpPr txBox="1"/>
          <p:nvPr/>
        </p:nvSpPr>
        <p:spPr>
          <a:xfrm>
            <a:off x="3474720" y="3794760"/>
            <a:ext cx="2194560" cy="640080"/>
          </a:xfrm>
          <a:prstGeom prst="rect">
            <a:avLst/>
          </a:prstGeom>
          <a:noFill/>
          <a:ln/>
        </p:spPr>
        <p:txBody>
          <a:bodyPr wrap="square" lIns="0" tIns="0" rIns="0" bIns="0" rtlCol="0" anchor="t"/>
          <a:lstStyle/>
          <a:p>
            <a:pPr rtl="1" algn="ctr" indent="0" marL="0">
              <a:buNone/>
            </a:pPr>
            <a:r>
              <a:rPr lang="ar-IQ" altLang="en-US" sz="1400" dirty="0">
                <a:solidFill>
                  <a:schemeClr val="accent6"/>
                </a:solidFill>
                <a:latin typeface="Arial" pitchFamily="34" charset="0"/>
                <a:ea typeface="Arial" pitchFamily="34" charset="-122"/>
                <a:cs typeface="Arial" pitchFamily="34" charset="-120"/>
              </a:rPr>
              <a:t>مثل التدريس، والمحاسبة، والعمل القانوني والإداري</a:t>
            </a:r>
            <a:endParaRPr lang="ar-IQ" sz="1400" dirty="0"/>
          </a:p>
        </p:txBody>
      </p:sp>
      <p:sp>
        <p:nvSpPr>
          <p:cNvPr id="15" name="trend card 3"/>
          <p:cNvSpPr/>
          <p:nvPr/>
        </p:nvSpPr>
        <p:spPr>
          <a:xfrm>
            <a:off x="457200" y="2103120"/>
            <a:ext cx="2560320" cy="2377440"/>
          </a:xfrm>
          <a:prstGeom prst="roundRect">
            <a:avLst>
              <a:gd name="adj" fmla="val 4615"/>
            </a:avLst>
          </a:prstGeom>
          <a:solidFill>
            <a:schemeClr val="bg2"/>
          </a:solidFill>
          <a:ln/>
          <a:effectLst>
            <a:outerShdw sx="100000" sy="100000" kx="0" ky="0" algn="bl" rotWithShape="0" blurRad="101600" dist="25400" dir="5400000">
              <a:srgbClr val="0F1B3D">
                <a:alpha val="12000"/>
              </a:srgbClr>
            </a:outerShdw>
          </a:effectLst>
        </p:spPr>
      </p:sp>
      <p:sp>
        <p:nvSpPr>
          <p:cNvPr id="16" name="trend icon 3 circle"/>
          <p:cNvSpPr/>
          <p:nvPr/>
        </p:nvSpPr>
        <p:spPr>
          <a:xfrm>
            <a:off x="1394460" y="2331720"/>
            <a:ext cx="685800" cy="685800"/>
          </a:xfrm>
          <a:prstGeom prst="ellipse">
            <a:avLst/>
          </a:prstGeom>
          <a:solidFill>
            <a:schemeClr val="accent3"/>
          </a:solidFill>
          <a:ln/>
        </p:spPr>
      </p:sp>
      <p:pic>
        <p:nvPicPr>
          <p:cNvPr id="17" name="trend icon 3" descr="preencoded.png">    </p:cNvPr>
          <p:cNvPicPr>
            <a:picLocks noChangeAspect="1"/>
          </p:cNvPicPr>
          <p:nvPr/>
        </p:nvPicPr>
        <p:blipFill>
          <a:blip r:embed="rId3"/>
          <a:stretch>
            <a:fillRect/>
          </a:stretch>
        </p:blipFill>
        <p:spPr>
          <a:xfrm>
            <a:off x="1565910" y="2503170"/>
            <a:ext cx="342900" cy="342900"/>
          </a:xfrm>
          <a:prstGeom prst="rect">
            <a:avLst/>
          </a:prstGeom>
        </p:spPr>
      </p:pic>
      <p:sp>
        <p:nvSpPr>
          <p:cNvPr id="18" name="Text 13"/>
          <p:cNvSpPr txBox="1"/>
          <p:nvPr/>
        </p:nvSpPr>
        <p:spPr>
          <a:xfrm>
            <a:off x="594360" y="3108960"/>
            <a:ext cx="2286000" cy="640080"/>
          </a:xfrm>
          <a:prstGeom prst="rect">
            <a:avLst/>
          </a:prstGeom>
          <a:noFill/>
          <a:ln/>
        </p:spPr>
        <p:txBody>
          <a:bodyPr wrap="square" lIns="0" tIns="0" rIns="0" bIns="0" rtlCol="0" anchor="ctr"/>
          <a:lstStyle/>
          <a:p>
            <a:pPr rtl="1" algn="ctr" indent="0" marL="0">
              <a:buNone/>
            </a:pPr>
            <a:r>
              <a:rPr lang="ar-IQ" altLang="en-US" sz="1600" b="1" dirty="0">
                <a:solidFill>
                  <a:schemeClr val="tx1"/>
                </a:solidFill>
                <a:latin typeface="Arial" pitchFamily="34" charset="0"/>
                <a:ea typeface="Arial" pitchFamily="34" charset="-122"/>
                <a:cs typeface="Arial" pitchFamily="34" charset="-120"/>
              </a:rPr>
              <a:t>وظائف جديدة</a:t>
            </a:r>
            <a:endParaRPr lang="ar-IQ" sz="1600" dirty="0"/>
          </a:p>
        </p:txBody>
      </p:sp>
      <p:sp>
        <p:nvSpPr>
          <p:cNvPr id="19" name="Text 14"/>
          <p:cNvSpPr txBox="1"/>
          <p:nvPr/>
        </p:nvSpPr>
        <p:spPr>
          <a:xfrm>
            <a:off x="640080" y="3794760"/>
            <a:ext cx="2194560" cy="640080"/>
          </a:xfrm>
          <a:prstGeom prst="rect">
            <a:avLst/>
          </a:prstGeom>
          <a:noFill/>
          <a:ln/>
        </p:spPr>
        <p:txBody>
          <a:bodyPr wrap="square" lIns="0" tIns="0" rIns="0" bIns="0" rtlCol="0" anchor="t"/>
          <a:lstStyle/>
          <a:p>
            <a:pPr rtl="1" algn="ctr" indent="0" marL="0">
              <a:buNone/>
            </a:pPr>
            <a:r>
              <a:rPr lang="ar-IQ" altLang="en-US" sz="1400" dirty="0">
                <a:solidFill>
                  <a:schemeClr val="accent6"/>
                </a:solidFill>
                <a:latin typeface="Arial" pitchFamily="34" charset="0"/>
                <a:ea typeface="Arial" pitchFamily="34" charset="-122"/>
                <a:cs typeface="Arial" pitchFamily="34" charset="-120"/>
              </a:rPr>
              <a:t>تطوير الأنظمة الذكية، وصيانتها، وأمنها، والرقابة على استخدامها</a:t>
            </a:r>
            <a:endParaRPr lang="ar-IQ" sz="1400" dirty="0"/>
          </a:p>
        </p:txBody>
      </p:sp>
      <p:sp>
        <p:nvSpPr>
          <p:cNvPr id="25" name="Slide Number Placeholder 0"/>
          <p:cNvSpPr>
            <a:spLocks noGrp="1"/>
          </p:cNvSpPr>
          <p:nvPr>
            <p:ph type="sldNum" sz="quarter" idx="4294967295"/>
          </p:nvPr>
        </p:nvSpPr>
        <p:spPr>
          <a:xfrm>
            <a:off x="4572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411480"/>
            <a:ext cx="8229600" cy="320040"/>
          </a:xfrm>
          <a:prstGeom prst="rect">
            <a:avLst/>
          </a:prstGeom>
          <a:noFill/>
          <a:ln/>
        </p:spPr>
        <p:txBody>
          <a:bodyPr wrap="square" lIns="0" tIns="0" rIns="0" bIns="0" rtlCol="0" anchor="t"/>
          <a:lstStyle/>
          <a:p>
            <a:pPr rtl="1" algn="r" indent="0" marL="0">
              <a:buNone/>
            </a:pPr>
            <a:r>
              <a:rPr lang="ar-IQ" altLang="en-US" sz="1400" b="1" dirty="0">
                <a:solidFill>
                  <a:schemeClr val="accent2"/>
                </a:solidFill>
                <a:latin typeface="Arial" pitchFamily="34" charset="0"/>
                <a:ea typeface="Arial" pitchFamily="34" charset="-122"/>
                <a:cs typeface="Arial" pitchFamily="34" charset="-120"/>
              </a:rPr>
              <a:t>فكرة محورية</a:t>
            </a:r>
            <a:endParaRPr lang="ar-IQ" sz="1400" dirty="0"/>
          </a:p>
        </p:txBody>
      </p:sp>
      <p:sp>
        <p:nvSpPr>
          <p:cNvPr id="3" name="Text 1"/>
          <p:cNvSpPr txBox="1"/>
          <p:nvPr/>
        </p:nvSpPr>
        <p:spPr>
          <a:xfrm>
            <a:off x="457200" y="777240"/>
            <a:ext cx="8229600" cy="1188720"/>
          </a:xfrm>
          <a:prstGeom prst="rect">
            <a:avLst/>
          </a:prstGeom>
          <a:noFill/>
          <a:ln/>
        </p:spPr>
        <p:txBody>
          <a:bodyPr wrap="square" lIns="0" tIns="0" rIns="0" bIns="0" rtlCol="0" anchor="t"/>
          <a:lstStyle/>
          <a:p>
            <a:pPr rtl="1" algn="r" indent="0" marL="0">
              <a:lnSpc>
                <a:spcPct val="105000"/>
              </a:lnSpc>
              <a:buNone/>
            </a:pPr>
            <a:r>
              <a:rPr lang="ar-IQ" altLang="en-US" sz="3200" b="1" dirty="0">
                <a:solidFill>
                  <a:schemeClr val="bg1"/>
                </a:solidFill>
                <a:latin typeface="Arial" pitchFamily="34" charset="0"/>
                <a:ea typeface="Arial" pitchFamily="34" charset="-122"/>
                <a:cs typeface="Arial" pitchFamily="34" charset="-120"/>
              </a:rPr>
              <a:t>القدرة على تنفيذ مهمة لا تعني القدرة على أداء الوظيفة كاملة</a:t>
            </a:r>
            <a:endParaRPr lang="ar-IQ" sz="3200" dirty="0"/>
          </a:p>
        </p:txBody>
      </p:sp>
      <p:sp>
        <p:nvSpPr>
          <p:cNvPr id="4" name="Text 2"/>
          <p:cNvSpPr txBox="1"/>
          <p:nvPr/>
        </p:nvSpPr>
        <p:spPr>
          <a:xfrm>
            <a:off x="457200" y="2011680"/>
            <a:ext cx="8229600" cy="365760"/>
          </a:xfrm>
          <a:prstGeom prst="rect">
            <a:avLst/>
          </a:prstGeom>
          <a:noFill/>
          <a:ln/>
        </p:spPr>
        <p:txBody>
          <a:bodyPr wrap="square" lIns="0" tIns="0" rIns="0" bIns="0" rtlCol="0" anchor="t"/>
          <a:lstStyle/>
          <a:p>
            <a:pPr rtl="1" algn="r" indent="0" marL="0">
              <a:buNone/>
            </a:pPr>
            <a:r>
              <a:rPr lang="ar-IQ" altLang="en-US" sz="1600" dirty="0">
                <a:solidFill>
                  <a:schemeClr val="accent5"/>
                </a:solidFill>
                <a:latin typeface="Arial" pitchFamily="34" charset="0"/>
                <a:ea typeface="Arial" pitchFamily="34" charset="-122"/>
                <a:cs typeface="Arial" pitchFamily="34" charset="-120"/>
              </a:rPr>
              <a:t>فكثير من الوظائف يتطلب ما لا تملكه الأنظمة الذكية:</a:t>
            </a:r>
            <a:endParaRPr lang="ar-IQ" sz="1600" dirty="0"/>
          </a:p>
        </p:txBody>
      </p:sp>
      <p:sp>
        <p:nvSpPr>
          <p:cNvPr id="5" name="quality card 1"/>
          <p:cNvSpPr/>
          <p:nvPr/>
        </p:nvSpPr>
        <p:spPr>
          <a:xfrm>
            <a:off x="6835140" y="2651760"/>
            <a:ext cx="1851660" cy="1691640"/>
          </a:xfrm>
          <a:prstGeom prst="roundRect">
            <a:avLst>
              <a:gd name="adj" fmla="val 6486"/>
            </a:avLst>
          </a:prstGeom>
          <a:solidFill>
            <a:schemeClr val="tx2"/>
          </a:solidFill>
          <a:ln/>
        </p:spPr>
      </p:sp>
      <p:sp>
        <p:nvSpPr>
          <p:cNvPr id="6" name="quality icon 1 circle"/>
          <p:cNvSpPr/>
          <p:nvPr/>
        </p:nvSpPr>
        <p:spPr>
          <a:xfrm>
            <a:off x="7395210" y="2926080"/>
            <a:ext cx="731520" cy="731520"/>
          </a:xfrm>
          <a:prstGeom prst="ellipse">
            <a:avLst/>
          </a:prstGeom>
          <a:solidFill>
            <a:schemeClr val="accent1"/>
          </a:solidFill>
          <a:ln/>
        </p:spPr>
      </p:sp>
      <p:pic>
        <p:nvPicPr>
          <p:cNvPr id="7" name="quality icon 1" descr="preencoded.png">    </p:cNvPr>
          <p:cNvPicPr>
            <a:picLocks noChangeAspect="1"/>
          </p:cNvPicPr>
          <p:nvPr/>
        </p:nvPicPr>
        <p:blipFill>
          <a:blip r:embed="rId1"/>
          <a:stretch>
            <a:fillRect/>
          </a:stretch>
        </p:blipFill>
        <p:spPr>
          <a:xfrm>
            <a:off x="7578090" y="3108960"/>
            <a:ext cx="365760" cy="365760"/>
          </a:xfrm>
          <a:prstGeom prst="rect">
            <a:avLst/>
          </a:prstGeom>
        </p:spPr>
      </p:pic>
      <p:sp>
        <p:nvSpPr>
          <p:cNvPr id="8" name="Text 5"/>
          <p:cNvSpPr txBox="1"/>
          <p:nvPr/>
        </p:nvSpPr>
        <p:spPr>
          <a:xfrm>
            <a:off x="6926580" y="3749040"/>
            <a:ext cx="1668780" cy="411480"/>
          </a:xfrm>
          <a:prstGeom prst="rect">
            <a:avLst/>
          </a:prstGeom>
          <a:noFill/>
          <a:ln/>
        </p:spPr>
        <p:txBody>
          <a:bodyPr wrap="square" lIns="0" tIns="0" rIns="0" bIns="0" rtlCol="0" anchor="t"/>
          <a:lstStyle/>
          <a:p>
            <a:pPr rtl="1" algn="ctr" indent="0" marL="0">
              <a:buNone/>
            </a:pPr>
            <a:r>
              <a:rPr lang="ar-IQ" altLang="en-US" sz="1700" b="1" dirty="0">
                <a:solidFill>
                  <a:schemeClr val="bg1"/>
                </a:solidFill>
                <a:latin typeface="Arial" pitchFamily="34" charset="0"/>
                <a:ea typeface="Arial" pitchFamily="34" charset="-122"/>
                <a:cs typeface="Arial" pitchFamily="34" charset="-120"/>
              </a:rPr>
              <a:t>المسؤولية المهنية</a:t>
            </a:r>
            <a:endParaRPr lang="ar-IQ" sz="1700" dirty="0"/>
          </a:p>
        </p:txBody>
      </p:sp>
      <p:sp>
        <p:nvSpPr>
          <p:cNvPr id="9" name="quality card 2"/>
          <p:cNvSpPr/>
          <p:nvPr/>
        </p:nvSpPr>
        <p:spPr>
          <a:xfrm>
            <a:off x="4709160" y="2651760"/>
            <a:ext cx="1851660" cy="1691640"/>
          </a:xfrm>
          <a:prstGeom prst="roundRect">
            <a:avLst>
              <a:gd name="adj" fmla="val 6486"/>
            </a:avLst>
          </a:prstGeom>
          <a:solidFill>
            <a:schemeClr val="tx2"/>
          </a:solidFill>
          <a:ln/>
        </p:spPr>
      </p:sp>
      <p:sp>
        <p:nvSpPr>
          <p:cNvPr id="10" name="quality icon 2 circle"/>
          <p:cNvSpPr/>
          <p:nvPr/>
        </p:nvSpPr>
        <p:spPr>
          <a:xfrm>
            <a:off x="5269230" y="2926080"/>
            <a:ext cx="731520" cy="731520"/>
          </a:xfrm>
          <a:prstGeom prst="ellipse">
            <a:avLst/>
          </a:prstGeom>
          <a:solidFill>
            <a:schemeClr val="accent1"/>
          </a:solidFill>
          <a:ln/>
        </p:spPr>
      </p:sp>
      <p:pic>
        <p:nvPicPr>
          <p:cNvPr id="11" name="quality icon 2" descr="preencoded.png">    </p:cNvPr>
          <p:cNvPicPr>
            <a:picLocks noChangeAspect="1"/>
          </p:cNvPicPr>
          <p:nvPr/>
        </p:nvPicPr>
        <p:blipFill>
          <a:blip r:embed="rId2"/>
          <a:stretch>
            <a:fillRect/>
          </a:stretch>
        </p:blipFill>
        <p:spPr>
          <a:xfrm>
            <a:off x="5452110" y="3108960"/>
            <a:ext cx="365760" cy="365760"/>
          </a:xfrm>
          <a:prstGeom prst="rect">
            <a:avLst/>
          </a:prstGeom>
        </p:spPr>
      </p:pic>
      <p:sp>
        <p:nvSpPr>
          <p:cNvPr id="12" name="Text 8"/>
          <p:cNvSpPr txBox="1"/>
          <p:nvPr/>
        </p:nvSpPr>
        <p:spPr>
          <a:xfrm>
            <a:off x="4800600" y="3749040"/>
            <a:ext cx="1668780" cy="411480"/>
          </a:xfrm>
          <a:prstGeom prst="rect">
            <a:avLst/>
          </a:prstGeom>
          <a:noFill/>
          <a:ln/>
        </p:spPr>
        <p:txBody>
          <a:bodyPr wrap="square" lIns="0" tIns="0" rIns="0" bIns="0" rtlCol="0" anchor="t"/>
          <a:lstStyle/>
          <a:p>
            <a:pPr rtl="1" algn="ctr" indent="0" marL="0">
              <a:buNone/>
            </a:pPr>
            <a:r>
              <a:rPr lang="ar-IQ" altLang="en-US" sz="1700" b="1" dirty="0">
                <a:solidFill>
                  <a:schemeClr val="bg1"/>
                </a:solidFill>
                <a:latin typeface="Arial" pitchFamily="34" charset="0"/>
                <a:ea typeface="Arial" pitchFamily="34" charset="-122"/>
                <a:cs typeface="Arial" pitchFamily="34" charset="-120"/>
              </a:rPr>
              <a:t>التواصل الإنساني</a:t>
            </a:r>
            <a:endParaRPr lang="ar-IQ" sz="1700" dirty="0"/>
          </a:p>
        </p:txBody>
      </p:sp>
      <p:sp>
        <p:nvSpPr>
          <p:cNvPr id="13" name="quality card 3"/>
          <p:cNvSpPr/>
          <p:nvPr/>
        </p:nvSpPr>
        <p:spPr>
          <a:xfrm>
            <a:off x="2583180" y="2651760"/>
            <a:ext cx="1851660" cy="1691640"/>
          </a:xfrm>
          <a:prstGeom prst="roundRect">
            <a:avLst>
              <a:gd name="adj" fmla="val 6486"/>
            </a:avLst>
          </a:prstGeom>
          <a:solidFill>
            <a:schemeClr val="tx2"/>
          </a:solidFill>
          <a:ln/>
        </p:spPr>
      </p:sp>
      <p:sp>
        <p:nvSpPr>
          <p:cNvPr id="14" name="quality icon 3 circle"/>
          <p:cNvSpPr/>
          <p:nvPr/>
        </p:nvSpPr>
        <p:spPr>
          <a:xfrm>
            <a:off x="3143250" y="2926080"/>
            <a:ext cx="731520" cy="731520"/>
          </a:xfrm>
          <a:prstGeom prst="ellipse">
            <a:avLst/>
          </a:prstGeom>
          <a:solidFill>
            <a:schemeClr val="accent1"/>
          </a:solidFill>
          <a:ln/>
        </p:spPr>
      </p:sp>
      <p:pic>
        <p:nvPicPr>
          <p:cNvPr id="15" name="quality icon 3" descr="preencoded.png">    </p:cNvPr>
          <p:cNvPicPr>
            <a:picLocks noChangeAspect="1"/>
          </p:cNvPicPr>
          <p:nvPr/>
        </p:nvPicPr>
        <p:blipFill>
          <a:blip r:embed="rId3"/>
          <a:stretch>
            <a:fillRect/>
          </a:stretch>
        </p:blipFill>
        <p:spPr>
          <a:xfrm>
            <a:off x="3326130" y="3108960"/>
            <a:ext cx="365760" cy="365760"/>
          </a:xfrm>
          <a:prstGeom prst="rect">
            <a:avLst/>
          </a:prstGeom>
        </p:spPr>
      </p:pic>
      <p:sp>
        <p:nvSpPr>
          <p:cNvPr id="16" name="Text 11"/>
          <p:cNvSpPr txBox="1"/>
          <p:nvPr/>
        </p:nvSpPr>
        <p:spPr>
          <a:xfrm>
            <a:off x="2674620" y="3749040"/>
            <a:ext cx="1668780" cy="411480"/>
          </a:xfrm>
          <a:prstGeom prst="rect">
            <a:avLst/>
          </a:prstGeom>
          <a:noFill/>
          <a:ln/>
        </p:spPr>
        <p:txBody>
          <a:bodyPr wrap="square" lIns="0" tIns="0" rIns="0" bIns="0" rtlCol="0" anchor="t"/>
          <a:lstStyle/>
          <a:p>
            <a:pPr rtl="1" algn="ctr" indent="0" marL="0">
              <a:buNone/>
            </a:pPr>
            <a:r>
              <a:rPr lang="ar-IQ" altLang="en-US" sz="1700" b="1" dirty="0">
                <a:solidFill>
                  <a:schemeClr val="bg1"/>
                </a:solidFill>
                <a:latin typeface="Arial" pitchFamily="34" charset="0"/>
                <a:ea typeface="Arial" pitchFamily="34" charset="-122"/>
                <a:cs typeface="Arial" pitchFamily="34" charset="-120"/>
              </a:rPr>
              <a:t>الحكم الأخلاقي</a:t>
            </a:r>
            <a:endParaRPr lang="ar-IQ" sz="1700" dirty="0"/>
          </a:p>
        </p:txBody>
      </p:sp>
      <p:sp>
        <p:nvSpPr>
          <p:cNvPr id="17" name="quality card 4"/>
          <p:cNvSpPr/>
          <p:nvPr/>
        </p:nvSpPr>
        <p:spPr>
          <a:xfrm>
            <a:off x="457200" y="2651760"/>
            <a:ext cx="1851660" cy="1691640"/>
          </a:xfrm>
          <a:prstGeom prst="roundRect">
            <a:avLst>
              <a:gd name="adj" fmla="val 6486"/>
            </a:avLst>
          </a:prstGeom>
          <a:solidFill>
            <a:schemeClr val="tx2"/>
          </a:solidFill>
          <a:ln/>
        </p:spPr>
      </p:sp>
      <p:sp>
        <p:nvSpPr>
          <p:cNvPr id="18" name="quality icon 4 circle"/>
          <p:cNvSpPr/>
          <p:nvPr/>
        </p:nvSpPr>
        <p:spPr>
          <a:xfrm>
            <a:off x="1017270" y="2926080"/>
            <a:ext cx="731520" cy="731520"/>
          </a:xfrm>
          <a:prstGeom prst="ellipse">
            <a:avLst/>
          </a:prstGeom>
          <a:solidFill>
            <a:schemeClr val="accent1"/>
          </a:solidFill>
          <a:ln/>
        </p:spPr>
      </p:sp>
      <p:pic>
        <p:nvPicPr>
          <p:cNvPr id="19" name="quality icon 4" descr="preencoded.png">    </p:cNvPr>
          <p:cNvPicPr>
            <a:picLocks noChangeAspect="1"/>
          </p:cNvPicPr>
          <p:nvPr/>
        </p:nvPicPr>
        <p:blipFill>
          <a:blip r:embed="rId4"/>
          <a:stretch>
            <a:fillRect/>
          </a:stretch>
        </p:blipFill>
        <p:spPr>
          <a:xfrm>
            <a:off x="1200150" y="3108960"/>
            <a:ext cx="365760" cy="365760"/>
          </a:xfrm>
          <a:prstGeom prst="rect">
            <a:avLst/>
          </a:prstGeom>
        </p:spPr>
      </p:pic>
      <p:sp>
        <p:nvSpPr>
          <p:cNvPr id="20" name="Text 14"/>
          <p:cNvSpPr txBox="1"/>
          <p:nvPr/>
        </p:nvSpPr>
        <p:spPr>
          <a:xfrm>
            <a:off x="548640" y="3749040"/>
            <a:ext cx="1668780" cy="411480"/>
          </a:xfrm>
          <a:prstGeom prst="rect">
            <a:avLst/>
          </a:prstGeom>
          <a:noFill/>
          <a:ln/>
        </p:spPr>
        <p:txBody>
          <a:bodyPr wrap="square" lIns="0" tIns="0" rIns="0" bIns="0" rtlCol="0" anchor="t"/>
          <a:lstStyle/>
          <a:p>
            <a:pPr rtl="1" algn="ctr" indent="0" marL="0">
              <a:buNone/>
            </a:pPr>
            <a:r>
              <a:rPr lang="ar-IQ" altLang="en-US" sz="1700" b="1" dirty="0">
                <a:solidFill>
                  <a:schemeClr val="bg1"/>
                </a:solidFill>
                <a:latin typeface="Arial" pitchFamily="34" charset="0"/>
                <a:ea typeface="Arial" pitchFamily="34" charset="-122"/>
                <a:cs typeface="Arial" pitchFamily="34" charset="-120"/>
              </a:rPr>
              <a:t>فهم السياق</a:t>
            </a:r>
            <a:endParaRPr lang="ar-IQ"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body" hasCustomPrompt="1"/>
          </p:nvPr>
        </p:nvSpPr>
        <p:spPr>
          <a:xfrm>
            <a:off x="457200" y="274320"/>
            <a:ext cx="8229600" cy="274320"/>
          </a:xfrm>
          <a:prstGeom prst="rect">
            <a:avLst/>
          </a:prstGeom>
          <a:noFill/>
          <a:ln/>
        </p:spPr>
        <p:txBody>
          <a:bodyPr wrap="square" lIns="0" tIns="0" rIns="0" bIns="0" rtlCol="0"/>
          <a:lstStyle/>
          <a:p>
            <a:pPr rtl="1" algn="r" indent="0" marL="0">
              <a:buNone/>
            </a:pPr>
            <a:r>
              <a:rPr lang="ar-IQ" altLang="en-US" sz="1300" b="1" dirty="0">
                <a:solidFill>
                  <a:schemeClr val="accent1"/>
                </a:solidFill>
                <a:latin typeface="Arial" pitchFamily="34" charset="0"/>
                <a:ea typeface="Arial" pitchFamily="34" charset="-122"/>
                <a:cs typeface="Arial" pitchFamily="34" charset="-120"/>
              </a:rPr>
              <a:t>رابعاً</a:t>
            </a:r>
            <a:endParaRPr lang="ar-IQ" sz="1300" dirty="0"/>
          </a:p>
        </p:txBody>
      </p:sp>
      <p:sp>
        <p:nvSpPr>
          <p:cNvPr id="3" name="Text 1"/>
          <p:cNvSpPr/>
          <p:nvPr>
            <p:ph idx="102" type="title" hasCustomPrompt="1"/>
          </p:nvPr>
        </p:nvSpPr>
        <p:spPr>
          <a:xfrm>
            <a:off x="457200" y="548640"/>
            <a:ext cx="8229600" cy="594360"/>
          </a:xfrm>
          <a:prstGeom prst="rect">
            <a:avLst/>
          </a:prstGeom>
          <a:noFill/>
          <a:ln/>
        </p:spPr>
        <p:txBody>
          <a:bodyPr wrap="square" lIns="0" tIns="0" rIns="0" bIns="0" rtlCol="0" anchor="ctr"/>
          <a:lstStyle/>
          <a:p>
            <a:pPr rtl="1" algn="r" indent="0" marL="0">
              <a:buNone/>
            </a:pPr>
            <a:r>
              <a:rPr lang="ar-IQ" altLang="en-US" sz="3000" b="1" dirty="0">
                <a:solidFill>
                  <a:schemeClr val="tx1"/>
                </a:solidFill>
                <a:latin typeface="Arial" pitchFamily="34" charset="0"/>
                <a:ea typeface="Arial" pitchFamily="34" charset="-122"/>
                <a:cs typeface="Arial" pitchFamily="34" charset="-120"/>
              </a:rPr>
              <a:t>كيف يستعد الشباب لسوق العمل؟</a:t>
            </a:r>
            <a:endParaRPr lang="ar-IQ" sz="3000" dirty="0"/>
          </a:p>
        </p:txBody>
      </p:sp>
      <p:sp>
        <p:nvSpPr>
          <p:cNvPr id="4" name="step connector"/>
          <p:cNvSpPr/>
          <p:nvPr/>
        </p:nvSpPr>
        <p:spPr>
          <a:xfrm>
            <a:off x="1207008" y="2148840"/>
            <a:ext cx="6729984" cy="0"/>
          </a:xfrm>
          <a:prstGeom prst="line">
            <a:avLst/>
          </a:prstGeom>
          <a:noFill/>
          <a:ln w="38100">
            <a:solidFill>
              <a:schemeClr val="accent5"/>
            </a:solidFill>
            <a:prstDash val="solid"/>
          </a:ln>
        </p:spPr>
      </p:sp>
      <p:sp>
        <p:nvSpPr>
          <p:cNvPr id="5" name="step icon 1 circle"/>
          <p:cNvSpPr/>
          <p:nvPr/>
        </p:nvSpPr>
        <p:spPr>
          <a:xfrm>
            <a:off x="7571232" y="1783080"/>
            <a:ext cx="731520" cy="731520"/>
          </a:xfrm>
          <a:prstGeom prst="ellipse">
            <a:avLst/>
          </a:prstGeom>
          <a:solidFill>
            <a:schemeClr val="accent1"/>
          </a:solidFill>
          <a:ln/>
        </p:spPr>
      </p:sp>
      <p:pic>
        <p:nvPicPr>
          <p:cNvPr id="6" name="step icon 1" descr="preencoded.png">    </p:cNvPr>
          <p:cNvPicPr>
            <a:picLocks noChangeAspect="1"/>
          </p:cNvPicPr>
          <p:nvPr/>
        </p:nvPicPr>
        <p:blipFill>
          <a:blip r:embed="rId1"/>
          <a:stretch>
            <a:fillRect/>
          </a:stretch>
        </p:blipFill>
        <p:spPr>
          <a:xfrm>
            <a:off x="7754112" y="1965960"/>
            <a:ext cx="365760" cy="365760"/>
          </a:xfrm>
          <a:prstGeom prst="rect">
            <a:avLst/>
          </a:prstGeom>
        </p:spPr>
      </p:pic>
      <p:sp>
        <p:nvSpPr>
          <p:cNvPr id="7" name="step badge 1"/>
          <p:cNvSpPr/>
          <p:nvPr/>
        </p:nvSpPr>
        <p:spPr>
          <a:xfrm>
            <a:off x="8046720" y="1709928"/>
            <a:ext cx="310896" cy="310896"/>
          </a:xfrm>
          <a:prstGeom prst="ellipse">
            <a:avLst/>
          </a:prstGeom>
          <a:solidFill>
            <a:schemeClr val="tx1"/>
          </a:solidFill>
          <a:ln w="19050">
            <a:solidFill>
              <a:schemeClr val="bg1"/>
            </a:solidFill>
            <a:prstDash val="solid"/>
          </a:ln>
        </p:spPr>
      </p:sp>
      <p:sp>
        <p:nvSpPr>
          <p:cNvPr id="8" name="Text 5"/>
          <p:cNvSpPr txBox="1"/>
          <p:nvPr/>
        </p:nvSpPr>
        <p:spPr>
          <a:xfrm>
            <a:off x="8046720" y="1709928"/>
            <a:ext cx="310896" cy="310896"/>
          </a:xfrm>
          <a:prstGeom prst="rect">
            <a:avLst/>
          </a:prstGeom>
          <a:noFill/>
          <a:ln/>
        </p:spPr>
        <p:txBody>
          <a:bodyPr wrap="square" lIns="0" tIns="0" rIns="0" bIns="0" rtlCol="0" anchor="ctr"/>
          <a:lstStyle/>
          <a:p>
            <a:pPr rtl="1" algn="ctr" indent="0" marL="0">
              <a:buNone/>
            </a:pPr>
            <a:r>
              <a:rPr lang="ar-IQ" altLang="en-US" sz="1200" b="1" dirty="0">
                <a:solidFill>
                  <a:schemeClr val="bg1"/>
                </a:solidFill>
                <a:latin typeface="Arial" pitchFamily="34" charset="0"/>
                <a:ea typeface="Arial" pitchFamily="34" charset="-122"/>
                <a:cs typeface="Arial" pitchFamily="34" charset="-120"/>
              </a:rPr>
              <a:t>1</a:t>
            </a:r>
            <a:endParaRPr lang="ar-IQ" sz="1200" dirty="0"/>
          </a:p>
        </p:txBody>
      </p:sp>
      <p:sp>
        <p:nvSpPr>
          <p:cNvPr id="9" name="Text 6"/>
          <p:cNvSpPr txBox="1"/>
          <p:nvPr/>
        </p:nvSpPr>
        <p:spPr>
          <a:xfrm>
            <a:off x="7232904" y="2697480"/>
            <a:ext cx="1408176" cy="685800"/>
          </a:xfrm>
          <a:prstGeom prst="rect">
            <a:avLst/>
          </a:prstGeom>
          <a:noFill/>
          <a:ln/>
        </p:spPr>
        <p:txBody>
          <a:bodyPr wrap="square" lIns="0" tIns="0" rIns="0" bIns="0" rtlCol="0" anchor="t"/>
          <a:lstStyle/>
          <a:p>
            <a:pPr rtl="1" algn="ctr" indent="0" marL="0">
              <a:buNone/>
            </a:pPr>
            <a:r>
              <a:rPr lang="ar-IQ" altLang="en-US" sz="1500" b="1" dirty="0">
                <a:solidFill>
                  <a:schemeClr val="tx1"/>
                </a:solidFill>
                <a:latin typeface="Arial" pitchFamily="34" charset="0"/>
                <a:ea typeface="Arial" pitchFamily="34" charset="-122"/>
                <a:cs typeface="Arial" pitchFamily="34" charset="-120"/>
              </a:rPr>
              <a:t>تعلّم أساسيات الذكاء الاصطناعي</a:t>
            </a:r>
            <a:endParaRPr lang="ar-IQ" sz="1500" dirty="0"/>
          </a:p>
        </p:txBody>
      </p:sp>
      <p:sp>
        <p:nvSpPr>
          <p:cNvPr id="10" name="Text 7"/>
          <p:cNvSpPr txBox="1"/>
          <p:nvPr/>
        </p:nvSpPr>
        <p:spPr>
          <a:xfrm>
            <a:off x="7260336" y="3429000"/>
            <a:ext cx="1353312" cy="1097280"/>
          </a:xfrm>
          <a:prstGeom prst="rect">
            <a:avLst/>
          </a:prstGeom>
          <a:noFill/>
          <a:ln/>
        </p:spPr>
        <p:txBody>
          <a:bodyPr wrap="square" lIns="0" tIns="0" rIns="0" bIns="0" rtlCol="0" anchor="t"/>
          <a:lstStyle/>
          <a:p>
            <a:pPr rtl="1" algn="ctr" indent="0" marL="0">
              <a:buNone/>
            </a:pPr>
            <a:r>
              <a:rPr lang="ar-IQ" altLang="en-US" sz="1300" dirty="0">
                <a:solidFill>
                  <a:schemeClr val="accent6"/>
                </a:solidFill>
                <a:latin typeface="Arial" pitchFamily="34" charset="0"/>
                <a:ea typeface="Arial" pitchFamily="34" charset="-122"/>
                <a:cs typeface="Arial" pitchFamily="34" charset="-120"/>
              </a:rPr>
              <a:t>فهم إمكاناته وحدوده وكيفية استخدام أدواته</a:t>
            </a:r>
            <a:endParaRPr lang="ar-IQ" sz="1300" dirty="0"/>
          </a:p>
        </p:txBody>
      </p:sp>
      <p:sp>
        <p:nvSpPr>
          <p:cNvPr id="11" name="step icon 2 circle"/>
          <p:cNvSpPr/>
          <p:nvPr/>
        </p:nvSpPr>
        <p:spPr>
          <a:xfrm>
            <a:off x="5888736" y="1783080"/>
            <a:ext cx="731520" cy="731520"/>
          </a:xfrm>
          <a:prstGeom prst="ellipse">
            <a:avLst/>
          </a:prstGeom>
          <a:solidFill>
            <a:schemeClr val="accent1"/>
          </a:solidFill>
          <a:ln/>
        </p:spPr>
      </p:sp>
      <p:pic>
        <p:nvPicPr>
          <p:cNvPr id="12" name="step icon 2" descr="preencoded.png">    </p:cNvPr>
          <p:cNvPicPr>
            <a:picLocks noChangeAspect="1"/>
          </p:cNvPicPr>
          <p:nvPr/>
        </p:nvPicPr>
        <p:blipFill>
          <a:blip r:embed="rId2"/>
          <a:stretch>
            <a:fillRect/>
          </a:stretch>
        </p:blipFill>
        <p:spPr>
          <a:xfrm>
            <a:off x="6071616" y="1965960"/>
            <a:ext cx="365760" cy="365760"/>
          </a:xfrm>
          <a:prstGeom prst="rect">
            <a:avLst/>
          </a:prstGeom>
        </p:spPr>
      </p:pic>
      <p:sp>
        <p:nvSpPr>
          <p:cNvPr id="13" name="step badge 2"/>
          <p:cNvSpPr/>
          <p:nvPr/>
        </p:nvSpPr>
        <p:spPr>
          <a:xfrm>
            <a:off x="6364224" y="1709928"/>
            <a:ext cx="310896" cy="310896"/>
          </a:xfrm>
          <a:prstGeom prst="ellipse">
            <a:avLst/>
          </a:prstGeom>
          <a:solidFill>
            <a:schemeClr val="tx1"/>
          </a:solidFill>
          <a:ln w="19050">
            <a:solidFill>
              <a:schemeClr val="bg1"/>
            </a:solidFill>
            <a:prstDash val="solid"/>
          </a:ln>
        </p:spPr>
      </p:sp>
      <p:sp>
        <p:nvSpPr>
          <p:cNvPr id="14" name="Text 10"/>
          <p:cNvSpPr txBox="1"/>
          <p:nvPr/>
        </p:nvSpPr>
        <p:spPr>
          <a:xfrm>
            <a:off x="6364224" y="1709928"/>
            <a:ext cx="310896" cy="310896"/>
          </a:xfrm>
          <a:prstGeom prst="rect">
            <a:avLst/>
          </a:prstGeom>
          <a:noFill/>
          <a:ln/>
        </p:spPr>
        <p:txBody>
          <a:bodyPr wrap="square" lIns="0" tIns="0" rIns="0" bIns="0" rtlCol="0" anchor="ctr"/>
          <a:lstStyle/>
          <a:p>
            <a:pPr rtl="1" algn="ctr" indent="0" marL="0">
              <a:buNone/>
            </a:pPr>
            <a:r>
              <a:rPr lang="ar-IQ" altLang="en-US" sz="1200" b="1" dirty="0">
                <a:solidFill>
                  <a:schemeClr val="bg1"/>
                </a:solidFill>
                <a:latin typeface="Arial" pitchFamily="34" charset="0"/>
                <a:ea typeface="Arial" pitchFamily="34" charset="-122"/>
                <a:cs typeface="Arial" pitchFamily="34" charset="-120"/>
              </a:rPr>
              <a:t>2</a:t>
            </a:r>
            <a:endParaRPr lang="ar-IQ" sz="1200" dirty="0"/>
          </a:p>
        </p:txBody>
      </p:sp>
      <p:sp>
        <p:nvSpPr>
          <p:cNvPr id="15" name="Text 11"/>
          <p:cNvSpPr txBox="1"/>
          <p:nvPr/>
        </p:nvSpPr>
        <p:spPr>
          <a:xfrm>
            <a:off x="5550408" y="2697480"/>
            <a:ext cx="1408176" cy="685800"/>
          </a:xfrm>
          <a:prstGeom prst="rect">
            <a:avLst/>
          </a:prstGeom>
          <a:noFill/>
          <a:ln/>
        </p:spPr>
        <p:txBody>
          <a:bodyPr wrap="square" lIns="0" tIns="0" rIns="0" bIns="0" rtlCol="0" anchor="t"/>
          <a:lstStyle/>
          <a:p>
            <a:pPr rtl="1" algn="ctr" indent="0" marL="0">
              <a:buNone/>
            </a:pPr>
            <a:r>
              <a:rPr lang="ar-IQ" altLang="en-US" sz="1500" b="1" dirty="0">
                <a:solidFill>
                  <a:schemeClr val="tx1"/>
                </a:solidFill>
                <a:latin typeface="Arial" pitchFamily="34" charset="0"/>
                <a:ea typeface="Arial" pitchFamily="34" charset="-122"/>
                <a:cs typeface="Arial" pitchFamily="34" charset="-120"/>
              </a:rPr>
              <a:t>تطوير المهارات الرقمية</a:t>
            </a:r>
            <a:endParaRPr lang="ar-IQ" sz="1500" dirty="0"/>
          </a:p>
        </p:txBody>
      </p:sp>
      <p:sp>
        <p:nvSpPr>
          <p:cNvPr id="16" name="Text 12"/>
          <p:cNvSpPr txBox="1"/>
          <p:nvPr/>
        </p:nvSpPr>
        <p:spPr>
          <a:xfrm>
            <a:off x="5577840" y="3429000"/>
            <a:ext cx="1353312" cy="1097280"/>
          </a:xfrm>
          <a:prstGeom prst="rect">
            <a:avLst/>
          </a:prstGeom>
          <a:noFill/>
          <a:ln/>
        </p:spPr>
        <p:txBody>
          <a:bodyPr wrap="square" lIns="0" tIns="0" rIns="0" bIns="0" rtlCol="0" anchor="t"/>
          <a:lstStyle/>
          <a:p>
            <a:pPr rtl="1" algn="ctr" indent="0" marL="0">
              <a:buNone/>
            </a:pPr>
            <a:r>
              <a:rPr lang="ar-IQ" altLang="en-US" sz="1300" dirty="0">
                <a:solidFill>
                  <a:schemeClr val="accent6"/>
                </a:solidFill>
                <a:latin typeface="Arial" pitchFamily="34" charset="0"/>
                <a:ea typeface="Arial" pitchFamily="34" charset="-122"/>
                <a:cs typeface="Arial" pitchFamily="34" charset="-120"/>
              </a:rPr>
              <a:t>تحليل البيانات والتطبيقات المكتبية والأدوات الرقمية</a:t>
            </a:r>
            <a:endParaRPr lang="ar-IQ" sz="1300" dirty="0"/>
          </a:p>
        </p:txBody>
      </p:sp>
      <p:sp>
        <p:nvSpPr>
          <p:cNvPr id="17" name="step icon 3 circle"/>
          <p:cNvSpPr/>
          <p:nvPr/>
        </p:nvSpPr>
        <p:spPr>
          <a:xfrm>
            <a:off x="4206240" y="1783080"/>
            <a:ext cx="731520" cy="731520"/>
          </a:xfrm>
          <a:prstGeom prst="ellipse">
            <a:avLst/>
          </a:prstGeom>
          <a:solidFill>
            <a:schemeClr val="accent1"/>
          </a:solidFill>
          <a:ln/>
        </p:spPr>
      </p:sp>
      <p:pic>
        <p:nvPicPr>
          <p:cNvPr id="18" name="step icon 3" descr="preencoded.png">    </p:cNvPr>
          <p:cNvPicPr>
            <a:picLocks noChangeAspect="1"/>
          </p:cNvPicPr>
          <p:nvPr/>
        </p:nvPicPr>
        <p:blipFill>
          <a:blip r:embed="rId3"/>
          <a:stretch>
            <a:fillRect/>
          </a:stretch>
        </p:blipFill>
        <p:spPr>
          <a:xfrm>
            <a:off x="4389120" y="1965960"/>
            <a:ext cx="365760" cy="365760"/>
          </a:xfrm>
          <a:prstGeom prst="rect">
            <a:avLst/>
          </a:prstGeom>
        </p:spPr>
      </p:pic>
      <p:sp>
        <p:nvSpPr>
          <p:cNvPr id="19" name="step badge 3"/>
          <p:cNvSpPr/>
          <p:nvPr/>
        </p:nvSpPr>
        <p:spPr>
          <a:xfrm>
            <a:off x="4681728" y="1709928"/>
            <a:ext cx="310896" cy="310896"/>
          </a:xfrm>
          <a:prstGeom prst="ellipse">
            <a:avLst/>
          </a:prstGeom>
          <a:solidFill>
            <a:schemeClr val="tx1"/>
          </a:solidFill>
          <a:ln w="19050">
            <a:solidFill>
              <a:schemeClr val="bg1"/>
            </a:solidFill>
            <a:prstDash val="solid"/>
          </a:ln>
        </p:spPr>
      </p:sp>
      <p:sp>
        <p:nvSpPr>
          <p:cNvPr id="20" name="Text 15"/>
          <p:cNvSpPr txBox="1"/>
          <p:nvPr/>
        </p:nvSpPr>
        <p:spPr>
          <a:xfrm>
            <a:off x="4681728" y="1709928"/>
            <a:ext cx="310896" cy="310896"/>
          </a:xfrm>
          <a:prstGeom prst="rect">
            <a:avLst/>
          </a:prstGeom>
          <a:noFill/>
          <a:ln/>
        </p:spPr>
        <p:txBody>
          <a:bodyPr wrap="square" lIns="0" tIns="0" rIns="0" bIns="0" rtlCol="0" anchor="ctr"/>
          <a:lstStyle/>
          <a:p>
            <a:pPr rtl="1" algn="ctr" indent="0" marL="0">
              <a:buNone/>
            </a:pPr>
            <a:r>
              <a:rPr lang="ar-IQ" altLang="en-US" sz="1200" b="1" dirty="0">
                <a:solidFill>
                  <a:schemeClr val="bg1"/>
                </a:solidFill>
                <a:latin typeface="Arial" pitchFamily="34" charset="0"/>
                <a:ea typeface="Arial" pitchFamily="34" charset="-122"/>
                <a:cs typeface="Arial" pitchFamily="34" charset="-120"/>
              </a:rPr>
              <a:t>3</a:t>
            </a:r>
            <a:endParaRPr lang="ar-IQ" sz="1200" dirty="0"/>
          </a:p>
        </p:txBody>
      </p:sp>
      <p:sp>
        <p:nvSpPr>
          <p:cNvPr id="21" name="Text 16"/>
          <p:cNvSpPr txBox="1"/>
          <p:nvPr/>
        </p:nvSpPr>
        <p:spPr>
          <a:xfrm>
            <a:off x="3867912" y="2697480"/>
            <a:ext cx="1408176" cy="685800"/>
          </a:xfrm>
          <a:prstGeom prst="rect">
            <a:avLst/>
          </a:prstGeom>
          <a:noFill/>
          <a:ln/>
        </p:spPr>
        <p:txBody>
          <a:bodyPr wrap="square" lIns="0" tIns="0" rIns="0" bIns="0" rtlCol="0" anchor="t"/>
          <a:lstStyle/>
          <a:p>
            <a:pPr rtl="1" algn="ctr" indent="0" marL="0">
              <a:buNone/>
            </a:pPr>
            <a:r>
              <a:rPr lang="ar-IQ" altLang="en-US" sz="1500" b="1" dirty="0">
                <a:solidFill>
                  <a:schemeClr val="tx1"/>
                </a:solidFill>
                <a:latin typeface="Arial" pitchFamily="34" charset="0"/>
                <a:ea typeface="Arial" pitchFamily="34" charset="-122"/>
                <a:cs typeface="Arial" pitchFamily="34" charset="-120"/>
              </a:rPr>
              <a:t>تعزيز المهارات الإنسانية</a:t>
            </a:r>
            <a:endParaRPr lang="ar-IQ" sz="1500" dirty="0"/>
          </a:p>
        </p:txBody>
      </p:sp>
      <p:sp>
        <p:nvSpPr>
          <p:cNvPr id="22" name="Text 17"/>
          <p:cNvSpPr txBox="1"/>
          <p:nvPr/>
        </p:nvSpPr>
        <p:spPr>
          <a:xfrm>
            <a:off x="3895344" y="3429000"/>
            <a:ext cx="1353312" cy="1097280"/>
          </a:xfrm>
          <a:prstGeom prst="rect">
            <a:avLst/>
          </a:prstGeom>
          <a:noFill/>
          <a:ln/>
        </p:spPr>
        <p:txBody>
          <a:bodyPr wrap="square" lIns="0" tIns="0" rIns="0" bIns="0" rtlCol="0" anchor="t"/>
          <a:lstStyle/>
          <a:p>
            <a:pPr rtl="1" algn="ctr" indent="0" marL="0">
              <a:buNone/>
            </a:pPr>
            <a:r>
              <a:rPr lang="ar-IQ" altLang="en-US" sz="1300" dirty="0">
                <a:solidFill>
                  <a:schemeClr val="accent6"/>
                </a:solidFill>
                <a:latin typeface="Arial" pitchFamily="34" charset="0"/>
                <a:ea typeface="Arial" pitchFamily="34" charset="-122"/>
                <a:cs typeface="Arial" pitchFamily="34" charset="-120"/>
              </a:rPr>
              <a:t>التفكير النقدي والإبداع والتواصل والتفاوض والعمل الجماعي</a:t>
            </a:r>
            <a:endParaRPr lang="ar-IQ" sz="1300" dirty="0"/>
          </a:p>
        </p:txBody>
      </p:sp>
      <p:sp>
        <p:nvSpPr>
          <p:cNvPr id="23" name="step icon 4 circle"/>
          <p:cNvSpPr/>
          <p:nvPr/>
        </p:nvSpPr>
        <p:spPr>
          <a:xfrm>
            <a:off x="2523744" y="1783080"/>
            <a:ext cx="731520" cy="731520"/>
          </a:xfrm>
          <a:prstGeom prst="ellipse">
            <a:avLst/>
          </a:prstGeom>
          <a:solidFill>
            <a:schemeClr val="accent1"/>
          </a:solidFill>
          <a:ln/>
        </p:spPr>
      </p:sp>
      <p:pic>
        <p:nvPicPr>
          <p:cNvPr id="24" name="step icon 4" descr="preencoded.png">    </p:cNvPr>
          <p:cNvPicPr>
            <a:picLocks noChangeAspect="1"/>
          </p:cNvPicPr>
          <p:nvPr/>
        </p:nvPicPr>
        <p:blipFill>
          <a:blip r:embed="rId4"/>
          <a:stretch>
            <a:fillRect/>
          </a:stretch>
        </p:blipFill>
        <p:spPr>
          <a:xfrm>
            <a:off x="2706624" y="1965960"/>
            <a:ext cx="365760" cy="365760"/>
          </a:xfrm>
          <a:prstGeom prst="rect">
            <a:avLst/>
          </a:prstGeom>
        </p:spPr>
      </p:pic>
      <p:sp>
        <p:nvSpPr>
          <p:cNvPr id="25" name="step badge 4"/>
          <p:cNvSpPr/>
          <p:nvPr/>
        </p:nvSpPr>
        <p:spPr>
          <a:xfrm>
            <a:off x="2999232" y="1709928"/>
            <a:ext cx="310896" cy="310896"/>
          </a:xfrm>
          <a:prstGeom prst="ellipse">
            <a:avLst/>
          </a:prstGeom>
          <a:solidFill>
            <a:schemeClr val="tx1"/>
          </a:solidFill>
          <a:ln w="19050">
            <a:solidFill>
              <a:schemeClr val="bg1"/>
            </a:solidFill>
            <a:prstDash val="solid"/>
          </a:ln>
        </p:spPr>
      </p:sp>
      <p:sp>
        <p:nvSpPr>
          <p:cNvPr id="26" name="Text 20"/>
          <p:cNvSpPr txBox="1"/>
          <p:nvPr/>
        </p:nvSpPr>
        <p:spPr>
          <a:xfrm>
            <a:off x="2999232" y="1709928"/>
            <a:ext cx="310896" cy="310896"/>
          </a:xfrm>
          <a:prstGeom prst="rect">
            <a:avLst/>
          </a:prstGeom>
          <a:noFill/>
          <a:ln/>
        </p:spPr>
        <p:txBody>
          <a:bodyPr wrap="square" lIns="0" tIns="0" rIns="0" bIns="0" rtlCol="0" anchor="ctr"/>
          <a:lstStyle/>
          <a:p>
            <a:pPr rtl="1" algn="ctr" indent="0" marL="0">
              <a:buNone/>
            </a:pPr>
            <a:r>
              <a:rPr lang="ar-IQ" altLang="en-US" sz="1200" b="1" dirty="0">
                <a:solidFill>
                  <a:schemeClr val="bg1"/>
                </a:solidFill>
                <a:latin typeface="Arial" pitchFamily="34" charset="0"/>
                <a:ea typeface="Arial" pitchFamily="34" charset="-122"/>
                <a:cs typeface="Arial" pitchFamily="34" charset="-120"/>
              </a:rPr>
              <a:t>4</a:t>
            </a:r>
            <a:endParaRPr lang="ar-IQ" sz="1200" dirty="0"/>
          </a:p>
        </p:txBody>
      </p:sp>
      <p:sp>
        <p:nvSpPr>
          <p:cNvPr id="27" name="Text 21"/>
          <p:cNvSpPr txBox="1"/>
          <p:nvPr/>
        </p:nvSpPr>
        <p:spPr>
          <a:xfrm>
            <a:off x="2185416" y="2697480"/>
            <a:ext cx="1408176" cy="685800"/>
          </a:xfrm>
          <a:prstGeom prst="rect">
            <a:avLst/>
          </a:prstGeom>
          <a:noFill/>
          <a:ln/>
        </p:spPr>
        <p:txBody>
          <a:bodyPr wrap="square" lIns="0" tIns="0" rIns="0" bIns="0" rtlCol="0" anchor="t"/>
          <a:lstStyle/>
          <a:p>
            <a:pPr rtl="1" algn="ctr" indent="0" marL="0">
              <a:buNone/>
            </a:pPr>
            <a:r>
              <a:rPr lang="ar-IQ" altLang="en-US" sz="1500" b="1" dirty="0">
                <a:solidFill>
                  <a:schemeClr val="tx1"/>
                </a:solidFill>
                <a:latin typeface="Arial" pitchFamily="34" charset="0"/>
                <a:ea typeface="Arial" pitchFamily="34" charset="-122"/>
                <a:cs typeface="Arial" pitchFamily="34" charset="-120"/>
              </a:rPr>
              <a:t>التعلّم المستمر</a:t>
            </a:r>
            <a:endParaRPr lang="ar-IQ" sz="1500" dirty="0"/>
          </a:p>
        </p:txBody>
      </p:sp>
      <p:sp>
        <p:nvSpPr>
          <p:cNvPr id="28" name="Text 22"/>
          <p:cNvSpPr txBox="1"/>
          <p:nvPr/>
        </p:nvSpPr>
        <p:spPr>
          <a:xfrm>
            <a:off x="2212848" y="3429000"/>
            <a:ext cx="1353312" cy="1097280"/>
          </a:xfrm>
          <a:prstGeom prst="rect">
            <a:avLst/>
          </a:prstGeom>
          <a:noFill/>
          <a:ln/>
        </p:spPr>
        <p:txBody>
          <a:bodyPr wrap="square" lIns="0" tIns="0" rIns="0" bIns="0" rtlCol="0" anchor="t"/>
          <a:lstStyle/>
          <a:p>
            <a:pPr rtl="1" algn="ctr" indent="0" marL="0">
              <a:buNone/>
            </a:pPr>
            <a:r>
              <a:rPr lang="ar-IQ" altLang="en-US" sz="1300" dirty="0">
                <a:solidFill>
                  <a:schemeClr val="accent6"/>
                </a:solidFill>
                <a:latin typeface="Arial" pitchFamily="34" charset="0"/>
                <a:ea typeface="Arial" pitchFamily="34" charset="-122"/>
                <a:cs typeface="Arial" pitchFamily="34" charset="-120"/>
              </a:rPr>
              <a:t>تحديث المهارات لمواكبة تغيّر متطلبات الوظائف</a:t>
            </a:r>
            <a:endParaRPr lang="ar-IQ" sz="1300" dirty="0"/>
          </a:p>
        </p:txBody>
      </p:sp>
      <p:sp>
        <p:nvSpPr>
          <p:cNvPr id="29" name="step icon 5 circle"/>
          <p:cNvSpPr/>
          <p:nvPr/>
        </p:nvSpPr>
        <p:spPr>
          <a:xfrm>
            <a:off x="841248" y="1783080"/>
            <a:ext cx="731520" cy="731520"/>
          </a:xfrm>
          <a:prstGeom prst="ellipse">
            <a:avLst/>
          </a:prstGeom>
          <a:solidFill>
            <a:schemeClr val="accent2"/>
          </a:solidFill>
          <a:ln/>
        </p:spPr>
      </p:sp>
      <p:pic>
        <p:nvPicPr>
          <p:cNvPr id="30" name="step icon 5" descr="preencoded.png">    </p:cNvPr>
          <p:cNvPicPr>
            <a:picLocks noChangeAspect="1"/>
          </p:cNvPicPr>
          <p:nvPr/>
        </p:nvPicPr>
        <p:blipFill>
          <a:blip r:embed="rId5"/>
          <a:stretch>
            <a:fillRect/>
          </a:stretch>
        </p:blipFill>
        <p:spPr>
          <a:xfrm>
            <a:off x="1024128" y="1965960"/>
            <a:ext cx="365760" cy="365760"/>
          </a:xfrm>
          <a:prstGeom prst="rect">
            <a:avLst/>
          </a:prstGeom>
        </p:spPr>
      </p:pic>
      <p:sp>
        <p:nvSpPr>
          <p:cNvPr id="31" name="step badge 5"/>
          <p:cNvSpPr/>
          <p:nvPr/>
        </p:nvSpPr>
        <p:spPr>
          <a:xfrm>
            <a:off x="1316736" y="1709928"/>
            <a:ext cx="310896" cy="310896"/>
          </a:xfrm>
          <a:prstGeom prst="ellipse">
            <a:avLst/>
          </a:prstGeom>
          <a:solidFill>
            <a:schemeClr val="tx1"/>
          </a:solidFill>
          <a:ln w="19050">
            <a:solidFill>
              <a:schemeClr val="bg1"/>
            </a:solidFill>
            <a:prstDash val="solid"/>
          </a:ln>
        </p:spPr>
      </p:sp>
      <p:sp>
        <p:nvSpPr>
          <p:cNvPr id="32" name="Text 25"/>
          <p:cNvSpPr txBox="1"/>
          <p:nvPr/>
        </p:nvSpPr>
        <p:spPr>
          <a:xfrm>
            <a:off x="1316736" y="1709928"/>
            <a:ext cx="310896" cy="310896"/>
          </a:xfrm>
          <a:prstGeom prst="rect">
            <a:avLst/>
          </a:prstGeom>
          <a:noFill/>
          <a:ln/>
        </p:spPr>
        <p:txBody>
          <a:bodyPr wrap="square" lIns="0" tIns="0" rIns="0" bIns="0" rtlCol="0" anchor="ctr"/>
          <a:lstStyle/>
          <a:p>
            <a:pPr rtl="1" algn="ctr" indent="0" marL="0">
              <a:buNone/>
            </a:pPr>
            <a:r>
              <a:rPr lang="ar-IQ" altLang="en-US" sz="1200" b="1" dirty="0">
                <a:solidFill>
                  <a:schemeClr val="bg1"/>
                </a:solidFill>
                <a:latin typeface="Arial" pitchFamily="34" charset="0"/>
                <a:ea typeface="Arial" pitchFamily="34" charset="-122"/>
                <a:cs typeface="Arial" pitchFamily="34" charset="-120"/>
              </a:rPr>
              <a:t>5</a:t>
            </a:r>
            <a:endParaRPr lang="ar-IQ" sz="1200" dirty="0"/>
          </a:p>
        </p:txBody>
      </p:sp>
      <p:sp>
        <p:nvSpPr>
          <p:cNvPr id="33" name="Text 26"/>
          <p:cNvSpPr txBox="1"/>
          <p:nvPr/>
        </p:nvSpPr>
        <p:spPr>
          <a:xfrm>
            <a:off x="502920" y="2697480"/>
            <a:ext cx="1408176" cy="685800"/>
          </a:xfrm>
          <a:prstGeom prst="rect">
            <a:avLst/>
          </a:prstGeom>
          <a:noFill/>
          <a:ln/>
        </p:spPr>
        <p:txBody>
          <a:bodyPr wrap="square" lIns="0" tIns="0" rIns="0" bIns="0" rtlCol="0" anchor="t"/>
          <a:lstStyle/>
          <a:p>
            <a:pPr rtl="1" algn="ctr" indent="0" marL="0">
              <a:buNone/>
            </a:pPr>
            <a:r>
              <a:rPr lang="ar-IQ" altLang="en-US" sz="1500" b="1" dirty="0">
                <a:solidFill>
                  <a:schemeClr val="tx1"/>
                </a:solidFill>
                <a:latin typeface="Arial" pitchFamily="34" charset="0"/>
                <a:ea typeface="Arial" pitchFamily="34" charset="-122"/>
                <a:cs typeface="Arial" pitchFamily="34" charset="-120"/>
              </a:rPr>
              <a:t>التحقق من المخرجات</a:t>
            </a:r>
            <a:endParaRPr lang="ar-IQ" sz="1500" dirty="0"/>
          </a:p>
        </p:txBody>
      </p:sp>
      <p:sp>
        <p:nvSpPr>
          <p:cNvPr id="34" name="Text 27"/>
          <p:cNvSpPr txBox="1"/>
          <p:nvPr/>
        </p:nvSpPr>
        <p:spPr>
          <a:xfrm>
            <a:off x="530352" y="3429000"/>
            <a:ext cx="1353312" cy="1097280"/>
          </a:xfrm>
          <a:prstGeom prst="rect">
            <a:avLst/>
          </a:prstGeom>
          <a:noFill/>
          <a:ln/>
        </p:spPr>
        <p:txBody>
          <a:bodyPr wrap="square" lIns="0" tIns="0" rIns="0" bIns="0" rtlCol="0" anchor="t"/>
          <a:lstStyle/>
          <a:p>
            <a:pPr rtl="1" algn="ctr" indent="0" marL="0">
              <a:buNone/>
            </a:pPr>
            <a:r>
              <a:rPr lang="ar-IQ" altLang="en-US" sz="1300" dirty="0">
                <a:solidFill>
                  <a:schemeClr val="accent6"/>
                </a:solidFill>
                <a:latin typeface="Arial" pitchFamily="34" charset="0"/>
                <a:ea typeface="Arial" pitchFamily="34" charset="-122"/>
                <a:cs typeface="Arial" pitchFamily="34" charset="-120"/>
              </a:rPr>
              <a:t>مراجعة المعلومات واكتشاف الأخطاء وحماية البيانات والخصوصية</a:t>
            </a:r>
            <a:endParaRPr lang="ar-IQ" sz="1300" dirty="0"/>
          </a:p>
        </p:txBody>
      </p:sp>
      <p:sp>
        <p:nvSpPr>
          <p:cNvPr id="25" name="Slide Number Placeholder 0"/>
          <p:cNvSpPr>
            <a:spLocks noGrp="1"/>
          </p:cNvSpPr>
          <p:nvPr>
            <p:ph type="sldNum" sz="quarter" idx="4294967295"/>
          </p:nvPr>
        </p:nvSpPr>
        <p:spPr>
          <a:xfrm>
            <a:off x="4572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body" hasCustomPrompt="1"/>
          </p:nvPr>
        </p:nvSpPr>
        <p:spPr>
          <a:xfrm>
            <a:off x="457200" y="274320"/>
            <a:ext cx="8229600" cy="274320"/>
          </a:xfrm>
          <a:prstGeom prst="rect">
            <a:avLst/>
          </a:prstGeom>
          <a:noFill/>
          <a:ln/>
        </p:spPr>
        <p:txBody>
          <a:bodyPr wrap="square" lIns="0" tIns="0" rIns="0" bIns="0" rtlCol="0"/>
          <a:lstStyle/>
          <a:p>
            <a:pPr rtl="1" algn="r" indent="0" marL="0">
              <a:buNone/>
            </a:pPr>
            <a:r>
              <a:rPr lang="ar-IQ" altLang="en-US" sz="1300" b="1" dirty="0">
                <a:solidFill>
                  <a:schemeClr val="accent1"/>
                </a:solidFill>
                <a:latin typeface="Arial" pitchFamily="34" charset="0"/>
                <a:ea typeface="Arial" pitchFamily="34" charset="-122"/>
                <a:cs typeface="Arial" pitchFamily="34" charset="-120"/>
              </a:rPr>
              <a:t>خامساً</a:t>
            </a:r>
            <a:endParaRPr lang="ar-IQ" sz="1300" dirty="0"/>
          </a:p>
        </p:txBody>
      </p:sp>
      <p:sp>
        <p:nvSpPr>
          <p:cNvPr id="3" name="Text 1"/>
          <p:cNvSpPr/>
          <p:nvPr>
            <p:ph idx="102" type="title" hasCustomPrompt="1"/>
          </p:nvPr>
        </p:nvSpPr>
        <p:spPr>
          <a:xfrm>
            <a:off x="457200" y="548640"/>
            <a:ext cx="8229600" cy="594360"/>
          </a:xfrm>
          <a:prstGeom prst="rect">
            <a:avLst/>
          </a:prstGeom>
          <a:noFill/>
          <a:ln/>
        </p:spPr>
        <p:txBody>
          <a:bodyPr wrap="square" lIns="0" tIns="0" rIns="0" bIns="0" rtlCol="0" anchor="ctr"/>
          <a:lstStyle/>
          <a:p>
            <a:pPr rtl="1" algn="r" indent="0" marL="0">
              <a:buNone/>
            </a:pPr>
            <a:r>
              <a:rPr lang="ar-IQ" altLang="en-US" sz="3000" b="1" dirty="0">
                <a:solidFill>
                  <a:schemeClr val="tx1"/>
                </a:solidFill>
                <a:latin typeface="Arial" pitchFamily="34" charset="0"/>
                <a:ea typeface="Arial" pitchFamily="34" charset="-122"/>
                <a:cs typeface="Arial" pitchFamily="34" charset="-120"/>
              </a:rPr>
              <a:t>سوق العمل العراقي: الفرص والمتطلبات</a:t>
            </a:r>
            <a:endParaRPr lang="ar-IQ" sz="3000" dirty="0"/>
          </a:p>
        </p:txBody>
      </p:sp>
      <p:sp>
        <p:nvSpPr>
          <p:cNvPr id="4" name="opportunities card"/>
          <p:cNvSpPr/>
          <p:nvPr/>
        </p:nvSpPr>
        <p:spPr>
          <a:xfrm>
            <a:off x="4709160" y="1325880"/>
            <a:ext cx="3977640" cy="3200400"/>
          </a:xfrm>
          <a:prstGeom prst="roundRect">
            <a:avLst>
              <a:gd name="adj" fmla="val 3429"/>
            </a:avLst>
          </a:prstGeom>
          <a:solidFill>
            <a:schemeClr val="bg2"/>
          </a:solidFill>
          <a:ln/>
          <a:effectLst>
            <a:outerShdw sx="100000" sy="100000" kx="0" ky="0" algn="bl" rotWithShape="0" blurRad="101600" dist="25400" dir="5400000">
              <a:srgbClr val="0F1B3D">
                <a:alpha val="12000"/>
              </a:srgbClr>
            </a:outerShdw>
          </a:effectLst>
        </p:spPr>
      </p:sp>
      <p:sp>
        <p:nvSpPr>
          <p:cNvPr id="5" name="Text 3"/>
          <p:cNvSpPr txBox="1"/>
          <p:nvPr/>
        </p:nvSpPr>
        <p:spPr>
          <a:xfrm>
            <a:off x="4937760" y="1490472"/>
            <a:ext cx="3520440" cy="365760"/>
          </a:xfrm>
          <a:prstGeom prst="rect">
            <a:avLst/>
          </a:prstGeom>
          <a:noFill/>
          <a:ln/>
        </p:spPr>
        <p:txBody>
          <a:bodyPr wrap="square" lIns="0" tIns="0" rIns="0" bIns="0" rtlCol="0" anchor="t"/>
          <a:lstStyle/>
          <a:p>
            <a:pPr rtl="1" algn="r" indent="0" marL="0">
              <a:buNone/>
            </a:pPr>
            <a:r>
              <a:rPr lang="ar-IQ" altLang="en-US" sz="1800" b="1" dirty="0">
                <a:solidFill>
                  <a:schemeClr val="accent1"/>
                </a:solidFill>
                <a:latin typeface="Arial" pitchFamily="34" charset="0"/>
                <a:ea typeface="Arial" pitchFamily="34" charset="-122"/>
                <a:cs typeface="Arial" pitchFamily="34" charset="-120"/>
              </a:rPr>
              <a:t>الفرص</a:t>
            </a:r>
            <a:endParaRPr lang="ar-IQ" sz="1800" dirty="0"/>
          </a:p>
        </p:txBody>
      </p:sp>
      <p:sp>
        <p:nvSpPr>
          <p:cNvPr id="6" name="opportunity icon 1 circle"/>
          <p:cNvSpPr/>
          <p:nvPr/>
        </p:nvSpPr>
        <p:spPr>
          <a:xfrm>
            <a:off x="8092440" y="1965960"/>
            <a:ext cx="365760" cy="365760"/>
          </a:xfrm>
          <a:prstGeom prst="ellipse">
            <a:avLst/>
          </a:prstGeom>
          <a:solidFill>
            <a:schemeClr val="accent1"/>
          </a:solidFill>
          <a:ln/>
        </p:spPr>
      </p:sp>
      <p:pic>
        <p:nvPicPr>
          <p:cNvPr id="7" name="opportunity icon 1" descr="preencoded.png">    </p:cNvPr>
          <p:cNvPicPr>
            <a:picLocks noChangeAspect="1"/>
          </p:cNvPicPr>
          <p:nvPr/>
        </p:nvPicPr>
        <p:blipFill>
          <a:blip r:embed="rId1"/>
          <a:stretch>
            <a:fillRect/>
          </a:stretch>
        </p:blipFill>
        <p:spPr>
          <a:xfrm>
            <a:off x="8183880" y="2057400"/>
            <a:ext cx="182880" cy="182880"/>
          </a:xfrm>
          <a:prstGeom prst="rect">
            <a:avLst/>
          </a:prstGeom>
        </p:spPr>
      </p:pic>
      <p:sp>
        <p:nvSpPr>
          <p:cNvPr id="8" name="Text 5"/>
          <p:cNvSpPr txBox="1"/>
          <p:nvPr/>
        </p:nvSpPr>
        <p:spPr>
          <a:xfrm>
            <a:off x="4937760" y="1965960"/>
            <a:ext cx="3063240" cy="365760"/>
          </a:xfrm>
          <a:prstGeom prst="rect">
            <a:avLst/>
          </a:prstGeom>
          <a:noFill/>
          <a:ln/>
        </p:spPr>
        <p:txBody>
          <a:bodyPr wrap="square" lIns="0" tIns="0" rIns="0" bIns="0" rtlCol="0" anchor="ctr"/>
          <a:lstStyle/>
          <a:p>
            <a:pPr rtl="1" algn="r" indent="0" marL="0">
              <a:buNone/>
            </a:pPr>
            <a:r>
              <a:rPr lang="ar-IQ" altLang="en-US" sz="1500" dirty="0">
                <a:solidFill>
                  <a:schemeClr val="tx1"/>
                </a:solidFill>
                <a:latin typeface="Arial" pitchFamily="34" charset="0"/>
                <a:ea typeface="Arial" pitchFamily="34" charset="-122"/>
                <a:cs typeface="Arial" pitchFamily="34" charset="-120"/>
              </a:rPr>
              <a:t>دعم الخدمات الحكومية</a:t>
            </a:r>
            <a:endParaRPr lang="ar-IQ" sz="1500" dirty="0"/>
          </a:p>
        </p:txBody>
      </p:sp>
      <p:sp>
        <p:nvSpPr>
          <p:cNvPr id="9" name="opportunity icon 2 circle"/>
          <p:cNvSpPr/>
          <p:nvPr/>
        </p:nvSpPr>
        <p:spPr>
          <a:xfrm>
            <a:off x="8092440" y="2459736"/>
            <a:ext cx="365760" cy="365760"/>
          </a:xfrm>
          <a:prstGeom prst="ellipse">
            <a:avLst/>
          </a:prstGeom>
          <a:solidFill>
            <a:schemeClr val="accent1"/>
          </a:solidFill>
          <a:ln/>
        </p:spPr>
      </p:sp>
      <p:pic>
        <p:nvPicPr>
          <p:cNvPr id="10" name="opportunity icon 2" descr="preencoded.png">    </p:cNvPr>
          <p:cNvPicPr>
            <a:picLocks noChangeAspect="1"/>
          </p:cNvPicPr>
          <p:nvPr/>
        </p:nvPicPr>
        <p:blipFill>
          <a:blip r:embed="rId2"/>
          <a:stretch>
            <a:fillRect/>
          </a:stretch>
        </p:blipFill>
        <p:spPr>
          <a:xfrm>
            <a:off x="8183880" y="2551176"/>
            <a:ext cx="182880" cy="182880"/>
          </a:xfrm>
          <a:prstGeom prst="rect">
            <a:avLst/>
          </a:prstGeom>
        </p:spPr>
      </p:pic>
      <p:sp>
        <p:nvSpPr>
          <p:cNvPr id="11" name="Text 7"/>
          <p:cNvSpPr txBox="1"/>
          <p:nvPr/>
        </p:nvSpPr>
        <p:spPr>
          <a:xfrm>
            <a:off x="4937760" y="2459736"/>
            <a:ext cx="3063240" cy="365760"/>
          </a:xfrm>
          <a:prstGeom prst="rect">
            <a:avLst/>
          </a:prstGeom>
          <a:noFill/>
          <a:ln/>
        </p:spPr>
        <p:txBody>
          <a:bodyPr wrap="square" lIns="0" tIns="0" rIns="0" bIns="0" rtlCol="0" anchor="ctr"/>
          <a:lstStyle/>
          <a:p>
            <a:pPr rtl="1" algn="r" indent="0" marL="0">
              <a:buNone/>
            </a:pPr>
            <a:r>
              <a:rPr lang="ar-IQ" altLang="en-US" sz="1500" dirty="0">
                <a:solidFill>
                  <a:schemeClr val="tx1"/>
                </a:solidFill>
                <a:latin typeface="Arial" pitchFamily="34" charset="0"/>
                <a:ea typeface="Arial" pitchFamily="34" charset="-122"/>
                <a:cs typeface="Arial" pitchFamily="34" charset="-120"/>
              </a:rPr>
              <a:t>تحديث التعليم الجامعي</a:t>
            </a:r>
            <a:endParaRPr lang="ar-IQ" sz="1500" dirty="0"/>
          </a:p>
        </p:txBody>
      </p:sp>
      <p:sp>
        <p:nvSpPr>
          <p:cNvPr id="12" name="opportunity icon 3 circle"/>
          <p:cNvSpPr/>
          <p:nvPr/>
        </p:nvSpPr>
        <p:spPr>
          <a:xfrm>
            <a:off x="8092440" y="2953512"/>
            <a:ext cx="365760" cy="365760"/>
          </a:xfrm>
          <a:prstGeom prst="ellipse">
            <a:avLst/>
          </a:prstGeom>
          <a:solidFill>
            <a:schemeClr val="accent1"/>
          </a:solidFill>
          <a:ln/>
        </p:spPr>
      </p:sp>
      <p:pic>
        <p:nvPicPr>
          <p:cNvPr id="13" name="opportunity icon 3" descr="preencoded.png">    </p:cNvPr>
          <p:cNvPicPr>
            <a:picLocks noChangeAspect="1"/>
          </p:cNvPicPr>
          <p:nvPr/>
        </p:nvPicPr>
        <p:blipFill>
          <a:blip r:embed="rId3"/>
          <a:stretch>
            <a:fillRect/>
          </a:stretch>
        </p:blipFill>
        <p:spPr>
          <a:xfrm>
            <a:off x="8183880" y="3044952"/>
            <a:ext cx="182880" cy="182880"/>
          </a:xfrm>
          <a:prstGeom prst="rect">
            <a:avLst/>
          </a:prstGeom>
        </p:spPr>
      </p:pic>
      <p:sp>
        <p:nvSpPr>
          <p:cNvPr id="14" name="Text 9"/>
          <p:cNvSpPr txBox="1"/>
          <p:nvPr/>
        </p:nvSpPr>
        <p:spPr>
          <a:xfrm>
            <a:off x="4937760" y="2953512"/>
            <a:ext cx="3063240" cy="365760"/>
          </a:xfrm>
          <a:prstGeom prst="rect">
            <a:avLst/>
          </a:prstGeom>
          <a:noFill/>
          <a:ln/>
        </p:spPr>
        <p:txBody>
          <a:bodyPr wrap="square" lIns="0" tIns="0" rIns="0" bIns="0" rtlCol="0" anchor="ctr"/>
          <a:lstStyle/>
          <a:p>
            <a:pPr rtl="1" algn="r" indent="0" marL="0">
              <a:buNone/>
            </a:pPr>
            <a:r>
              <a:rPr lang="ar-IQ" altLang="en-US" sz="1500" dirty="0">
                <a:solidFill>
                  <a:schemeClr val="tx1"/>
                </a:solidFill>
                <a:latin typeface="Arial" pitchFamily="34" charset="0"/>
                <a:ea typeface="Arial" pitchFamily="34" charset="-122"/>
                <a:cs typeface="Arial" pitchFamily="34" charset="-120"/>
              </a:rPr>
              <a:t>تحسين الخدمات المصرفية</a:t>
            </a:r>
            <a:endParaRPr lang="ar-IQ" sz="1500" dirty="0"/>
          </a:p>
        </p:txBody>
      </p:sp>
      <p:sp>
        <p:nvSpPr>
          <p:cNvPr id="15" name="opportunity icon 4 circle"/>
          <p:cNvSpPr/>
          <p:nvPr/>
        </p:nvSpPr>
        <p:spPr>
          <a:xfrm>
            <a:off x="8092440" y="3447288"/>
            <a:ext cx="365760" cy="365760"/>
          </a:xfrm>
          <a:prstGeom prst="ellipse">
            <a:avLst/>
          </a:prstGeom>
          <a:solidFill>
            <a:schemeClr val="accent1"/>
          </a:solidFill>
          <a:ln/>
        </p:spPr>
      </p:sp>
      <p:pic>
        <p:nvPicPr>
          <p:cNvPr id="16" name="opportunity icon 4" descr="preencoded.png">    </p:cNvPr>
          <p:cNvPicPr>
            <a:picLocks noChangeAspect="1"/>
          </p:cNvPicPr>
          <p:nvPr/>
        </p:nvPicPr>
        <p:blipFill>
          <a:blip r:embed="rId4"/>
          <a:stretch>
            <a:fillRect/>
          </a:stretch>
        </p:blipFill>
        <p:spPr>
          <a:xfrm>
            <a:off x="8183880" y="3538728"/>
            <a:ext cx="182880" cy="182880"/>
          </a:xfrm>
          <a:prstGeom prst="rect">
            <a:avLst/>
          </a:prstGeom>
        </p:spPr>
      </p:pic>
      <p:sp>
        <p:nvSpPr>
          <p:cNvPr id="17" name="Text 11"/>
          <p:cNvSpPr txBox="1"/>
          <p:nvPr/>
        </p:nvSpPr>
        <p:spPr>
          <a:xfrm>
            <a:off x="4937760" y="3447288"/>
            <a:ext cx="3063240" cy="365760"/>
          </a:xfrm>
          <a:prstGeom prst="rect">
            <a:avLst/>
          </a:prstGeom>
          <a:noFill/>
          <a:ln/>
        </p:spPr>
        <p:txBody>
          <a:bodyPr wrap="square" lIns="0" tIns="0" rIns="0" bIns="0" rtlCol="0" anchor="ctr"/>
          <a:lstStyle/>
          <a:p>
            <a:pPr rtl="1" algn="r" indent="0" marL="0">
              <a:buNone/>
            </a:pPr>
            <a:r>
              <a:rPr lang="ar-IQ" altLang="en-US" sz="1500" dirty="0">
                <a:solidFill>
                  <a:schemeClr val="tx1"/>
                </a:solidFill>
                <a:latin typeface="Arial" pitchFamily="34" charset="0"/>
                <a:ea typeface="Arial" pitchFamily="34" charset="-122"/>
                <a:cs typeface="Arial" pitchFamily="34" charset="-120"/>
              </a:rPr>
              <a:t>تطوير القطاع الصحي</a:t>
            </a:r>
            <a:endParaRPr lang="ar-IQ" sz="1500" dirty="0"/>
          </a:p>
        </p:txBody>
      </p:sp>
      <p:sp>
        <p:nvSpPr>
          <p:cNvPr id="18" name="opportunity icon 5 circle"/>
          <p:cNvSpPr/>
          <p:nvPr/>
        </p:nvSpPr>
        <p:spPr>
          <a:xfrm>
            <a:off x="8092440" y="3941064"/>
            <a:ext cx="365760" cy="365760"/>
          </a:xfrm>
          <a:prstGeom prst="ellipse">
            <a:avLst/>
          </a:prstGeom>
          <a:solidFill>
            <a:schemeClr val="accent1"/>
          </a:solidFill>
          <a:ln/>
        </p:spPr>
      </p:sp>
      <p:pic>
        <p:nvPicPr>
          <p:cNvPr id="19" name="opportunity icon 5" descr="preencoded.png">    </p:cNvPr>
          <p:cNvPicPr>
            <a:picLocks noChangeAspect="1"/>
          </p:cNvPicPr>
          <p:nvPr/>
        </p:nvPicPr>
        <p:blipFill>
          <a:blip r:embed="rId5"/>
          <a:stretch>
            <a:fillRect/>
          </a:stretch>
        </p:blipFill>
        <p:spPr>
          <a:xfrm>
            <a:off x="8183880" y="4032504"/>
            <a:ext cx="182880" cy="182880"/>
          </a:xfrm>
          <a:prstGeom prst="rect">
            <a:avLst/>
          </a:prstGeom>
        </p:spPr>
      </p:pic>
      <p:sp>
        <p:nvSpPr>
          <p:cNvPr id="20" name="Text 13"/>
          <p:cNvSpPr txBox="1"/>
          <p:nvPr/>
        </p:nvSpPr>
        <p:spPr>
          <a:xfrm>
            <a:off x="4937760" y="3941064"/>
            <a:ext cx="3063240" cy="365760"/>
          </a:xfrm>
          <a:prstGeom prst="rect">
            <a:avLst/>
          </a:prstGeom>
          <a:noFill/>
          <a:ln/>
        </p:spPr>
        <p:txBody>
          <a:bodyPr wrap="square" lIns="0" tIns="0" rIns="0" bIns="0" rtlCol="0" anchor="ctr"/>
          <a:lstStyle/>
          <a:p>
            <a:pPr rtl="1" algn="r" indent="0" marL="0">
              <a:buNone/>
            </a:pPr>
            <a:r>
              <a:rPr lang="ar-IQ" altLang="en-US" sz="1500" dirty="0">
                <a:solidFill>
                  <a:schemeClr val="tx1"/>
                </a:solidFill>
                <a:latin typeface="Arial" pitchFamily="34" charset="0"/>
                <a:ea typeface="Arial" pitchFamily="34" charset="-122"/>
                <a:cs typeface="Arial" pitchFamily="34" charset="-120"/>
              </a:rPr>
              <a:t>تعزيز الأمن السيبراني</a:t>
            </a:r>
            <a:endParaRPr lang="ar-IQ" sz="1500" dirty="0"/>
          </a:p>
        </p:txBody>
      </p:sp>
      <p:sp>
        <p:nvSpPr>
          <p:cNvPr id="21" name="requirements card"/>
          <p:cNvSpPr/>
          <p:nvPr/>
        </p:nvSpPr>
        <p:spPr>
          <a:xfrm>
            <a:off x="457200" y="1325880"/>
            <a:ext cx="3977640" cy="3200400"/>
          </a:xfrm>
          <a:prstGeom prst="roundRect">
            <a:avLst>
              <a:gd name="adj" fmla="val 3429"/>
            </a:avLst>
          </a:prstGeom>
          <a:solidFill>
            <a:schemeClr val="tx1"/>
          </a:solidFill>
          <a:ln/>
          <a:effectLst>
            <a:outerShdw sx="100000" sy="100000" kx="0" ky="0" algn="bl" rotWithShape="0" blurRad="101600" dist="25400" dir="5400000">
              <a:srgbClr val="0F1B3D">
                <a:alpha val="12000"/>
              </a:srgbClr>
            </a:outerShdw>
          </a:effectLst>
        </p:spPr>
      </p:sp>
      <p:sp>
        <p:nvSpPr>
          <p:cNvPr id="22" name="Text 15"/>
          <p:cNvSpPr txBox="1"/>
          <p:nvPr/>
        </p:nvSpPr>
        <p:spPr>
          <a:xfrm>
            <a:off x="685800" y="1490472"/>
            <a:ext cx="3520440" cy="365760"/>
          </a:xfrm>
          <a:prstGeom prst="rect">
            <a:avLst/>
          </a:prstGeom>
          <a:noFill/>
          <a:ln/>
        </p:spPr>
        <p:txBody>
          <a:bodyPr wrap="square" lIns="0" tIns="0" rIns="0" bIns="0" rtlCol="0" anchor="t"/>
          <a:lstStyle/>
          <a:p>
            <a:pPr rtl="1" algn="r" indent="0" marL="0">
              <a:buNone/>
            </a:pPr>
            <a:r>
              <a:rPr lang="ar-IQ" altLang="en-US" sz="1800" b="1" dirty="0">
                <a:solidFill>
                  <a:schemeClr val="accent2"/>
                </a:solidFill>
                <a:latin typeface="Arial" pitchFamily="34" charset="0"/>
                <a:ea typeface="Arial" pitchFamily="34" charset="-122"/>
                <a:cs typeface="Arial" pitchFamily="34" charset="-120"/>
              </a:rPr>
              <a:t>متطلبات الاستفادة</a:t>
            </a:r>
            <a:endParaRPr lang="ar-IQ" sz="1800" dirty="0"/>
          </a:p>
        </p:txBody>
      </p:sp>
      <p:sp>
        <p:nvSpPr>
          <p:cNvPr id="23" name="requirement icon 1 circle"/>
          <p:cNvSpPr/>
          <p:nvPr/>
        </p:nvSpPr>
        <p:spPr>
          <a:xfrm>
            <a:off x="3794760" y="2011680"/>
            <a:ext cx="411480" cy="411480"/>
          </a:xfrm>
          <a:prstGeom prst="ellipse">
            <a:avLst/>
          </a:prstGeom>
          <a:solidFill>
            <a:schemeClr val="accent2"/>
          </a:solidFill>
          <a:ln/>
        </p:spPr>
      </p:sp>
      <p:pic>
        <p:nvPicPr>
          <p:cNvPr id="24" name="requirement icon 1" descr="preencoded.png">    </p:cNvPr>
          <p:cNvPicPr>
            <a:picLocks noChangeAspect="1"/>
          </p:cNvPicPr>
          <p:nvPr/>
        </p:nvPicPr>
        <p:blipFill>
          <a:blip r:embed="rId6"/>
          <a:stretch>
            <a:fillRect/>
          </a:stretch>
        </p:blipFill>
        <p:spPr>
          <a:xfrm>
            <a:off x="3897630" y="2114550"/>
            <a:ext cx="205740" cy="205740"/>
          </a:xfrm>
          <a:prstGeom prst="rect">
            <a:avLst/>
          </a:prstGeom>
        </p:spPr>
      </p:pic>
      <p:sp>
        <p:nvSpPr>
          <p:cNvPr id="25" name="Text 17"/>
          <p:cNvSpPr txBox="1"/>
          <p:nvPr/>
        </p:nvSpPr>
        <p:spPr>
          <a:xfrm>
            <a:off x="685800" y="2011680"/>
            <a:ext cx="3017520" cy="411480"/>
          </a:xfrm>
          <a:prstGeom prst="rect">
            <a:avLst/>
          </a:prstGeom>
          <a:noFill/>
          <a:ln/>
        </p:spPr>
        <p:txBody>
          <a:bodyPr wrap="square" lIns="0" tIns="0" rIns="0" bIns="0" rtlCol="0" anchor="ctr"/>
          <a:lstStyle/>
          <a:p>
            <a:pPr rtl="1" algn="r" indent="0" marL="0">
              <a:buNone/>
            </a:pPr>
            <a:r>
              <a:rPr lang="ar-IQ" altLang="en-US" sz="1500" dirty="0">
                <a:solidFill>
                  <a:schemeClr val="bg1"/>
                </a:solidFill>
                <a:latin typeface="Arial" pitchFamily="34" charset="0"/>
                <a:ea typeface="Arial" pitchFamily="34" charset="-122"/>
                <a:cs typeface="Arial" pitchFamily="34" charset="-120"/>
              </a:rPr>
              <a:t>تطوير البنية التحتية الرقمية</a:t>
            </a:r>
            <a:endParaRPr lang="ar-IQ" sz="1500" dirty="0"/>
          </a:p>
        </p:txBody>
      </p:sp>
      <p:sp>
        <p:nvSpPr>
          <p:cNvPr id="26" name="requirement icon 2 circle"/>
          <p:cNvSpPr/>
          <p:nvPr/>
        </p:nvSpPr>
        <p:spPr>
          <a:xfrm>
            <a:off x="3794760" y="2615184"/>
            <a:ext cx="411480" cy="411480"/>
          </a:xfrm>
          <a:prstGeom prst="ellipse">
            <a:avLst/>
          </a:prstGeom>
          <a:solidFill>
            <a:schemeClr val="accent2"/>
          </a:solidFill>
          <a:ln/>
        </p:spPr>
      </p:sp>
      <p:pic>
        <p:nvPicPr>
          <p:cNvPr id="27" name="requirement icon 2" descr="preencoded.png">    </p:cNvPr>
          <p:cNvPicPr>
            <a:picLocks noChangeAspect="1"/>
          </p:cNvPicPr>
          <p:nvPr/>
        </p:nvPicPr>
        <p:blipFill>
          <a:blip r:embed="rId7"/>
          <a:stretch>
            <a:fillRect/>
          </a:stretch>
        </p:blipFill>
        <p:spPr>
          <a:xfrm>
            <a:off x="3897630" y="2718054"/>
            <a:ext cx="205740" cy="205740"/>
          </a:xfrm>
          <a:prstGeom prst="rect">
            <a:avLst/>
          </a:prstGeom>
        </p:spPr>
      </p:pic>
      <p:sp>
        <p:nvSpPr>
          <p:cNvPr id="28" name="Text 19"/>
          <p:cNvSpPr txBox="1"/>
          <p:nvPr/>
        </p:nvSpPr>
        <p:spPr>
          <a:xfrm>
            <a:off x="685800" y="2615184"/>
            <a:ext cx="3017520" cy="411480"/>
          </a:xfrm>
          <a:prstGeom prst="rect">
            <a:avLst/>
          </a:prstGeom>
          <a:noFill/>
          <a:ln/>
        </p:spPr>
        <p:txBody>
          <a:bodyPr wrap="square" lIns="0" tIns="0" rIns="0" bIns="0" rtlCol="0" anchor="ctr"/>
          <a:lstStyle/>
          <a:p>
            <a:pPr rtl="1" algn="r" indent="0" marL="0">
              <a:buNone/>
            </a:pPr>
            <a:r>
              <a:rPr lang="ar-IQ" altLang="en-US" sz="1500" dirty="0">
                <a:solidFill>
                  <a:schemeClr val="bg1"/>
                </a:solidFill>
                <a:latin typeface="Arial" pitchFamily="34" charset="0"/>
                <a:ea typeface="Arial" pitchFamily="34" charset="-122"/>
                <a:cs typeface="Arial" pitchFamily="34" charset="-120"/>
              </a:rPr>
              <a:t>تدريب العاملين</a:t>
            </a:r>
            <a:endParaRPr lang="ar-IQ" sz="1500" dirty="0"/>
          </a:p>
        </p:txBody>
      </p:sp>
      <p:sp>
        <p:nvSpPr>
          <p:cNvPr id="29" name="requirement icon 3 circle"/>
          <p:cNvSpPr/>
          <p:nvPr/>
        </p:nvSpPr>
        <p:spPr>
          <a:xfrm>
            <a:off x="3794760" y="3218688"/>
            <a:ext cx="411480" cy="411480"/>
          </a:xfrm>
          <a:prstGeom prst="ellipse">
            <a:avLst/>
          </a:prstGeom>
          <a:solidFill>
            <a:schemeClr val="accent2"/>
          </a:solidFill>
          <a:ln/>
        </p:spPr>
      </p:sp>
      <p:pic>
        <p:nvPicPr>
          <p:cNvPr id="30" name="requirement icon 3" descr="preencoded.png">    </p:cNvPr>
          <p:cNvPicPr>
            <a:picLocks noChangeAspect="1"/>
          </p:cNvPicPr>
          <p:nvPr/>
        </p:nvPicPr>
        <p:blipFill>
          <a:blip r:embed="rId8"/>
          <a:stretch>
            <a:fillRect/>
          </a:stretch>
        </p:blipFill>
        <p:spPr>
          <a:xfrm>
            <a:off x="3897630" y="3321558"/>
            <a:ext cx="205740" cy="205740"/>
          </a:xfrm>
          <a:prstGeom prst="rect">
            <a:avLst/>
          </a:prstGeom>
        </p:spPr>
      </p:pic>
      <p:sp>
        <p:nvSpPr>
          <p:cNvPr id="31" name="Text 21"/>
          <p:cNvSpPr txBox="1"/>
          <p:nvPr/>
        </p:nvSpPr>
        <p:spPr>
          <a:xfrm>
            <a:off x="685800" y="3218688"/>
            <a:ext cx="3017520" cy="411480"/>
          </a:xfrm>
          <a:prstGeom prst="rect">
            <a:avLst/>
          </a:prstGeom>
          <a:noFill/>
          <a:ln/>
        </p:spPr>
        <p:txBody>
          <a:bodyPr wrap="square" lIns="0" tIns="0" rIns="0" bIns="0" rtlCol="0" anchor="ctr"/>
          <a:lstStyle/>
          <a:p>
            <a:pPr rtl="1" algn="r" indent="0" marL="0">
              <a:buNone/>
            </a:pPr>
            <a:r>
              <a:rPr lang="ar-IQ" altLang="en-US" sz="1500" dirty="0">
                <a:solidFill>
                  <a:schemeClr val="bg1"/>
                </a:solidFill>
                <a:latin typeface="Arial" pitchFamily="34" charset="0"/>
                <a:ea typeface="Arial" pitchFamily="34" charset="-122"/>
                <a:cs typeface="Arial" pitchFamily="34" charset="-120"/>
              </a:rPr>
              <a:t>ضوابط لحماية البيانات والحقوق</a:t>
            </a:r>
            <a:endParaRPr lang="ar-IQ" sz="1500" dirty="0"/>
          </a:p>
        </p:txBody>
      </p:sp>
      <p:sp>
        <p:nvSpPr>
          <p:cNvPr id="32" name="requirement icon 4 circle"/>
          <p:cNvSpPr/>
          <p:nvPr/>
        </p:nvSpPr>
        <p:spPr>
          <a:xfrm>
            <a:off x="3794760" y="3822192"/>
            <a:ext cx="411480" cy="411480"/>
          </a:xfrm>
          <a:prstGeom prst="ellipse">
            <a:avLst/>
          </a:prstGeom>
          <a:solidFill>
            <a:schemeClr val="accent2"/>
          </a:solidFill>
          <a:ln/>
        </p:spPr>
      </p:sp>
      <p:pic>
        <p:nvPicPr>
          <p:cNvPr id="33" name="requirement icon 4" descr="preencoded.png">    </p:cNvPr>
          <p:cNvPicPr>
            <a:picLocks noChangeAspect="1"/>
          </p:cNvPicPr>
          <p:nvPr/>
        </p:nvPicPr>
        <p:blipFill>
          <a:blip r:embed="rId9"/>
          <a:stretch>
            <a:fillRect/>
          </a:stretch>
        </p:blipFill>
        <p:spPr>
          <a:xfrm>
            <a:off x="3897630" y="3925062"/>
            <a:ext cx="205740" cy="205740"/>
          </a:xfrm>
          <a:prstGeom prst="rect">
            <a:avLst/>
          </a:prstGeom>
        </p:spPr>
      </p:pic>
      <p:sp>
        <p:nvSpPr>
          <p:cNvPr id="34" name="Text 23"/>
          <p:cNvSpPr txBox="1"/>
          <p:nvPr/>
        </p:nvSpPr>
        <p:spPr>
          <a:xfrm>
            <a:off x="685800" y="3822192"/>
            <a:ext cx="3017520" cy="411480"/>
          </a:xfrm>
          <a:prstGeom prst="rect">
            <a:avLst/>
          </a:prstGeom>
          <a:noFill/>
          <a:ln/>
        </p:spPr>
        <p:txBody>
          <a:bodyPr wrap="square" lIns="0" tIns="0" rIns="0" bIns="0" rtlCol="0" anchor="ctr"/>
          <a:lstStyle/>
          <a:p>
            <a:pPr rtl="1" algn="r" indent="0" marL="0">
              <a:buNone/>
            </a:pPr>
            <a:r>
              <a:rPr lang="ar-IQ" altLang="en-US" sz="1500" dirty="0">
                <a:solidFill>
                  <a:schemeClr val="bg1"/>
                </a:solidFill>
                <a:latin typeface="Arial" pitchFamily="34" charset="0"/>
                <a:ea typeface="Arial" pitchFamily="34" charset="-122"/>
                <a:cs typeface="Arial" pitchFamily="34" charset="-120"/>
              </a:rPr>
              <a:t>فرص عادلة للتدريب والتوظيف</a:t>
            </a:r>
            <a:endParaRPr lang="ar-IQ" sz="1500" dirty="0"/>
          </a:p>
        </p:txBody>
      </p:sp>
      <p:sp>
        <p:nvSpPr>
          <p:cNvPr id="25" name="Slide Number Placeholder 0"/>
          <p:cNvSpPr>
            <a:spLocks noGrp="1"/>
          </p:cNvSpPr>
          <p:nvPr>
            <p:ph type="sldNum" sz="quarter" idx="4294967295"/>
          </p:nvPr>
        </p:nvSpPr>
        <p:spPr>
          <a:xfrm>
            <a:off x="4572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body" hasCustomPrompt="1"/>
          </p:nvPr>
        </p:nvSpPr>
        <p:spPr>
          <a:xfrm>
            <a:off x="457200" y="274320"/>
            <a:ext cx="8229600" cy="274320"/>
          </a:xfrm>
          <a:prstGeom prst="rect">
            <a:avLst/>
          </a:prstGeom>
          <a:noFill/>
          <a:ln/>
        </p:spPr>
        <p:txBody>
          <a:bodyPr wrap="square" lIns="0" tIns="0" rIns="0" bIns="0" rtlCol="0"/>
          <a:lstStyle/>
          <a:p>
            <a:pPr rtl="1" algn="r" indent="0" marL="0">
              <a:buNone/>
            </a:pPr>
            <a:r>
              <a:rPr lang="ar-IQ" altLang="en-US" sz="1300" b="1" dirty="0">
                <a:solidFill>
                  <a:schemeClr val="accent1"/>
                </a:solidFill>
                <a:latin typeface="Arial" pitchFamily="34" charset="0"/>
                <a:ea typeface="Arial" pitchFamily="34" charset="-122"/>
                <a:cs typeface="Arial" pitchFamily="34" charset="-120"/>
              </a:rPr>
              <a:t>خامساً</a:t>
            </a:r>
            <a:endParaRPr lang="ar-IQ" sz="1300" dirty="0"/>
          </a:p>
        </p:txBody>
      </p:sp>
      <p:sp>
        <p:nvSpPr>
          <p:cNvPr id="3" name="Text 1"/>
          <p:cNvSpPr/>
          <p:nvPr>
            <p:ph idx="102" type="title" hasCustomPrompt="1"/>
          </p:nvPr>
        </p:nvSpPr>
        <p:spPr>
          <a:xfrm>
            <a:off x="457200" y="548640"/>
            <a:ext cx="8229600" cy="594360"/>
          </a:xfrm>
          <a:prstGeom prst="rect">
            <a:avLst/>
          </a:prstGeom>
          <a:noFill/>
          <a:ln/>
        </p:spPr>
        <p:txBody>
          <a:bodyPr wrap="square" lIns="0" tIns="0" rIns="0" bIns="0" rtlCol="0" anchor="ctr"/>
          <a:lstStyle/>
          <a:p>
            <a:pPr rtl="1" algn="r" indent="0" marL="0">
              <a:buNone/>
            </a:pPr>
            <a:r>
              <a:rPr lang="ar-IQ" altLang="en-US" sz="3000" b="1" dirty="0">
                <a:solidFill>
                  <a:schemeClr val="tx1"/>
                </a:solidFill>
                <a:latin typeface="Arial" pitchFamily="34" charset="0"/>
                <a:ea typeface="Arial" pitchFamily="34" charset="-122"/>
                <a:cs typeface="Arial" pitchFamily="34" charset="-120"/>
              </a:rPr>
              <a:t>دور الجامعات في إعداد الطلبة</a:t>
            </a:r>
            <a:endParaRPr lang="ar-IQ" sz="3000" dirty="0"/>
          </a:p>
        </p:txBody>
      </p:sp>
      <p:sp>
        <p:nvSpPr>
          <p:cNvPr id="4" name="university panel"/>
          <p:cNvSpPr/>
          <p:nvPr/>
        </p:nvSpPr>
        <p:spPr>
          <a:xfrm>
            <a:off x="457200" y="1325880"/>
            <a:ext cx="3108960" cy="3200400"/>
          </a:xfrm>
          <a:prstGeom prst="roundRect">
            <a:avLst>
              <a:gd name="adj" fmla="val 4412"/>
            </a:avLst>
          </a:prstGeom>
          <a:solidFill>
            <a:schemeClr val="accent1"/>
          </a:solidFill>
          <a:ln/>
        </p:spPr>
      </p:sp>
      <p:sp>
        <p:nvSpPr>
          <p:cNvPr id="5" name="panel halo"/>
          <p:cNvSpPr/>
          <p:nvPr/>
        </p:nvSpPr>
        <p:spPr>
          <a:xfrm>
            <a:off x="1051560" y="1783080"/>
            <a:ext cx="1920240" cy="1920240"/>
          </a:xfrm>
          <a:prstGeom prst="ellipse">
            <a:avLst/>
          </a:prstGeom>
          <a:solidFill>
            <a:schemeClr val="bg1">
              <a:alpha val="20000"/>
            </a:schemeClr>
          </a:solidFill>
          <a:ln/>
        </p:spPr>
      </p:sp>
      <p:pic>
        <p:nvPicPr>
          <p:cNvPr id="6" name="graduation icon" descr="preencoded.png">    </p:cNvPr>
          <p:cNvPicPr>
            <a:picLocks noChangeAspect="1"/>
          </p:cNvPicPr>
          <p:nvPr/>
        </p:nvPicPr>
        <p:blipFill>
          <a:blip r:embed="rId1"/>
          <a:stretch>
            <a:fillRect/>
          </a:stretch>
        </p:blipFill>
        <p:spPr>
          <a:xfrm>
            <a:off x="1417320" y="2148840"/>
            <a:ext cx="1188720" cy="1188720"/>
          </a:xfrm>
          <a:prstGeom prst="rect">
            <a:avLst/>
          </a:prstGeom>
        </p:spPr>
      </p:pic>
      <p:sp>
        <p:nvSpPr>
          <p:cNvPr id="7" name="Text 4"/>
          <p:cNvSpPr txBox="1"/>
          <p:nvPr/>
        </p:nvSpPr>
        <p:spPr>
          <a:xfrm>
            <a:off x="640080" y="3840480"/>
            <a:ext cx="2743200" cy="457200"/>
          </a:xfrm>
          <a:prstGeom prst="rect">
            <a:avLst/>
          </a:prstGeom>
          <a:noFill/>
          <a:ln/>
        </p:spPr>
        <p:txBody>
          <a:bodyPr wrap="square" lIns="0" tIns="0" rIns="0" bIns="0" rtlCol="0" anchor="t"/>
          <a:lstStyle/>
          <a:p>
            <a:pPr rtl="1" algn="ctr" indent="0" marL="0">
              <a:buNone/>
            </a:pPr>
            <a:r>
              <a:rPr lang="ar-IQ" altLang="en-US" sz="1500" b="1" dirty="0">
                <a:solidFill>
                  <a:schemeClr val="bg1"/>
                </a:solidFill>
                <a:latin typeface="Arial" pitchFamily="34" charset="0"/>
                <a:ea typeface="Arial" pitchFamily="34" charset="-122"/>
                <a:cs typeface="Arial" pitchFamily="34" charset="-120"/>
              </a:rPr>
              <a:t>الجامعة جسرٌ إلى سوق العمل</a:t>
            </a:r>
            <a:endParaRPr lang="ar-IQ" sz="1500" dirty="0"/>
          </a:p>
        </p:txBody>
      </p:sp>
      <p:sp>
        <p:nvSpPr>
          <p:cNvPr id="8" name="Text 5"/>
          <p:cNvSpPr txBox="1"/>
          <p:nvPr/>
        </p:nvSpPr>
        <p:spPr>
          <a:xfrm>
            <a:off x="3931920" y="1371600"/>
            <a:ext cx="4754880" cy="731520"/>
          </a:xfrm>
          <a:prstGeom prst="rect">
            <a:avLst/>
          </a:prstGeom>
          <a:noFill/>
          <a:ln/>
        </p:spPr>
        <p:txBody>
          <a:bodyPr wrap="square" lIns="0" tIns="0" rIns="0" bIns="0" rtlCol="0" anchor="t"/>
          <a:lstStyle/>
          <a:p>
            <a:pPr rtl="1" algn="r" indent="0" marL="0">
              <a:lnSpc>
                <a:spcPct val="105000"/>
              </a:lnSpc>
              <a:buNone/>
            </a:pPr>
            <a:r>
              <a:rPr lang="ar-IQ" altLang="en-US" sz="2000" b="1" dirty="0">
                <a:solidFill>
                  <a:schemeClr val="tx1"/>
                </a:solidFill>
                <a:latin typeface="Arial" pitchFamily="34" charset="0"/>
                <a:ea typeface="Arial" pitchFamily="34" charset="-122"/>
                <a:cs typeface="Arial" pitchFamily="34" charset="-120"/>
              </a:rPr>
              <a:t>إدماج مهارات الذكاء الاصطناعي في البرامج التعليمية</a:t>
            </a:r>
            <a:endParaRPr lang="ar-IQ" sz="2000" dirty="0"/>
          </a:p>
        </p:txBody>
      </p:sp>
      <p:sp>
        <p:nvSpPr>
          <p:cNvPr id="9" name="university point 1"/>
          <p:cNvSpPr/>
          <p:nvPr/>
        </p:nvSpPr>
        <p:spPr>
          <a:xfrm>
            <a:off x="3931920" y="2240280"/>
            <a:ext cx="4754880" cy="1051560"/>
          </a:xfrm>
          <a:prstGeom prst="roundRect">
            <a:avLst>
              <a:gd name="adj" fmla="val 10435"/>
            </a:avLst>
          </a:prstGeom>
          <a:solidFill>
            <a:schemeClr val="bg2"/>
          </a:solidFill>
          <a:ln/>
          <a:effectLst>
            <a:outerShdw sx="100000" sy="100000" kx="0" ky="0" algn="bl" rotWithShape="0" blurRad="101600" dist="25400" dir="5400000">
              <a:srgbClr val="0F1B3D">
                <a:alpha val="12000"/>
              </a:srgbClr>
            </a:outerShdw>
          </a:effectLst>
        </p:spPr>
      </p:sp>
      <p:sp>
        <p:nvSpPr>
          <p:cNvPr id="10" name="university icon 1 circle"/>
          <p:cNvSpPr/>
          <p:nvPr/>
        </p:nvSpPr>
        <p:spPr>
          <a:xfrm>
            <a:off x="7955280" y="2441448"/>
            <a:ext cx="548640" cy="548640"/>
          </a:xfrm>
          <a:prstGeom prst="ellipse">
            <a:avLst/>
          </a:prstGeom>
          <a:solidFill>
            <a:schemeClr val="accent1"/>
          </a:solidFill>
          <a:ln/>
        </p:spPr>
      </p:sp>
      <p:pic>
        <p:nvPicPr>
          <p:cNvPr id="11" name="university icon 1" descr="preencoded.png">    </p:cNvPr>
          <p:cNvPicPr>
            <a:picLocks noChangeAspect="1"/>
          </p:cNvPicPr>
          <p:nvPr/>
        </p:nvPicPr>
        <p:blipFill>
          <a:blip r:embed="rId2"/>
          <a:stretch>
            <a:fillRect/>
          </a:stretch>
        </p:blipFill>
        <p:spPr>
          <a:xfrm>
            <a:off x="8092440" y="2578608"/>
            <a:ext cx="274320" cy="274320"/>
          </a:xfrm>
          <a:prstGeom prst="rect">
            <a:avLst/>
          </a:prstGeom>
        </p:spPr>
      </p:pic>
      <p:sp>
        <p:nvSpPr>
          <p:cNvPr id="12" name="Text 8"/>
          <p:cNvSpPr txBox="1"/>
          <p:nvPr/>
        </p:nvSpPr>
        <p:spPr>
          <a:xfrm>
            <a:off x="4114800" y="2377440"/>
            <a:ext cx="3657600" cy="320040"/>
          </a:xfrm>
          <a:prstGeom prst="rect">
            <a:avLst/>
          </a:prstGeom>
          <a:noFill/>
          <a:ln/>
        </p:spPr>
        <p:txBody>
          <a:bodyPr wrap="square" lIns="0" tIns="0" rIns="0" bIns="0" rtlCol="0" anchor="t"/>
          <a:lstStyle/>
          <a:p>
            <a:pPr rtl="1" algn="r" indent="0" marL="0">
              <a:buNone/>
            </a:pPr>
            <a:r>
              <a:rPr lang="ar-IQ" altLang="en-US" sz="1500" b="1" dirty="0">
                <a:solidFill>
                  <a:schemeClr val="accent1"/>
                </a:solidFill>
                <a:latin typeface="Arial" pitchFamily="34" charset="0"/>
                <a:ea typeface="Arial" pitchFamily="34" charset="-122"/>
                <a:cs typeface="Arial" pitchFamily="34" charset="-120"/>
              </a:rPr>
              <a:t>الهدف</a:t>
            </a:r>
            <a:endParaRPr lang="ar-IQ" sz="1500" dirty="0"/>
          </a:p>
        </p:txBody>
      </p:sp>
      <p:sp>
        <p:nvSpPr>
          <p:cNvPr id="13" name="Text 9"/>
          <p:cNvSpPr txBox="1"/>
          <p:nvPr/>
        </p:nvSpPr>
        <p:spPr>
          <a:xfrm>
            <a:off x="4114800" y="2697480"/>
            <a:ext cx="3657600" cy="411480"/>
          </a:xfrm>
          <a:prstGeom prst="rect">
            <a:avLst/>
          </a:prstGeom>
          <a:noFill/>
          <a:ln/>
        </p:spPr>
        <p:txBody>
          <a:bodyPr wrap="square" lIns="0" tIns="0" rIns="0" bIns="0" rtlCol="0" anchor="t"/>
          <a:lstStyle/>
          <a:p>
            <a:pPr rtl="1" algn="r" indent="0" marL="0">
              <a:buNone/>
            </a:pPr>
            <a:r>
              <a:rPr lang="ar-IQ" altLang="en-US" sz="1500" dirty="0">
                <a:solidFill>
                  <a:schemeClr val="tx1"/>
                </a:solidFill>
                <a:latin typeface="Arial" pitchFamily="34" charset="0"/>
                <a:ea typeface="Arial" pitchFamily="34" charset="-122"/>
                <a:cs typeface="Arial" pitchFamily="34" charset="-120"/>
              </a:rPr>
              <a:t>اكتساب الطلبة خبرات تتوافق مع احتياجات سوق العمل</a:t>
            </a:r>
            <a:endParaRPr lang="ar-IQ" sz="1500" dirty="0"/>
          </a:p>
        </p:txBody>
      </p:sp>
      <p:sp>
        <p:nvSpPr>
          <p:cNvPr id="14" name="university point 2"/>
          <p:cNvSpPr/>
          <p:nvPr/>
        </p:nvSpPr>
        <p:spPr>
          <a:xfrm>
            <a:off x="3931920" y="3429000"/>
            <a:ext cx="4754880" cy="1051560"/>
          </a:xfrm>
          <a:prstGeom prst="roundRect">
            <a:avLst>
              <a:gd name="adj" fmla="val 10435"/>
            </a:avLst>
          </a:prstGeom>
          <a:solidFill>
            <a:schemeClr val="bg2"/>
          </a:solidFill>
          <a:ln/>
          <a:effectLst>
            <a:outerShdw sx="100000" sy="100000" kx="0" ky="0" algn="bl" rotWithShape="0" blurRad="101600" dist="25400" dir="5400000">
              <a:srgbClr val="0F1B3D">
                <a:alpha val="12000"/>
              </a:srgbClr>
            </a:outerShdw>
          </a:effectLst>
        </p:spPr>
      </p:sp>
      <p:sp>
        <p:nvSpPr>
          <p:cNvPr id="15" name="university icon 2 circle"/>
          <p:cNvSpPr/>
          <p:nvPr/>
        </p:nvSpPr>
        <p:spPr>
          <a:xfrm>
            <a:off x="7955280" y="3630168"/>
            <a:ext cx="548640" cy="548640"/>
          </a:xfrm>
          <a:prstGeom prst="ellipse">
            <a:avLst/>
          </a:prstGeom>
          <a:solidFill>
            <a:schemeClr val="accent2"/>
          </a:solidFill>
          <a:ln/>
        </p:spPr>
      </p:sp>
      <p:pic>
        <p:nvPicPr>
          <p:cNvPr id="16" name="university icon 2" descr="preencoded.png">    </p:cNvPr>
          <p:cNvPicPr>
            <a:picLocks noChangeAspect="1"/>
          </p:cNvPicPr>
          <p:nvPr/>
        </p:nvPicPr>
        <p:blipFill>
          <a:blip r:embed="rId3"/>
          <a:stretch>
            <a:fillRect/>
          </a:stretch>
        </p:blipFill>
        <p:spPr>
          <a:xfrm>
            <a:off x="8092440" y="3767328"/>
            <a:ext cx="274320" cy="274320"/>
          </a:xfrm>
          <a:prstGeom prst="rect">
            <a:avLst/>
          </a:prstGeom>
        </p:spPr>
      </p:pic>
      <p:sp>
        <p:nvSpPr>
          <p:cNvPr id="17" name="Text 12"/>
          <p:cNvSpPr txBox="1"/>
          <p:nvPr/>
        </p:nvSpPr>
        <p:spPr>
          <a:xfrm>
            <a:off x="4114800" y="3566160"/>
            <a:ext cx="3657600" cy="320040"/>
          </a:xfrm>
          <a:prstGeom prst="rect">
            <a:avLst/>
          </a:prstGeom>
          <a:noFill/>
          <a:ln/>
        </p:spPr>
        <p:txBody>
          <a:bodyPr wrap="square" lIns="0" tIns="0" rIns="0" bIns="0" rtlCol="0" anchor="t"/>
          <a:lstStyle/>
          <a:p>
            <a:pPr rtl="1" algn="r" indent="0" marL="0">
              <a:buNone/>
            </a:pPr>
            <a:r>
              <a:rPr lang="ar-IQ" altLang="en-US" sz="1500" b="1" dirty="0">
                <a:solidFill>
                  <a:schemeClr val="accent4"/>
                </a:solidFill>
                <a:latin typeface="Arial" pitchFamily="34" charset="0"/>
                <a:ea typeface="Arial" pitchFamily="34" charset="-122"/>
                <a:cs typeface="Arial" pitchFamily="34" charset="-120"/>
              </a:rPr>
              <a:t>الضابط</a:t>
            </a:r>
            <a:endParaRPr lang="ar-IQ" sz="1500" dirty="0"/>
          </a:p>
        </p:txBody>
      </p:sp>
      <p:sp>
        <p:nvSpPr>
          <p:cNvPr id="18" name="Text 13"/>
          <p:cNvSpPr txBox="1"/>
          <p:nvPr/>
        </p:nvSpPr>
        <p:spPr>
          <a:xfrm>
            <a:off x="4114800" y="3886200"/>
            <a:ext cx="3657600" cy="411480"/>
          </a:xfrm>
          <a:prstGeom prst="rect">
            <a:avLst/>
          </a:prstGeom>
          <a:noFill/>
          <a:ln/>
        </p:spPr>
        <p:txBody>
          <a:bodyPr wrap="square" lIns="0" tIns="0" rIns="0" bIns="0" rtlCol="0" anchor="t"/>
          <a:lstStyle/>
          <a:p>
            <a:pPr rtl="1" algn="r" indent="0" marL="0">
              <a:buNone/>
            </a:pPr>
            <a:r>
              <a:rPr lang="ar-IQ" altLang="en-US" sz="1500" dirty="0">
                <a:solidFill>
                  <a:schemeClr val="tx1"/>
                </a:solidFill>
                <a:latin typeface="Arial" pitchFamily="34" charset="0"/>
                <a:ea typeface="Arial" pitchFamily="34" charset="-122"/>
                <a:cs typeface="Arial" pitchFamily="34" charset="-120"/>
              </a:rPr>
              <a:t>النزاهة الأكاديمية وعدم الاعتماد الكامل على الأنظمة الذكية</a:t>
            </a:r>
            <a:endParaRPr lang="ar-IQ" sz="1500" dirty="0"/>
          </a:p>
        </p:txBody>
      </p:sp>
      <p:sp>
        <p:nvSpPr>
          <p:cNvPr id="25" name="Slide Number Placeholder 0"/>
          <p:cNvSpPr>
            <a:spLocks noGrp="1"/>
          </p:cNvSpPr>
          <p:nvPr>
            <p:ph type="sldNum" sz="quarter" idx="4294967295"/>
          </p:nvPr>
        </p:nvSpPr>
        <p:spPr>
          <a:xfrm>
            <a:off x="4572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411480"/>
            <a:ext cx="8229600" cy="320040"/>
          </a:xfrm>
          <a:prstGeom prst="rect">
            <a:avLst/>
          </a:prstGeom>
          <a:noFill/>
          <a:ln/>
        </p:spPr>
        <p:txBody>
          <a:bodyPr wrap="square" lIns="0" tIns="0" rIns="0" bIns="0" rtlCol="0" anchor="t"/>
          <a:lstStyle/>
          <a:p>
            <a:pPr rtl="1" algn="r" indent="0" marL="0">
              <a:buNone/>
            </a:pPr>
            <a:r>
              <a:rPr lang="ar-IQ" altLang="en-US" sz="1400" b="1" dirty="0">
                <a:solidFill>
                  <a:schemeClr val="accent2"/>
                </a:solidFill>
                <a:latin typeface="Arial" pitchFamily="34" charset="0"/>
                <a:ea typeface="Arial" pitchFamily="34" charset="-122"/>
                <a:cs typeface="Arial" pitchFamily="34" charset="-120"/>
              </a:rPr>
              <a:t>الخلاصة</a:t>
            </a:r>
            <a:endParaRPr lang="ar-IQ" sz="1400" dirty="0"/>
          </a:p>
        </p:txBody>
      </p:sp>
      <p:sp>
        <p:nvSpPr>
          <p:cNvPr id="3" name="Text 1"/>
          <p:cNvSpPr txBox="1"/>
          <p:nvPr/>
        </p:nvSpPr>
        <p:spPr>
          <a:xfrm>
            <a:off x="457200" y="777240"/>
            <a:ext cx="8229600" cy="548640"/>
          </a:xfrm>
          <a:prstGeom prst="rect">
            <a:avLst/>
          </a:prstGeom>
          <a:noFill/>
          <a:ln/>
        </p:spPr>
        <p:txBody>
          <a:bodyPr wrap="square" lIns="0" tIns="0" rIns="0" bIns="0" rtlCol="0" anchor="t"/>
          <a:lstStyle/>
          <a:p>
            <a:pPr rtl="1" algn="r" indent="0" marL="0">
              <a:buNone/>
            </a:pPr>
            <a:r>
              <a:rPr lang="ar-IQ" altLang="en-US" sz="2800" b="1" dirty="0">
                <a:solidFill>
                  <a:schemeClr val="bg1"/>
                </a:solidFill>
                <a:latin typeface="Arial" pitchFamily="34" charset="0"/>
                <a:ea typeface="Arial" pitchFamily="34" charset="-122"/>
                <a:cs typeface="Arial" pitchFamily="34" charset="-120"/>
              </a:rPr>
              <a:t>ليس مجرد تقنية… بل تحوّل في طبيعة العمل</a:t>
            </a:r>
            <a:endParaRPr lang="ar-IQ" sz="2800" dirty="0"/>
          </a:p>
        </p:txBody>
      </p:sp>
      <p:sp>
        <p:nvSpPr>
          <p:cNvPr id="4" name="Text 2"/>
          <p:cNvSpPr txBox="1"/>
          <p:nvPr/>
        </p:nvSpPr>
        <p:spPr>
          <a:xfrm>
            <a:off x="457200" y="1463040"/>
            <a:ext cx="8229600" cy="365760"/>
          </a:xfrm>
          <a:prstGeom prst="rect">
            <a:avLst/>
          </a:prstGeom>
          <a:noFill/>
          <a:ln/>
        </p:spPr>
        <p:txBody>
          <a:bodyPr wrap="square" lIns="0" tIns="0" rIns="0" bIns="0" rtlCol="0" anchor="t"/>
          <a:lstStyle/>
          <a:p>
            <a:pPr rtl="1" algn="r" indent="0" marL="0">
              <a:buNone/>
            </a:pPr>
            <a:r>
              <a:rPr lang="ar-IQ" altLang="en-US" sz="1600" dirty="0">
                <a:solidFill>
                  <a:schemeClr val="accent5"/>
                </a:solidFill>
                <a:latin typeface="Arial" pitchFamily="34" charset="0"/>
                <a:ea typeface="Arial" pitchFamily="34" charset="-122"/>
                <a:cs typeface="Arial" pitchFamily="34" charset="-120"/>
              </a:rPr>
              <a:t>الفرص الأكبر لمن يجمع بين:</a:t>
            </a:r>
            <a:endParaRPr lang="ar-IQ" sz="1600" dirty="0"/>
          </a:p>
        </p:txBody>
      </p:sp>
      <p:sp>
        <p:nvSpPr>
          <p:cNvPr id="5" name="formula icon 1 circle"/>
          <p:cNvSpPr/>
          <p:nvPr/>
        </p:nvSpPr>
        <p:spPr>
          <a:xfrm>
            <a:off x="7292340" y="1965960"/>
            <a:ext cx="960120" cy="960120"/>
          </a:xfrm>
          <a:prstGeom prst="ellipse">
            <a:avLst/>
          </a:prstGeom>
          <a:solidFill>
            <a:schemeClr val="accent1"/>
          </a:solidFill>
          <a:ln/>
        </p:spPr>
      </p:sp>
      <p:pic>
        <p:nvPicPr>
          <p:cNvPr id="6" name="formula icon 1" descr="preencoded.png">    </p:cNvPr>
          <p:cNvPicPr>
            <a:picLocks noChangeAspect="1"/>
          </p:cNvPicPr>
          <p:nvPr/>
        </p:nvPicPr>
        <p:blipFill>
          <a:blip r:embed="rId1"/>
          <a:stretch>
            <a:fillRect/>
          </a:stretch>
        </p:blipFill>
        <p:spPr>
          <a:xfrm>
            <a:off x="7532370" y="2205990"/>
            <a:ext cx="480060" cy="480060"/>
          </a:xfrm>
          <a:prstGeom prst="rect">
            <a:avLst/>
          </a:prstGeom>
        </p:spPr>
      </p:pic>
      <p:sp>
        <p:nvSpPr>
          <p:cNvPr id="7" name="Text 4"/>
          <p:cNvSpPr txBox="1"/>
          <p:nvPr/>
        </p:nvSpPr>
        <p:spPr>
          <a:xfrm>
            <a:off x="6858000" y="2999232"/>
            <a:ext cx="1828800" cy="365760"/>
          </a:xfrm>
          <a:prstGeom prst="rect">
            <a:avLst/>
          </a:prstGeom>
          <a:noFill/>
          <a:ln/>
        </p:spPr>
        <p:txBody>
          <a:bodyPr wrap="square" lIns="0" tIns="0" rIns="0" bIns="0" rtlCol="0" anchor="t"/>
          <a:lstStyle/>
          <a:p>
            <a:pPr rtl="1" algn="ctr" indent="0" marL="0">
              <a:buNone/>
            </a:pPr>
            <a:r>
              <a:rPr lang="ar-IQ" altLang="en-US" sz="1600" b="1" dirty="0">
                <a:solidFill>
                  <a:schemeClr val="bg1"/>
                </a:solidFill>
                <a:latin typeface="Arial" pitchFamily="34" charset="0"/>
                <a:ea typeface="Arial" pitchFamily="34" charset="-122"/>
                <a:cs typeface="Arial" pitchFamily="34" charset="-120"/>
              </a:rPr>
              <a:t>المعرفة التخصصية</a:t>
            </a:r>
            <a:endParaRPr lang="ar-IQ" sz="1600" dirty="0"/>
          </a:p>
        </p:txBody>
      </p:sp>
      <p:sp>
        <p:nvSpPr>
          <p:cNvPr id="8" name="Text 5"/>
          <p:cNvSpPr txBox="1"/>
          <p:nvPr/>
        </p:nvSpPr>
        <p:spPr>
          <a:xfrm>
            <a:off x="6355080" y="2103120"/>
            <a:ext cx="502920" cy="640080"/>
          </a:xfrm>
          <a:prstGeom prst="rect">
            <a:avLst/>
          </a:prstGeom>
          <a:noFill/>
          <a:ln/>
        </p:spPr>
        <p:txBody>
          <a:bodyPr wrap="square" lIns="0" tIns="0" rIns="0" bIns="0" rtlCol="0" anchor="ctr"/>
          <a:lstStyle/>
          <a:p>
            <a:pPr rtl="1" algn="ctr" indent="0" marL="0">
              <a:buNone/>
            </a:pPr>
            <a:r>
              <a:rPr lang="ar-IQ" altLang="en-US" sz="3200" b="1" dirty="0">
                <a:solidFill>
                  <a:schemeClr val="accent2"/>
                </a:solidFill>
                <a:latin typeface="Arial" pitchFamily="34" charset="0"/>
                <a:ea typeface="Arial" pitchFamily="34" charset="-122"/>
                <a:cs typeface="Arial" pitchFamily="34" charset="-120"/>
              </a:rPr>
              <a:t>+</a:t>
            </a:r>
            <a:endParaRPr lang="ar-IQ" sz="3200" dirty="0"/>
          </a:p>
        </p:txBody>
      </p:sp>
      <p:sp>
        <p:nvSpPr>
          <p:cNvPr id="9" name="formula icon 2 circle"/>
          <p:cNvSpPr/>
          <p:nvPr/>
        </p:nvSpPr>
        <p:spPr>
          <a:xfrm>
            <a:off x="4960620" y="1965960"/>
            <a:ext cx="960120" cy="960120"/>
          </a:xfrm>
          <a:prstGeom prst="ellipse">
            <a:avLst/>
          </a:prstGeom>
          <a:solidFill>
            <a:schemeClr val="accent1"/>
          </a:solidFill>
          <a:ln/>
        </p:spPr>
      </p:sp>
      <p:pic>
        <p:nvPicPr>
          <p:cNvPr id="10" name="formula icon 2" descr="preencoded.png">    </p:cNvPr>
          <p:cNvPicPr>
            <a:picLocks noChangeAspect="1"/>
          </p:cNvPicPr>
          <p:nvPr/>
        </p:nvPicPr>
        <p:blipFill>
          <a:blip r:embed="rId2"/>
          <a:stretch>
            <a:fillRect/>
          </a:stretch>
        </p:blipFill>
        <p:spPr>
          <a:xfrm>
            <a:off x="5200650" y="2205990"/>
            <a:ext cx="480060" cy="480060"/>
          </a:xfrm>
          <a:prstGeom prst="rect">
            <a:avLst/>
          </a:prstGeom>
        </p:spPr>
      </p:pic>
      <p:sp>
        <p:nvSpPr>
          <p:cNvPr id="11" name="Text 7"/>
          <p:cNvSpPr txBox="1"/>
          <p:nvPr/>
        </p:nvSpPr>
        <p:spPr>
          <a:xfrm>
            <a:off x="4526280" y="2999232"/>
            <a:ext cx="1828800" cy="365760"/>
          </a:xfrm>
          <a:prstGeom prst="rect">
            <a:avLst/>
          </a:prstGeom>
          <a:noFill/>
          <a:ln/>
        </p:spPr>
        <p:txBody>
          <a:bodyPr wrap="square" lIns="0" tIns="0" rIns="0" bIns="0" rtlCol="0" anchor="t"/>
          <a:lstStyle/>
          <a:p>
            <a:pPr rtl="1" algn="ctr" indent="0" marL="0">
              <a:buNone/>
            </a:pPr>
            <a:r>
              <a:rPr lang="ar-IQ" altLang="en-US" sz="1600" b="1" dirty="0">
                <a:solidFill>
                  <a:schemeClr val="bg1"/>
                </a:solidFill>
                <a:latin typeface="Arial" pitchFamily="34" charset="0"/>
                <a:ea typeface="Arial" pitchFamily="34" charset="-122"/>
                <a:cs typeface="Arial" pitchFamily="34" charset="-120"/>
              </a:rPr>
              <a:t>المهارات الرقمية</a:t>
            </a:r>
            <a:endParaRPr lang="ar-IQ" sz="1600" dirty="0"/>
          </a:p>
        </p:txBody>
      </p:sp>
      <p:sp>
        <p:nvSpPr>
          <p:cNvPr id="12" name="Text 8"/>
          <p:cNvSpPr txBox="1"/>
          <p:nvPr/>
        </p:nvSpPr>
        <p:spPr>
          <a:xfrm>
            <a:off x="4023360" y="2103120"/>
            <a:ext cx="502920" cy="640080"/>
          </a:xfrm>
          <a:prstGeom prst="rect">
            <a:avLst/>
          </a:prstGeom>
          <a:noFill/>
          <a:ln/>
        </p:spPr>
        <p:txBody>
          <a:bodyPr wrap="square" lIns="0" tIns="0" rIns="0" bIns="0" rtlCol="0" anchor="ctr"/>
          <a:lstStyle/>
          <a:p>
            <a:pPr rtl="1" algn="ctr" indent="0" marL="0">
              <a:buNone/>
            </a:pPr>
            <a:r>
              <a:rPr lang="ar-IQ" altLang="en-US" sz="3200" b="1" dirty="0">
                <a:solidFill>
                  <a:schemeClr val="accent2"/>
                </a:solidFill>
                <a:latin typeface="Arial" pitchFamily="34" charset="0"/>
                <a:ea typeface="Arial" pitchFamily="34" charset="-122"/>
                <a:cs typeface="Arial" pitchFamily="34" charset="-120"/>
              </a:rPr>
              <a:t>+</a:t>
            </a:r>
            <a:endParaRPr lang="ar-IQ" sz="3200" dirty="0"/>
          </a:p>
        </p:txBody>
      </p:sp>
      <p:sp>
        <p:nvSpPr>
          <p:cNvPr id="13" name="formula icon 3 circle"/>
          <p:cNvSpPr/>
          <p:nvPr/>
        </p:nvSpPr>
        <p:spPr>
          <a:xfrm>
            <a:off x="2628900" y="1965960"/>
            <a:ext cx="960120" cy="960120"/>
          </a:xfrm>
          <a:prstGeom prst="ellipse">
            <a:avLst/>
          </a:prstGeom>
          <a:solidFill>
            <a:schemeClr val="accent1"/>
          </a:solidFill>
          <a:ln/>
        </p:spPr>
      </p:sp>
      <p:pic>
        <p:nvPicPr>
          <p:cNvPr id="14" name="formula icon 3" descr="preencoded.png">    </p:cNvPr>
          <p:cNvPicPr>
            <a:picLocks noChangeAspect="1"/>
          </p:cNvPicPr>
          <p:nvPr/>
        </p:nvPicPr>
        <p:blipFill>
          <a:blip r:embed="rId3"/>
          <a:stretch>
            <a:fillRect/>
          </a:stretch>
        </p:blipFill>
        <p:spPr>
          <a:xfrm>
            <a:off x="2868930" y="2205990"/>
            <a:ext cx="480060" cy="480060"/>
          </a:xfrm>
          <a:prstGeom prst="rect">
            <a:avLst/>
          </a:prstGeom>
        </p:spPr>
      </p:pic>
      <p:sp>
        <p:nvSpPr>
          <p:cNvPr id="15" name="Text 10"/>
          <p:cNvSpPr txBox="1"/>
          <p:nvPr/>
        </p:nvSpPr>
        <p:spPr>
          <a:xfrm>
            <a:off x="2194560" y="2999232"/>
            <a:ext cx="1828800" cy="365760"/>
          </a:xfrm>
          <a:prstGeom prst="rect">
            <a:avLst/>
          </a:prstGeom>
          <a:noFill/>
          <a:ln/>
        </p:spPr>
        <p:txBody>
          <a:bodyPr wrap="square" lIns="0" tIns="0" rIns="0" bIns="0" rtlCol="0" anchor="t"/>
          <a:lstStyle/>
          <a:p>
            <a:pPr rtl="1" algn="ctr" indent="0" marL="0">
              <a:buNone/>
            </a:pPr>
            <a:r>
              <a:rPr lang="ar-IQ" altLang="en-US" sz="1600" b="1" dirty="0">
                <a:solidFill>
                  <a:schemeClr val="bg1"/>
                </a:solidFill>
                <a:latin typeface="Arial" pitchFamily="34" charset="0"/>
                <a:ea typeface="Arial" pitchFamily="34" charset="-122"/>
                <a:cs typeface="Arial" pitchFamily="34" charset="-120"/>
              </a:rPr>
              <a:t>التفكير النقدي</a:t>
            </a:r>
            <a:endParaRPr lang="ar-IQ" sz="1600" dirty="0"/>
          </a:p>
        </p:txBody>
      </p:sp>
      <p:sp>
        <p:nvSpPr>
          <p:cNvPr id="16" name="Text 11"/>
          <p:cNvSpPr txBox="1"/>
          <p:nvPr/>
        </p:nvSpPr>
        <p:spPr>
          <a:xfrm>
            <a:off x="2057400" y="2103120"/>
            <a:ext cx="457200" cy="640080"/>
          </a:xfrm>
          <a:prstGeom prst="rect">
            <a:avLst/>
          </a:prstGeom>
          <a:noFill/>
          <a:ln/>
        </p:spPr>
        <p:txBody>
          <a:bodyPr wrap="square" lIns="0" tIns="0" rIns="0" bIns="0" rtlCol="0" anchor="ctr"/>
          <a:lstStyle/>
          <a:p>
            <a:pPr rtl="1" algn="ctr" indent="0" marL="0">
              <a:buNone/>
            </a:pPr>
            <a:r>
              <a:rPr lang="ar-IQ" altLang="en-US" sz="3200" b="1" dirty="0">
                <a:solidFill>
                  <a:schemeClr val="accent2"/>
                </a:solidFill>
                <a:latin typeface="Arial" pitchFamily="34" charset="0"/>
                <a:ea typeface="Arial" pitchFamily="34" charset="-122"/>
                <a:cs typeface="Arial" pitchFamily="34" charset="-120"/>
              </a:rPr>
              <a:t>=</a:t>
            </a:r>
            <a:endParaRPr lang="ar-IQ" sz="3200" dirty="0"/>
          </a:p>
        </p:txBody>
      </p:sp>
      <p:sp>
        <p:nvSpPr>
          <p:cNvPr id="17" name="result pill"/>
          <p:cNvSpPr/>
          <p:nvPr/>
        </p:nvSpPr>
        <p:spPr>
          <a:xfrm>
            <a:off x="457200" y="2103120"/>
            <a:ext cx="1600200" cy="685800"/>
          </a:xfrm>
          <a:prstGeom prst="roundRect">
            <a:avLst>
              <a:gd name="adj" fmla="val 49333"/>
            </a:avLst>
          </a:prstGeom>
          <a:solidFill>
            <a:schemeClr val="accent2"/>
          </a:solidFill>
          <a:ln/>
        </p:spPr>
      </p:sp>
      <p:sp>
        <p:nvSpPr>
          <p:cNvPr id="18" name="Text 13"/>
          <p:cNvSpPr txBox="1"/>
          <p:nvPr/>
        </p:nvSpPr>
        <p:spPr>
          <a:xfrm>
            <a:off x="457200" y="2103120"/>
            <a:ext cx="1600200" cy="685800"/>
          </a:xfrm>
          <a:prstGeom prst="rect">
            <a:avLst/>
          </a:prstGeom>
          <a:noFill/>
          <a:ln/>
        </p:spPr>
        <p:txBody>
          <a:bodyPr wrap="square" lIns="0" tIns="0" rIns="0" bIns="0" rtlCol="0" anchor="ctr"/>
          <a:lstStyle/>
          <a:p>
            <a:pPr rtl="1" algn="ctr" indent="0" marL="0">
              <a:buNone/>
            </a:pPr>
            <a:r>
              <a:rPr lang="ar-IQ" altLang="en-US" sz="1600" b="1" dirty="0">
                <a:solidFill>
                  <a:schemeClr val="tx1"/>
                </a:solidFill>
                <a:latin typeface="Arial" pitchFamily="34" charset="0"/>
                <a:ea typeface="Arial" pitchFamily="34" charset="-122"/>
                <a:cs typeface="Arial" pitchFamily="34" charset="-120"/>
              </a:rPr>
              <a:t>قيمة مضافة</a:t>
            </a:r>
            <a:endParaRPr lang="ar-IQ" sz="1600" dirty="0"/>
          </a:p>
        </p:txBody>
      </p:sp>
      <p:sp>
        <p:nvSpPr>
          <p:cNvPr id="19" name="takeaway card"/>
          <p:cNvSpPr/>
          <p:nvPr/>
        </p:nvSpPr>
        <p:spPr>
          <a:xfrm>
            <a:off x="457200" y="3657600"/>
            <a:ext cx="8229600" cy="868680"/>
          </a:xfrm>
          <a:prstGeom prst="roundRect">
            <a:avLst>
              <a:gd name="adj" fmla="val 12632"/>
            </a:avLst>
          </a:prstGeom>
          <a:solidFill>
            <a:schemeClr val="tx2"/>
          </a:solidFill>
          <a:ln/>
        </p:spPr>
      </p:sp>
      <p:sp>
        <p:nvSpPr>
          <p:cNvPr id="20" name="Text 15"/>
          <p:cNvSpPr txBox="1"/>
          <p:nvPr/>
        </p:nvSpPr>
        <p:spPr>
          <a:xfrm>
            <a:off x="731520" y="3657600"/>
            <a:ext cx="7680960" cy="868680"/>
          </a:xfrm>
          <a:prstGeom prst="rect">
            <a:avLst/>
          </a:prstGeom>
          <a:noFill/>
          <a:ln/>
        </p:spPr>
        <p:txBody>
          <a:bodyPr wrap="square" lIns="0" tIns="0" rIns="0" bIns="0" rtlCol="0" anchor="ctr"/>
          <a:lstStyle/>
          <a:p>
            <a:pPr algn="ctr" indent="0" marL="0">
              <a:buNone/>
            </a:pPr>
            <a:r>
              <a:rPr lang="ar-IQ" altLang="en-US" sz="1600" dirty="0">
                <a:solidFill>
                  <a:schemeClr val="bg1"/>
                </a:solidFill>
                <a:latin typeface="Arial" pitchFamily="34" charset="0"/>
                <a:ea typeface="Arial" pitchFamily="34" charset="-122"/>
                <a:cs typeface="Arial" pitchFamily="34" charset="-120"/>
              </a:rPr>
              <a:t>التحدي ليس في منافسة الذكاء الاصطناعي، </a:t>
            </a:r>
            <a:pPr algn="ctr" indent="0" marL="0">
              <a:buNone/>
            </a:pPr>
            <a:r>
              <a:rPr lang="ar-IQ" altLang="en-US" sz="1600" b="1" dirty="0">
                <a:solidFill>
                  <a:schemeClr val="accent2"/>
                </a:solidFill>
                <a:latin typeface="Arial" pitchFamily="34" charset="0"/>
                <a:ea typeface="Arial" pitchFamily="34" charset="-122"/>
                <a:cs typeface="Arial" pitchFamily="34" charset="-120"/>
              </a:rPr>
              <a:t>بل في تعلّم استخدامه بكفاءة ومسؤولية</a:t>
            </a:r>
            <a:endParaRPr lang="ar-IQ"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orbit outer"/>
          <p:cNvSpPr/>
          <p:nvPr/>
        </p:nvSpPr>
        <p:spPr>
          <a:xfrm>
            <a:off x="6035040" y="-1280160"/>
            <a:ext cx="4572000" cy="4572000"/>
          </a:xfrm>
          <a:prstGeom prst="ellipse">
            <a:avLst/>
          </a:prstGeom>
          <a:solidFill>
            <a:schemeClr val="accent1">
              <a:alpha val="12000"/>
            </a:schemeClr>
          </a:solidFill>
          <a:ln/>
        </p:spPr>
      </p:sp>
      <p:sp>
        <p:nvSpPr>
          <p:cNvPr id="3" name="orbit warm"/>
          <p:cNvSpPr/>
          <p:nvPr/>
        </p:nvSpPr>
        <p:spPr>
          <a:xfrm>
            <a:off x="-1097280" y="3108960"/>
            <a:ext cx="3108960" cy="3108960"/>
          </a:xfrm>
          <a:prstGeom prst="ellipse">
            <a:avLst/>
          </a:prstGeom>
          <a:solidFill>
            <a:schemeClr val="accent2">
              <a:alpha val="12000"/>
            </a:schemeClr>
          </a:solidFill>
          <a:ln/>
        </p:spPr>
      </p:sp>
      <p:sp>
        <p:nvSpPr>
          <p:cNvPr id="4" name="discussion icon circle"/>
          <p:cNvSpPr/>
          <p:nvPr/>
        </p:nvSpPr>
        <p:spPr>
          <a:xfrm>
            <a:off x="4023360" y="822960"/>
            <a:ext cx="1097280" cy="1097280"/>
          </a:xfrm>
          <a:prstGeom prst="ellipse">
            <a:avLst/>
          </a:prstGeom>
          <a:solidFill>
            <a:schemeClr val="accent1"/>
          </a:solidFill>
          <a:ln/>
        </p:spPr>
      </p:sp>
      <p:pic>
        <p:nvPicPr>
          <p:cNvPr id="5" name="discussion icon" descr="preencoded.png">    </p:cNvPr>
          <p:cNvPicPr>
            <a:picLocks noChangeAspect="1"/>
          </p:cNvPicPr>
          <p:nvPr/>
        </p:nvPicPr>
        <p:blipFill>
          <a:blip r:embed="rId1"/>
          <a:stretch>
            <a:fillRect/>
          </a:stretch>
        </p:blipFill>
        <p:spPr>
          <a:xfrm>
            <a:off x="4297680" y="1097280"/>
            <a:ext cx="548640" cy="548640"/>
          </a:xfrm>
          <a:prstGeom prst="rect">
            <a:avLst/>
          </a:prstGeom>
        </p:spPr>
      </p:pic>
      <p:sp>
        <p:nvSpPr>
          <p:cNvPr id="6" name="Text 3"/>
          <p:cNvSpPr txBox="1"/>
          <p:nvPr/>
        </p:nvSpPr>
        <p:spPr>
          <a:xfrm>
            <a:off x="457200" y="2103120"/>
            <a:ext cx="8229600" cy="822960"/>
          </a:xfrm>
          <a:prstGeom prst="rect">
            <a:avLst/>
          </a:prstGeom>
          <a:noFill/>
          <a:ln/>
        </p:spPr>
        <p:txBody>
          <a:bodyPr wrap="square" lIns="0" tIns="0" rIns="0" bIns="0" rtlCol="0" anchor="t"/>
          <a:lstStyle/>
          <a:p>
            <a:pPr rtl="1" algn="ctr" indent="0" marL="0">
              <a:buNone/>
            </a:pPr>
            <a:r>
              <a:rPr lang="ar-IQ" altLang="en-US" sz="4000" b="1" dirty="0">
                <a:solidFill>
                  <a:schemeClr val="bg1"/>
                </a:solidFill>
                <a:latin typeface="Arial" pitchFamily="34" charset="0"/>
                <a:ea typeface="Arial" pitchFamily="34" charset="-122"/>
                <a:cs typeface="Arial" pitchFamily="34" charset="-120"/>
              </a:rPr>
              <a:t>شكراً لحسن الإصغاء</a:t>
            </a:r>
            <a:endParaRPr lang="ar-IQ" sz="4000" dirty="0"/>
          </a:p>
        </p:txBody>
      </p:sp>
      <p:sp>
        <p:nvSpPr>
          <p:cNvPr id="7" name="Text 4"/>
          <p:cNvSpPr txBox="1"/>
          <p:nvPr/>
        </p:nvSpPr>
        <p:spPr>
          <a:xfrm>
            <a:off x="457200" y="2926080"/>
            <a:ext cx="8229600" cy="457200"/>
          </a:xfrm>
          <a:prstGeom prst="rect">
            <a:avLst/>
          </a:prstGeom>
          <a:noFill/>
          <a:ln/>
        </p:spPr>
        <p:txBody>
          <a:bodyPr wrap="square" lIns="0" tIns="0" rIns="0" bIns="0" rtlCol="0" anchor="t"/>
          <a:lstStyle/>
          <a:p>
            <a:pPr rtl="1" algn="ctr" indent="0" marL="0">
              <a:buNone/>
            </a:pPr>
            <a:r>
              <a:rPr lang="ar-IQ" altLang="en-US" sz="2000" dirty="0">
                <a:solidFill>
                  <a:schemeClr val="accent5"/>
                </a:solidFill>
                <a:latin typeface="Arial" pitchFamily="34" charset="0"/>
                <a:ea typeface="Arial" pitchFamily="34" charset="-122"/>
                <a:cs typeface="Arial" pitchFamily="34" charset="-120"/>
              </a:rPr>
              <a:t>المجال مفتوح للنقاش والأسئلة</a:t>
            </a:r>
            <a:endParaRPr lang="ar-IQ" sz="2000" dirty="0"/>
          </a:p>
        </p:txBody>
      </p:sp>
      <p:sp>
        <p:nvSpPr>
          <p:cNvPr id="8" name="Text 5"/>
          <p:cNvSpPr txBox="1"/>
          <p:nvPr/>
        </p:nvSpPr>
        <p:spPr>
          <a:xfrm>
            <a:off x="457200" y="3840480"/>
            <a:ext cx="8229600" cy="411480"/>
          </a:xfrm>
          <a:prstGeom prst="rect">
            <a:avLst/>
          </a:prstGeom>
          <a:noFill/>
          <a:ln/>
        </p:spPr>
        <p:txBody>
          <a:bodyPr wrap="square" lIns="0" tIns="0" rIns="0" bIns="0" rtlCol="0" anchor="t"/>
          <a:lstStyle/>
          <a:p>
            <a:pPr rtl="1" algn="ctr" indent="0" marL="0">
              <a:buNone/>
            </a:pPr>
            <a:r>
              <a:rPr lang="ar-IQ" altLang="en-US" sz="2000" b="1" dirty="0">
                <a:solidFill>
                  <a:schemeClr val="accent2"/>
                </a:solidFill>
                <a:latin typeface="Arial" pitchFamily="34" charset="0"/>
                <a:ea typeface="Arial" pitchFamily="34" charset="-122"/>
                <a:cs typeface="Arial" pitchFamily="34" charset="-120"/>
              </a:rPr>
              <a:t>م. رسل حسين حسن</a:t>
            </a:r>
            <a:endParaRPr lang="ar-IQ" sz="2000" dirty="0"/>
          </a:p>
        </p:txBody>
      </p:sp>
    </p:spTree>
  </p:cSld>
  <p:clrMapOvr>
    <a:masterClrMapping/>
  </p:clrMapOvr>
</p:sld>
</file>

<file path=ppt/theme/theme1.xml><?xml version="1.0" encoding="utf-8"?>
<a:theme xmlns:a="http://schemas.openxmlformats.org/drawingml/2006/main" name="AI Workforce">
  <a:themeElements>
    <a:clrScheme name="AI Workforce">
      <a:dk1>
        <a:srgbClr val="0F1B3D"/>
      </a:dk1>
      <a:lt1>
        <a:srgbClr val="FFFFFF"/>
      </a:lt1>
      <a:dk2>
        <a:srgbClr val="1E2B55"/>
      </a:dk2>
      <a:lt2>
        <a:srgbClr val="EEF3F8"/>
      </a:lt2>
      <a:accent1>
        <a:srgbClr val="0FA3B1"/>
      </a:accent1>
      <a:accent2>
        <a:srgbClr val="F2A541"/>
      </a:accent2>
      <a:accent3>
        <a:srgbClr val="3D5A99"/>
      </a:accent3>
      <a:accent4>
        <a:srgbClr val="E4572E"/>
      </a:accent4>
      <a:accent5>
        <a:srgbClr val="BFE8EC"/>
      </a:accent5>
      <a:accent6>
        <a:srgbClr val="55627F"/>
      </a:accent6>
      <a:hlink>
        <a:srgbClr val="0FA3B1"/>
      </a:hlink>
      <a:folHlink>
        <a:srgbClr val="3D5A99"/>
      </a:folHlink>
    </a:clrScheme>
    <a:fontScheme name="AI Workfor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الذكاء الاصطناعي في سوق العمل</dc:title>
  <dc:subject>ورشة عمل</dc:subject>
  <dc:creator>م. رسل حسين حسن</dc:creator>
  <cp:lastModifiedBy>م. رسل حسين حسن</cp:lastModifiedBy>
  <cp:revision>1</cp:revision>
  <dcterms:created xsi:type="dcterms:W3CDTF">2026-10-18T07:33:12Z</dcterms:created>
  <dcterms:modified xsi:type="dcterms:W3CDTF">2026-10-18T07:33:12Z</dcterms:modified>
</cp:coreProperties>
</file>