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-7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3" name="Oval 2"/>
          <p:cNvSpPr/>
          <p:nvPr/>
        </p:nvSpPr>
        <p:spPr>
          <a:xfrm>
            <a:off x="10241280" y="-1097280"/>
            <a:ext cx="3200400" cy="320040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4" name="Oval 3"/>
          <p:cNvSpPr/>
          <p:nvPr/>
        </p:nvSpPr>
        <p:spPr>
          <a:xfrm>
            <a:off x="11247120" y="5394960"/>
            <a:ext cx="2377440" cy="237744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5" name="Oval 4"/>
          <p:cNvSpPr/>
          <p:nvPr/>
        </p:nvSpPr>
        <p:spPr>
          <a:xfrm>
            <a:off x="-914400" y="5120640"/>
            <a:ext cx="2560320" cy="256032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TextBox 5"/>
          <p:cNvSpPr txBox="1"/>
          <p:nvPr/>
        </p:nvSpPr>
        <p:spPr>
          <a:xfrm>
            <a:off x="1005840" y="1508760"/>
            <a:ext cx="10180320" cy="228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4800" b="1" noProof="1">
                <a:solidFill>
                  <a:srgbClr val="FFFFFF"/>
                </a:solidFill>
                <a:latin typeface="Arial"/>
                <a:ea typeface="Arial"/>
              </a:rPr>
              <a:t>متلازمة الاحتراق الأكاديمي والوظيفي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2200" noProof="1">
                <a:solidFill>
                  <a:srgbClr val="BFD8DE"/>
                </a:solidFill>
                <a:latin typeface="Arial"/>
                <a:ea typeface="Arial"/>
              </a:rPr>
              <a:t>Burnout Syndrome: Academic &amp; Occupational Burnout</a:t>
            </a:r>
            <a:endParaRPr lang="en-US" sz="1600" noProof="1"/>
          </a:p>
        </p:txBody>
      </p:sp>
      <p:sp>
        <p:nvSpPr>
          <p:cNvPr id="7" name="Rectangle 6"/>
          <p:cNvSpPr/>
          <p:nvPr/>
        </p:nvSpPr>
        <p:spPr>
          <a:xfrm>
            <a:off x="4754880" y="3794760"/>
            <a:ext cx="2651760" cy="63500"/>
          </a:xfrm>
          <a:prstGeom prst="rect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8" name="TextBox 7"/>
          <p:cNvSpPr txBox="1"/>
          <p:nvPr/>
        </p:nvSpPr>
        <p:spPr>
          <a:xfrm>
            <a:off x="1005840" y="4160520"/>
            <a:ext cx="1018032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noProof="1">
                <a:solidFill>
                  <a:srgbClr val="FFFFFF"/>
                </a:solidFill>
                <a:latin typeface="Arial"/>
                <a:ea typeface="Arial"/>
              </a:rPr>
              <a:t>التعريف • الأبعاد • الأعراض • الفروقات • الوقاية </a:t>
            </a:r>
            <a:r>
              <a:rPr lang="en-US" sz="2000" noProof="1" smtClean="0">
                <a:solidFill>
                  <a:srgbClr val="FFFFFF"/>
                </a:solidFill>
                <a:latin typeface="Arial"/>
                <a:ea typeface="Arial"/>
              </a:rPr>
              <a:t>والعلاج</a:t>
            </a:r>
            <a:endParaRPr lang="en-US" sz="1600" noProof="1"/>
          </a:p>
        </p:txBody>
      </p:sp>
      <p:sp>
        <p:nvSpPr>
          <p:cNvPr id="9" name="TextBox 8"/>
          <p:cNvSpPr txBox="1"/>
          <p:nvPr/>
        </p:nvSpPr>
        <p:spPr>
          <a:xfrm>
            <a:off x="4053385" y="5394960"/>
            <a:ext cx="449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IQ" dirty="0" smtClean="0">
                <a:solidFill>
                  <a:schemeClr val="bg1"/>
                </a:solidFill>
              </a:rPr>
              <a:t>م.م.زهير عبدالكريم دواح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لماذا هذا الموضوع مهم؟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8275320" y="1645920"/>
            <a:ext cx="329184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8275320" y="1645920"/>
            <a:ext cx="3291840" cy="777240"/>
          </a:xfrm>
          <a:prstGeom prst="roundRect">
            <a:avLst>
              <a:gd name="adj" fmla="val 25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8366760" y="178308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نسبة مرتفعة عالميًا</a:t>
            </a:r>
            <a:endParaRPr lang="en-US" sz="2000" noProof="1"/>
          </a:p>
        </p:txBody>
      </p:sp>
      <p:sp>
        <p:nvSpPr>
          <p:cNvPr id="11" name="TextBox 9"/>
          <p:cNvSpPr txBox="1"/>
          <p:nvPr/>
        </p:nvSpPr>
        <p:spPr>
          <a:xfrm>
            <a:off x="8531860" y="2862580"/>
            <a:ext cx="2780030" cy="26885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noProof="1">
                <a:solidFill>
                  <a:srgbClr val="55646C"/>
                </a:solidFill>
                <a:latin typeface="Arial"/>
                <a:ea typeface="Arial"/>
              </a:rPr>
              <a:t>أكثر من ثلاثة من كل عشرة طلاب وموظفين يعانون مستويات مرتفعة من الاحتراق وفق دراسات عالمية متتالية.</a:t>
            </a:r>
            <a:endParaRPr lang="en-US" sz="1800" noProof="1"/>
          </a:p>
        </p:txBody>
      </p:sp>
      <p:sp>
        <p:nvSpPr>
          <p:cNvPr id="12" name="Rounded Rectangle 10"/>
          <p:cNvSpPr/>
          <p:nvPr/>
        </p:nvSpPr>
        <p:spPr>
          <a:xfrm>
            <a:off x="4434840" y="1645920"/>
            <a:ext cx="329184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Rounded Rectangle 11"/>
          <p:cNvSpPr/>
          <p:nvPr/>
        </p:nvSpPr>
        <p:spPr>
          <a:xfrm>
            <a:off x="4434840" y="1645920"/>
            <a:ext cx="3291840" cy="777240"/>
          </a:xfrm>
          <a:prstGeom prst="roundRect">
            <a:avLst>
              <a:gd name="adj" fmla="val 25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4526280" y="178308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كلفة بشرية واقتصادية</a:t>
            </a:r>
            <a:endParaRPr lang="en-US" sz="2000" noProof="1"/>
          </a:p>
        </p:txBody>
      </p:sp>
      <p:sp>
        <p:nvSpPr>
          <p:cNvPr id="15" name="TextBox 13"/>
          <p:cNvSpPr txBox="1"/>
          <p:nvPr/>
        </p:nvSpPr>
        <p:spPr>
          <a:xfrm>
            <a:off x="4691380" y="2862580"/>
            <a:ext cx="2780030" cy="26885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noProof="1">
                <a:solidFill>
                  <a:srgbClr val="55646C"/>
                </a:solidFill>
                <a:latin typeface="Arial"/>
                <a:ea typeface="Arial"/>
              </a:rPr>
              <a:t>تراجع التحصيل والإنتاجية، الغياب المتكرر، وخسارة المواهب.</a:t>
            </a:r>
            <a:endParaRPr lang="en-US" sz="1800" noProof="1"/>
          </a:p>
        </p:txBody>
      </p:sp>
      <p:sp>
        <p:nvSpPr>
          <p:cNvPr id="16" name="Rounded Rectangle 14"/>
          <p:cNvSpPr/>
          <p:nvPr/>
        </p:nvSpPr>
        <p:spPr>
          <a:xfrm>
            <a:off x="594360" y="1645920"/>
            <a:ext cx="329184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7" name="Rounded Rectangle 15"/>
          <p:cNvSpPr/>
          <p:nvPr/>
        </p:nvSpPr>
        <p:spPr>
          <a:xfrm>
            <a:off x="594360" y="1645920"/>
            <a:ext cx="3291840" cy="777240"/>
          </a:xfrm>
          <a:prstGeom prst="roundRect">
            <a:avLst>
              <a:gd name="adj" fmla="val 25000"/>
            </a:avLst>
          </a:prstGeom>
          <a:solidFill>
            <a:srgbClr val="27AE60"/>
          </a:solidFill>
          <a:ln>
            <a:noFill/>
          </a:ln>
        </p:spPr>
      </p:sp>
      <p:sp>
        <p:nvSpPr>
          <p:cNvPr id="18" name="TextBox 16"/>
          <p:cNvSpPr txBox="1"/>
          <p:nvPr/>
        </p:nvSpPr>
        <p:spPr>
          <a:xfrm>
            <a:off x="685800" y="178308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قابلية للوقاية</a:t>
            </a:r>
            <a:endParaRPr lang="en-US" sz="2000" noProof="1"/>
          </a:p>
        </p:txBody>
      </p:sp>
      <p:sp>
        <p:nvSpPr>
          <p:cNvPr id="19" name="TextBox 17"/>
          <p:cNvSpPr txBox="1"/>
          <p:nvPr/>
        </p:nvSpPr>
        <p:spPr>
          <a:xfrm>
            <a:off x="850900" y="2862580"/>
            <a:ext cx="2780030" cy="26885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noProof="1">
                <a:solidFill>
                  <a:srgbClr val="55646C"/>
                </a:solidFill>
                <a:latin typeface="Arial"/>
                <a:ea typeface="Arial"/>
              </a:rPr>
              <a:t>الكشف المبكر والتدخلات الفردية والتنظيمية تحدّ من تفاقمه بشكل كبير.</a:t>
            </a:r>
            <a:endParaRPr lang="en-US" sz="1800" noProof="1"/>
          </a:p>
        </p:txBody>
      </p:sp>
      <p:sp>
        <p:nvSpPr>
          <p:cNvPr id="20" name="TextBox 18"/>
          <p:cNvSpPr txBox="1"/>
          <p:nvPr/>
        </p:nvSpPr>
        <p:spPr>
          <a:xfrm>
            <a:off x="685800" y="6126480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0F3045"/>
                </a:solidFill>
                <a:latin typeface="Arial"/>
                <a:ea typeface="Arial"/>
              </a:rPr>
              <a:t>الاحتراق ليس ضعفًا شخصيًا... بل استجابة طبيعية لضغط مزمن لم يُدار</a:t>
            </a:r>
            <a:endParaRPr lang="en-US" sz="17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إحصاءات وأرقام من الواقع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6248400" y="150876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502400" y="168656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3400" b="1" noProof="1">
                <a:solidFill>
                  <a:srgbClr val="148F8A"/>
                </a:solidFill>
                <a:latin typeface="Arial"/>
                <a:ea typeface="Arial"/>
              </a:rPr>
              <a:t>1 تريليون دولار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خسائر الإنتاجية العالمية سنويًا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تقدير منظمة الصحة العالمية لكلفة الاكتئاب والقلق المرتبطين بضغوط العمل على الاقتصاد العالمي</a:t>
            </a:r>
            <a:endParaRPr lang="en-US" sz="1600" noProof="1"/>
          </a:p>
        </p:txBody>
      </p:sp>
      <p:sp>
        <p:nvSpPr>
          <p:cNvPr id="10" name="Rounded Rectangle 8"/>
          <p:cNvSpPr/>
          <p:nvPr/>
        </p:nvSpPr>
        <p:spPr>
          <a:xfrm>
            <a:off x="594360" y="150876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TextBox 9"/>
          <p:cNvSpPr txBox="1"/>
          <p:nvPr/>
        </p:nvSpPr>
        <p:spPr>
          <a:xfrm>
            <a:off x="848360" y="168656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3400" b="1" noProof="1">
                <a:solidFill>
                  <a:srgbClr val="F07B3A"/>
                </a:solidFill>
                <a:latin typeface="Arial"/>
                <a:ea typeface="Arial"/>
              </a:rPr>
              <a:t>23٪ + 44٪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من الموظفين يشعرون بالاحتراق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23٪ دائمًا أو غالبًا و44٪ أحيانًا — مسح Gallup الذي شمل نحو 7,500 موظف بدوام كامل (2018)</a:t>
            </a:r>
            <a:endParaRPr lang="en-US" sz="1600" noProof="1"/>
          </a:p>
        </p:txBody>
      </p:sp>
      <p:sp>
        <p:nvSpPr>
          <p:cNvPr id="12" name="Rounded Rectangle 10"/>
          <p:cNvSpPr/>
          <p:nvPr/>
        </p:nvSpPr>
        <p:spPr>
          <a:xfrm>
            <a:off x="6248400" y="384048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6502400" y="401828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3400" b="1" noProof="1">
                <a:solidFill>
                  <a:srgbClr val="C0392B"/>
                </a:solidFill>
                <a:latin typeface="Arial"/>
                <a:ea typeface="Arial"/>
              </a:rPr>
              <a:t>25٪ – 74٪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انتشار الاحتراق بين المعلمين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مدى انتشار الاحتراق المتوسط إلى الشديد بين المعلمين عبر الدراسات والمراجعات العالمية</a:t>
            </a:r>
            <a:endParaRPr lang="en-US" sz="16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384048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TextBox 13"/>
          <p:cNvSpPr txBox="1"/>
          <p:nvPr/>
        </p:nvSpPr>
        <p:spPr>
          <a:xfrm>
            <a:off x="848360" y="401828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3400" b="1" noProof="1">
                <a:solidFill>
                  <a:srgbClr val="8E44AD"/>
                </a:solidFill>
                <a:latin typeface="Arial"/>
                <a:ea typeface="Arial"/>
              </a:rPr>
              <a:t>86٪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تداخل مع الاكتئاب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من المعلمين المصنفين "محترقين" استوفوا معايير أولية للاكتئاب — دراسة Schonfeld وزملائه (2016)</a:t>
            </a:r>
            <a:endParaRPr lang="en-US" sz="1600" noProof="1"/>
          </a:p>
        </p:txBody>
      </p:sp>
      <p:sp>
        <p:nvSpPr>
          <p:cNvPr id="16" name="TextBox 14"/>
          <p:cNvSpPr txBox="1"/>
          <p:nvPr/>
        </p:nvSpPr>
        <p:spPr>
          <a:xfrm>
            <a:off x="685800" y="626364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تختلف الأرقام باختلاف المنهجيات والعينات، لكن الاتجاه العام ثابت: الاحتراق ظاهرة متنامية تستحق الانتباه المبكر</a:t>
            </a:r>
            <a:endParaRPr lang="en-US" sz="140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04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التعريف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4360" y="1463040"/>
            <a:ext cx="10972800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Oval 7"/>
          <p:cNvSpPr/>
          <p:nvPr/>
        </p:nvSpPr>
        <p:spPr>
          <a:xfrm>
            <a:off x="10378440" y="1783080"/>
            <a:ext cx="822960" cy="82296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10469880" y="18745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4000" b="1" noProof="1">
                <a:solidFill>
                  <a:srgbClr val="FFFFFF"/>
                </a:solidFill>
                <a:latin typeface="Arial"/>
                <a:ea typeface="Arial"/>
              </a:rPr>
              <a:t>”</a:t>
            </a:r>
            <a:endParaRPr lang="en-US" sz="4000" noProof="1"/>
          </a:p>
        </p:txBody>
      </p:sp>
      <p:sp>
        <p:nvSpPr>
          <p:cNvPr id="11" name="TextBox 9"/>
          <p:cNvSpPr txBox="1"/>
          <p:nvPr/>
        </p:nvSpPr>
        <p:spPr>
          <a:xfrm>
            <a:off x="850900" y="1673860"/>
            <a:ext cx="9180830" cy="18656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900" noProof="1">
                <a:solidFill>
                  <a:srgbClr val="0F3045"/>
                </a:solidFill>
                <a:latin typeface="Arial"/>
                <a:ea typeface="Arial"/>
              </a:rPr>
              <a:t>عرّفت منظمة الصحة العالمية (WHO) الاحتراق في الإصدار ICD-11 (2019) بأنه متلازمة مهنية ناتجة عن ضغوط مزمنة في مكان العمل لم تُدار بنجاح.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وهو ليس تصنيفًا طبيًا بحد ذاته، بل عامل يؤثر في الصحة وقد يستدعي طلب الرعاية الصحية.</a:t>
            </a:r>
            <a:endParaRPr lang="en-US" sz="1600" noProof="1"/>
          </a:p>
        </p:txBody>
      </p:sp>
      <p:sp>
        <p:nvSpPr>
          <p:cNvPr id="12" name="Rounded Rectangle 10"/>
          <p:cNvSpPr/>
          <p:nvPr/>
        </p:nvSpPr>
        <p:spPr>
          <a:xfrm>
            <a:off x="8183880" y="4069080"/>
            <a:ext cx="3429000" cy="1737360"/>
          </a:xfrm>
          <a:prstGeom prst="roundRect">
            <a:avLst>
              <a:gd name="adj" fmla="val 8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8440420" y="4279900"/>
            <a:ext cx="291719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FFFFFF"/>
                </a:solidFill>
                <a:latin typeface="Arial"/>
                <a:ea typeface="Arial"/>
              </a:rPr>
              <a:t>مهني/سياقي: مرتبط بالدراسة أو العمل</a:t>
            </a:r>
            <a:endParaRPr lang="en-US" sz="1700" noProof="1"/>
          </a:p>
        </p:txBody>
      </p:sp>
      <p:sp>
        <p:nvSpPr>
          <p:cNvPr id="14" name="Rounded Rectangle 12"/>
          <p:cNvSpPr/>
          <p:nvPr/>
        </p:nvSpPr>
        <p:spPr>
          <a:xfrm>
            <a:off x="4389120" y="4069080"/>
            <a:ext cx="3429000" cy="1737360"/>
          </a:xfrm>
          <a:prstGeom prst="roundRect">
            <a:avLst>
              <a:gd name="adj" fmla="val 8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5" name="TextBox 13"/>
          <p:cNvSpPr txBox="1"/>
          <p:nvPr/>
        </p:nvSpPr>
        <p:spPr>
          <a:xfrm>
            <a:off x="4645660" y="4279900"/>
            <a:ext cx="291719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FFFFFF"/>
                </a:solidFill>
                <a:latin typeface="Arial"/>
                <a:ea typeface="Arial"/>
              </a:rPr>
              <a:t>مزمن: تراكمي لا يحدث بين ليلة وضحاها</a:t>
            </a:r>
            <a:endParaRPr lang="en-US" sz="1700" noProof="1"/>
          </a:p>
        </p:txBody>
      </p:sp>
      <p:sp>
        <p:nvSpPr>
          <p:cNvPr id="16" name="Rounded Rectangle 14"/>
          <p:cNvSpPr/>
          <p:nvPr/>
        </p:nvSpPr>
        <p:spPr>
          <a:xfrm>
            <a:off x="594360" y="4069080"/>
            <a:ext cx="3429000" cy="1737360"/>
          </a:xfrm>
          <a:prstGeom prst="roundRect">
            <a:avLst>
              <a:gd name="adj" fmla="val 8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7" name="TextBox 15"/>
          <p:cNvSpPr txBox="1"/>
          <p:nvPr/>
        </p:nvSpPr>
        <p:spPr>
          <a:xfrm>
            <a:off x="850900" y="4279900"/>
            <a:ext cx="291719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FFFFFF"/>
                </a:solidFill>
                <a:latin typeface="Arial"/>
                <a:ea typeface="Arial"/>
              </a:rPr>
              <a:t>نتيجة ضغط غير مُدار: وليس نتيجة كسل أو ضعف إرادة</a:t>
            </a:r>
            <a:endParaRPr lang="en-US" sz="1700" noProof="1"/>
          </a:p>
        </p:txBody>
      </p:sp>
      <p:sp>
        <p:nvSpPr>
          <p:cNvPr id="18" name="TextBox 16"/>
          <p:cNvSpPr txBox="1"/>
          <p:nvPr/>
        </p:nvSpPr>
        <p:spPr>
          <a:xfrm>
            <a:off x="685800" y="6080760"/>
            <a:ext cx="107899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المصطلح الأصلي: Herbert Freudenberger (1974) — وصفه لدى العاملين في المجال الإنساني</a:t>
            </a:r>
            <a:endParaRPr lang="en-US" sz="140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05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تطور المفهوم عبر الزمن</a:t>
            </a:r>
            <a:endParaRPr lang="en-US" sz="3000" noProof="1"/>
          </a:p>
        </p:txBody>
      </p:sp>
      <p:sp>
        <p:nvSpPr>
          <p:cNvPr id="8" name="Rectangle 6"/>
          <p:cNvSpPr/>
          <p:nvPr/>
        </p:nvSpPr>
        <p:spPr>
          <a:xfrm>
            <a:off x="822960" y="3401060"/>
            <a:ext cx="10515600" cy="5461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9" name="Oval 7"/>
          <p:cNvSpPr/>
          <p:nvPr/>
        </p:nvSpPr>
        <p:spPr>
          <a:xfrm>
            <a:off x="9418320" y="3200400"/>
            <a:ext cx="457200" cy="457200"/>
          </a:xfrm>
          <a:prstGeom prst="ellipse">
            <a:avLst/>
          </a:prstGeom>
          <a:solidFill>
            <a:srgbClr val="148F8A"/>
          </a:solidFill>
          <a:ln w="25400">
            <a:solidFill>
              <a:srgbClr val="FFFFFF"/>
            </a:solidFill>
          </a:ln>
        </p:spPr>
      </p:sp>
      <p:sp>
        <p:nvSpPr>
          <p:cNvPr id="10" name="Rounded Rectangle 8"/>
          <p:cNvSpPr/>
          <p:nvPr/>
        </p:nvSpPr>
        <p:spPr>
          <a:xfrm>
            <a:off x="8595360" y="1554480"/>
            <a:ext cx="2377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TextBox 9"/>
          <p:cNvSpPr txBox="1"/>
          <p:nvPr/>
        </p:nvSpPr>
        <p:spPr>
          <a:xfrm>
            <a:off x="8851900" y="1765300"/>
            <a:ext cx="1865630" cy="996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900" b="1" noProof="1">
                <a:solidFill>
                  <a:srgbClr val="148F8A"/>
                </a:solidFill>
                <a:latin typeface="Arial"/>
                <a:ea typeface="Arial"/>
              </a:rPr>
              <a:t>1974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55646C"/>
                </a:solidFill>
                <a:latin typeface="Arial"/>
                <a:ea typeface="Arial"/>
              </a:rPr>
              <a:t>هربرت فرويدنبرغر يصف "الاحتراق" لدى المتطوعين في عيادات مجانية</a:t>
            </a:r>
            <a:endParaRPr lang="en-US" sz="1600" noProof="1"/>
          </a:p>
        </p:txBody>
      </p:sp>
      <p:sp>
        <p:nvSpPr>
          <p:cNvPr id="12" name="Oval 10"/>
          <p:cNvSpPr/>
          <p:nvPr/>
        </p:nvSpPr>
        <p:spPr>
          <a:xfrm>
            <a:off x="6949440" y="3200400"/>
            <a:ext cx="457200" cy="457200"/>
          </a:xfrm>
          <a:prstGeom prst="ellipse">
            <a:avLst/>
          </a:prstGeom>
          <a:solidFill>
            <a:srgbClr val="F07B3A"/>
          </a:solidFill>
          <a:ln w="25400">
            <a:solidFill>
              <a:srgbClr val="FFFFFF"/>
            </a:solidFill>
          </a:ln>
        </p:spPr>
      </p:sp>
      <p:sp>
        <p:nvSpPr>
          <p:cNvPr id="13" name="Rounded Rectangle 11"/>
          <p:cNvSpPr/>
          <p:nvPr/>
        </p:nvSpPr>
        <p:spPr>
          <a:xfrm>
            <a:off x="6126480" y="3794760"/>
            <a:ext cx="2377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6383020" y="4005580"/>
            <a:ext cx="1865630" cy="996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900" b="1" noProof="1">
                <a:solidFill>
                  <a:srgbClr val="F07B3A"/>
                </a:solidFill>
                <a:latin typeface="Arial"/>
                <a:ea typeface="Arial"/>
              </a:rPr>
              <a:t>1981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55646C"/>
                </a:solidFill>
                <a:latin typeface="Arial"/>
                <a:ea typeface="Arial"/>
              </a:rPr>
              <a:t>كرستينا ماسلاك تنشر استبيان MBI، المعيار العالمي لقياس الاحتراق</a:t>
            </a:r>
            <a:endParaRPr lang="en-US" sz="1600" noProof="1"/>
          </a:p>
        </p:txBody>
      </p:sp>
      <p:sp>
        <p:nvSpPr>
          <p:cNvPr id="15" name="Oval 13"/>
          <p:cNvSpPr/>
          <p:nvPr/>
        </p:nvSpPr>
        <p:spPr>
          <a:xfrm>
            <a:off x="4480560" y="3200400"/>
            <a:ext cx="457200" cy="457200"/>
          </a:xfrm>
          <a:prstGeom prst="ellipse">
            <a:avLst/>
          </a:prstGeom>
          <a:solidFill>
            <a:srgbClr val="C0392B"/>
          </a:solidFill>
          <a:ln w="25400">
            <a:solidFill>
              <a:srgbClr val="FFFFFF"/>
            </a:solidFill>
          </a:ln>
        </p:spPr>
      </p:sp>
      <p:sp>
        <p:nvSpPr>
          <p:cNvPr id="16" name="Rounded Rectangle 14"/>
          <p:cNvSpPr/>
          <p:nvPr/>
        </p:nvSpPr>
        <p:spPr>
          <a:xfrm>
            <a:off x="3657600" y="1554480"/>
            <a:ext cx="2377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7" name="TextBox 15"/>
          <p:cNvSpPr txBox="1"/>
          <p:nvPr/>
        </p:nvSpPr>
        <p:spPr>
          <a:xfrm>
            <a:off x="3914140" y="1765300"/>
            <a:ext cx="1865630" cy="996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900" b="1" noProof="1">
                <a:solidFill>
                  <a:srgbClr val="C0392B"/>
                </a:solidFill>
                <a:latin typeface="Arial"/>
                <a:ea typeface="Arial"/>
              </a:rPr>
              <a:t>2019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55646C"/>
                </a:solidFill>
                <a:latin typeface="Arial"/>
                <a:ea typeface="Arial"/>
              </a:rPr>
              <a:t>WHO تدرجه رسميًا في ICD-11 كمتلازمة مهنية</a:t>
            </a:r>
            <a:endParaRPr lang="en-US" sz="1600" noProof="1"/>
          </a:p>
        </p:txBody>
      </p:sp>
      <p:sp>
        <p:nvSpPr>
          <p:cNvPr id="18" name="Oval 16"/>
          <p:cNvSpPr/>
          <p:nvPr/>
        </p:nvSpPr>
        <p:spPr>
          <a:xfrm>
            <a:off x="2011680" y="3200400"/>
            <a:ext cx="457200" cy="457200"/>
          </a:xfrm>
          <a:prstGeom prst="ellipse">
            <a:avLst/>
          </a:prstGeom>
          <a:solidFill>
            <a:srgbClr val="27AE60"/>
          </a:solidFill>
          <a:ln w="25400">
            <a:solidFill>
              <a:srgbClr val="FFFFFF"/>
            </a:solidFill>
          </a:ln>
        </p:spPr>
      </p:sp>
      <p:sp>
        <p:nvSpPr>
          <p:cNvPr id="19" name="Rounded Rectangle 17"/>
          <p:cNvSpPr/>
          <p:nvPr/>
        </p:nvSpPr>
        <p:spPr>
          <a:xfrm>
            <a:off x="1188720" y="3794760"/>
            <a:ext cx="2377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0" name="TextBox 18"/>
          <p:cNvSpPr txBox="1"/>
          <p:nvPr/>
        </p:nvSpPr>
        <p:spPr>
          <a:xfrm>
            <a:off x="1445260" y="4005580"/>
            <a:ext cx="1865630" cy="996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900" b="1" noProof="1">
                <a:solidFill>
                  <a:srgbClr val="27AE60"/>
                </a:solidFill>
                <a:latin typeface="Arial"/>
                <a:ea typeface="Arial"/>
              </a:rPr>
              <a:t>اليوم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55646C"/>
                </a:solidFill>
                <a:latin typeface="Arial"/>
                <a:ea typeface="Arial"/>
              </a:rPr>
              <a:t>أبحاث واسعة في التعليم والعمل عن بُعد والصحة النفسية الرقمية</a:t>
            </a:r>
            <a:endParaRPr lang="en-US" sz="1600" noProof="1"/>
          </a:p>
        </p:txBody>
      </p:sp>
      <p:sp>
        <p:nvSpPr>
          <p:cNvPr id="21" name="TextBox 19"/>
          <p:cNvSpPr txBox="1"/>
          <p:nvPr/>
        </p:nvSpPr>
        <p:spPr>
          <a:xfrm>
            <a:off x="685800" y="5760720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المفهوم انتقل من وصف "الممرضات والإطفائيين" إلى ظاهرة تشمل الطلاب والموظفين في كل القطاعات</a:t>
            </a:r>
            <a:endParaRPr lang="en-US" sz="160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06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مراحل تطور الاحتراق: خمس مراحل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4360" y="1371600"/>
            <a:ext cx="10972800" cy="86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Oval 7"/>
          <p:cNvSpPr/>
          <p:nvPr/>
        </p:nvSpPr>
        <p:spPr>
          <a:xfrm>
            <a:off x="10830560" y="1498600"/>
            <a:ext cx="609600" cy="60960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10830560" y="149860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</a:t>
            </a:r>
            <a:endParaRPr lang="en-US" sz="2000" noProof="1"/>
          </a:p>
        </p:txBody>
      </p:sp>
      <p:sp>
        <p:nvSpPr>
          <p:cNvPr id="11" name="TextBox 9"/>
          <p:cNvSpPr txBox="1"/>
          <p:nvPr/>
        </p:nvSpPr>
        <p:spPr>
          <a:xfrm>
            <a:off x="1016000" y="1473200"/>
            <a:ext cx="9601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27AE60"/>
                </a:solidFill>
                <a:latin typeface="Arial"/>
                <a:ea typeface="Arial"/>
              </a:rPr>
              <a:t>مرحلة الحماس "شهر العسل"</a:t>
            </a: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 — اندفاع وطاقة عالية، قبول مهام فوق الطاقة، وإهمال مبكر للراحة دون شعور بالخطر</a:t>
            </a:r>
            <a:endParaRPr lang="en-US" sz="1600" noProof="1"/>
          </a:p>
        </p:txBody>
      </p:sp>
      <p:sp>
        <p:nvSpPr>
          <p:cNvPr id="12" name="Rounded Rectangle 10"/>
          <p:cNvSpPr/>
          <p:nvPr/>
        </p:nvSpPr>
        <p:spPr>
          <a:xfrm>
            <a:off x="594360" y="2362200"/>
            <a:ext cx="10972800" cy="86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Oval 11"/>
          <p:cNvSpPr/>
          <p:nvPr/>
        </p:nvSpPr>
        <p:spPr>
          <a:xfrm>
            <a:off x="10830560" y="2489200"/>
            <a:ext cx="609600" cy="60960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10830560" y="248920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2</a:t>
            </a:r>
            <a:endParaRPr lang="en-US" sz="2000" noProof="1"/>
          </a:p>
        </p:txBody>
      </p:sp>
      <p:sp>
        <p:nvSpPr>
          <p:cNvPr id="15" name="TextBox 13"/>
          <p:cNvSpPr txBox="1"/>
          <p:nvPr/>
        </p:nvSpPr>
        <p:spPr>
          <a:xfrm>
            <a:off x="1016000" y="2463800"/>
            <a:ext cx="9601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148F8A"/>
                </a:solidFill>
                <a:latin typeface="Arial"/>
                <a:ea typeface="Arial"/>
              </a:rPr>
              <a:t>بداية الضغط</a:t>
            </a: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 — أيام جيدة وأيام مرهقة؛ قلة نوم، تقلب مزاج، وانخفاض تدريجي في التركيز</a:t>
            </a:r>
            <a:endParaRPr lang="en-US" sz="1600" noProof="1"/>
          </a:p>
        </p:txBody>
      </p:sp>
      <p:sp>
        <p:nvSpPr>
          <p:cNvPr id="16" name="Rounded Rectangle 14"/>
          <p:cNvSpPr/>
          <p:nvPr/>
        </p:nvSpPr>
        <p:spPr>
          <a:xfrm>
            <a:off x="594360" y="3352800"/>
            <a:ext cx="10972800" cy="86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7" name="Oval 15"/>
          <p:cNvSpPr/>
          <p:nvPr/>
        </p:nvSpPr>
        <p:spPr>
          <a:xfrm>
            <a:off x="10830560" y="3479800"/>
            <a:ext cx="609600" cy="60960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18" name="TextBox 16"/>
          <p:cNvSpPr txBox="1"/>
          <p:nvPr/>
        </p:nvSpPr>
        <p:spPr>
          <a:xfrm>
            <a:off x="10830560" y="347980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3</a:t>
            </a:r>
            <a:endParaRPr lang="en-US" sz="2000" noProof="1"/>
          </a:p>
        </p:txBody>
      </p:sp>
      <p:sp>
        <p:nvSpPr>
          <p:cNvPr id="19" name="TextBox 17"/>
          <p:cNvSpPr txBox="1"/>
          <p:nvPr/>
        </p:nvSpPr>
        <p:spPr>
          <a:xfrm>
            <a:off x="1016000" y="3454400"/>
            <a:ext cx="9601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F07B3A"/>
                </a:solidFill>
                <a:latin typeface="Arial"/>
                <a:ea typeface="Arial"/>
              </a:rPr>
              <a:t>الضغط المزمن</a:t>
            </a: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 — تأخر متكرر عن المواعيد، انسحاب اجتماعي، سخرية وتذمر، وتراجع ملحوظ في الأداء</a:t>
            </a:r>
            <a:endParaRPr lang="en-US" sz="1600" noProof="1"/>
          </a:p>
        </p:txBody>
      </p:sp>
      <p:sp>
        <p:nvSpPr>
          <p:cNvPr id="20" name="Rounded Rectangle 18"/>
          <p:cNvSpPr/>
          <p:nvPr/>
        </p:nvSpPr>
        <p:spPr>
          <a:xfrm>
            <a:off x="594360" y="4343400"/>
            <a:ext cx="10972800" cy="86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1" name="Oval 19"/>
          <p:cNvSpPr/>
          <p:nvPr/>
        </p:nvSpPr>
        <p:spPr>
          <a:xfrm>
            <a:off x="10830560" y="4470400"/>
            <a:ext cx="609600" cy="60960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</p:sp>
      <p:sp>
        <p:nvSpPr>
          <p:cNvPr id="22" name="TextBox 20"/>
          <p:cNvSpPr txBox="1"/>
          <p:nvPr/>
        </p:nvSpPr>
        <p:spPr>
          <a:xfrm>
            <a:off x="10830560" y="447040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4</a:t>
            </a:r>
            <a:endParaRPr lang="en-US" sz="2000" noProof="1"/>
          </a:p>
        </p:txBody>
      </p:sp>
      <p:sp>
        <p:nvSpPr>
          <p:cNvPr id="23" name="TextBox 21"/>
          <p:cNvSpPr txBox="1"/>
          <p:nvPr/>
        </p:nvSpPr>
        <p:spPr>
          <a:xfrm>
            <a:off x="1016000" y="4445000"/>
            <a:ext cx="9601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C0392B"/>
                </a:solidFill>
                <a:latin typeface="Arial"/>
                <a:ea typeface="Arial"/>
              </a:rPr>
              <a:t>الاحتراق</a:t>
            </a: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 — إنهاك شديد وشك بالذات وأعراض جسدية واضحة؛ المهام البسيطة تبدو مستحيلة</a:t>
            </a:r>
            <a:endParaRPr lang="en-US" sz="1600" noProof="1"/>
          </a:p>
        </p:txBody>
      </p:sp>
      <p:sp>
        <p:nvSpPr>
          <p:cNvPr id="24" name="Rounded Rectangle 22"/>
          <p:cNvSpPr/>
          <p:nvPr/>
        </p:nvSpPr>
        <p:spPr>
          <a:xfrm>
            <a:off x="594360" y="5334000"/>
            <a:ext cx="10972800" cy="86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5" name="Oval 23"/>
          <p:cNvSpPr/>
          <p:nvPr/>
        </p:nvSpPr>
        <p:spPr>
          <a:xfrm>
            <a:off x="10830560" y="5461000"/>
            <a:ext cx="609600" cy="60960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</p:sp>
      <p:sp>
        <p:nvSpPr>
          <p:cNvPr id="26" name="TextBox 24"/>
          <p:cNvSpPr txBox="1"/>
          <p:nvPr/>
        </p:nvSpPr>
        <p:spPr>
          <a:xfrm>
            <a:off x="10830560" y="5461000"/>
            <a:ext cx="6096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5</a:t>
            </a:r>
            <a:endParaRPr lang="en-US" sz="2000" noProof="1"/>
          </a:p>
        </p:txBody>
      </p:sp>
      <p:sp>
        <p:nvSpPr>
          <p:cNvPr id="27" name="TextBox 25"/>
          <p:cNvSpPr txBox="1"/>
          <p:nvPr/>
        </p:nvSpPr>
        <p:spPr>
          <a:xfrm>
            <a:off x="1016000" y="5435600"/>
            <a:ext cx="9601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8E44AD"/>
                </a:solidFill>
                <a:latin typeface="Arial"/>
                <a:ea typeface="Arial"/>
              </a:rPr>
              <a:t>الاحتراق المزمن</a:t>
            </a:r>
            <a:r>
              <a:rPr lang="en-US" sz="1350" noProof="1">
                <a:solidFill>
                  <a:srgbClr val="55646C"/>
                </a:solidFill>
                <a:latin typeface="Arial"/>
                <a:ea typeface="Arial"/>
              </a:rPr>
              <a:t> — يصبح الاحتراق نمط حياة؛ مخاطر صحية ونفسية جدية تستدعي تدخلًا مختصًا</a:t>
            </a:r>
            <a:endParaRPr lang="en-US" sz="1600" noProof="1"/>
          </a:p>
        </p:txBody>
      </p:sp>
      <p:sp>
        <p:nvSpPr>
          <p:cNvPr id="28" name="TextBox 26"/>
          <p:cNvSpPr txBox="1"/>
          <p:nvPr/>
        </p:nvSpPr>
        <p:spPr>
          <a:xfrm>
            <a:off x="685800" y="635000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C0392B"/>
                </a:solidFill>
                <a:latin typeface="Arial"/>
                <a:ea typeface="Arial"/>
              </a:rPr>
              <a:t>كلما كان التدخل أبكر (المرحلتان 1 و2) كانت العودة أسرع وأقل كلفة</a:t>
            </a:r>
            <a:endParaRPr lang="en-US" sz="150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07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الأبعاد الثلاثة لمتلازمة الاحتراق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8275320" y="1508760"/>
            <a:ext cx="352044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8275320" y="1508760"/>
            <a:ext cx="3520440" cy="1143000"/>
          </a:xfrm>
          <a:prstGeom prst="roundRect">
            <a:avLst>
              <a:gd name="adj" fmla="val 16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8366760" y="1673860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الإنهاك العاطفي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FFF3E6"/>
                </a:solidFill>
                <a:latin typeface="Arial"/>
                <a:ea typeface="Arial"/>
              </a:rPr>
              <a:t>Emotional Exhaustion</a:t>
            </a:r>
            <a:endParaRPr lang="en-US" sz="1600" noProof="1"/>
          </a:p>
        </p:txBody>
      </p:sp>
      <p:sp>
        <p:nvSpPr>
          <p:cNvPr id="11" name="TextBox 9"/>
          <p:cNvSpPr txBox="1"/>
          <p:nvPr/>
        </p:nvSpPr>
        <p:spPr>
          <a:xfrm>
            <a:off x="8531860" y="2954020"/>
            <a:ext cx="3008630" cy="2597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استنزاف شامل للطاقة النفسية والجسدية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شعور دائم بالإرهاق حتى بعد الراحة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الشعور بأن الموارد النفسية نفدت</a:t>
            </a:r>
            <a:endParaRPr lang="en-US" sz="1600" noProof="1"/>
          </a:p>
        </p:txBody>
      </p:sp>
      <p:sp>
        <p:nvSpPr>
          <p:cNvPr id="12" name="Rounded Rectangle 10"/>
          <p:cNvSpPr/>
          <p:nvPr/>
        </p:nvSpPr>
        <p:spPr>
          <a:xfrm>
            <a:off x="4434840" y="1508760"/>
            <a:ext cx="352044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Rounded Rectangle 11"/>
          <p:cNvSpPr/>
          <p:nvPr/>
        </p:nvSpPr>
        <p:spPr>
          <a:xfrm>
            <a:off x="4434840" y="1508760"/>
            <a:ext cx="3520440" cy="1143000"/>
          </a:xfrm>
          <a:prstGeom prst="roundRect">
            <a:avLst>
              <a:gd name="adj" fmla="val 16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4526280" y="1673860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اللامبالاة والسخرية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FFF3E6"/>
                </a:solidFill>
                <a:latin typeface="Arial"/>
                <a:ea typeface="Arial"/>
              </a:rPr>
              <a:t>Depersonalization</a:t>
            </a:r>
            <a:endParaRPr lang="en-US" sz="1600" noProof="1"/>
          </a:p>
        </p:txBody>
      </p:sp>
      <p:sp>
        <p:nvSpPr>
          <p:cNvPr id="15" name="TextBox 13"/>
          <p:cNvSpPr txBox="1"/>
          <p:nvPr/>
        </p:nvSpPr>
        <p:spPr>
          <a:xfrm>
            <a:off x="4691380" y="2954020"/>
            <a:ext cx="3008630" cy="2597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نظرة باردة وساخرة تجاه الدراسة/العمل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تجريد الآخرين (طلاب، زملاء، مراجعون) من إنسانيتهم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تجنب التفاعل والانسحاب التدريجي</a:t>
            </a:r>
            <a:endParaRPr lang="en-US" sz="1600" noProof="1"/>
          </a:p>
        </p:txBody>
      </p:sp>
      <p:sp>
        <p:nvSpPr>
          <p:cNvPr id="16" name="Rounded Rectangle 14"/>
          <p:cNvSpPr/>
          <p:nvPr/>
        </p:nvSpPr>
        <p:spPr>
          <a:xfrm>
            <a:off x="594360" y="1508760"/>
            <a:ext cx="352044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7" name="Rounded Rectangle 15"/>
          <p:cNvSpPr/>
          <p:nvPr/>
        </p:nvSpPr>
        <p:spPr>
          <a:xfrm>
            <a:off x="594360" y="1508760"/>
            <a:ext cx="3520440" cy="1143000"/>
          </a:xfrm>
          <a:prstGeom prst="roundRect">
            <a:avLst>
              <a:gd name="adj" fmla="val 16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8" name="TextBox 16"/>
          <p:cNvSpPr txBox="1"/>
          <p:nvPr/>
        </p:nvSpPr>
        <p:spPr>
          <a:xfrm>
            <a:off x="685800" y="1673860"/>
            <a:ext cx="33375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انخفاض الإنجاز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FFF3E6"/>
                </a:solidFill>
                <a:latin typeface="Arial"/>
                <a:ea typeface="Arial"/>
              </a:rPr>
              <a:t>Reduced Accomplishment</a:t>
            </a:r>
            <a:endParaRPr lang="en-US" sz="1600" noProof="1"/>
          </a:p>
        </p:txBody>
      </p:sp>
      <p:sp>
        <p:nvSpPr>
          <p:cNvPr id="19" name="TextBox 17"/>
          <p:cNvSpPr txBox="1"/>
          <p:nvPr/>
        </p:nvSpPr>
        <p:spPr>
          <a:xfrm>
            <a:off x="850900" y="2954020"/>
            <a:ext cx="3008630" cy="2597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الشعور بعدم الكفاءة وقلة الفاعلية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انخفاض الرضا عن الذات والإنجازات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إحساس بأن الجهد لا يؤتي ثماره</a:t>
            </a:r>
            <a:endParaRPr lang="en-US" sz="1600" noProof="1"/>
          </a:p>
        </p:txBody>
      </p:sp>
      <p:sp>
        <p:nvSpPr>
          <p:cNvPr id="20" name="TextBox 18"/>
          <p:cNvSpPr txBox="1"/>
          <p:nvPr/>
        </p:nvSpPr>
        <p:spPr>
          <a:xfrm>
            <a:off x="685800" y="6035040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وفق نموذج كريستينا ماسلاك (Maslach Burnout Model): الاحتراق الكامل = اجتماع البعد الثلاثة معًا</a:t>
            </a:r>
            <a:endParaRPr lang="en-US" sz="160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08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الاحتراق الأكاديمي</a:t>
            </a:r>
            <a:endParaRPr lang="en-US" sz="3000" noProof="1"/>
          </a:p>
        </p:txBody>
      </p:sp>
      <p:sp>
        <p:nvSpPr>
          <p:cNvPr id="8" name="TextBox 6"/>
          <p:cNvSpPr txBox="1"/>
          <p:nvPr/>
        </p:nvSpPr>
        <p:spPr>
          <a:xfrm>
            <a:off x="685800" y="1371600"/>
            <a:ext cx="107899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0F3045"/>
                </a:solidFill>
                <a:latin typeface="Arial"/>
                <a:ea typeface="Arial"/>
              </a:rPr>
              <a:t>حالة إنهاك نفسي وجسدي وذهني لدى الطلاب ناتجة عن ضغوط الدراسة المزمنة ومتطلباتها المفرطة</a:t>
            </a:r>
            <a:endParaRPr lang="en-US" sz="1800" noProof="1"/>
          </a:p>
        </p:txBody>
      </p:sp>
      <p:sp>
        <p:nvSpPr>
          <p:cNvPr id="9" name="Rounded Rectangle 7"/>
          <p:cNvSpPr/>
          <p:nvPr/>
        </p:nvSpPr>
        <p:spPr>
          <a:xfrm>
            <a:off x="8183880" y="2148840"/>
            <a:ext cx="342900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0" name="Rounded Rectangle 8"/>
          <p:cNvSpPr/>
          <p:nvPr/>
        </p:nvSpPr>
        <p:spPr>
          <a:xfrm>
            <a:off x="8183880" y="2148840"/>
            <a:ext cx="3429000" cy="640080"/>
          </a:xfrm>
          <a:prstGeom prst="roundRect">
            <a:avLst>
              <a:gd name="adj" fmla="val 3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1" name="TextBox 9"/>
          <p:cNvSpPr txBox="1"/>
          <p:nvPr/>
        </p:nvSpPr>
        <p:spPr>
          <a:xfrm>
            <a:off x="8275320" y="2258060"/>
            <a:ext cx="32461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FFFFFF"/>
                </a:solidFill>
                <a:latin typeface="Arial"/>
                <a:ea typeface="Arial"/>
              </a:rPr>
              <a:t>المظاهر</a:t>
            </a:r>
            <a:endParaRPr lang="en-US" sz="1700" noProof="1"/>
          </a:p>
        </p:txBody>
      </p:sp>
      <p:sp>
        <p:nvSpPr>
          <p:cNvPr id="12" name="TextBox 10"/>
          <p:cNvSpPr txBox="1"/>
          <p:nvPr/>
        </p:nvSpPr>
        <p:spPr>
          <a:xfrm>
            <a:off x="8440420" y="3136900"/>
            <a:ext cx="2917190" cy="22771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تراجع التحصيل والتركيز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تأجيل المهام (Procrastination) وتجنب المحاضرات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فقدان الدافعية والاهتمام بالتخصص</a:t>
            </a:r>
            <a:endParaRPr lang="en-US" sz="1500" noProof="1"/>
          </a:p>
        </p:txBody>
      </p:sp>
      <p:sp>
        <p:nvSpPr>
          <p:cNvPr id="13" name="Rounded Rectangle 11"/>
          <p:cNvSpPr/>
          <p:nvPr/>
        </p:nvSpPr>
        <p:spPr>
          <a:xfrm>
            <a:off x="4389120" y="2148840"/>
            <a:ext cx="342900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4" name="Rounded Rectangle 12"/>
          <p:cNvSpPr/>
          <p:nvPr/>
        </p:nvSpPr>
        <p:spPr>
          <a:xfrm>
            <a:off x="4389120" y="2148840"/>
            <a:ext cx="3429000" cy="640080"/>
          </a:xfrm>
          <a:prstGeom prst="roundRect">
            <a:avLst>
              <a:gd name="adj" fmla="val 30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5" name="TextBox 13"/>
          <p:cNvSpPr txBox="1"/>
          <p:nvPr/>
        </p:nvSpPr>
        <p:spPr>
          <a:xfrm>
            <a:off x="4480560" y="2258060"/>
            <a:ext cx="32461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FFFFFF"/>
                </a:solidFill>
                <a:latin typeface="Arial"/>
                <a:ea typeface="Arial"/>
              </a:rPr>
              <a:t>المسببات</a:t>
            </a:r>
            <a:endParaRPr lang="en-US" sz="1700" noProof="1"/>
          </a:p>
        </p:txBody>
      </p:sp>
      <p:sp>
        <p:nvSpPr>
          <p:cNvPr id="16" name="TextBox 14"/>
          <p:cNvSpPr txBox="1"/>
          <p:nvPr/>
        </p:nvSpPr>
        <p:spPr>
          <a:xfrm>
            <a:off x="4645660" y="3136900"/>
            <a:ext cx="2917190" cy="22771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ضغط الامتحانات والمشاريع المتزامنة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المنافسة الأكاديمية وغياب التوازن بين الدراسة والحياة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المثالية المفرطة وخوف التقييم</a:t>
            </a:r>
            <a:endParaRPr lang="en-US" sz="1500" noProof="1"/>
          </a:p>
        </p:txBody>
      </p:sp>
      <p:sp>
        <p:nvSpPr>
          <p:cNvPr id="17" name="Rounded Rectangle 15"/>
          <p:cNvSpPr/>
          <p:nvPr/>
        </p:nvSpPr>
        <p:spPr>
          <a:xfrm>
            <a:off x="594360" y="2148840"/>
            <a:ext cx="342900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8" name="Rounded Rectangle 16"/>
          <p:cNvSpPr/>
          <p:nvPr/>
        </p:nvSpPr>
        <p:spPr>
          <a:xfrm>
            <a:off x="594360" y="2148840"/>
            <a:ext cx="3429000" cy="640080"/>
          </a:xfrm>
          <a:prstGeom prst="roundRect">
            <a:avLst>
              <a:gd name="adj" fmla="val 3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9" name="TextBox 17"/>
          <p:cNvSpPr txBox="1"/>
          <p:nvPr/>
        </p:nvSpPr>
        <p:spPr>
          <a:xfrm>
            <a:off x="685800" y="2258060"/>
            <a:ext cx="32461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b="1" noProof="1">
                <a:solidFill>
                  <a:srgbClr val="FFFFFF"/>
                </a:solidFill>
                <a:latin typeface="Arial"/>
                <a:ea typeface="Arial"/>
              </a:rPr>
              <a:t>الفئات الأكثر عرضة</a:t>
            </a:r>
            <a:endParaRPr lang="en-US" sz="1700" noProof="1"/>
          </a:p>
        </p:txBody>
      </p:sp>
      <p:sp>
        <p:nvSpPr>
          <p:cNvPr id="20" name="TextBox 18"/>
          <p:cNvSpPr txBox="1"/>
          <p:nvPr/>
        </p:nvSpPr>
        <p:spPr>
          <a:xfrm>
            <a:off x="850900" y="3136900"/>
            <a:ext cx="2917190" cy="22771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طلبة السنوات النهائية والدراسات العليا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العاملون ويدرسون في آن واحد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أصحاب المستوى التحصيلي المرتفع جدًا</a:t>
            </a:r>
            <a:endParaRPr lang="en-US" sz="1500" noProof="1"/>
          </a:p>
        </p:txBody>
      </p:sp>
      <p:sp>
        <p:nvSpPr>
          <p:cNvPr id="21" name="TextBox 19"/>
          <p:cNvSpPr txBox="1"/>
          <p:nvPr/>
        </p:nvSpPr>
        <p:spPr>
          <a:xfrm>
            <a:off x="685800" y="5989320"/>
            <a:ext cx="107899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مصطلحات مقاربة: "تعب الدراسة" (Study Fatigue) أخف حدة، أما الاحتراق فيتضمن السخرية وفقدان الإحساس بالإنجاز</a:t>
            </a:r>
            <a:endParaRPr lang="en-US" sz="150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09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الاحتراق الوظيفي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89320" y="1417320"/>
            <a:ext cx="557784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309360" y="1645920"/>
            <a:ext cx="49377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900" b="1" noProof="1">
                <a:solidFill>
                  <a:srgbClr val="148F8A"/>
                </a:solidFill>
                <a:latin typeface="Arial"/>
                <a:ea typeface="Arial"/>
              </a:rPr>
              <a:t>الأعراض المهنية النموذجية</a:t>
            </a:r>
            <a:endParaRPr lang="en-US" sz="1900" noProof="1"/>
          </a:p>
        </p:txBody>
      </p:sp>
      <p:sp>
        <p:nvSpPr>
          <p:cNvPr id="10" name="TextBox 8"/>
          <p:cNvSpPr txBox="1"/>
          <p:nvPr/>
        </p:nvSpPr>
        <p:spPr>
          <a:xfrm>
            <a:off x="6474460" y="2359660"/>
            <a:ext cx="4608830" cy="3237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تراجع الأداء والإنتاجية والجودة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الغياب المتكرر وتأخر الحضور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صراعات مع الزملاء والرؤساء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التفكير المستمر في ترك الوظيفة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انعدام الإبداع ومقاومة التغيير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4360" y="1417320"/>
            <a:ext cx="512064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Box 10"/>
          <p:cNvSpPr txBox="1"/>
          <p:nvPr/>
        </p:nvSpPr>
        <p:spPr>
          <a:xfrm>
            <a:off x="914400" y="1645920"/>
            <a:ext cx="44805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900" b="1" noProof="1">
                <a:solidFill>
                  <a:srgbClr val="F07B3A"/>
                </a:solidFill>
                <a:latin typeface="Arial"/>
                <a:ea typeface="Arial"/>
              </a:rPr>
              <a:t>القطاعات الأكثر تأثرًا</a:t>
            </a:r>
            <a:endParaRPr lang="en-US" sz="1900" noProof="1"/>
          </a:p>
        </p:txBody>
      </p:sp>
      <p:sp>
        <p:nvSpPr>
          <p:cNvPr id="13" name="Rounded Rectangle 11"/>
          <p:cNvSpPr/>
          <p:nvPr/>
        </p:nvSpPr>
        <p:spPr>
          <a:xfrm>
            <a:off x="822960" y="2148840"/>
            <a:ext cx="4663440" cy="82296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1023620" y="2303780"/>
            <a:ext cx="4260850" cy="511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0F3045"/>
                </a:solidFill>
                <a:latin typeface="Arial"/>
                <a:ea typeface="Arial"/>
              </a:rPr>
              <a:t>الرعاية الصحية والتمريض  —  أعلى المعدلات عالميًا</a:t>
            </a:r>
            <a:endParaRPr lang="en-US" sz="1400" noProof="1"/>
          </a:p>
        </p:txBody>
      </p:sp>
      <p:sp>
        <p:nvSpPr>
          <p:cNvPr id="15" name="Rounded Rectangle 13"/>
          <p:cNvSpPr/>
          <p:nvPr/>
        </p:nvSpPr>
        <p:spPr>
          <a:xfrm>
            <a:off x="822960" y="3081020"/>
            <a:ext cx="4663440" cy="82296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16" name="TextBox 14"/>
          <p:cNvSpPr txBox="1"/>
          <p:nvPr/>
        </p:nvSpPr>
        <p:spPr>
          <a:xfrm>
            <a:off x="1023620" y="3237230"/>
            <a:ext cx="4260850" cy="511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0F3045"/>
                </a:solidFill>
                <a:latin typeface="Arial"/>
                <a:ea typeface="Arial"/>
              </a:rPr>
              <a:t>التعليم والتدريس  —  خاصة في سنوات الضغط</a:t>
            </a:r>
            <a:endParaRPr lang="en-US" sz="1400" noProof="1"/>
          </a:p>
        </p:txBody>
      </p:sp>
      <p:sp>
        <p:nvSpPr>
          <p:cNvPr id="17" name="Rounded Rectangle 15"/>
          <p:cNvSpPr/>
          <p:nvPr/>
        </p:nvSpPr>
        <p:spPr>
          <a:xfrm>
            <a:off x="822960" y="4014470"/>
            <a:ext cx="4663440" cy="82296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18" name="TextBox 16"/>
          <p:cNvSpPr txBox="1"/>
          <p:nvPr/>
        </p:nvSpPr>
        <p:spPr>
          <a:xfrm>
            <a:off x="1023620" y="4169410"/>
            <a:ext cx="4260850" cy="511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0F3045"/>
                </a:solidFill>
                <a:latin typeface="Arial"/>
                <a:ea typeface="Arial"/>
              </a:rPr>
              <a:t>خدمة العملاء ومراكز الاتصال  —  الاستهلاك العاطفي المكثف</a:t>
            </a:r>
            <a:endParaRPr lang="en-US" sz="1400" noProof="1"/>
          </a:p>
        </p:txBody>
      </p:sp>
      <p:sp>
        <p:nvSpPr>
          <p:cNvPr id="19" name="Rounded Rectangle 17"/>
          <p:cNvSpPr/>
          <p:nvPr/>
        </p:nvSpPr>
        <p:spPr>
          <a:xfrm>
            <a:off x="822960" y="4946650"/>
            <a:ext cx="4663440" cy="82296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20" name="TextBox 18"/>
          <p:cNvSpPr txBox="1"/>
          <p:nvPr/>
        </p:nvSpPr>
        <p:spPr>
          <a:xfrm>
            <a:off x="1023620" y="5102860"/>
            <a:ext cx="4260850" cy="511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0F3045"/>
                </a:solidFill>
                <a:latin typeface="Arial"/>
                <a:ea typeface="Arial"/>
              </a:rPr>
              <a:t>العمل عن بُعد  —  تلاشي الحدود بين العمل والمنزل</a:t>
            </a:r>
            <a:endParaRPr lang="en-US" sz="1400" noProof="1"/>
          </a:p>
        </p:txBody>
      </p:sp>
      <p:sp>
        <p:nvSpPr>
          <p:cNvPr id="21" name="TextBox 19"/>
          <p:cNvSpPr txBox="1"/>
          <p:nvPr/>
        </p:nvSpPr>
        <p:spPr>
          <a:xfrm>
            <a:off x="685800" y="6035040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الكلفة على المؤسسات: غيابات مرضية، دوران وظيفي مرتفع، وتراجع في جودة الخدمات</a:t>
            </a:r>
            <a:endParaRPr lang="en-US" sz="1600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10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الاحتراق الرقمي والعمل عن بُعد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818388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11247120" y="164592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8440420" y="185674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148F8A"/>
                </a:solidFill>
                <a:latin typeface="Arial"/>
                <a:ea typeface="Arial"/>
              </a:rPr>
              <a:t>الاتصال الدائم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إشعارات ورسائل بعد الدوام تُبقي الدماغ في حالة استعداد مستمر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438912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Rounded Rectangle 10"/>
          <p:cNvSpPr/>
          <p:nvPr/>
        </p:nvSpPr>
        <p:spPr>
          <a:xfrm>
            <a:off x="7452360" y="164592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4645660" y="185674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F07B3A"/>
                </a:solidFill>
                <a:latin typeface="Arial"/>
                <a:ea typeface="Arial"/>
              </a:rPr>
              <a:t>تلاشي الحدود المكانية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حين يصبح المنزل مكتبًا يصعب "الخروج" من العمل نفسيًا</a:t>
            </a:r>
            <a:endParaRPr lang="en-US" sz="16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Rounded Rectangle 13"/>
          <p:cNvSpPr/>
          <p:nvPr/>
        </p:nvSpPr>
        <p:spPr>
          <a:xfrm>
            <a:off x="3657600" y="164592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6" name="TextBox 14"/>
          <p:cNvSpPr txBox="1"/>
          <p:nvPr/>
        </p:nvSpPr>
        <p:spPr>
          <a:xfrm>
            <a:off x="850900" y="185674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C0392B"/>
                </a:solidFill>
                <a:latin typeface="Arial"/>
                <a:ea typeface="Arial"/>
              </a:rPr>
              <a:t>إرهاق الاجتماعات المرئية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تركيز بصري مكثف ومراقبة مستمرة للذات أمام الكاميرا</a:t>
            </a:r>
            <a:endParaRPr lang="en-US" sz="1600" noProof="1"/>
          </a:p>
        </p:txBody>
      </p:sp>
      <p:sp>
        <p:nvSpPr>
          <p:cNvPr id="17" name="Rounded Rectangle 15"/>
          <p:cNvSpPr/>
          <p:nvPr/>
        </p:nvSpPr>
        <p:spPr>
          <a:xfrm>
            <a:off x="818388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8" name="Rounded Rectangle 16"/>
          <p:cNvSpPr/>
          <p:nvPr/>
        </p:nvSpPr>
        <p:spPr>
          <a:xfrm>
            <a:off x="11247120" y="397764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27AE60"/>
          </a:solidFill>
          <a:ln>
            <a:noFill/>
          </a:ln>
        </p:spPr>
      </p:sp>
      <p:sp>
        <p:nvSpPr>
          <p:cNvPr id="19" name="TextBox 17"/>
          <p:cNvSpPr txBox="1"/>
          <p:nvPr/>
        </p:nvSpPr>
        <p:spPr>
          <a:xfrm>
            <a:off x="8440420" y="418846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27AE60"/>
                </a:solidFill>
                <a:latin typeface="Arial"/>
                <a:ea typeface="Arial"/>
              </a:rPr>
              <a:t>ضعف الدعم الاجتماعي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غياب التفاعل العفوي مع الزملاء يعمّق الشعور بالعزلة</a:t>
            </a:r>
            <a:endParaRPr lang="en-US" sz="1600" noProof="1"/>
          </a:p>
        </p:txBody>
      </p:sp>
      <p:sp>
        <p:nvSpPr>
          <p:cNvPr id="20" name="Rounded Rectangle 18"/>
          <p:cNvSpPr/>
          <p:nvPr/>
        </p:nvSpPr>
        <p:spPr>
          <a:xfrm>
            <a:off x="438912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1" name="Rounded Rectangle 19"/>
          <p:cNvSpPr/>
          <p:nvPr/>
        </p:nvSpPr>
        <p:spPr>
          <a:xfrm>
            <a:off x="7452360" y="397764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22" name="TextBox 20"/>
          <p:cNvSpPr txBox="1"/>
          <p:nvPr/>
        </p:nvSpPr>
        <p:spPr>
          <a:xfrm>
            <a:off x="4645660" y="418846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0F3045"/>
                </a:solidFill>
                <a:latin typeface="Arial"/>
                <a:ea typeface="Arial"/>
              </a:rPr>
              <a:t>كثرة المهام المتقطعة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التنقل المستمر بين المنصات يستنزف الانتباه ويرفع العبء المعرفي</a:t>
            </a:r>
            <a:endParaRPr lang="en-US" sz="1600" noProof="1"/>
          </a:p>
        </p:txBody>
      </p:sp>
      <p:sp>
        <p:nvSpPr>
          <p:cNvPr id="23" name="Rounded Rectangle 21"/>
          <p:cNvSpPr/>
          <p:nvPr/>
        </p:nvSpPr>
        <p:spPr>
          <a:xfrm>
            <a:off x="59436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4" name="Rounded Rectangle 22"/>
          <p:cNvSpPr/>
          <p:nvPr/>
        </p:nvSpPr>
        <p:spPr>
          <a:xfrm>
            <a:off x="3657600" y="397764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8E44AD"/>
          </a:solidFill>
          <a:ln>
            <a:noFill/>
          </a:ln>
        </p:spPr>
      </p:sp>
      <p:sp>
        <p:nvSpPr>
          <p:cNvPr id="25" name="TextBox 23"/>
          <p:cNvSpPr txBox="1"/>
          <p:nvPr/>
        </p:nvSpPr>
        <p:spPr>
          <a:xfrm>
            <a:off x="850900" y="418846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8E44AD"/>
                </a:solidFill>
                <a:latin typeface="Arial"/>
                <a:ea typeface="Arial"/>
              </a:rPr>
              <a:t>ضبابية التقييم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غياب التغذية الراجعة المباشرة يغذي القلق والإفراط في العمل لإثبات الذات</a:t>
            </a:r>
            <a:endParaRPr lang="en-US" sz="1600" noProof="1"/>
          </a:p>
        </p:txBody>
      </p:sp>
      <p:sp>
        <p:nvSpPr>
          <p:cNvPr id="26" name="TextBox 24"/>
          <p:cNvSpPr txBox="1"/>
          <p:nvPr/>
        </p:nvSpPr>
        <p:spPr>
          <a:xfrm>
            <a:off x="685800" y="626364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C0392B"/>
                </a:solidFill>
                <a:latin typeface="Arial"/>
                <a:ea typeface="Arial"/>
              </a:rPr>
              <a:t>نصيحة عملية: فعّل وضع عدم الإزعاج بعد الدوام، وخصص مكانًا ثابتًا للعمل داخل المنزل</a:t>
            </a:r>
            <a:endParaRPr lang="en-US" sz="1500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11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الأعراض الجسدية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818388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11247120" y="164592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8440420" y="185674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148F8A"/>
                </a:solidFill>
                <a:latin typeface="Arial"/>
                <a:ea typeface="Arial"/>
              </a:rPr>
              <a:t>الإرهاق المستمر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تعب لا يزول بالنوم أو الإجازات، انخفاض الطاقة طوال اليوم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438912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Rounded Rectangle 10"/>
          <p:cNvSpPr/>
          <p:nvPr/>
        </p:nvSpPr>
        <p:spPr>
          <a:xfrm>
            <a:off x="7452360" y="164592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4645660" y="185674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F07B3A"/>
                </a:solidFill>
                <a:latin typeface="Arial"/>
                <a:ea typeface="Arial"/>
              </a:rPr>
              <a:t>اضطرابات النوم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أرق أو نوم متقطع أو النوم الزائد كهروب</a:t>
            </a:r>
            <a:endParaRPr lang="en-US" sz="16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Rounded Rectangle 13"/>
          <p:cNvSpPr/>
          <p:nvPr/>
        </p:nvSpPr>
        <p:spPr>
          <a:xfrm>
            <a:off x="3657600" y="164592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6" name="TextBox 14"/>
          <p:cNvSpPr txBox="1"/>
          <p:nvPr/>
        </p:nvSpPr>
        <p:spPr>
          <a:xfrm>
            <a:off x="850900" y="185674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C0392B"/>
                </a:solidFill>
                <a:latin typeface="Arial"/>
                <a:ea typeface="Arial"/>
              </a:rPr>
              <a:t>أعراض جسدية متكررة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صداع مزمن، آدم في العضلات، اضطراب هضمي، ضغط دم مرتفع</a:t>
            </a:r>
            <a:endParaRPr lang="en-US" sz="1600" noProof="1"/>
          </a:p>
        </p:txBody>
      </p:sp>
      <p:sp>
        <p:nvSpPr>
          <p:cNvPr id="17" name="Rounded Rectangle 15"/>
          <p:cNvSpPr/>
          <p:nvPr/>
        </p:nvSpPr>
        <p:spPr>
          <a:xfrm>
            <a:off x="818388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8" name="Rounded Rectangle 16"/>
          <p:cNvSpPr/>
          <p:nvPr/>
        </p:nvSpPr>
        <p:spPr>
          <a:xfrm>
            <a:off x="11247120" y="397764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27AE60"/>
          </a:solidFill>
          <a:ln>
            <a:noFill/>
          </a:ln>
        </p:spPr>
      </p:sp>
      <p:sp>
        <p:nvSpPr>
          <p:cNvPr id="19" name="TextBox 17"/>
          <p:cNvSpPr txBox="1"/>
          <p:nvPr/>
        </p:nvSpPr>
        <p:spPr>
          <a:xfrm>
            <a:off x="8440420" y="418846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27AE60"/>
                </a:solidFill>
                <a:latin typeface="Arial"/>
                <a:ea typeface="Arial"/>
              </a:rPr>
              <a:t>ضعف المناعة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الإصابة المتكررة بنزلات البرد والأمراض</a:t>
            </a:r>
            <a:endParaRPr lang="en-US" sz="1600" noProof="1"/>
          </a:p>
        </p:txBody>
      </p:sp>
      <p:sp>
        <p:nvSpPr>
          <p:cNvPr id="20" name="Rounded Rectangle 18"/>
          <p:cNvSpPr/>
          <p:nvPr/>
        </p:nvSpPr>
        <p:spPr>
          <a:xfrm>
            <a:off x="438912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1" name="Rounded Rectangle 19"/>
          <p:cNvSpPr/>
          <p:nvPr/>
        </p:nvSpPr>
        <p:spPr>
          <a:xfrm>
            <a:off x="7452360" y="397764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22" name="TextBox 20"/>
          <p:cNvSpPr txBox="1"/>
          <p:nvPr/>
        </p:nvSpPr>
        <p:spPr>
          <a:xfrm>
            <a:off x="4645660" y="418846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0F3045"/>
                </a:solidFill>
                <a:latin typeface="Arial"/>
                <a:ea typeface="Arial"/>
              </a:rPr>
              <a:t>تغيرات الشهية والوزن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فقدان أو زيادة شهية ملحوظة</a:t>
            </a:r>
            <a:endParaRPr lang="en-US" sz="1600" noProof="1"/>
          </a:p>
        </p:txBody>
      </p:sp>
      <p:sp>
        <p:nvSpPr>
          <p:cNvPr id="23" name="Rounded Rectangle 21"/>
          <p:cNvSpPr/>
          <p:nvPr/>
        </p:nvSpPr>
        <p:spPr>
          <a:xfrm>
            <a:off x="59436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4" name="Rounded Rectangle 22"/>
          <p:cNvSpPr/>
          <p:nvPr/>
        </p:nvSpPr>
        <p:spPr>
          <a:xfrm>
            <a:off x="3657600" y="3977640"/>
            <a:ext cx="256540" cy="1828800"/>
          </a:xfrm>
          <a:prstGeom prst="roundRect">
            <a:avLst>
              <a:gd name="adj" fmla="val 50000"/>
            </a:avLst>
          </a:prstGeom>
          <a:solidFill>
            <a:srgbClr val="8E44AD"/>
          </a:solidFill>
          <a:ln>
            <a:noFill/>
          </a:ln>
        </p:spPr>
      </p:sp>
      <p:sp>
        <p:nvSpPr>
          <p:cNvPr id="25" name="TextBox 23"/>
          <p:cNvSpPr txBox="1"/>
          <p:nvPr/>
        </p:nvSpPr>
        <p:spPr>
          <a:xfrm>
            <a:off x="850900" y="4188460"/>
            <a:ext cx="2322830" cy="14084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700" b="1" noProof="1">
                <a:solidFill>
                  <a:srgbClr val="8E44AD"/>
                </a:solidFill>
                <a:latin typeface="Arial"/>
                <a:ea typeface="Arial"/>
              </a:rPr>
              <a:t>تسارع ضربات القلب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خفقان وشعور بالاختناق في مواقف الضغط</a:t>
            </a:r>
            <a:endParaRPr lang="en-US" sz="1600" noProof="1"/>
          </a:p>
        </p:txBody>
      </p:sp>
      <p:sp>
        <p:nvSpPr>
          <p:cNvPr id="26" name="TextBox 24"/>
          <p:cNvSpPr txBox="1"/>
          <p:nvPr/>
        </p:nvSpPr>
        <p:spPr>
          <a:xfrm>
            <a:off x="685800" y="626364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C0392B"/>
                </a:solidFill>
                <a:latin typeface="Arial"/>
                <a:ea typeface="Arial"/>
              </a:rPr>
              <a:t>⚠ تنبيه: استمرار هذه الأعراض يستدعي استشارة طبية لاستبعاد أسباب عضوية أخرى</a:t>
            </a:r>
            <a:endParaRPr lang="en-US" sz="15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12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الأعراض النفسية والسلوكية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89320" y="1417320"/>
            <a:ext cx="557784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309360" y="1645920"/>
            <a:ext cx="49377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900" b="1" noProof="1">
                <a:solidFill>
                  <a:srgbClr val="C0392B"/>
                </a:solidFill>
                <a:latin typeface="Arial"/>
                <a:ea typeface="Arial"/>
              </a:rPr>
              <a:t>النفسية والعاطفية</a:t>
            </a:r>
            <a:endParaRPr lang="en-US" sz="1900" noProof="1"/>
          </a:p>
        </p:txBody>
      </p:sp>
      <p:sp>
        <p:nvSpPr>
          <p:cNvPr id="10" name="TextBox 8"/>
          <p:cNvSpPr txBox="1"/>
          <p:nvPr/>
        </p:nvSpPr>
        <p:spPr>
          <a:xfrm>
            <a:off x="6474460" y="2359660"/>
            <a:ext cx="4608830" cy="3237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الشعور بالإحباط والفشل وانعدام القيمة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القلق المستمر والتهيج وسرعة الغضب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اللامبالاة والفقدان المتدرج للاهتمام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صعوبة التركيز وضباب الذهن (Brain Fog)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الإحساس بالوحدة والانسحاب الاجتماعي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4360" y="1417320"/>
            <a:ext cx="5120640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Box 10"/>
          <p:cNvSpPr txBox="1"/>
          <p:nvPr/>
        </p:nvSpPr>
        <p:spPr>
          <a:xfrm>
            <a:off x="914400" y="1645920"/>
            <a:ext cx="44805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900" b="1" noProof="1">
                <a:solidFill>
                  <a:srgbClr val="F07B3A"/>
                </a:solidFill>
                <a:latin typeface="Arial"/>
                <a:ea typeface="Arial"/>
              </a:rPr>
              <a:t>السلوكية والأدائية</a:t>
            </a:r>
            <a:endParaRPr lang="en-US" sz="1900" noProof="1"/>
          </a:p>
        </p:txBody>
      </p:sp>
      <p:sp>
        <p:nvSpPr>
          <p:cNvPr id="13" name="TextBox 11"/>
          <p:cNvSpPr txBox="1"/>
          <p:nvPr/>
        </p:nvSpPr>
        <p:spPr>
          <a:xfrm>
            <a:off x="1079500" y="2359660"/>
            <a:ext cx="4151630" cy="3237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التسويف المفرط وتأجيل المهام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زيادة الانشغال بوسائل التواصل كهروب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سوء إدارة الوقت وفوضى في الأولويات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التغيب أو التأخر المتكرر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• السلوكيات التعويضية: الإفراط في الكافيين أو الطعام</a:t>
            </a:r>
            <a:endParaRPr lang="en-US" sz="1600" noProof="1"/>
          </a:p>
        </p:txBody>
      </p:sp>
      <p:sp>
        <p:nvSpPr>
          <p:cNvPr id="14" name="TextBox 12"/>
          <p:cNvSpPr txBox="1"/>
          <p:nvPr/>
        </p:nvSpPr>
        <p:spPr>
          <a:xfrm>
            <a:off x="685800" y="6035040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شدة الأعراض تتدرج: اضطراب في المزاج ← انهاك متقطع ← انهاك مزمن ← انهيار أداء شامل</a:t>
            </a:r>
            <a:endParaRPr lang="en-US" sz="150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13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علامات الإنذار المبكر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6248400" y="1508760"/>
            <a:ext cx="5349240" cy="381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11333480" y="1661160"/>
            <a:ext cx="177800" cy="3505200"/>
          </a:xfrm>
          <a:prstGeom prst="roundRect">
            <a:avLst>
              <a:gd name="adj" fmla="val 5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6553200" y="1727200"/>
            <a:ext cx="4521200" cy="335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148F8A"/>
                </a:solidFill>
                <a:latin typeface="Arial"/>
                <a:ea typeface="Arial"/>
              </a:rPr>
              <a:t>علامات يومية خفية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8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تستيقظ متعبًا رغم نوم كافٍ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تهيج سريع من تفاصيل صغيرة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تأجيل مهام كانت سهلة ومألوفة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تراجع الرضا عن إنجازاتك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فقدان الحماس لبداية اليوم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4360" y="1508760"/>
            <a:ext cx="5349240" cy="381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Rounded Rectangle 10"/>
          <p:cNvSpPr/>
          <p:nvPr/>
        </p:nvSpPr>
        <p:spPr>
          <a:xfrm>
            <a:off x="5679440" y="1661160"/>
            <a:ext cx="177800" cy="3505200"/>
          </a:xfrm>
          <a:prstGeom prst="roundRect">
            <a:avLst>
              <a:gd name="adj" fmla="val 50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899160" y="1727200"/>
            <a:ext cx="4521200" cy="335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F07B3A"/>
                </a:solidFill>
                <a:latin typeface="Arial"/>
                <a:ea typeface="Arial"/>
              </a:rPr>
              <a:t>علامات سلوكية واجتماعية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8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تجنب الزملاء والاجتماعات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زيادة الأخطاء والنسيان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فقدان الاهتمام بالهوايات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اعتماد متزايد على الكافيين والمنبهات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صداع متكرر في نهاية اليوم</a:t>
            </a:r>
            <a:endParaRPr lang="en-US" sz="16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5532120"/>
            <a:ext cx="10972800" cy="863600"/>
          </a:xfrm>
          <a:prstGeom prst="roundRect">
            <a:avLst>
              <a:gd name="adj" fmla="val 8000"/>
            </a:avLst>
          </a:prstGeom>
          <a:solidFill>
            <a:srgbClr val="FDF2E9"/>
          </a:solidFill>
          <a:ln w="15875">
            <a:solidFill>
              <a:srgbClr val="F07B3A"/>
            </a:solidFill>
          </a:ln>
        </p:spPr>
      </p:sp>
      <p:sp>
        <p:nvSpPr>
          <p:cNvPr id="15" name="TextBox 13"/>
          <p:cNvSpPr txBox="1"/>
          <p:nvPr/>
        </p:nvSpPr>
        <p:spPr>
          <a:xfrm>
            <a:off x="1033780" y="5689600"/>
            <a:ext cx="1009523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قاعدة عملية: </a:t>
            </a:r>
            <a:r>
              <a:rPr lang="en-US" sz="1500" noProof="1">
                <a:solidFill>
                  <a:srgbClr val="0F3045"/>
                </a:solidFill>
                <a:latin typeface="Arial"/>
                <a:ea typeface="Arial"/>
              </a:rPr>
              <a:t>استمرار 3 علامات أو أكثر لأكثر من أسبوعين مؤشر لبدء خطة تدخل، وليس لمجرد إجازة قصيرة</a:t>
            </a:r>
            <a:endParaRPr lang="en-US" sz="1600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14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الاحتراق أم الاكتئاب؟ الفروق الجوهرية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4360" y="1417320"/>
            <a:ext cx="3657600" cy="685800"/>
          </a:xfrm>
          <a:prstGeom prst="roundRect">
            <a:avLst>
              <a:gd name="adj" fmla="val 20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85800" y="15265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FFFFFF"/>
                </a:solidFill>
                <a:latin typeface="Arial"/>
                <a:ea typeface="Arial"/>
              </a:rPr>
              <a:t>وجه المقارنة</a:t>
            </a:r>
            <a:endParaRPr lang="en-US" sz="1800" noProof="1"/>
          </a:p>
        </p:txBody>
      </p:sp>
      <p:sp>
        <p:nvSpPr>
          <p:cNvPr id="10" name="Rounded Rectangle 8"/>
          <p:cNvSpPr/>
          <p:nvPr/>
        </p:nvSpPr>
        <p:spPr>
          <a:xfrm>
            <a:off x="4434840" y="1417320"/>
            <a:ext cx="3657600" cy="685800"/>
          </a:xfrm>
          <a:prstGeom prst="roundRect">
            <a:avLst>
              <a:gd name="adj" fmla="val 2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1" name="TextBox 9"/>
          <p:cNvSpPr txBox="1"/>
          <p:nvPr/>
        </p:nvSpPr>
        <p:spPr>
          <a:xfrm>
            <a:off x="4526280" y="15265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FFFFFF"/>
                </a:solidFill>
                <a:latin typeface="Arial"/>
                <a:ea typeface="Arial"/>
              </a:rPr>
              <a:t>متلازمة الاحتراق</a:t>
            </a:r>
            <a:endParaRPr lang="en-US" sz="1800" noProof="1"/>
          </a:p>
        </p:txBody>
      </p:sp>
      <p:sp>
        <p:nvSpPr>
          <p:cNvPr id="12" name="Rounded Rectangle 10"/>
          <p:cNvSpPr/>
          <p:nvPr/>
        </p:nvSpPr>
        <p:spPr>
          <a:xfrm>
            <a:off x="8275320" y="1417320"/>
            <a:ext cx="3657600" cy="685800"/>
          </a:xfrm>
          <a:prstGeom prst="roundRect">
            <a:avLst>
              <a:gd name="adj" fmla="val 2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8366760" y="15265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FFFFFF"/>
                </a:solidFill>
                <a:latin typeface="Arial"/>
                <a:ea typeface="Arial"/>
              </a:rPr>
              <a:t>الاكتئاب</a:t>
            </a:r>
            <a:endParaRPr lang="en-US" sz="18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228600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15" name="TextBox 13"/>
          <p:cNvSpPr txBox="1"/>
          <p:nvPr/>
        </p:nvSpPr>
        <p:spPr>
          <a:xfrm>
            <a:off x="777240" y="242316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السياق</a:t>
            </a:r>
            <a:endParaRPr lang="en-US" sz="1400" noProof="1"/>
          </a:p>
        </p:txBody>
      </p:sp>
      <p:sp>
        <p:nvSpPr>
          <p:cNvPr id="16" name="Rounded Rectangle 14"/>
          <p:cNvSpPr/>
          <p:nvPr/>
        </p:nvSpPr>
        <p:spPr>
          <a:xfrm>
            <a:off x="4434840" y="228600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17" name="TextBox 15"/>
          <p:cNvSpPr txBox="1"/>
          <p:nvPr/>
        </p:nvSpPr>
        <p:spPr>
          <a:xfrm>
            <a:off x="4617720" y="242316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مرتبط بسياق محدد: الدراسة أو العمل</a:t>
            </a:r>
            <a:endParaRPr lang="en-US" sz="1400" noProof="1"/>
          </a:p>
        </p:txBody>
      </p:sp>
      <p:sp>
        <p:nvSpPr>
          <p:cNvPr id="18" name="Rounded Rectangle 16"/>
          <p:cNvSpPr/>
          <p:nvPr/>
        </p:nvSpPr>
        <p:spPr>
          <a:xfrm>
            <a:off x="8275320" y="228600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19" name="TextBox 17"/>
          <p:cNvSpPr txBox="1"/>
          <p:nvPr/>
        </p:nvSpPr>
        <p:spPr>
          <a:xfrm>
            <a:off x="8458200" y="242316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يؤثر في جميع جوانب الحياة</a:t>
            </a:r>
            <a:endParaRPr lang="en-US" sz="1400" noProof="1"/>
          </a:p>
        </p:txBody>
      </p:sp>
      <p:sp>
        <p:nvSpPr>
          <p:cNvPr id="20" name="Rounded Rectangle 18"/>
          <p:cNvSpPr/>
          <p:nvPr/>
        </p:nvSpPr>
        <p:spPr>
          <a:xfrm>
            <a:off x="594360" y="318262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21" name="TextBox 19"/>
          <p:cNvSpPr txBox="1"/>
          <p:nvPr/>
        </p:nvSpPr>
        <p:spPr>
          <a:xfrm>
            <a:off x="777240" y="331978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المحتوى</a:t>
            </a:r>
            <a:endParaRPr lang="en-US" sz="1400" noProof="1"/>
          </a:p>
        </p:txBody>
      </p:sp>
      <p:sp>
        <p:nvSpPr>
          <p:cNvPr id="22" name="Rounded Rectangle 20"/>
          <p:cNvSpPr/>
          <p:nvPr/>
        </p:nvSpPr>
        <p:spPr>
          <a:xfrm>
            <a:off x="4434840" y="318262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23" name="TextBox 21"/>
          <p:cNvSpPr txBox="1"/>
          <p:nvPr/>
        </p:nvSpPr>
        <p:spPr>
          <a:xfrm>
            <a:off x="4617720" y="331978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إنهاك + سخرية + شعور بعدم الإنجاز</a:t>
            </a:r>
            <a:endParaRPr lang="en-US" sz="1400" noProof="1"/>
          </a:p>
        </p:txBody>
      </p:sp>
      <p:sp>
        <p:nvSpPr>
          <p:cNvPr id="24" name="Rounded Rectangle 22"/>
          <p:cNvSpPr/>
          <p:nvPr/>
        </p:nvSpPr>
        <p:spPr>
          <a:xfrm>
            <a:off x="8275320" y="318262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25" name="TextBox 23"/>
          <p:cNvSpPr txBox="1"/>
          <p:nvPr/>
        </p:nvSpPr>
        <p:spPr>
          <a:xfrm>
            <a:off x="8458200" y="331978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حزن، فراغ، فقدان المتعة، أفكار سلبية عن الذات</a:t>
            </a:r>
            <a:endParaRPr lang="en-US" sz="1400" noProof="1"/>
          </a:p>
        </p:txBody>
      </p:sp>
      <p:sp>
        <p:nvSpPr>
          <p:cNvPr id="26" name="Rounded Rectangle 24"/>
          <p:cNvSpPr/>
          <p:nvPr/>
        </p:nvSpPr>
        <p:spPr>
          <a:xfrm>
            <a:off x="594360" y="407797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27" name="TextBox 25"/>
          <p:cNvSpPr txBox="1"/>
          <p:nvPr/>
        </p:nvSpPr>
        <p:spPr>
          <a:xfrm>
            <a:off x="777240" y="421513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العلاقات</a:t>
            </a:r>
            <a:endParaRPr lang="en-US" sz="1400" noProof="1"/>
          </a:p>
        </p:txBody>
      </p:sp>
      <p:sp>
        <p:nvSpPr>
          <p:cNvPr id="28" name="Rounded Rectangle 26"/>
          <p:cNvSpPr/>
          <p:nvPr/>
        </p:nvSpPr>
        <p:spPr>
          <a:xfrm>
            <a:off x="4434840" y="407797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29" name="TextBox 27"/>
          <p:cNvSpPr txBox="1"/>
          <p:nvPr/>
        </p:nvSpPr>
        <p:spPr>
          <a:xfrm>
            <a:off x="4617720" y="421513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قد تبقى العلاقات الاجتماعية خارج العمل جيدة</a:t>
            </a:r>
            <a:endParaRPr lang="en-US" sz="1400" noProof="1"/>
          </a:p>
        </p:txBody>
      </p:sp>
      <p:sp>
        <p:nvSpPr>
          <p:cNvPr id="30" name="Rounded Rectangle 28"/>
          <p:cNvSpPr/>
          <p:nvPr/>
        </p:nvSpPr>
        <p:spPr>
          <a:xfrm>
            <a:off x="8275320" y="407797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31" name="TextBox 29"/>
          <p:cNvSpPr txBox="1"/>
          <p:nvPr/>
        </p:nvSpPr>
        <p:spPr>
          <a:xfrm>
            <a:off x="8458200" y="421513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انسحاب شامل من الأنشطة والأشخاص</a:t>
            </a:r>
            <a:endParaRPr lang="en-US" sz="1400" noProof="1"/>
          </a:p>
        </p:txBody>
      </p:sp>
      <p:sp>
        <p:nvSpPr>
          <p:cNvPr id="32" name="Rounded Rectangle 30"/>
          <p:cNvSpPr/>
          <p:nvPr/>
        </p:nvSpPr>
        <p:spPr>
          <a:xfrm>
            <a:off x="594360" y="497459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33" name="TextBox 31"/>
          <p:cNvSpPr txBox="1"/>
          <p:nvPr/>
        </p:nvSpPr>
        <p:spPr>
          <a:xfrm>
            <a:off x="777240" y="511175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التحسن</a:t>
            </a:r>
            <a:endParaRPr lang="en-US" sz="1400" noProof="1"/>
          </a:p>
        </p:txBody>
      </p:sp>
      <p:sp>
        <p:nvSpPr>
          <p:cNvPr id="34" name="Rounded Rectangle 32"/>
          <p:cNvSpPr/>
          <p:nvPr/>
        </p:nvSpPr>
        <p:spPr>
          <a:xfrm>
            <a:off x="4434840" y="497459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35" name="TextBox 33"/>
          <p:cNvSpPr txBox="1"/>
          <p:nvPr/>
        </p:nvSpPr>
        <p:spPr>
          <a:xfrm>
            <a:off x="4617720" y="511175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يتحسن عند الراحة أو تغيير السياق الضاغط</a:t>
            </a:r>
            <a:endParaRPr lang="en-US" sz="1400" noProof="1"/>
          </a:p>
        </p:txBody>
      </p:sp>
      <p:sp>
        <p:nvSpPr>
          <p:cNvPr id="36" name="Rounded Rectangle 34"/>
          <p:cNvSpPr/>
          <p:nvPr/>
        </p:nvSpPr>
        <p:spPr>
          <a:xfrm>
            <a:off x="8275320" y="497459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37" name="TextBox 35"/>
          <p:cNvSpPr txBox="1"/>
          <p:nvPr/>
        </p:nvSpPr>
        <p:spPr>
          <a:xfrm>
            <a:off x="8458200" y="511175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لا يتحسن تلقائيًا بالراحة وحده</a:t>
            </a:r>
            <a:endParaRPr lang="en-US" sz="1400" noProof="1"/>
          </a:p>
        </p:txBody>
      </p:sp>
      <p:sp>
        <p:nvSpPr>
          <p:cNvPr id="38" name="TextBox 36"/>
          <p:cNvSpPr txBox="1"/>
          <p:nvPr/>
        </p:nvSpPr>
        <p:spPr>
          <a:xfrm>
            <a:off x="685800" y="5989320"/>
            <a:ext cx="1078992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C0392B"/>
                </a:solidFill>
                <a:latin typeface="Arial"/>
                <a:ea typeface="Arial"/>
              </a:rPr>
              <a:t>تنبيه مهم: الاحتراق غير المعالج قد يتطور إلى اكتئاب حقيقي — والتشخيص الدقيق مسؤولية مختص نفسي</a:t>
            </a:r>
            <a:endParaRPr lang="en-US" sz="1600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15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الاحتراق أم الإجهاد الطبيعي؟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4360" y="1417320"/>
            <a:ext cx="3657600" cy="685800"/>
          </a:xfrm>
          <a:prstGeom prst="roundRect">
            <a:avLst>
              <a:gd name="adj" fmla="val 20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85800" y="15265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FFFFFF"/>
                </a:solidFill>
                <a:latin typeface="Arial"/>
                <a:ea typeface="Arial"/>
              </a:rPr>
              <a:t>وجه المقارنة</a:t>
            </a:r>
            <a:endParaRPr lang="en-US" sz="1800" noProof="1"/>
          </a:p>
        </p:txBody>
      </p:sp>
      <p:sp>
        <p:nvSpPr>
          <p:cNvPr id="10" name="Rounded Rectangle 8"/>
          <p:cNvSpPr/>
          <p:nvPr/>
        </p:nvSpPr>
        <p:spPr>
          <a:xfrm>
            <a:off x="4434840" y="1417320"/>
            <a:ext cx="3657600" cy="685800"/>
          </a:xfrm>
          <a:prstGeom prst="roundRect">
            <a:avLst>
              <a:gd name="adj" fmla="val 2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1" name="TextBox 9"/>
          <p:cNvSpPr txBox="1"/>
          <p:nvPr/>
        </p:nvSpPr>
        <p:spPr>
          <a:xfrm>
            <a:off x="4526280" y="15265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FFFFFF"/>
                </a:solidFill>
                <a:latin typeface="Arial"/>
                <a:ea typeface="Arial"/>
              </a:rPr>
              <a:t>الإجهاد الطبيعي</a:t>
            </a:r>
            <a:endParaRPr lang="en-US" sz="1800" noProof="1"/>
          </a:p>
        </p:txBody>
      </p:sp>
      <p:sp>
        <p:nvSpPr>
          <p:cNvPr id="12" name="Rounded Rectangle 10"/>
          <p:cNvSpPr/>
          <p:nvPr/>
        </p:nvSpPr>
        <p:spPr>
          <a:xfrm>
            <a:off x="8275320" y="1417320"/>
            <a:ext cx="3657600" cy="685800"/>
          </a:xfrm>
          <a:prstGeom prst="roundRect">
            <a:avLst>
              <a:gd name="adj" fmla="val 2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8366760" y="1526540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noProof="1">
                <a:solidFill>
                  <a:srgbClr val="FFFFFF"/>
                </a:solidFill>
                <a:latin typeface="Arial"/>
                <a:ea typeface="Arial"/>
              </a:rPr>
              <a:t>الاحتراق</a:t>
            </a:r>
            <a:endParaRPr lang="en-US" sz="18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228600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15" name="TextBox 13"/>
          <p:cNvSpPr txBox="1"/>
          <p:nvPr/>
        </p:nvSpPr>
        <p:spPr>
          <a:xfrm>
            <a:off x="777240" y="242316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الطاقة</a:t>
            </a:r>
            <a:endParaRPr lang="en-US" sz="1400" noProof="1"/>
          </a:p>
        </p:txBody>
      </p:sp>
      <p:sp>
        <p:nvSpPr>
          <p:cNvPr id="16" name="Rounded Rectangle 14"/>
          <p:cNvSpPr/>
          <p:nvPr/>
        </p:nvSpPr>
        <p:spPr>
          <a:xfrm>
            <a:off x="4434840" y="228600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17" name="TextBox 15"/>
          <p:cNvSpPr txBox="1"/>
          <p:nvPr/>
        </p:nvSpPr>
        <p:spPr>
          <a:xfrm>
            <a:off x="4617720" y="242316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نشاط وتوتر زائد مع قدرة على الإنجاز</a:t>
            </a:r>
            <a:endParaRPr lang="en-US" sz="1400" noProof="1"/>
          </a:p>
        </p:txBody>
      </p:sp>
      <p:sp>
        <p:nvSpPr>
          <p:cNvPr id="18" name="Rounded Rectangle 16"/>
          <p:cNvSpPr/>
          <p:nvPr/>
        </p:nvSpPr>
        <p:spPr>
          <a:xfrm>
            <a:off x="8275320" y="228600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19" name="TextBox 17"/>
          <p:cNvSpPr txBox="1"/>
          <p:nvPr/>
        </p:nvSpPr>
        <p:spPr>
          <a:xfrm>
            <a:off x="8458200" y="242316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إنهاك واستنزاف حتى لأبسط المهام</a:t>
            </a:r>
            <a:endParaRPr lang="en-US" sz="1400" noProof="1"/>
          </a:p>
        </p:txBody>
      </p:sp>
      <p:sp>
        <p:nvSpPr>
          <p:cNvPr id="20" name="Rounded Rectangle 18"/>
          <p:cNvSpPr/>
          <p:nvPr/>
        </p:nvSpPr>
        <p:spPr>
          <a:xfrm>
            <a:off x="594360" y="318262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21" name="TextBox 19"/>
          <p:cNvSpPr txBox="1"/>
          <p:nvPr/>
        </p:nvSpPr>
        <p:spPr>
          <a:xfrm>
            <a:off x="777240" y="331978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المشاعر</a:t>
            </a:r>
            <a:endParaRPr lang="en-US" sz="1400" noProof="1"/>
          </a:p>
        </p:txBody>
      </p:sp>
      <p:sp>
        <p:nvSpPr>
          <p:cNvPr id="22" name="Rounded Rectangle 20"/>
          <p:cNvSpPr/>
          <p:nvPr/>
        </p:nvSpPr>
        <p:spPr>
          <a:xfrm>
            <a:off x="4434840" y="318262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23" name="TextBox 21"/>
          <p:cNvSpPr txBox="1"/>
          <p:nvPr/>
        </p:nvSpPr>
        <p:spPr>
          <a:xfrm>
            <a:off x="4617720" y="331978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انشغال وحماس مفرط تجاه المهام</a:t>
            </a:r>
            <a:endParaRPr lang="en-US" sz="1400" noProof="1"/>
          </a:p>
        </p:txBody>
      </p:sp>
      <p:sp>
        <p:nvSpPr>
          <p:cNvPr id="24" name="Rounded Rectangle 22"/>
          <p:cNvSpPr/>
          <p:nvPr/>
        </p:nvSpPr>
        <p:spPr>
          <a:xfrm>
            <a:off x="8275320" y="318262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25" name="TextBox 23"/>
          <p:cNvSpPr txBox="1"/>
          <p:nvPr/>
        </p:nvSpPr>
        <p:spPr>
          <a:xfrm>
            <a:off x="8458200" y="331978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بلادة عاطفية وسخرية ولامبالاة</a:t>
            </a:r>
            <a:endParaRPr lang="en-US" sz="1400" noProof="1"/>
          </a:p>
        </p:txBody>
      </p:sp>
      <p:sp>
        <p:nvSpPr>
          <p:cNvPr id="26" name="Rounded Rectangle 24"/>
          <p:cNvSpPr/>
          <p:nvPr/>
        </p:nvSpPr>
        <p:spPr>
          <a:xfrm>
            <a:off x="594360" y="407797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27" name="TextBox 25"/>
          <p:cNvSpPr txBox="1"/>
          <p:nvPr/>
        </p:nvSpPr>
        <p:spPr>
          <a:xfrm>
            <a:off x="777240" y="421513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النظرة للمهام</a:t>
            </a:r>
            <a:endParaRPr lang="en-US" sz="1400" noProof="1"/>
          </a:p>
        </p:txBody>
      </p:sp>
      <p:sp>
        <p:nvSpPr>
          <p:cNvPr id="28" name="Rounded Rectangle 26"/>
          <p:cNvSpPr/>
          <p:nvPr/>
        </p:nvSpPr>
        <p:spPr>
          <a:xfrm>
            <a:off x="4434840" y="407797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29" name="TextBox 27"/>
          <p:cNvSpPr txBox="1"/>
          <p:nvPr/>
        </p:nvSpPr>
        <p:spPr>
          <a:xfrm>
            <a:off x="4617720" y="421513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"أريد إنجاز كل شيء دفعة واحدة"</a:t>
            </a:r>
            <a:endParaRPr lang="en-US" sz="1400" noProof="1"/>
          </a:p>
        </p:txBody>
      </p:sp>
      <p:sp>
        <p:nvSpPr>
          <p:cNvPr id="30" name="Rounded Rectangle 28"/>
          <p:cNvSpPr/>
          <p:nvPr/>
        </p:nvSpPr>
        <p:spPr>
          <a:xfrm>
            <a:off x="8275320" y="407797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8E2E6"/>
            </a:solidFill>
          </a:ln>
        </p:spPr>
      </p:sp>
      <p:sp>
        <p:nvSpPr>
          <p:cNvPr id="31" name="TextBox 29"/>
          <p:cNvSpPr txBox="1"/>
          <p:nvPr/>
        </p:nvSpPr>
        <p:spPr>
          <a:xfrm>
            <a:off x="8458200" y="421513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"لا جدوى من أي شيء"</a:t>
            </a:r>
            <a:endParaRPr lang="en-US" sz="1400" noProof="1"/>
          </a:p>
        </p:txBody>
      </p:sp>
      <p:sp>
        <p:nvSpPr>
          <p:cNvPr id="32" name="Rounded Rectangle 30"/>
          <p:cNvSpPr/>
          <p:nvPr/>
        </p:nvSpPr>
        <p:spPr>
          <a:xfrm>
            <a:off x="594360" y="497459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33" name="TextBox 31"/>
          <p:cNvSpPr txBox="1"/>
          <p:nvPr/>
        </p:nvSpPr>
        <p:spPr>
          <a:xfrm>
            <a:off x="777240" y="511175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0F3045"/>
                </a:solidFill>
                <a:latin typeface="Arial"/>
                <a:ea typeface="Arial"/>
              </a:rPr>
              <a:t>المسار والاستجابة</a:t>
            </a:r>
            <a:endParaRPr lang="en-US" sz="1400" noProof="1"/>
          </a:p>
        </p:txBody>
      </p:sp>
      <p:sp>
        <p:nvSpPr>
          <p:cNvPr id="34" name="Rounded Rectangle 32"/>
          <p:cNvSpPr/>
          <p:nvPr/>
        </p:nvSpPr>
        <p:spPr>
          <a:xfrm>
            <a:off x="4434840" y="497459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35" name="TextBox 33"/>
          <p:cNvSpPr txBox="1"/>
          <p:nvPr/>
        </p:nvSpPr>
        <p:spPr>
          <a:xfrm>
            <a:off x="4617720" y="511175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يزول بانتهاء الضغط أو براحة قصيرة</a:t>
            </a:r>
            <a:endParaRPr lang="en-US" sz="1400" noProof="1"/>
          </a:p>
        </p:txBody>
      </p:sp>
      <p:sp>
        <p:nvSpPr>
          <p:cNvPr id="36" name="Rounded Rectangle 34"/>
          <p:cNvSpPr/>
          <p:nvPr/>
        </p:nvSpPr>
        <p:spPr>
          <a:xfrm>
            <a:off x="8275320" y="4974590"/>
            <a:ext cx="3657600" cy="805180"/>
          </a:xfrm>
          <a:prstGeom prst="roundRect">
            <a:avLst>
              <a:gd name="adj" fmla="val 8000"/>
            </a:avLst>
          </a:prstGeom>
          <a:solidFill>
            <a:srgbClr val="E9F0F2"/>
          </a:solidFill>
          <a:ln w="15875">
            <a:solidFill>
              <a:srgbClr val="D8E2E6"/>
            </a:solidFill>
          </a:ln>
        </p:spPr>
      </p:sp>
      <p:sp>
        <p:nvSpPr>
          <p:cNvPr id="37" name="TextBox 35"/>
          <p:cNvSpPr txBox="1"/>
          <p:nvPr/>
        </p:nvSpPr>
        <p:spPr>
          <a:xfrm>
            <a:off x="8458200" y="5111750"/>
            <a:ext cx="3291840" cy="530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يتراكم ولا يزول بالراحة المعتادة</a:t>
            </a:r>
            <a:endParaRPr lang="en-US" sz="1400" noProof="1"/>
          </a:p>
        </p:txBody>
      </p:sp>
      <p:sp>
        <p:nvSpPr>
          <p:cNvPr id="38" name="TextBox 36"/>
          <p:cNvSpPr txBox="1"/>
          <p:nvPr/>
        </p:nvSpPr>
        <p:spPr>
          <a:xfrm>
            <a:off x="685800" y="5989320"/>
            <a:ext cx="1078992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C0392B"/>
                </a:solidFill>
                <a:latin typeface="Arial"/>
                <a:ea typeface="Arial"/>
              </a:rPr>
              <a:t>قاعدة مبسطة: الإجهاد الزائد يعني طاقة أكثر من اللازم، أما الاحتراق فيعني طاقة مستنزفة تمامًا</a:t>
            </a:r>
            <a:endParaRPr lang="en-US" sz="1600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16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الأسباب والعوامل المؤثرة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89320" y="1417320"/>
            <a:ext cx="557784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309360" y="1600200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148F8A"/>
                </a:solidFill>
                <a:latin typeface="Arial"/>
                <a:ea typeface="Arial"/>
              </a:rPr>
              <a:t>عوامل فردية</a:t>
            </a:r>
            <a:endParaRPr lang="en-US" sz="1800" noProof="1"/>
          </a:p>
        </p:txBody>
      </p:sp>
      <p:sp>
        <p:nvSpPr>
          <p:cNvPr id="10" name="TextBox 8"/>
          <p:cNvSpPr txBox="1"/>
          <p:nvPr/>
        </p:nvSpPr>
        <p:spPr>
          <a:xfrm>
            <a:off x="6474460" y="2268220"/>
            <a:ext cx="4608830" cy="1042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المثالية المفرطة وكراهية الخطأ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ضعف مهارات إدارة الوقت والضغوط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عدم التوازن بين الحياة والدراسة/العمل</a:t>
            </a:r>
            <a:endParaRPr lang="en-US" sz="15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89320" y="3794760"/>
            <a:ext cx="557784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Box 10"/>
          <p:cNvSpPr txBox="1"/>
          <p:nvPr/>
        </p:nvSpPr>
        <p:spPr>
          <a:xfrm>
            <a:off x="6309360" y="3977640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F07B3A"/>
                </a:solidFill>
                <a:latin typeface="Arial"/>
                <a:ea typeface="Arial"/>
              </a:rPr>
              <a:t>عوامل سياقية وتنظيمية</a:t>
            </a:r>
            <a:endParaRPr lang="en-US" sz="1800" noProof="1"/>
          </a:p>
        </p:txBody>
      </p:sp>
      <p:sp>
        <p:nvSpPr>
          <p:cNvPr id="13" name="TextBox 11"/>
          <p:cNvSpPr txBox="1"/>
          <p:nvPr/>
        </p:nvSpPr>
        <p:spPr>
          <a:xfrm>
            <a:off x="6474460" y="4645660"/>
            <a:ext cx="4608830" cy="1042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حجم عمل مفرط ومواعيد نهائية متلاحقة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غياب العدالة والاعتراف والتحكم في القرارات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بيئة سلبية وصراعات ودعم ضعيف من المحيط</a:t>
            </a:r>
            <a:endParaRPr lang="en-US" sz="15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1417320"/>
            <a:ext cx="5120640" cy="4572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TextBox 13"/>
          <p:cNvSpPr txBox="1"/>
          <p:nvPr/>
        </p:nvSpPr>
        <p:spPr>
          <a:xfrm>
            <a:off x="914400" y="1600200"/>
            <a:ext cx="44805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نموذج "مطالب الموارد" Job Demands–Resources</a:t>
            </a:r>
            <a:endParaRPr lang="en-US" sz="1600" noProof="1"/>
          </a:p>
        </p:txBody>
      </p:sp>
      <p:sp>
        <p:nvSpPr>
          <p:cNvPr id="16" name="Rounded Rectangle 14"/>
          <p:cNvSpPr/>
          <p:nvPr/>
        </p:nvSpPr>
        <p:spPr>
          <a:xfrm>
            <a:off x="1051560" y="2194560"/>
            <a:ext cx="4206240" cy="566420"/>
          </a:xfrm>
          <a:prstGeom prst="roundRect">
            <a:avLst>
              <a:gd name="adj" fmla="val 4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7" name="TextBox 15"/>
          <p:cNvSpPr txBox="1"/>
          <p:nvPr/>
        </p:nvSpPr>
        <p:spPr>
          <a:xfrm>
            <a:off x="1143000" y="2277110"/>
            <a:ext cx="402336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المطالب المرتفعة</a:t>
            </a:r>
            <a:endParaRPr lang="en-US" sz="1500" noProof="1"/>
          </a:p>
        </p:txBody>
      </p:sp>
      <p:sp>
        <p:nvSpPr>
          <p:cNvPr id="18" name="Rounded Rectangle 16"/>
          <p:cNvSpPr/>
          <p:nvPr/>
        </p:nvSpPr>
        <p:spPr>
          <a:xfrm>
            <a:off x="1508760" y="2880360"/>
            <a:ext cx="3291840" cy="566420"/>
          </a:xfrm>
          <a:prstGeom prst="roundRect">
            <a:avLst>
              <a:gd name="adj" fmla="val 40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9" name="TextBox 17"/>
          <p:cNvSpPr txBox="1"/>
          <p:nvPr/>
        </p:nvSpPr>
        <p:spPr>
          <a:xfrm>
            <a:off x="1600200" y="2962910"/>
            <a:ext cx="310896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الموارد المتاحة منخفضة</a:t>
            </a:r>
            <a:endParaRPr lang="en-US" sz="1500" noProof="1"/>
          </a:p>
        </p:txBody>
      </p:sp>
      <p:sp>
        <p:nvSpPr>
          <p:cNvPr id="20" name="Rounded Rectangle 18"/>
          <p:cNvSpPr/>
          <p:nvPr/>
        </p:nvSpPr>
        <p:spPr>
          <a:xfrm>
            <a:off x="1965960" y="3566160"/>
            <a:ext cx="2377440" cy="566420"/>
          </a:xfrm>
          <a:prstGeom prst="roundRect">
            <a:avLst>
              <a:gd name="adj" fmla="val 40000"/>
            </a:avLst>
          </a:prstGeom>
          <a:solidFill>
            <a:srgbClr val="F3C612"/>
          </a:solidFill>
          <a:ln>
            <a:noFill/>
          </a:ln>
        </p:spPr>
      </p:sp>
      <p:sp>
        <p:nvSpPr>
          <p:cNvPr id="21" name="TextBox 19"/>
          <p:cNvSpPr txBox="1"/>
          <p:nvPr/>
        </p:nvSpPr>
        <p:spPr>
          <a:xfrm>
            <a:off x="2057400" y="3648710"/>
            <a:ext cx="219456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فجوة مطالب/موارد</a:t>
            </a:r>
            <a:endParaRPr lang="en-US" sz="1500" noProof="1"/>
          </a:p>
        </p:txBody>
      </p:sp>
      <p:sp>
        <p:nvSpPr>
          <p:cNvPr id="22" name="Rounded Rectangle 20"/>
          <p:cNvSpPr/>
          <p:nvPr/>
        </p:nvSpPr>
        <p:spPr>
          <a:xfrm>
            <a:off x="2423160" y="4251960"/>
            <a:ext cx="1463040" cy="566420"/>
          </a:xfrm>
          <a:prstGeom prst="roundRect">
            <a:avLst>
              <a:gd name="adj" fmla="val 40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23" name="TextBox 21"/>
          <p:cNvSpPr txBox="1"/>
          <p:nvPr/>
        </p:nvSpPr>
        <p:spPr>
          <a:xfrm>
            <a:off x="2514600" y="4334510"/>
            <a:ext cx="128016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الاحتراق</a:t>
            </a:r>
            <a:endParaRPr lang="en-US" sz="1500" noProof="1"/>
          </a:p>
        </p:txBody>
      </p:sp>
      <p:sp>
        <p:nvSpPr>
          <p:cNvPr id="24" name="TextBox 22"/>
          <p:cNvSpPr txBox="1"/>
          <p:nvPr/>
        </p:nvSpPr>
        <p:spPr>
          <a:xfrm>
            <a:off x="685800" y="612648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كلما اتسعت الفجوة بين المطالب والموارد، ارتفع خطر الاحتراق</a:t>
            </a:r>
            <a:endParaRPr lang="en-US" sz="1500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17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الفئات الأكثر عرضة للخطر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818388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8183880" y="1508760"/>
            <a:ext cx="3429000" cy="548640"/>
          </a:xfrm>
          <a:prstGeom prst="roundRect">
            <a:avLst>
              <a:gd name="adj" fmla="val 35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8275320" y="1582420"/>
            <a:ext cx="324612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الكماليون المفرطون</a:t>
            </a:r>
            <a:endParaRPr lang="en-US" sz="1500" noProof="1"/>
          </a:p>
        </p:txBody>
      </p:sp>
      <p:sp>
        <p:nvSpPr>
          <p:cNvPr id="11" name="TextBox 9"/>
          <p:cNvSpPr txBox="1"/>
          <p:nvPr/>
        </p:nvSpPr>
        <p:spPr>
          <a:xfrm>
            <a:off x="8440420" y="2359660"/>
            <a:ext cx="2917190" cy="951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أهداف غير واقعية وخوف دائم من الفشل</a:t>
            </a:r>
            <a:endParaRPr lang="en-US" sz="1400" noProof="1"/>
          </a:p>
        </p:txBody>
      </p:sp>
      <p:sp>
        <p:nvSpPr>
          <p:cNvPr id="12" name="Rounded Rectangle 10"/>
          <p:cNvSpPr/>
          <p:nvPr/>
        </p:nvSpPr>
        <p:spPr>
          <a:xfrm>
            <a:off x="438912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Rounded Rectangle 11"/>
          <p:cNvSpPr/>
          <p:nvPr/>
        </p:nvSpPr>
        <p:spPr>
          <a:xfrm>
            <a:off x="4389120" y="1508760"/>
            <a:ext cx="3429000" cy="548640"/>
          </a:xfrm>
          <a:prstGeom prst="roundRect">
            <a:avLst>
              <a:gd name="adj" fmla="val 35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4480560" y="1582420"/>
            <a:ext cx="324612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الطلبة والموظفون الجدد</a:t>
            </a:r>
            <a:endParaRPr lang="en-US" sz="1500" noProof="1"/>
          </a:p>
        </p:txBody>
      </p:sp>
      <p:sp>
        <p:nvSpPr>
          <p:cNvPr id="15" name="TextBox 13"/>
          <p:cNvSpPr txBox="1"/>
          <p:nvPr/>
        </p:nvSpPr>
        <p:spPr>
          <a:xfrm>
            <a:off x="4645660" y="2359660"/>
            <a:ext cx="2917190" cy="951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ضغط إثبات الذات وقلة الخبرة في التعامل مع الضغط</a:t>
            </a:r>
            <a:endParaRPr lang="en-US" sz="1400" noProof="1"/>
          </a:p>
        </p:txBody>
      </p:sp>
      <p:sp>
        <p:nvSpPr>
          <p:cNvPr id="16" name="Rounded Rectangle 14"/>
          <p:cNvSpPr/>
          <p:nvPr/>
        </p:nvSpPr>
        <p:spPr>
          <a:xfrm>
            <a:off x="594360" y="150876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7" name="Rounded Rectangle 15"/>
          <p:cNvSpPr/>
          <p:nvPr/>
        </p:nvSpPr>
        <p:spPr>
          <a:xfrm>
            <a:off x="594360" y="1508760"/>
            <a:ext cx="3429000" cy="548640"/>
          </a:xfrm>
          <a:prstGeom prst="roundRect">
            <a:avLst>
              <a:gd name="adj" fmla="val 35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8" name="TextBox 16"/>
          <p:cNvSpPr txBox="1"/>
          <p:nvPr/>
        </p:nvSpPr>
        <p:spPr>
          <a:xfrm>
            <a:off x="685800" y="1582420"/>
            <a:ext cx="324612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أصحاب الدوام المزدوج</a:t>
            </a:r>
            <a:endParaRPr lang="en-US" sz="1500" noProof="1"/>
          </a:p>
        </p:txBody>
      </p:sp>
      <p:sp>
        <p:nvSpPr>
          <p:cNvPr id="19" name="TextBox 17"/>
          <p:cNvSpPr txBox="1"/>
          <p:nvPr/>
        </p:nvSpPr>
        <p:spPr>
          <a:xfrm>
            <a:off x="850900" y="2359660"/>
            <a:ext cx="2917190" cy="951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العمل ودراسة الدراسات العليا معًا أو وظيفتان</a:t>
            </a:r>
            <a:endParaRPr lang="en-US" sz="1400" noProof="1"/>
          </a:p>
        </p:txBody>
      </p:sp>
      <p:sp>
        <p:nvSpPr>
          <p:cNvPr id="20" name="Rounded Rectangle 18"/>
          <p:cNvSpPr/>
          <p:nvPr/>
        </p:nvSpPr>
        <p:spPr>
          <a:xfrm>
            <a:off x="818388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1" name="Rounded Rectangle 19"/>
          <p:cNvSpPr/>
          <p:nvPr/>
        </p:nvSpPr>
        <p:spPr>
          <a:xfrm>
            <a:off x="8183880" y="3840480"/>
            <a:ext cx="3429000" cy="548640"/>
          </a:xfrm>
          <a:prstGeom prst="roundRect">
            <a:avLst>
              <a:gd name="adj" fmla="val 35000"/>
            </a:avLst>
          </a:prstGeom>
          <a:solidFill>
            <a:srgbClr val="27AE60"/>
          </a:solidFill>
          <a:ln>
            <a:noFill/>
          </a:ln>
        </p:spPr>
      </p:sp>
      <p:sp>
        <p:nvSpPr>
          <p:cNvPr id="22" name="TextBox 20"/>
          <p:cNvSpPr txBox="1"/>
          <p:nvPr/>
        </p:nvSpPr>
        <p:spPr>
          <a:xfrm>
            <a:off x="8275320" y="3914140"/>
            <a:ext cx="324612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المعيلون وذوو المسؤوليات الأسرية</a:t>
            </a:r>
            <a:endParaRPr lang="en-US" sz="1500" noProof="1"/>
          </a:p>
        </p:txBody>
      </p:sp>
      <p:sp>
        <p:nvSpPr>
          <p:cNvPr id="23" name="TextBox 21"/>
          <p:cNvSpPr txBox="1"/>
          <p:nvPr/>
        </p:nvSpPr>
        <p:spPr>
          <a:xfrm>
            <a:off x="8440420" y="4691380"/>
            <a:ext cx="2917190" cy="951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أعباء متعددة وضغط مالي متراكم</a:t>
            </a:r>
            <a:endParaRPr lang="en-US" sz="1400" noProof="1"/>
          </a:p>
        </p:txBody>
      </p:sp>
      <p:sp>
        <p:nvSpPr>
          <p:cNvPr id="24" name="Rounded Rectangle 22"/>
          <p:cNvSpPr/>
          <p:nvPr/>
        </p:nvSpPr>
        <p:spPr>
          <a:xfrm>
            <a:off x="438912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5" name="Rounded Rectangle 23"/>
          <p:cNvSpPr/>
          <p:nvPr/>
        </p:nvSpPr>
        <p:spPr>
          <a:xfrm>
            <a:off x="4389120" y="3840480"/>
            <a:ext cx="3429000" cy="548640"/>
          </a:xfrm>
          <a:prstGeom prst="roundRect">
            <a:avLst>
              <a:gd name="adj" fmla="val 35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26" name="TextBox 24"/>
          <p:cNvSpPr txBox="1"/>
          <p:nvPr/>
        </p:nvSpPr>
        <p:spPr>
          <a:xfrm>
            <a:off x="4480560" y="3914140"/>
            <a:ext cx="324612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العاملون في "المهن المساعدة"</a:t>
            </a:r>
            <a:endParaRPr lang="en-US" sz="1500" noProof="1"/>
          </a:p>
        </p:txBody>
      </p:sp>
      <p:sp>
        <p:nvSpPr>
          <p:cNvPr id="27" name="TextBox 25"/>
          <p:cNvSpPr txBox="1"/>
          <p:nvPr/>
        </p:nvSpPr>
        <p:spPr>
          <a:xfrm>
            <a:off x="4645660" y="4691380"/>
            <a:ext cx="2917190" cy="951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استهلاك عاطفي مكثف: تمريض، تعليم، خدمة اجتماعية</a:t>
            </a:r>
            <a:endParaRPr lang="en-US" sz="1400" noProof="1"/>
          </a:p>
        </p:txBody>
      </p:sp>
      <p:sp>
        <p:nvSpPr>
          <p:cNvPr id="28" name="Rounded Rectangle 26"/>
          <p:cNvSpPr/>
          <p:nvPr/>
        </p:nvSpPr>
        <p:spPr>
          <a:xfrm>
            <a:off x="594360" y="3840480"/>
            <a:ext cx="34290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9" name="Rounded Rectangle 27"/>
          <p:cNvSpPr/>
          <p:nvPr/>
        </p:nvSpPr>
        <p:spPr>
          <a:xfrm>
            <a:off x="594360" y="3840480"/>
            <a:ext cx="3429000" cy="548640"/>
          </a:xfrm>
          <a:prstGeom prst="roundRect">
            <a:avLst>
              <a:gd name="adj" fmla="val 35000"/>
            </a:avLst>
          </a:prstGeom>
          <a:solidFill>
            <a:srgbClr val="8E44AD"/>
          </a:solidFill>
          <a:ln>
            <a:noFill/>
          </a:ln>
        </p:spPr>
      </p:sp>
      <p:sp>
        <p:nvSpPr>
          <p:cNvPr id="30" name="TextBox 28"/>
          <p:cNvSpPr txBox="1"/>
          <p:nvPr/>
        </p:nvSpPr>
        <p:spPr>
          <a:xfrm>
            <a:off x="685800" y="3914140"/>
            <a:ext cx="3246120" cy="3835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FFFFFF"/>
                </a:solidFill>
                <a:latin typeface="Arial"/>
                <a:ea typeface="Arial"/>
              </a:rPr>
              <a:t>من يعانون انعدام العدالة</a:t>
            </a:r>
            <a:endParaRPr lang="en-US" sz="1500" noProof="1"/>
          </a:p>
        </p:txBody>
      </p:sp>
      <p:sp>
        <p:nvSpPr>
          <p:cNvPr id="31" name="TextBox 29"/>
          <p:cNvSpPr txBox="1"/>
          <p:nvPr/>
        </p:nvSpPr>
        <p:spPr>
          <a:xfrm>
            <a:off x="850900" y="4691380"/>
            <a:ext cx="2917190" cy="951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شعور بالتهميش وغياب التقدير في بيئة العمل</a:t>
            </a:r>
            <a:endParaRPr lang="en-US" sz="1400" noProof="1"/>
          </a:p>
        </p:txBody>
      </p:sp>
      <p:sp>
        <p:nvSpPr>
          <p:cNvPr id="32" name="TextBox 30"/>
          <p:cNvSpPr txBox="1"/>
          <p:nvPr/>
        </p:nvSpPr>
        <p:spPr>
          <a:xfrm>
            <a:off x="685800" y="626364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0F3045"/>
                </a:solidFill>
                <a:latin typeface="Arial"/>
                <a:ea typeface="Arial"/>
              </a:rPr>
              <a:t>الانتماء لفئة لا يعني القدر، بل يعني ضرورة مراقبة الذات بشكل أكبر</a:t>
            </a:r>
            <a:endParaRPr lang="en-US" sz="1500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18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التكلفة على الفرد والمؤسسة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6248400" y="1422400"/>
            <a:ext cx="5349240" cy="381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11333480" y="1574800"/>
            <a:ext cx="177800" cy="3505200"/>
          </a:xfrm>
          <a:prstGeom prst="roundRect">
            <a:avLst>
              <a:gd name="adj" fmla="val 5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6553200" y="1638300"/>
            <a:ext cx="4521200" cy="337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148F8A"/>
                </a:solidFill>
                <a:latin typeface="Arial"/>
                <a:ea typeface="Arial"/>
              </a:rPr>
              <a:t>التكلفة على الفرد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8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صحية: ارتفاع مخاطر أمراض القلب وضغط الدم وضعف المناعة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نفسية: قلق واكتئاب وأرق مزمن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اجتماعية: توتر العلاقات الأسرية وانسحاب تدريجي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مهنية: قرارات متسرعة وتراجع جودة الأداء وسمعة متضررة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4360" y="1422400"/>
            <a:ext cx="5349240" cy="381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Rounded Rectangle 10"/>
          <p:cNvSpPr/>
          <p:nvPr/>
        </p:nvSpPr>
        <p:spPr>
          <a:xfrm>
            <a:off x="5679440" y="1574800"/>
            <a:ext cx="177800" cy="3505200"/>
          </a:xfrm>
          <a:prstGeom prst="roundRect">
            <a:avLst>
              <a:gd name="adj" fmla="val 50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899160" y="1638300"/>
            <a:ext cx="4521200" cy="337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F07B3A"/>
                </a:solidFill>
                <a:latin typeface="Arial"/>
                <a:ea typeface="Arial"/>
              </a:rPr>
              <a:t>التكلفة على المؤسسة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8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غياب مرضي متكرر ودوران وظيفي مرتفع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حضور شكلي بإنتاجية منخفضة (Presenteeism)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زيادة الأخطاء والحوادث وتراجع جودة الخدمة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كلفة إعادة التوظيف والتدريب وفقدان الخبرات المتراكمة</a:t>
            </a:r>
            <a:endParaRPr lang="en-US" sz="16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5435600"/>
            <a:ext cx="10972800" cy="965200"/>
          </a:xfrm>
          <a:prstGeom prst="roundRect">
            <a:avLst>
              <a:gd name="adj" fmla="val 8000"/>
            </a:avLst>
          </a:prstGeom>
          <a:solidFill>
            <a:srgbClr val="FDF2E9"/>
          </a:solidFill>
          <a:ln w="15875">
            <a:solidFill>
              <a:srgbClr val="F07B3A"/>
            </a:solidFill>
          </a:ln>
        </p:spPr>
      </p:sp>
      <p:sp>
        <p:nvSpPr>
          <p:cNvPr id="15" name="TextBox 13"/>
          <p:cNvSpPr txBox="1"/>
          <p:nvPr/>
        </p:nvSpPr>
        <p:spPr>
          <a:xfrm>
            <a:off x="1033780" y="5575300"/>
            <a:ext cx="1009523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0F3045"/>
                </a:solidFill>
                <a:latin typeface="Arial"/>
                <a:ea typeface="Arial"/>
              </a:rPr>
              <a:t>وفق Gallup: الموظف المحترق أكثر عرضة بنسبة </a:t>
            </a:r>
            <a:r>
              <a:rPr lang="en-US" sz="1500" b="1" noProof="1">
                <a:solidFill>
                  <a:srgbClr val="C0392B"/>
                </a:solidFill>
                <a:latin typeface="Arial"/>
                <a:ea typeface="Arial"/>
              </a:rPr>
              <a:t>63٪</a:t>
            </a:r>
            <a:r>
              <a:rPr lang="en-US" sz="1500" noProof="1">
                <a:solidFill>
                  <a:srgbClr val="0F3045"/>
                </a:solidFill>
                <a:latin typeface="Arial"/>
                <a:ea typeface="Arial"/>
              </a:rPr>
              <a:t> لأخذ إجازة مرضية، وتقدّر منظمة الصحة العالمية خسائر الإنتاجية العالمية من الاكتئاب والقلق بنحو </a:t>
            </a:r>
            <a:r>
              <a:rPr lang="en-US" sz="1500" b="1" noProof="1">
                <a:solidFill>
                  <a:srgbClr val="C0392B"/>
                </a:solidFill>
                <a:latin typeface="Arial"/>
                <a:ea typeface="Arial"/>
              </a:rPr>
              <a:t>تريليون دولار سنويًا</a:t>
            </a:r>
            <a:endParaRPr lang="en-US" sz="1600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19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قياس الاحتراق: استبيان ماسلاك MBI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4360" y="1417320"/>
            <a:ext cx="109728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1033780" y="1765300"/>
            <a:ext cx="1009523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900" b="1" noProof="1">
                <a:solidFill>
                  <a:srgbClr val="148F8A"/>
                </a:solidFill>
                <a:latin typeface="Arial"/>
                <a:ea typeface="Arial"/>
              </a:rPr>
              <a:t>الأداة الأكثر استخدامًا عالميًا: Maslach Burnout Inventory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55646C"/>
                </a:solidFill>
                <a:latin typeface="Arial"/>
                <a:ea typeface="Arial"/>
              </a:rPr>
              <a:t>يتكون من 22 عبارة تقيّم معدل تكرار المشاعر والمواقف على مقياس Likert من 0 (أبدًا) إلى 6 (كل يوم)، ويغطي الأبعاد الثلاثة: الإنهاك العاطفي، اللامبالاة، انخفاض الإنجاز.</a:t>
            </a:r>
            <a:endParaRPr lang="en-US" sz="1600" noProof="1"/>
          </a:p>
        </p:txBody>
      </p:sp>
      <p:sp>
        <p:nvSpPr>
          <p:cNvPr id="10" name="Rounded Rectangle 8"/>
          <p:cNvSpPr/>
          <p:nvPr/>
        </p:nvSpPr>
        <p:spPr>
          <a:xfrm>
            <a:off x="8275320" y="3657600"/>
            <a:ext cx="3520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Oval 9"/>
          <p:cNvSpPr/>
          <p:nvPr/>
        </p:nvSpPr>
        <p:spPr>
          <a:xfrm>
            <a:off x="10972800" y="3794760"/>
            <a:ext cx="640080" cy="64008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</p:sp>
      <p:sp>
        <p:nvSpPr>
          <p:cNvPr id="12" name="TextBox 10"/>
          <p:cNvSpPr txBox="1"/>
          <p:nvPr/>
        </p:nvSpPr>
        <p:spPr>
          <a:xfrm>
            <a:off x="8531860" y="3914140"/>
            <a:ext cx="2139950" cy="9055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الإنهاك العاطفي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9 عبارات</a:t>
            </a:r>
            <a:endParaRPr lang="en-US" sz="1600" noProof="1"/>
          </a:p>
        </p:txBody>
      </p:sp>
      <p:sp>
        <p:nvSpPr>
          <p:cNvPr id="13" name="TextBox 11"/>
          <p:cNvSpPr txBox="1"/>
          <p:nvPr/>
        </p:nvSpPr>
        <p:spPr>
          <a:xfrm>
            <a:off x="11064240" y="3886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1</a:t>
            </a:r>
            <a:endParaRPr lang="en-US" sz="2000" noProof="1"/>
          </a:p>
        </p:txBody>
      </p:sp>
      <p:sp>
        <p:nvSpPr>
          <p:cNvPr id="14" name="Rounded Rectangle 12"/>
          <p:cNvSpPr/>
          <p:nvPr/>
        </p:nvSpPr>
        <p:spPr>
          <a:xfrm>
            <a:off x="4434840" y="3657600"/>
            <a:ext cx="3520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Oval 13"/>
          <p:cNvSpPr/>
          <p:nvPr/>
        </p:nvSpPr>
        <p:spPr>
          <a:xfrm>
            <a:off x="7132320" y="3794760"/>
            <a:ext cx="640080" cy="64008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16" name="TextBox 14"/>
          <p:cNvSpPr txBox="1"/>
          <p:nvPr/>
        </p:nvSpPr>
        <p:spPr>
          <a:xfrm>
            <a:off x="4691380" y="3914140"/>
            <a:ext cx="2139950" cy="9055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اللامبالاة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5 عبارات</a:t>
            </a:r>
            <a:endParaRPr lang="en-US" sz="1600" noProof="1"/>
          </a:p>
        </p:txBody>
      </p:sp>
      <p:sp>
        <p:nvSpPr>
          <p:cNvPr id="17" name="TextBox 15"/>
          <p:cNvSpPr txBox="1"/>
          <p:nvPr/>
        </p:nvSpPr>
        <p:spPr>
          <a:xfrm>
            <a:off x="7223760" y="3886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2</a:t>
            </a:r>
            <a:endParaRPr lang="en-US" sz="2000" noProof="1"/>
          </a:p>
        </p:txBody>
      </p:sp>
      <p:sp>
        <p:nvSpPr>
          <p:cNvPr id="18" name="Rounded Rectangle 16"/>
          <p:cNvSpPr/>
          <p:nvPr/>
        </p:nvSpPr>
        <p:spPr>
          <a:xfrm>
            <a:off x="594360" y="3657600"/>
            <a:ext cx="352044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9" name="Oval 17"/>
          <p:cNvSpPr/>
          <p:nvPr/>
        </p:nvSpPr>
        <p:spPr>
          <a:xfrm>
            <a:off x="3291840" y="3794760"/>
            <a:ext cx="640080" cy="64008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20" name="TextBox 18"/>
          <p:cNvSpPr txBox="1"/>
          <p:nvPr/>
        </p:nvSpPr>
        <p:spPr>
          <a:xfrm>
            <a:off x="850900" y="3914140"/>
            <a:ext cx="2139950" cy="9055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انخفاض الإنجاز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8 عبارات</a:t>
            </a:r>
            <a:endParaRPr lang="en-US" sz="1600" noProof="1"/>
          </a:p>
        </p:txBody>
      </p:sp>
      <p:sp>
        <p:nvSpPr>
          <p:cNvPr id="21" name="TextBox 19"/>
          <p:cNvSpPr txBox="1"/>
          <p:nvPr/>
        </p:nvSpPr>
        <p:spPr>
          <a:xfrm>
            <a:off x="3383280" y="3886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3</a:t>
            </a:r>
            <a:endParaRPr lang="en-US" sz="2000" noProof="1"/>
          </a:p>
        </p:txBody>
      </p:sp>
      <p:sp>
        <p:nvSpPr>
          <p:cNvPr id="22" name="Rounded Rectangle 20"/>
          <p:cNvSpPr/>
          <p:nvPr/>
        </p:nvSpPr>
        <p:spPr>
          <a:xfrm>
            <a:off x="594360" y="5303520"/>
            <a:ext cx="10972800" cy="1051560"/>
          </a:xfrm>
          <a:prstGeom prst="roundRect">
            <a:avLst>
              <a:gd name="adj" fmla="val 8000"/>
            </a:avLst>
          </a:prstGeom>
          <a:solidFill>
            <a:srgbClr val="FDF2E9"/>
          </a:solidFill>
          <a:ln w="15875">
            <a:solidFill>
              <a:srgbClr val="F07B3A"/>
            </a:solidFill>
          </a:ln>
        </p:spPr>
      </p:sp>
      <p:sp>
        <p:nvSpPr>
          <p:cNvPr id="23" name="TextBox 21"/>
          <p:cNvSpPr txBox="1"/>
          <p:nvPr/>
        </p:nvSpPr>
        <p:spPr>
          <a:xfrm>
            <a:off x="1033780" y="5514340"/>
            <a:ext cx="10095230" cy="631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0F3045"/>
                </a:solidFill>
                <a:latin typeface="Arial"/>
                <a:ea typeface="Arial"/>
              </a:rPr>
              <a:t>اختبار ذاتي سريع: هل تشعر بالإرهاق رغم الراحة؟ هل أصبحت أكثر سخرية مما كنت؟ هل تشعر أن جهدك بلا جدوى؟ إذا تكررت الإجابات خلال الأسابيع الماضية فقد حان وقت التوقف وإعادة التقييم.</a:t>
            </a:r>
            <a:endParaRPr lang="en-US" sz="1500" noProof="1"/>
          </a:p>
        </p:txBody>
      </p:sp>
      <p:sp>
        <p:nvSpPr>
          <p:cNvPr id="24" name="TextBox 22"/>
          <p:cNvSpPr txBox="1"/>
          <p:nvPr/>
        </p:nvSpPr>
        <p:spPr>
          <a:xfrm>
            <a:off x="685800" y="6446520"/>
            <a:ext cx="10789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توجد نسخ معدّة للطلاب (MBI-SS) وللمهنيين (MBI-HSS / MBI-GS)</a:t>
            </a:r>
            <a:endParaRPr lang="en-US" sz="1400" noProof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20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أدوات قياس أخرى إلى جانب MBI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6248400" y="150876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502400" y="168656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148F8A"/>
                </a:solidFill>
                <a:latin typeface="Arial"/>
                <a:ea typeface="Arial"/>
              </a:rPr>
              <a:t>OLBI — أولدنبورغ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16 عبارة تقيس الإنهاك والانفصال عن العمل؛ مناسب لقطاعات وظيفية متنوعة وليس الخدمات الإنسانية فقط</a:t>
            </a:r>
            <a:endParaRPr lang="en-US" sz="1600" noProof="1"/>
          </a:p>
        </p:txBody>
      </p:sp>
      <p:sp>
        <p:nvSpPr>
          <p:cNvPr id="10" name="Rounded Rectangle 8"/>
          <p:cNvSpPr/>
          <p:nvPr/>
        </p:nvSpPr>
        <p:spPr>
          <a:xfrm>
            <a:off x="594360" y="150876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TextBox 9"/>
          <p:cNvSpPr txBox="1"/>
          <p:nvPr/>
        </p:nvSpPr>
        <p:spPr>
          <a:xfrm>
            <a:off x="848360" y="168656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F07B3A"/>
                </a:solidFill>
                <a:latin typeface="Arial"/>
                <a:ea typeface="Arial"/>
              </a:rPr>
              <a:t>CBI — كوبنهاغن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19 عبارة تفصل بين الاحتراق الشخصي، والمرتبط بالعمل، والمرتبط بالعملاء؛ متاح مجانًا للاستخدام البحثي</a:t>
            </a:r>
            <a:endParaRPr lang="en-US" sz="1600" noProof="1"/>
          </a:p>
        </p:txBody>
      </p:sp>
      <p:sp>
        <p:nvSpPr>
          <p:cNvPr id="12" name="Rounded Rectangle 10"/>
          <p:cNvSpPr/>
          <p:nvPr/>
        </p:nvSpPr>
        <p:spPr>
          <a:xfrm>
            <a:off x="6248400" y="384048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6502400" y="401828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C0392B"/>
                </a:solidFill>
                <a:latin typeface="Arial"/>
                <a:ea typeface="Arial"/>
              </a:rPr>
              <a:t>BAT — أداة تقييم الاحتراق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23 عبارة تقيس الإنهاك والتباعد الذهني وضعف التحكم المعرفي والعاطفي، مع أعراض ثانوية مرافقة</a:t>
            </a:r>
            <a:endParaRPr lang="en-US" sz="16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384048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TextBox 13"/>
          <p:cNvSpPr txBox="1"/>
          <p:nvPr/>
        </p:nvSpPr>
        <p:spPr>
          <a:xfrm>
            <a:off x="848360" y="4018280"/>
            <a:ext cx="4841240" cy="1747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8E44AD"/>
                </a:solidFill>
                <a:latin typeface="Arial"/>
                <a:ea typeface="Arial"/>
              </a:rPr>
              <a:t>SMBM — شيروم-ملامد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يركز على استنزاف الطاقة الجسدية والعاطفية والمعرفية؛ حساس لتتبع التغير عبر الزمن</a:t>
            </a:r>
            <a:endParaRPr lang="en-US" sz="1600" noProof="1"/>
          </a:p>
        </p:txBody>
      </p:sp>
      <p:sp>
        <p:nvSpPr>
          <p:cNvPr id="16" name="TextBox 14"/>
          <p:cNvSpPr txBox="1"/>
          <p:nvPr/>
        </p:nvSpPr>
        <p:spPr>
          <a:xfrm>
            <a:off x="685800" y="626364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اختيار الأداة يعتمد على الهدف: فحص سريع، بحث علمي، أو متابعة أثر التدخلات — ولا يغني أي مقياس عن التقييم الإكلينيكي</a:t>
            </a:r>
            <a:endParaRPr lang="en-US" sz="1400" noProof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21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الوقاية والتدخلات على المستوى الفردي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8183880" y="1508760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8183880" y="1508760"/>
            <a:ext cx="502920" cy="2057400"/>
          </a:xfrm>
          <a:prstGeom prst="roundRect">
            <a:avLst>
              <a:gd name="adj" fmla="val 25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8275320" y="2148840"/>
            <a:ext cx="3200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Arial"/>
                <a:ea typeface="Arial"/>
              </a:rPr>
              <a:t>1</a:t>
            </a:r>
            <a:endParaRPr lang="en-US" sz="2400" noProof="1"/>
          </a:p>
        </p:txBody>
      </p:sp>
      <p:sp>
        <p:nvSpPr>
          <p:cNvPr id="11" name="TextBox 9"/>
          <p:cNvSpPr txBox="1"/>
          <p:nvPr/>
        </p:nvSpPr>
        <p:spPr>
          <a:xfrm>
            <a:off x="9126220" y="1902460"/>
            <a:ext cx="213995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148F8A"/>
                </a:solidFill>
                <a:latin typeface="Arial"/>
                <a:ea typeface="Arial"/>
              </a:rPr>
              <a:t>إدارة الحدود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أوقات محددة للعمل والدراسة، وتعلم قول "لا" بلباقة</a:t>
            </a:r>
            <a:endParaRPr lang="en-US" sz="1600" noProof="1"/>
          </a:p>
        </p:txBody>
      </p:sp>
      <p:sp>
        <p:nvSpPr>
          <p:cNvPr id="12" name="Rounded Rectangle 10"/>
          <p:cNvSpPr/>
          <p:nvPr/>
        </p:nvSpPr>
        <p:spPr>
          <a:xfrm>
            <a:off x="4389120" y="1508760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Rounded Rectangle 11"/>
          <p:cNvSpPr/>
          <p:nvPr/>
        </p:nvSpPr>
        <p:spPr>
          <a:xfrm>
            <a:off x="4389120" y="1508760"/>
            <a:ext cx="502920" cy="2057400"/>
          </a:xfrm>
          <a:prstGeom prst="roundRect">
            <a:avLst>
              <a:gd name="adj" fmla="val 25000"/>
            </a:avLst>
          </a:prstGeom>
          <a:solidFill>
            <a:srgbClr val="27AE60"/>
          </a:solidFill>
          <a:ln>
            <a:noFill/>
          </a:ln>
        </p:spPr>
      </p:sp>
      <p:sp>
        <p:nvSpPr>
          <p:cNvPr id="14" name="TextBox 12"/>
          <p:cNvSpPr txBox="1"/>
          <p:nvPr/>
        </p:nvSpPr>
        <p:spPr>
          <a:xfrm>
            <a:off x="4480560" y="2148840"/>
            <a:ext cx="3200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Arial"/>
                <a:ea typeface="Arial"/>
              </a:rPr>
              <a:t>2</a:t>
            </a:r>
            <a:endParaRPr lang="en-US" sz="2400" noProof="1"/>
          </a:p>
        </p:txBody>
      </p:sp>
      <p:sp>
        <p:nvSpPr>
          <p:cNvPr id="15" name="TextBox 13"/>
          <p:cNvSpPr txBox="1"/>
          <p:nvPr/>
        </p:nvSpPr>
        <p:spPr>
          <a:xfrm>
            <a:off x="5331460" y="1902460"/>
            <a:ext cx="213995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27AE60"/>
                </a:solidFill>
                <a:latin typeface="Arial"/>
                <a:ea typeface="Arial"/>
              </a:rPr>
              <a:t>النوم والحركة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7–9 ساعات نوم، ونشاط بدني منتظم كمنظم للتوتر</a:t>
            </a:r>
            <a:endParaRPr lang="en-US" sz="1600" noProof="1"/>
          </a:p>
        </p:txBody>
      </p:sp>
      <p:sp>
        <p:nvSpPr>
          <p:cNvPr id="16" name="Rounded Rectangle 14"/>
          <p:cNvSpPr/>
          <p:nvPr/>
        </p:nvSpPr>
        <p:spPr>
          <a:xfrm>
            <a:off x="594360" y="1508760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7" name="Rounded Rectangle 15"/>
          <p:cNvSpPr/>
          <p:nvPr/>
        </p:nvSpPr>
        <p:spPr>
          <a:xfrm>
            <a:off x="594360" y="1508760"/>
            <a:ext cx="502920" cy="2057400"/>
          </a:xfrm>
          <a:prstGeom prst="roundRect">
            <a:avLst>
              <a:gd name="adj" fmla="val 25000"/>
            </a:avLst>
          </a:prstGeom>
          <a:solidFill>
            <a:srgbClr val="F07B3A"/>
          </a:solidFill>
          <a:ln>
            <a:noFill/>
          </a:ln>
        </p:spPr>
      </p:sp>
      <p:sp>
        <p:nvSpPr>
          <p:cNvPr id="18" name="TextBox 16"/>
          <p:cNvSpPr txBox="1"/>
          <p:nvPr/>
        </p:nvSpPr>
        <p:spPr>
          <a:xfrm>
            <a:off x="685800" y="2148840"/>
            <a:ext cx="3200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Arial"/>
                <a:ea typeface="Arial"/>
              </a:rPr>
              <a:t>3</a:t>
            </a:r>
            <a:endParaRPr lang="en-US" sz="2400" noProof="1"/>
          </a:p>
        </p:txBody>
      </p:sp>
      <p:sp>
        <p:nvSpPr>
          <p:cNvPr id="19" name="TextBox 17"/>
          <p:cNvSpPr txBox="1"/>
          <p:nvPr/>
        </p:nvSpPr>
        <p:spPr>
          <a:xfrm>
            <a:off x="1536700" y="1902460"/>
            <a:ext cx="213995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F07B3A"/>
                </a:solidFill>
                <a:latin typeface="Arial"/>
                <a:ea typeface="Arial"/>
              </a:rPr>
              <a:t>التقنيات الاسترخائية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تنفس عميق، تأمل، يوغا — 10 دقائق يوميًا تصنع فرقًا</a:t>
            </a:r>
            <a:endParaRPr lang="en-US" sz="1600" noProof="1"/>
          </a:p>
        </p:txBody>
      </p:sp>
      <p:sp>
        <p:nvSpPr>
          <p:cNvPr id="20" name="Rounded Rectangle 18"/>
          <p:cNvSpPr/>
          <p:nvPr/>
        </p:nvSpPr>
        <p:spPr>
          <a:xfrm>
            <a:off x="8183880" y="3794760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1" name="Rounded Rectangle 19"/>
          <p:cNvSpPr/>
          <p:nvPr/>
        </p:nvSpPr>
        <p:spPr>
          <a:xfrm>
            <a:off x="8183880" y="3794760"/>
            <a:ext cx="502920" cy="2057400"/>
          </a:xfrm>
          <a:prstGeom prst="roundRect">
            <a:avLst>
              <a:gd name="adj" fmla="val 25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22" name="TextBox 20"/>
          <p:cNvSpPr txBox="1"/>
          <p:nvPr/>
        </p:nvSpPr>
        <p:spPr>
          <a:xfrm>
            <a:off x="8275320" y="4434840"/>
            <a:ext cx="3200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Arial"/>
                <a:ea typeface="Arial"/>
              </a:rPr>
              <a:t>4</a:t>
            </a:r>
            <a:endParaRPr lang="en-US" sz="2400" noProof="1"/>
          </a:p>
        </p:txBody>
      </p:sp>
      <p:sp>
        <p:nvSpPr>
          <p:cNvPr id="23" name="TextBox 21"/>
          <p:cNvSpPr txBox="1"/>
          <p:nvPr/>
        </p:nvSpPr>
        <p:spPr>
          <a:xfrm>
            <a:off x="9126220" y="4188460"/>
            <a:ext cx="213995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C0392B"/>
                </a:solidFill>
                <a:latin typeface="Arial"/>
                <a:ea typeface="Arial"/>
              </a:rPr>
              <a:t>التغذية والراحة الفعلية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فواصل حقيقية بعيدًا عن الشاشات، ووجبات منتظمة</a:t>
            </a:r>
            <a:endParaRPr lang="en-US" sz="1600" noProof="1"/>
          </a:p>
        </p:txBody>
      </p:sp>
      <p:sp>
        <p:nvSpPr>
          <p:cNvPr id="24" name="Rounded Rectangle 22"/>
          <p:cNvSpPr/>
          <p:nvPr/>
        </p:nvSpPr>
        <p:spPr>
          <a:xfrm>
            <a:off x="4389120" y="3794760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5" name="Rounded Rectangle 23"/>
          <p:cNvSpPr/>
          <p:nvPr/>
        </p:nvSpPr>
        <p:spPr>
          <a:xfrm>
            <a:off x="4389120" y="3794760"/>
            <a:ext cx="502920" cy="2057400"/>
          </a:xfrm>
          <a:prstGeom prst="roundRect">
            <a:avLst>
              <a:gd name="adj" fmla="val 25000"/>
            </a:avLst>
          </a:prstGeom>
          <a:solidFill>
            <a:srgbClr val="0F3045"/>
          </a:solidFill>
          <a:ln>
            <a:noFill/>
          </a:ln>
        </p:spPr>
      </p:sp>
      <p:sp>
        <p:nvSpPr>
          <p:cNvPr id="26" name="TextBox 24"/>
          <p:cNvSpPr txBox="1"/>
          <p:nvPr/>
        </p:nvSpPr>
        <p:spPr>
          <a:xfrm>
            <a:off x="4480560" y="4434840"/>
            <a:ext cx="3200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Arial"/>
                <a:ea typeface="Arial"/>
              </a:rPr>
              <a:t>5</a:t>
            </a:r>
            <a:endParaRPr lang="en-US" sz="2400" noProof="1"/>
          </a:p>
        </p:txBody>
      </p:sp>
      <p:sp>
        <p:nvSpPr>
          <p:cNvPr id="27" name="TextBox 25"/>
          <p:cNvSpPr txBox="1"/>
          <p:nvPr/>
        </p:nvSpPr>
        <p:spPr>
          <a:xfrm>
            <a:off x="5331460" y="4188460"/>
            <a:ext cx="213995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التواصل الاجتماعي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الدعم من العائلة والأصدقاء كمصدر أساسي للموارد</a:t>
            </a:r>
            <a:endParaRPr lang="en-US" sz="1600" noProof="1"/>
          </a:p>
        </p:txBody>
      </p:sp>
      <p:sp>
        <p:nvSpPr>
          <p:cNvPr id="28" name="Rounded Rectangle 26"/>
          <p:cNvSpPr/>
          <p:nvPr/>
        </p:nvSpPr>
        <p:spPr>
          <a:xfrm>
            <a:off x="594360" y="3794760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9" name="Rounded Rectangle 27"/>
          <p:cNvSpPr/>
          <p:nvPr/>
        </p:nvSpPr>
        <p:spPr>
          <a:xfrm>
            <a:off x="594360" y="3794760"/>
            <a:ext cx="502920" cy="2057400"/>
          </a:xfrm>
          <a:prstGeom prst="roundRect">
            <a:avLst>
              <a:gd name="adj" fmla="val 25000"/>
            </a:avLst>
          </a:prstGeom>
          <a:solidFill>
            <a:srgbClr val="8E44AD"/>
          </a:solidFill>
          <a:ln>
            <a:noFill/>
          </a:ln>
        </p:spPr>
      </p:sp>
      <p:sp>
        <p:nvSpPr>
          <p:cNvPr id="30" name="TextBox 28"/>
          <p:cNvSpPr txBox="1"/>
          <p:nvPr/>
        </p:nvSpPr>
        <p:spPr>
          <a:xfrm>
            <a:off x="685800" y="4434840"/>
            <a:ext cx="3200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Arial"/>
                <a:ea typeface="Arial"/>
              </a:rPr>
              <a:t>6</a:t>
            </a:r>
            <a:endParaRPr lang="en-US" sz="2400" noProof="1"/>
          </a:p>
        </p:txBody>
      </p:sp>
      <p:sp>
        <p:nvSpPr>
          <p:cNvPr id="31" name="TextBox 29"/>
          <p:cNvSpPr txBox="1"/>
          <p:nvPr/>
        </p:nvSpPr>
        <p:spPr>
          <a:xfrm>
            <a:off x="1536700" y="4188460"/>
            <a:ext cx="2139950" cy="1316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600" b="1" noProof="1">
                <a:solidFill>
                  <a:srgbClr val="8E44AD"/>
                </a:solidFill>
                <a:latin typeface="Arial"/>
                <a:ea typeface="Arial"/>
              </a:rPr>
              <a:t>الأهداف الواقعية</a:t>
            </a:r>
            <a:endParaRPr lang="en-US" sz="1600" noProof="1"/>
          </a:p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تقسيم المهام الكبيرة، والتوقف عن مطاردة الكمال</a:t>
            </a:r>
            <a:endParaRPr lang="en-US" sz="1600" noProof="1"/>
          </a:p>
        </p:txBody>
      </p:sp>
      <p:sp>
        <p:nvSpPr>
          <p:cNvPr id="32" name="TextBox 30"/>
          <p:cNvSpPr txBox="1"/>
          <p:nvPr/>
        </p:nvSpPr>
        <p:spPr>
          <a:xfrm>
            <a:off x="685800" y="621792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600" b="1" noProof="1">
                <a:solidFill>
                  <a:srgbClr val="0F3045"/>
                </a:solidFill>
                <a:latin typeface="Arial"/>
                <a:ea typeface="Arial"/>
              </a:rPr>
              <a:t>القاعدة الذهبية: الاستشفاء ليس ترفًا — إنما جزء من الأداء المستدام</a:t>
            </a:r>
            <a:endParaRPr lang="en-US" sz="1600" noProof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22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المستوى التنظيمي والعلاج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5989320" y="1417320"/>
            <a:ext cx="557784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TextBox 7"/>
          <p:cNvSpPr txBox="1"/>
          <p:nvPr/>
        </p:nvSpPr>
        <p:spPr>
          <a:xfrm>
            <a:off x="6309360" y="1600200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148F8A"/>
                </a:solidFill>
                <a:latin typeface="Arial"/>
                <a:ea typeface="Arial"/>
              </a:rPr>
              <a:t>تدخلات المؤسسات (أهم من الفردية!)</a:t>
            </a:r>
            <a:endParaRPr lang="en-US" sz="1800" noProof="1"/>
          </a:p>
        </p:txBody>
      </p:sp>
      <p:sp>
        <p:nvSpPr>
          <p:cNvPr id="10" name="TextBox 8"/>
          <p:cNvSpPr txBox="1"/>
          <p:nvPr/>
        </p:nvSpPr>
        <p:spPr>
          <a:xfrm>
            <a:off x="6474460" y="2313940"/>
            <a:ext cx="4608830" cy="18656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إعادة توزيع الأعباء وواقعية المهام والمواعيد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ثقافة الاعتراف والتغذية الراجعة العادلة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منح الحرية والاستقلالية في طريقة الإنجاز</a:t>
            </a:r>
            <a:endParaRPr lang="en-US" sz="1500" noProof="1"/>
          </a:p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• برامج دعم نفسي في مكان العمل/الجامعة</a:t>
            </a:r>
            <a:endParaRPr lang="en-US" sz="15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89320" y="4663440"/>
            <a:ext cx="55778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Box 10"/>
          <p:cNvSpPr txBox="1"/>
          <p:nvPr/>
        </p:nvSpPr>
        <p:spPr>
          <a:xfrm>
            <a:off x="6309360" y="4846320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C0392B"/>
                </a:solidFill>
                <a:latin typeface="Arial"/>
                <a:ea typeface="Arial"/>
              </a:rPr>
              <a:t>متى تطلب المساعدة المختصة؟</a:t>
            </a:r>
            <a:endParaRPr lang="en-US" sz="1800" noProof="1"/>
          </a:p>
        </p:txBody>
      </p:sp>
      <p:sp>
        <p:nvSpPr>
          <p:cNvPr id="13" name="TextBox 11"/>
          <p:cNvSpPr txBox="1"/>
          <p:nvPr/>
        </p:nvSpPr>
        <p:spPr>
          <a:xfrm>
            <a:off x="6474460" y="5514340"/>
            <a:ext cx="4608830" cy="6769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55646C"/>
                </a:solidFill>
                <a:latin typeface="Arial"/>
                <a:ea typeface="Arial"/>
              </a:rPr>
              <a:t>عند استمرار الأعراض أسابيع وتعطّل الأداء اليومي: اختصاصي نفسي أو طبيب نفسي</a:t>
            </a:r>
            <a:endParaRPr lang="en-US" sz="1500" noProof="1"/>
          </a:p>
        </p:txBody>
      </p:sp>
      <p:sp>
        <p:nvSpPr>
          <p:cNvPr id="14" name="Rounded Rectangle 12"/>
          <p:cNvSpPr/>
          <p:nvPr/>
        </p:nvSpPr>
        <p:spPr>
          <a:xfrm>
            <a:off x="594360" y="1417320"/>
            <a:ext cx="5120640" cy="5029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5" name="TextBox 13"/>
          <p:cNvSpPr txBox="1"/>
          <p:nvPr/>
        </p:nvSpPr>
        <p:spPr>
          <a:xfrm>
            <a:off x="914400" y="1600200"/>
            <a:ext cx="44805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F07B3A"/>
                </a:solidFill>
                <a:latin typeface="Arial"/>
                <a:ea typeface="Arial"/>
              </a:rPr>
              <a:t>خطة التعافي من الاحتراق</a:t>
            </a:r>
            <a:endParaRPr lang="en-US" sz="1800" noProof="1"/>
          </a:p>
        </p:txBody>
      </p:sp>
      <p:sp>
        <p:nvSpPr>
          <p:cNvPr id="16" name="Rounded Rectangle 14"/>
          <p:cNvSpPr/>
          <p:nvPr/>
        </p:nvSpPr>
        <p:spPr>
          <a:xfrm>
            <a:off x="822960" y="2148840"/>
            <a:ext cx="4663440" cy="7493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17" name="TextBox 15"/>
          <p:cNvSpPr txBox="1"/>
          <p:nvPr/>
        </p:nvSpPr>
        <p:spPr>
          <a:xfrm>
            <a:off x="1023620" y="2303780"/>
            <a:ext cx="4260850" cy="439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0F3045"/>
                </a:solidFill>
                <a:latin typeface="Arial"/>
                <a:ea typeface="Arial"/>
              </a:rPr>
              <a:t>1. الاعتراف والتوقف — تسمية المشكلة أولًا، وإيقاف نزيف الطاقة</a:t>
            </a:r>
            <a:endParaRPr lang="en-US" sz="1350" noProof="1"/>
          </a:p>
        </p:txBody>
      </p:sp>
      <p:sp>
        <p:nvSpPr>
          <p:cNvPr id="18" name="Rounded Rectangle 16"/>
          <p:cNvSpPr/>
          <p:nvPr/>
        </p:nvSpPr>
        <p:spPr>
          <a:xfrm>
            <a:off x="822960" y="2999740"/>
            <a:ext cx="4663440" cy="7493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19" name="TextBox 17"/>
          <p:cNvSpPr txBox="1"/>
          <p:nvPr/>
        </p:nvSpPr>
        <p:spPr>
          <a:xfrm>
            <a:off x="1023620" y="3154680"/>
            <a:ext cx="4260850" cy="439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0F3045"/>
                </a:solidFill>
                <a:latin typeface="Arial"/>
                <a:ea typeface="Arial"/>
              </a:rPr>
              <a:t>2. التهدئة والاستشفاء — راحة حقيقية ونوم وتواصل اجتماعي</a:t>
            </a:r>
            <a:endParaRPr lang="en-US" sz="1350" noProof="1"/>
          </a:p>
        </p:txBody>
      </p:sp>
      <p:sp>
        <p:nvSpPr>
          <p:cNvPr id="20" name="Rounded Rectangle 18"/>
          <p:cNvSpPr/>
          <p:nvPr/>
        </p:nvSpPr>
        <p:spPr>
          <a:xfrm>
            <a:off x="822960" y="3849370"/>
            <a:ext cx="4663440" cy="7493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21" name="TextBox 19"/>
          <p:cNvSpPr txBox="1"/>
          <p:nvPr/>
        </p:nvSpPr>
        <p:spPr>
          <a:xfrm>
            <a:off x="1023620" y="4005580"/>
            <a:ext cx="4260850" cy="439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0F3045"/>
                </a:solidFill>
                <a:latin typeface="Arial"/>
                <a:ea typeface="Arial"/>
              </a:rPr>
              <a:t>3. إعادة البناء — أهداف صغيرة قابلة للتحقيق وحدود واضحة</a:t>
            </a:r>
            <a:endParaRPr lang="en-US" sz="1350" noProof="1"/>
          </a:p>
        </p:txBody>
      </p:sp>
      <p:sp>
        <p:nvSpPr>
          <p:cNvPr id="22" name="Rounded Rectangle 20"/>
          <p:cNvSpPr/>
          <p:nvPr/>
        </p:nvSpPr>
        <p:spPr>
          <a:xfrm>
            <a:off x="822960" y="4700270"/>
            <a:ext cx="4663440" cy="7493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23" name="TextBox 21"/>
          <p:cNvSpPr txBox="1"/>
          <p:nvPr/>
        </p:nvSpPr>
        <p:spPr>
          <a:xfrm>
            <a:off x="1023620" y="4855210"/>
            <a:ext cx="4260850" cy="439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0F3045"/>
                </a:solidFill>
                <a:latin typeface="Arial"/>
                <a:ea typeface="Arial"/>
              </a:rPr>
              <a:t>4. مراجعة السياق — حوار مع الإدارة أو النظر بتغيير البيئة</a:t>
            </a:r>
            <a:endParaRPr lang="en-US" sz="1350" noProof="1"/>
          </a:p>
        </p:txBody>
      </p:sp>
      <p:sp>
        <p:nvSpPr>
          <p:cNvPr id="24" name="Rounded Rectangle 22"/>
          <p:cNvSpPr/>
          <p:nvPr/>
        </p:nvSpPr>
        <p:spPr>
          <a:xfrm>
            <a:off x="822960" y="5549900"/>
            <a:ext cx="4663440" cy="7493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>
            <a:noFill/>
          </a:ln>
        </p:spPr>
      </p:sp>
      <p:sp>
        <p:nvSpPr>
          <p:cNvPr id="25" name="TextBox 23"/>
          <p:cNvSpPr txBox="1"/>
          <p:nvPr/>
        </p:nvSpPr>
        <p:spPr>
          <a:xfrm>
            <a:off x="1023620" y="5706110"/>
            <a:ext cx="4260850" cy="439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50" noProof="1">
                <a:solidFill>
                  <a:srgbClr val="0F3045"/>
                </a:solidFill>
                <a:latin typeface="Arial"/>
                <a:ea typeface="Arial"/>
              </a:rPr>
              <a:t>5. الوقاية المستقبلية — عادات روتينية وعلامات إنذار مبكرة</a:t>
            </a:r>
            <a:endParaRPr lang="en-US" sz="1350" noProof="1"/>
          </a:p>
        </p:txBody>
      </p:sp>
      <p:sp>
        <p:nvSpPr>
          <p:cNvPr id="26" name="TextBox 24"/>
          <p:cNvSpPr/>
          <p:nvPr/>
        </p:nvSpPr>
        <p:spPr>
          <a:xfrm>
            <a:off x="594360" y="6446520"/>
            <a:ext cx="10972800" cy="3200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5156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4" name="Rectangle 3"/>
          <p:cNvSpPr/>
          <p:nvPr/>
        </p:nvSpPr>
        <p:spPr>
          <a:xfrm>
            <a:off x="0" y="1051560"/>
            <a:ext cx="12192000" cy="82550"/>
          </a:xfrm>
          <a:prstGeom prst="rect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5" name="Oval 4-shape"/>
          <p:cNvSpPr/>
          <p:nvPr/>
        </p:nvSpPr>
        <p:spPr>
          <a:xfrm>
            <a:off x="320040" y="200660"/>
            <a:ext cx="657860" cy="65786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6" name="Oval 4-text"/>
          <p:cNvSpPr txBox="1"/>
          <p:nvPr/>
        </p:nvSpPr>
        <p:spPr>
          <a:xfrm>
            <a:off x="320040" y="200660"/>
            <a:ext cx="657860" cy="657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Arial"/>
                <a:ea typeface="Arial"/>
              </a:rPr>
              <a:t>23</a:t>
            </a:r>
            <a:endParaRPr lang="en-US" sz="2000" noProof="1"/>
          </a:p>
        </p:txBody>
      </p:sp>
      <p:sp>
        <p:nvSpPr>
          <p:cNvPr id="7" name="TextBox 5"/>
          <p:cNvSpPr txBox="1"/>
          <p:nvPr/>
        </p:nvSpPr>
        <p:spPr>
          <a:xfrm>
            <a:off x="1280160" y="165100"/>
            <a:ext cx="1045464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3000" b="1" noProof="1">
                <a:solidFill>
                  <a:srgbClr val="FFFFFF"/>
                </a:solidFill>
                <a:latin typeface="Arial"/>
                <a:ea typeface="Arial"/>
              </a:rPr>
              <a:t>خطة التعافي في 30 يومًا ومتى تطلب المساعدة</a:t>
            </a:r>
            <a:endParaRPr lang="en-US" sz="3000" noProof="1"/>
          </a:p>
        </p:txBody>
      </p:sp>
      <p:sp>
        <p:nvSpPr>
          <p:cNvPr id="8" name="Rounded Rectangle 6"/>
          <p:cNvSpPr/>
          <p:nvPr/>
        </p:nvSpPr>
        <p:spPr>
          <a:xfrm>
            <a:off x="6248400" y="1422400"/>
            <a:ext cx="5349240" cy="4318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Rounded Rectangle 7"/>
          <p:cNvSpPr/>
          <p:nvPr/>
        </p:nvSpPr>
        <p:spPr>
          <a:xfrm>
            <a:off x="11333480" y="1574800"/>
            <a:ext cx="177800" cy="4013200"/>
          </a:xfrm>
          <a:prstGeom prst="roundRect">
            <a:avLst>
              <a:gd name="adj" fmla="val 50000"/>
            </a:avLst>
          </a:prstGeom>
          <a:solidFill>
            <a:srgbClr val="148F8A"/>
          </a:solidFill>
          <a:ln>
            <a:noFill/>
          </a:ln>
        </p:spPr>
      </p:sp>
      <p:sp>
        <p:nvSpPr>
          <p:cNvPr id="10" name="TextBox 8"/>
          <p:cNvSpPr txBox="1"/>
          <p:nvPr/>
        </p:nvSpPr>
        <p:spPr>
          <a:xfrm>
            <a:off x="6553200" y="1638300"/>
            <a:ext cx="4521200" cy="3886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148F8A"/>
                </a:solidFill>
                <a:latin typeface="Arial"/>
                <a:ea typeface="Arial"/>
              </a:rPr>
              <a:t>خطة 30 يومًا للتعافي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800"/>
              </a:spcBef>
            </a:pPr>
            <a:r>
              <a:rPr lang="en-US" sz="1450" b="1" noProof="1">
                <a:solidFill>
                  <a:srgbClr val="0F3045"/>
                </a:solidFill>
                <a:latin typeface="Arial"/>
                <a:ea typeface="Arial"/>
              </a:rPr>
              <a:t>الأسبوع 1 — التشخيص:</a:t>
            </a: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 تتبع الطاقة والمزاج وتحديد أكبر مصادر الضغط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b="1" noProof="1">
                <a:solidFill>
                  <a:srgbClr val="0F3045"/>
                </a:solidFill>
                <a:latin typeface="Arial"/>
                <a:ea typeface="Arial"/>
              </a:rPr>
              <a:t>الأسبوع 2 — الأساسيات:</a:t>
            </a: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 نوم منتظم، حدود واضحة، إيقاف الالتزامات غير الضرورية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b="1" noProof="1">
                <a:solidFill>
                  <a:srgbClr val="0F3045"/>
                </a:solidFill>
                <a:latin typeface="Arial"/>
                <a:ea typeface="Arial"/>
              </a:rPr>
              <a:t>الأسبوع 3 — إعادة التنظيم:</a:t>
            </a: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 تفويض المهام، ترتيب الأولويات، استعادة نشاط ممتع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b="1" noProof="1">
                <a:solidFill>
                  <a:srgbClr val="0F3045"/>
                </a:solidFill>
                <a:latin typeface="Arial"/>
                <a:ea typeface="Arial"/>
              </a:rPr>
              <a:t>الأسبوع 4 — الاستدامة:</a:t>
            </a:r>
            <a:r>
              <a:rPr lang="en-US" sz="1400" noProof="1">
                <a:solidFill>
                  <a:srgbClr val="55646C"/>
                </a:solidFill>
                <a:latin typeface="Arial"/>
                <a:ea typeface="Arial"/>
              </a:rPr>
              <a:t> مراجعة التحسن وتثبيت عادات واقية طويلة المدى</a:t>
            </a:r>
            <a:endParaRPr lang="en-US" sz="1600" noProof="1"/>
          </a:p>
        </p:txBody>
      </p:sp>
      <p:sp>
        <p:nvSpPr>
          <p:cNvPr id="11" name="Rounded Rectangle 9"/>
          <p:cNvSpPr/>
          <p:nvPr/>
        </p:nvSpPr>
        <p:spPr>
          <a:xfrm>
            <a:off x="594360" y="1422400"/>
            <a:ext cx="5349240" cy="4318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Rounded Rectangle 10"/>
          <p:cNvSpPr/>
          <p:nvPr/>
        </p:nvSpPr>
        <p:spPr>
          <a:xfrm>
            <a:off x="5679440" y="1574800"/>
            <a:ext cx="177800" cy="401320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>
            <a:noFill/>
          </a:ln>
        </p:spPr>
      </p:sp>
      <p:sp>
        <p:nvSpPr>
          <p:cNvPr id="13" name="TextBox 11"/>
          <p:cNvSpPr txBox="1"/>
          <p:nvPr/>
        </p:nvSpPr>
        <p:spPr>
          <a:xfrm>
            <a:off x="899160" y="1638300"/>
            <a:ext cx="4521200" cy="3886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" b="1" noProof="1">
                <a:solidFill>
                  <a:srgbClr val="C0392B"/>
                </a:solidFill>
                <a:latin typeface="Arial"/>
                <a:ea typeface="Arial"/>
              </a:rPr>
              <a:t>اطلب مساعدة مختصة فورًا عند: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8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استمرار الأعراض أكثر من أسبوعين رغم الراحة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أفكار إيذاء النفس أو شعور غامر باليأس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اللجوء إلى المنومات أو المنبهات أو الكحول للتكيف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600"/>
              </a:spcBef>
            </a:pPr>
            <a:r>
              <a:rPr lang="en-US" sz="1450" noProof="1">
                <a:solidFill>
                  <a:srgbClr val="55646C"/>
                </a:solidFill>
                <a:latin typeface="Arial"/>
                <a:ea typeface="Arial"/>
              </a:rPr>
              <a:t>• عجز واضح عن أداء المهام اليومية الأساسية</a:t>
            </a:r>
            <a:endParaRPr lang="en-US" sz="1600" noProof="1"/>
          </a:p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0F3045"/>
                </a:solidFill>
                <a:latin typeface="Arial"/>
                <a:ea typeface="Arial"/>
              </a:rPr>
              <a:t>الطبيب النفسي أو المعالج المعرفي السلوكي (CBT) هما الخياران الأكثر دعمًا بالأدلة</a:t>
            </a:r>
            <a:endParaRPr lang="en-US" sz="1600" noProof="1"/>
          </a:p>
        </p:txBody>
      </p:sp>
      <p:sp>
        <p:nvSpPr>
          <p:cNvPr id="14" name="TextBox 12"/>
          <p:cNvSpPr txBox="1"/>
          <p:nvPr/>
        </p:nvSpPr>
        <p:spPr>
          <a:xfrm>
            <a:off x="685800" y="6070600"/>
            <a:ext cx="1078992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500" b="1" noProof="1">
                <a:solidFill>
                  <a:srgbClr val="148F8A"/>
                </a:solidFill>
                <a:latin typeface="Arial"/>
                <a:ea typeface="Arial"/>
              </a:rPr>
              <a:t>طلب المساعدة مبكرًا علامة وعي لا ضعف — وكلما بدأ التدخل أبكر كان التعافي أسرع وأعمق</a:t>
            </a:r>
            <a:endParaRPr lang="en-US" sz="1500" noProof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3045"/>
          </a:solidFill>
          <a:ln>
            <a:noFill/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109220"/>
          </a:xfrm>
          <a:prstGeom prst="rect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4" name="TextBox 3"/>
          <p:cNvSpPr txBox="1"/>
          <p:nvPr/>
        </p:nvSpPr>
        <p:spPr>
          <a:xfrm>
            <a:off x="1005840" y="548640"/>
            <a:ext cx="1018032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3400" b="1" noProof="1">
                <a:solidFill>
                  <a:srgbClr val="FFFFFF"/>
                </a:solidFill>
                <a:latin typeface="Arial"/>
                <a:ea typeface="Arial"/>
              </a:rPr>
              <a:t>خلاصة العرض</a:t>
            </a:r>
            <a:endParaRPr lang="en-US" sz="3400" noProof="1"/>
          </a:p>
        </p:txBody>
      </p:sp>
      <p:sp>
        <p:nvSpPr>
          <p:cNvPr id="5" name="Rounded Rectangle 4"/>
          <p:cNvSpPr/>
          <p:nvPr/>
        </p:nvSpPr>
        <p:spPr>
          <a:xfrm>
            <a:off x="1463040" y="1600200"/>
            <a:ext cx="9235440" cy="749300"/>
          </a:xfrm>
          <a:prstGeom prst="roundRect">
            <a:avLst>
              <a:gd name="adj" fmla="val 8000"/>
            </a:avLst>
          </a:prstGeom>
          <a:solidFill>
            <a:srgbClr val="1B415B"/>
          </a:solidFill>
          <a:ln>
            <a:noFill/>
          </a:ln>
        </p:spPr>
      </p:sp>
      <p:sp>
        <p:nvSpPr>
          <p:cNvPr id="6" name="Oval 5"/>
          <p:cNvSpPr/>
          <p:nvPr/>
        </p:nvSpPr>
        <p:spPr>
          <a:xfrm>
            <a:off x="10698480" y="1774190"/>
            <a:ext cx="402590" cy="402590"/>
          </a:xfrm>
          <a:prstGeom prst="ellipse">
            <a:avLst/>
          </a:prstGeom>
          <a:solidFill>
            <a:srgbClr val="148F8A"/>
          </a:solidFill>
          <a:ln>
            <a:noFill/>
          </a:ln>
        </p:spPr>
      </p:sp>
      <p:sp>
        <p:nvSpPr>
          <p:cNvPr id="7" name="TextBox 6"/>
          <p:cNvSpPr txBox="1"/>
          <p:nvPr/>
        </p:nvSpPr>
        <p:spPr>
          <a:xfrm>
            <a:off x="1902460" y="1811020"/>
            <a:ext cx="8357870" cy="3289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700" noProof="1">
                <a:solidFill>
                  <a:srgbClr val="FFFFFF"/>
                </a:solidFill>
                <a:latin typeface="Arial"/>
                <a:ea typeface="Arial"/>
              </a:rPr>
              <a:t>الاحتراق استجابة طبيعية لضغط مزمن غير مُدار — وليس ضعفًا شخصيًا</a:t>
            </a:r>
            <a:endParaRPr lang="en-US" sz="1700" noProof="1"/>
          </a:p>
        </p:txBody>
      </p:sp>
      <p:sp>
        <p:nvSpPr>
          <p:cNvPr id="8" name="Rounded Rectangle 7"/>
          <p:cNvSpPr/>
          <p:nvPr/>
        </p:nvSpPr>
        <p:spPr>
          <a:xfrm>
            <a:off x="1463040" y="2496820"/>
            <a:ext cx="9235440" cy="749300"/>
          </a:xfrm>
          <a:prstGeom prst="roundRect">
            <a:avLst>
              <a:gd name="adj" fmla="val 8000"/>
            </a:avLst>
          </a:prstGeom>
          <a:solidFill>
            <a:srgbClr val="1B415B"/>
          </a:solidFill>
          <a:ln>
            <a:noFill/>
          </a:ln>
        </p:spPr>
      </p:sp>
      <p:sp>
        <p:nvSpPr>
          <p:cNvPr id="9" name="Oval 8"/>
          <p:cNvSpPr/>
          <p:nvPr/>
        </p:nvSpPr>
        <p:spPr>
          <a:xfrm>
            <a:off x="10698480" y="2669540"/>
            <a:ext cx="402590" cy="402590"/>
          </a:xfrm>
          <a:prstGeom prst="ellipse">
            <a:avLst/>
          </a:prstGeom>
          <a:solidFill>
            <a:srgbClr val="F07B3A"/>
          </a:solidFill>
          <a:ln>
            <a:noFill/>
          </a:ln>
        </p:spPr>
      </p:sp>
      <p:sp>
        <p:nvSpPr>
          <p:cNvPr id="10" name="TextBox 9"/>
          <p:cNvSpPr txBox="1"/>
          <p:nvPr/>
        </p:nvSpPr>
        <p:spPr>
          <a:xfrm>
            <a:off x="1902460" y="2706370"/>
            <a:ext cx="8357870" cy="3289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700" noProof="1">
                <a:solidFill>
                  <a:srgbClr val="FFFFFF"/>
                </a:solidFill>
                <a:latin typeface="Arial"/>
                <a:ea typeface="Arial"/>
              </a:rPr>
              <a:t>يتكون من ثلاثة أبعاد: إنهاك عاطفي، سخرية ولامبالاة، شعور بانخفاض الإنجاز</a:t>
            </a:r>
            <a:endParaRPr lang="en-US" sz="1700" noProof="1"/>
          </a:p>
        </p:txBody>
      </p:sp>
      <p:sp>
        <p:nvSpPr>
          <p:cNvPr id="11" name="Rounded Rectangle 10"/>
          <p:cNvSpPr/>
          <p:nvPr/>
        </p:nvSpPr>
        <p:spPr>
          <a:xfrm>
            <a:off x="1463040" y="3392170"/>
            <a:ext cx="9235440" cy="749300"/>
          </a:xfrm>
          <a:prstGeom prst="roundRect">
            <a:avLst>
              <a:gd name="adj" fmla="val 8000"/>
            </a:avLst>
          </a:prstGeom>
          <a:solidFill>
            <a:srgbClr val="1B415B"/>
          </a:solidFill>
          <a:ln>
            <a:noFill/>
          </a:ln>
        </p:spPr>
      </p:sp>
      <p:sp>
        <p:nvSpPr>
          <p:cNvPr id="12" name="Oval 11"/>
          <p:cNvSpPr/>
          <p:nvPr/>
        </p:nvSpPr>
        <p:spPr>
          <a:xfrm>
            <a:off x="10698480" y="3566160"/>
            <a:ext cx="402590" cy="40259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</p:sp>
      <p:sp>
        <p:nvSpPr>
          <p:cNvPr id="13" name="TextBox 12"/>
          <p:cNvSpPr txBox="1"/>
          <p:nvPr/>
        </p:nvSpPr>
        <p:spPr>
          <a:xfrm>
            <a:off x="1902460" y="3602990"/>
            <a:ext cx="8357870" cy="3289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700" noProof="1">
                <a:solidFill>
                  <a:srgbClr val="FFFFFF"/>
                </a:solidFill>
                <a:latin typeface="Arial"/>
                <a:ea typeface="Arial"/>
              </a:rPr>
              <a:t>الكشف المبكر عبر الاستبيانات الذاتية يحدّ من تفاقمه</a:t>
            </a:r>
            <a:endParaRPr lang="en-US" sz="1700" noProof="1"/>
          </a:p>
        </p:txBody>
      </p:sp>
      <p:sp>
        <p:nvSpPr>
          <p:cNvPr id="14" name="Rounded Rectangle 13"/>
          <p:cNvSpPr/>
          <p:nvPr/>
        </p:nvSpPr>
        <p:spPr>
          <a:xfrm>
            <a:off x="1463040" y="4288790"/>
            <a:ext cx="9235440" cy="749300"/>
          </a:xfrm>
          <a:prstGeom prst="roundRect">
            <a:avLst>
              <a:gd name="adj" fmla="val 8000"/>
            </a:avLst>
          </a:prstGeom>
          <a:solidFill>
            <a:srgbClr val="1B415B"/>
          </a:solidFill>
          <a:ln>
            <a:noFill/>
          </a:ln>
        </p:spPr>
      </p:sp>
      <p:sp>
        <p:nvSpPr>
          <p:cNvPr id="15" name="Oval 14"/>
          <p:cNvSpPr/>
          <p:nvPr/>
        </p:nvSpPr>
        <p:spPr>
          <a:xfrm>
            <a:off x="10698480" y="4462780"/>
            <a:ext cx="402590" cy="40259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</p:sp>
      <p:sp>
        <p:nvSpPr>
          <p:cNvPr id="16" name="TextBox 15"/>
          <p:cNvSpPr txBox="1"/>
          <p:nvPr/>
        </p:nvSpPr>
        <p:spPr>
          <a:xfrm>
            <a:off x="1902460" y="4498340"/>
            <a:ext cx="8357870" cy="3289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700" noProof="1">
                <a:solidFill>
                  <a:srgbClr val="FFFFFF"/>
                </a:solidFill>
                <a:latin typeface="Arial"/>
                <a:ea typeface="Arial"/>
              </a:rPr>
              <a:t>الوقاية فردية وتنظيمية: حدود صحية، موارد كافية، وعدالة في البيئة</a:t>
            </a:r>
            <a:endParaRPr lang="en-US" sz="1700" noProof="1"/>
          </a:p>
        </p:txBody>
      </p:sp>
      <p:sp>
        <p:nvSpPr>
          <p:cNvPr id="17" name="Rounded Rectangle 16"/>
          <p:cNvSpPr/>
          <p:nvPr/>
        </p:nvSpPr>
        <p:spPr>
          <a:xfrm>
            <a:off x="1463040" y="5184140"/>
            <a:ext cx="9235440" cy="749300"/>
          </a:xfrm>
          <a:prstGeom prst="roundRect">
            <a:avLst>
              <a:gd name="adj" fmla="val 8000"/>
            </a:avLst>
          </a:prstGeom>
          <a:solidFill>
            <a:srgbClr val="1B415B"/>
          </a:solidFill>
          <a:ln>
            <a:noFill/>
          </a:ln>
        </p:spPr>
      </p:sp>
      <p:sp>
        <p:nvSpPr>
          <p:cNvPr id="18" name="Oval 17"/>
          <p:cNvSpPr/>
          <p:nvPr/>
        </p:nvSpPr>
        <p:spPr>
          <a:xfrm>
            <a:off x="10698480" y="5358130"/>
            <a:ext cx="402590" cy="402590"/>
          </a:xfrm>
          <a:prstGeom prst="ellipse">
            <a:avLst/>
          </a:prstGeom>
          <a:solidFill>
            <a:srgbClr val="8E44AD"/>
          </a:solidFill>
          <a:ln>
            <a:noFill/>
          </a:ln>
        </p:spPr>
      </p:sp>
      <p:sp>
        <p:nvSpPr>
          <p:cNvPr id="19" name="TextBox 18"/>
          <p:cNvSpPr txBox="1"/>
          <p:nvPr/>
        </p:nvSpPr>
        <p:spPr>
          <a:xfrm>
            <a:off x="1902460" y="5394960"/>
            <a:ext cx="8357870" cy="3289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700" noProof="1">
                <a:solidFill>
                  <a:srgbClr val="FFFFFF"/>
                </a:solidFill>
                <a:latin typeface="Arial"/>
                <a:ea typeface="Arial"/>
              </a:rPr>
              <a:t>إذا استمرت الأعراض وتعطل الأداء: المساعدة المختصة ضرورة لا عيب</a:t>
            </a:r>
            <a:endParaRPr lang="en-US" sz="1700" noProof="1"/>
          </a:p>
        </p:txBody>
      </p:sp>
      <p:sp>
        <p:nvSpPr>
          <p:cNvPr id="20" name="TextBox 19"/>
          <p:cNvSpPr txBox="1"/>
          <p:nvPr/>
        </p:nvSpPr>
        <p:spPr>
          <a:xfrm>
            <a:off x="1005840" y="6309360"/>
            <a:ext cx="10180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2000" b="1" noProof="1">
                <a:solidFill>
                  <a:srgbClr val="F07B3A"/>
                </a:solidFill>
                <a:latin typeface="Arial"/>
                <a:ea typeface="Arial"/>
              </a:rPr>
              <a:t>شكرًا لحسن استماعكم — أسئلة ونقاش</a:t>
            </a:r>
            <a:endParaRPr lang="en-US" sz="200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2142</Words>
  <Application>Neo Design</Application>
  <PresentationFormat>Custom</PresentationFormat>
  <Paragraphs>332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PPTD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cp:lastModifiedBy>aa mm</cp:lastModifiedBy>
  <cp:revision>1</cp:revision>
  <dcterms:modified xsi:type="dcterms:W3CDTF">2026-10-04T05:46:10Z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/>
  </property>
</Properties>
</file>