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ources?zone=&amp;origin=NO%20ORIGIN%20DEFIN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2438399"/>
          </a:xfrm>
        </p:spPr>
        <p:txBody>
          <a:bodyPr>
            <a:normAutofit fontScale="90000"/>
          </a:bodyPr>
          <a:lstStyle/>
          <a:p>
            <a:r>
              <a:rPr lang="en-US" dirty="0"/>
              <a:t>H-Index of Scopus, Web of Sciences, and Google Scholar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Should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Considered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Scientific Promotion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467600" cy="1752600"/>
          </a:xfrm>
        </p:spPr>
        <p:txBody>
          <a:bodyPr/>
          <a:lstStyle/>
          <a:p>
            <a:r>
              <a:rPr lang="en-US" dirty="0"/>
              <a:t>Dr. Amal </a:t>
            </a:r>
            <a:r>
              <a:rPr lang="en-US" dirty="0" err="1"/>
              <a:t>Yousif</a:t>
            </a:r>
            <a:r>
              <a:rPr lang="en-US" dirty="0"/>
              <a:t> Al-</a:t>
            </a:r>
            <a:r>
              <a:rPr lang="en-US" dirty="0" err="1"/>
              <a:t>Yasiri</a:t>
            </a:r>
            <a:endParaRPr lang="en-US" dirty="0"/>
          </a:p>
          <a:p>
            <a:r>
              <a:rPr lang="en-US" dirty="0"/>
              <a:t>College of Dentistry- University of Baghdad</a:t>
            </a:r>
          </a:p>
        </p:txBody>
      </p:sp>
    </p:spTree>
    <p:extLst>
      <p:ext uri="{BB962C8B-B14F-4D97-AF65-F5344CB8AC3E}">
        <p14:creationId xmlns:p14="http://schemas.microsoft.com/office/powerpoint/2010/main" val="195110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of Science h-index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H-index </a:t>
            </a:r>
            <a:r>
              <a:rPr lang="en-US" dirty="0"/>
              <a:t>reflects the productivity of authors based on their publication and citation records</a:t>
            </a:r>
            <a:r>
              <a:rPr lang="en-US" dirty="0" smtClean="0"/>
              <a:t>.</a:t>
            </a:r>
          </a:p>
          <a:p>
            <a:r>
              <a:rPr lang="en-US" dirty="0"/>
              <a:t>The h-index is based on a list of publications ranked in descending order by the Times Cited. The value of h is equal to the number of papers (N) in the list that have N or more citations. </a:t>
            </a:r>
            <a:endParaRPr lang="en-US" dirty="0" smtClean="0"/>
          </a:p>
          <a:p>
            <a:r>
              <a:rPr lang="en-US" dirty="0"/>
              <a:t>Advantages: The h-index reflects not just the number of papers, or the number of citations; it has some indication of the number of well-cited papers. This provides an interesting complement to other performance metrics, since it is not influenced by a single highly-cited paper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h-index is based on Times Cited data from the database. It will not include citations from non-indexed resources. </a:t>
            </a:r>
          </a:p>
        </p:txBody>
      </p:sp>
    </p:spTree>
    <p:extLst>
      <p:ext uri="{BB962C8B-B14F-4D97-AF65-F5344CB8AC3E}">
        <p14:creationId xmlns:p14="http://schemas.microsoft.com/office/powerpoint/2010/main" val="57493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find h-index in </a:t>
            </a:r>
            <a:r>
              <a:rPr lang="en-US" dirty="0" smtClean="0"/>
              <a:t>Web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Web of Science platform, the h-index can be found in the Journal Citation Reports feature. (But this website can not be used because it needs an subscription of your institution)</a:t>
            </a:r>
          </a:p>
        </p:txBody>
      </p:sp>
    </p:spTree>
    <p:extLst>
      <p:ext uri="{BB962C8B-B14F-4D97-AF65-F5344CB8AC3E}">
        <p14:creationId xmlns:p14="http://schemas.microsoft.com/office/powerpoint/2010/main" val="345341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7981"/>
            <a:ext cx="8991600" cy="62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find h-index in Web of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Another way to find h-index of Web of Science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Via </a:t>
            </a:r>
            <a:r>
              <a:rPr lang="en-US" dirty="0" err="1">
                <a:solidFill>
                  <a:srgbClr val="FF0000"/>
                </a:solidFill>
              </a:rPr>
              <a:t>Publons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account</a:t>
            </a:r>
          </a:p>
          <a:p>
            <a:r>
              <a:rPr lang="en-US" dirty="0"/>
              <a:t>Your h-index on </a:t>
            </a:r>
            <a:r>
              <a:rPr lang="en-US" dirty="0" err="1"/>
              <a:t>Publons</a:t>
            </a:r>
            <a:r>
              <a:rPr lang="en-US" dirty="0"/>
              <a:t> is calculated using citation data from Web of Science Core Collection, based on the publications you have imported to </a:t>
            </a:r>
            <a:r>
              <a:rPr lang="en-US" dirty="0" err="1"/>
              <a:t>Publons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For example, Researcher A has an h-index = 13 if they have published at least 13 documents for which they have received at least 13 citations. 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6"/>
            <a:ext cx="7905750" cy="670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3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" y="609600"/>
            <a:ext cx="904376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676400" y="1752600"/>
            <a:ext cx="83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Scholar </a:t>
            </a:r>
            <a:r>
              <a:rPr lang="en-US" dirty="0" smtClean="0"/>
              <a:t>h-index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h-index of a publication is the largest number h such that at least h articles in that publication were cited at least h times each. For example, a publication with five articles cited by, respectively, 17, 9, 6, 3, and 2, has the h-index of 3</a:t>
            </a:r>
            <a:r>
              <a:rPr lang="en-US" dirty="0" smtClean="0"/>
              <a:t>.</a:t>
            </a:r>
          </a:p>
          <a:p>
            <a:r>
              <a:rPr lang="en-US" dirty="0"/>
              <a:t>Scholar Metrics currently cover articles published between 2016 and 2020, both inclusive. The metrics are based on citations from all articles that were indexed in Google Scholar in July 2021.</a:t>
            </a:r>
          </a:p>
        </p:txBody>
      </p:sp>
    </p:spTree>
    <p:extLst>
      <p:ext uri="{BB962C8B-B14F-4D97-AF65-F5344CB8AC3E}">
        <p14:creationId xmlns:p14="http://schemas.microsoft.com/office/powerpoint/2010/main" val="55894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5800" y="533400"/>
            <a:ext cx="83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7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smtClean="0">
                <a:solidFill>
                  <a:srgbClr val="FF0000"/>
                </a:solidFill>
              </a:rPr>
              <a:t>H-Index </a:t>
            </a:r>
            <a:r>
              <a:rPr lang="en-US" dirty="0">
                <a:solidFill>
                  <a:srgbClr val="FF0000"/>
                </a:solidFill>
              </a:rPr>
              <a:t>Should be Considered in Scientific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Because </a:t>
            </a:r>
          </a:p>
          <a:p>
            <a:r>
              <a:rPr lang="en-US" dirty="0"/>
              <a:t>1-the h-index of </a:t>
            </a:r>
            <a:r>
              <a:rPr lang="en-US" dirty="0" err="1"/>
              <a:t>google</a:t>
            </a:r>
            <a:r>
              <a:rPr lang="en-US" dirty="0"/>
              <a:t> scholar includes all articles published in both Scopus and Web of Sciences (</a:t>
            </a:r>
            <a:r>
              <a:rPr lang="en-US" dirty="0" err="1"/>
              <a:t>Clarivate</a:t>
            </a:r>
            <a:r>
              <a:rPr lang="en-US" dirty="0"/>
              <a:t>). While h-index of Scopus includes only articles published in Scopus and h-index of Web of Science includes only articles published in Web of Science </a:t>
            </a:r>
          </a:p>
          <a:p>
            <a:endParaRPr lang="en-US" dirty="0"/>
          </a:p>
          <a:p>
            <a:r>
              <a:rPr lang="en-US" dirty="0"/>
              <a:t>2- The h-index of </a:t>
            </a:r>
            <a:r>
              <a:rPr lang="en-US" dirty="0" err="1"/>
              <a:t>google</a:t>
            </a:r>
            <a:r>
              <a:rPr lang="en-US" dirty="0"/>
              <a:t> scholar includes all citations from Scopus and Web of Science. While Scopus and Web of Sciences include only citations by articles in their database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Therefore, the h-index of </a:t>
            </a:r>
            <a:r>
              <a:rPr lang="en-US" dirty="0" err="1">
                <a:solidFill>
                  <a:srgbClr val="0070C0"/>
                </a:solidFill>
              </a:rPr>
              <a:t>google</a:t>
            </a:r>
            <a:r>
              <a:rPr lang="en-US" dirty="0">
                <a:solidFill>
                  <a:srgbClr val="0070C0"/>
                </a:solidFill>
              </a:rPr>
              <a:t> scholar should be counted for scientific promotion and other scientific positions</a:t>
            </a:r>
          </a:p>
        </p:txBody>
      </p:sp>
    </p:spTree>
    <p:extLst>
      <p:ext uri="{BB962C8B-B14F-4D97-AF65-F5344CB8AC3E}">
        <p14:creationId xmlns:p14="http://schemas.microsoft.com/office/powerpoint/2010/main" val="71683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2581870"/>
            <a:ext cx="85533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Attention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43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Scopus h-index</a:t>
            </a:r>
          </a:p>
          <a:p>
            <a:r>
              <a:rPr lang="en-US" dirty="0"/>
              <a:t>Web of Science h-index </a:t>
            </a:r>
          </a:p>
          <a:p>
            <a:r>
              <a:rPr lang="en-US" dirty="0"/>
              <a:t>Google Scholar h-index</a:t>
            </a:r>
          </a:p>
        </p:txBody>
      </p:sp>
    </p:spTree>
    <p:extLst>
      <p:ext uri="{BB962C8B-B14F-4D97-AF65-F5344CB8AC3E}">
        <p14:creationId xmlns:p14="http://schemas.microsoft.com/office/powerpoint/2010/main" val="326341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581870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Time for Questions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6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Scopus </a:t>
            </a:r>
            <a:r>
              <a:rPr lang="en-US" dirty="0" smtClean="0"/>
              <a:t>h-index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h-index is an index that attempts to measure both the productivity and impact of the published work of a scientist or scholar. </a:t>
            </a:r>
            <a:r>
              <a:rPr lang="en-US"/>
              <a:t>In Scopus, the h-index is not a static value; it is calculated live on a set of results each time you look it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h-index in Scopus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the link </a:t>
            </a:r>
            <a:r>
              <a:rPr lang="en-US" dirty="0" smtClean="0"/>
              <a:t>below</a:t>
            </a:r>
          </a:p>
          <a:p>
            <a:r>
              <a:rPr lang="en-US" dirty="0">
                <a:hlinkClick r:id="rId2"/>
              </a:rPr>
              <a:t>https://www.scopus.com/sources?zone=&amp;</a:t>
            </a:r>
            <a:r>
              <a:rPr lang="en-US" dirty="0" smtClean="0">
                <a:hlinkClick r:id="rId2"/>
              </a:rPr>
              <a:t>origin=NO%20ORIGIN%20DEFINED</a:t>
            </a:r>
            <a:endParaRPr lang="en-US" dirty="0" smtClean="0"/>
          </a:p>
          <a:p>
            <a:r>
              <a:rPr lang="en-US" dirty="0"/>
              <a:t>1. Choose the author search tab</a:t>
            </a:r>
          </a:p>
          <a:p>
            <a:r>
              <a:rPr lang="en-US" dirty="0" smtClean="0"/>
              <a:t>2</a:t>
            </a:r>
            <a:r>
              <a:rPr lang="en-US" dirty="0"/>
              <a:t>. Write the author's last name and the first letter in the first name in different </a:t>
            </a:r>
            <a:r>
              <a:rPr lang="en-US" dirty="0" smtClean="0"/>
              <a:t>fields</a:t>
            </a:r>
          </a:p>
          <a:p>
            <a:r>
              <a:rPr lang="en-US" dirty="0"/>
              <a:t>3. Pick the right person from the author </a:t>
            </a:r>
            <a:r>
              <a:rPr lang="en-US" dirty="0" smtClean="0"/>
              <a:t>list</a:t>
            </a:r>
          </a:p>
          <a:p>
            <a:r>
              <a:rPr lang="en-US" dirty="0"/>
              <a:t>4. The h-index for the person appears in the author data. Note that the </a:t>
            </a:r>
            <a:r>
              <a:rPr lang="en-US" dirty="0" smtClean="0"/>
              <a:t>h-index </a:t>
            </a:r>
            <a:r>
              <a:rPr lang="en-US" dirty="0"/>
              <a:t>of the researchers are available only from 1995 onwards in Scopus. Click "Analyze author output" if you want to exclude self-citations or refine years.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8915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9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" y="1595438"/>
            <a:ext cx="9095755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2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9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39750"/>
            <a:ext cx="68326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6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be observed regarding the </a:t>
            </a:r>
            <a:r>
              <a:rPr lang="en-US" dirty="0" smtClean="0"/>
              <a:t>h-index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advantage of the h-index is its stability, since a few publications that have been cited many times do not greatly affect the index value. Publications that have not been cited at all, or only a few times, do not affect the index value at all</a:t>
            </a:r>
          </a:p>
          <a:p>
            <a:r>
              <a:rPr lang="en-US" dirty="0"/>
              <a:t>The h-index varies in different disciplines, which means that researchers </a:t>
            </a:r>
            <a:r>
              <a:rPr lang="en-US" dirty="0" smtClean="0"/>
              <a:t>h-index </a:t>
            </a:r>
            <a:r>
              <a:rPr lang="en-US" dirty="0"/>
              <a:t>of different disciplines are not usually comparable</a:t>
            </a:r>
          </a:p>
          <a:p>
            <a:r>
              <a:rPr lang="en-US" dirty="0"/>
              <a:t>The h-index is usually higher for researchers with a long career researching, than for young researchers at the start of their careers</a:t>
            </a:r>
          </a:p>
          <a:p>
            <a:r>
              <a:rPr lang="en-US" dirty="0"/>
              <a:t>The h-index can also be used when evaluating </a:t>
            </a:r>
            <a:r>
              <a:rPr lang="en-US" dirty="0" smtClean="0"/>
              <a:t>journals</a:t>
            </a:r>
          </a:p>
          <a:p>
            <a:r>
              <a:rPr lang="en-US" dirty="0">
                <a:solidFill>
                  <a:srgbClr val="FF0000"/>
                </a:solidFill>
              </a:rPr>
              <a:t>The h-index is based on Times Cited data from the database. It will not include citations from non-indexed </a:t>
            </a:r>
            <a:r>
              <a:rPr lang="en-US" dirty="0" smtClean="0">
                <a:solidFill>
                  <a:srgbClr val="FF0000"/>
                </a:solidFill>
              </a:rPr>
              <a:t>resources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7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729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H-Index of Scopus, Web of Sciences, and Google Scholar (Which One Should be Considered in Scientific Promotion)</vt:lpstr>
      <vt:lpstr>h-index</vt:lpstr>
      <vt:lpstr>Scopus h-index</vt:lpstr>
      <vt:lpstr>How to find h-index in Scopus</vt:lpstr>
      <vt:lpstr>PowerPoint Presentation</vt:lpstr>
      <vt:lpstr>PowerPoint Presentation</vt:lpstr>
      <vt:lpstr>PowerPoint Presentation</vt:lpstr>
      <vt:lpstr>PowerPoint Presentation</vt:lpstr>
      <vt:lpstr>To be observed regarding the h-index</vt:lpstr>
      <vt:lpstr>Web of Science h-index </vt:lpstr>
      <vt:lpstr>How to find h-index in Web of Science</vt:lpstr>
      <vt:lpstr>PowerPoint Presentation</vt:lpstr>
      <vt:lpstr>How to find h-index in Web of Science</vt:lpstr>
      <vt:lpstr>PowerPoint Presentation</vt:lpstr>
      <vt:lpstr>PowerPoint Presentation</vt:lpstr>
      <vt:lpstr>Google Scholar h-index</vt:lpstr>
      <vt:lpstr>PowerPoint Presentation</vt:lpstr>
      <vt:lpstr>Which H-Index Should be Considered in Scientific Promotion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DR.Ahmed Saker</cp:lastModifiedBy>
  <cp:revision>28</cp:revision>
  <dcterms:created xsi:type="dcterms:W3CDTF">2006-08-16T00:00:00Z</dcterms:created>
  <dcterms:modified xsi:type="dcterms:W3CDTF">2022-03-29T17:06:54Z</dcterms:modified>
</cp:coreProperties>
</file>