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8" r:id="rId2"/>
    <p:sldId id="299" r:id="rId3"/>
    <p:sldId id="269" r:id="rId4"/>
    <p:sldId id="270" r:id="rId5"/>
    <p:sldId id="298" r:id="rId6"/>
    <p:sldId id="274" r:id="rId7"/>
    <p:sldId id="317" r:id="rId8"/>
    <p:sldId id="307" r:id="rId9"/>
    <p:sldId id="308" r:id="rId10"/>
    <p:sldId id="310" r:id="rId11"/>
    <p:sldId id="300" r:id="rId12"/>
    <p:sldId id="301" r:id="rId13"/>
    <p:sldId id="302" r:id="rId14"/>
    <p:sldId id="303" r:id="rId15"/>
    <p:sldId id="304" r:id="rId16"/>
    <p:sldId id="305" r:id="rId17"/>
    <p:sldId id="319" r:id="rId18"/>
    <p:sldId id="316" r:id="rId19"/>
    <p:sldId id="315" r:id="rId20"/>
    <p:sldId id="320" r:id="rId21"/>
    <p:sldId id="276" r:id="rId22"/>
    <p:sldId id="322" r:id="rId23"/>
    <p:sldId id="296" r:id="rId24"/>
    <p:sldId id="297" r:id="rId25"/>
    <p:sldId id="256" r:id="rId26"/>
    <p:sldId id="284" r:id="rId27"/>
    <p:sldId id="263" r:id="rId28"/>
    <p:sldId id="313" r:id="rId29"/>
    <p:sldId id="264" r:id="rId30"/>
    <p:sldId id="265" r:id="rId31"/>
    <p:sldId id="259" r:id="rId32"/>
    <p:sldId id="260" r:id="rId33"/>
    <p:sldId id="318" r:id="rId34"/>
    <p:sldId id="306" r:id="rId35"/>
    <p:sldId id="261" r:id="rId3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8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lobal Deodorant Body Spray Market 2020 Growth Strategies, In-depth  Analysis, Key Players and Geographical Regions to 2025 – The Courie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5496" y="44624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ln w="11430"/>
                <a:solidFill>
                  <a:srgbClr val="F79646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</a:rPr>
              <a:t>Methods of enhancing the infection control for students in </a:t>
            </a:r>
            <a:r>
              <a:rPr lang="en-US" sz="5400" b="1" dirty="0" err="1">
                <a:ln w="11430"/>
                <a:solidFill>
                  <a:srgbClr val="F79646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</a:rPr>
              <a:t>prosthodontic</a:t>
            </a:r>
            <a:r>
              <a:rPr lang="en-US" sz="5400" b="1" dirty="0">
                <a:ln w="11430"/>
                <a:solidFill>
                  <a:srgbClr val="F79646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</a:rPr>
              <a:t> department</a:t>
            </a:r>
            <a:endParaRPr lang="ar-SA" sz="5400" b="1" dirty="0">
              <a:ln w="11430"/>
              <a:solidFill>
                <a:srgbClr val="F79646">
                  <a:lumMod val="5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944813"/>
            <a:ext cx="6542087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552608" y="3803556"/>
            <a:ext cx="2308645" cy="156966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4800" b="1" dirty="0" smtClean="0">
                <a:ln w="10541" cmpd="sng">
                  <a:solidFill>
                    <a:srgbClr val="A18C59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Eras Light ITC" pitchFamily="34" charset="0"/>
              </a:rPr>
              <a:t>By</a:t>
            </a:r>
          </a:p>
          <a:p>
            <a:pPr algn="l"/>
            <a:r>
              <a:rPr lang="en-US" sz="4800" b="1" dirty="0" err="1" smtClean="0">
                <a:ln w="10541" cmpd="sng">
                  <a:solidFill>
                    <a:srgbClr val="A18C59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Eras Light ITC" pitchFamily="34" charset="0"/>
              </a:rPr>
              <a:t>Assis.lec</a:t>
            </a:r>
            <a:r>
              <a:rPr lang="en-US" sz="4800" b="1" dirty="0" smtClean="0">
                <a:ln w="10541" cmpd="sng">
                  <a:solidFill>
                    <a:srgbClr val="A18C59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Eras Light IT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4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LUTERALDEHYDE&#10; 2% solution is effective. It destroys vegetative cells&#10;within 10 min to 30min and spores in 10 hrs&#10; It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" y="0"/>
            <a:ext cx="913908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1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7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78"/>
            <a:ext cx="9324528" cy="686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9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9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5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679" cy="686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3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99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. All dental treatment&#10;personnel should wear&#10;latex examination gloves&#10;during patient&#10;examination.&#10;2. All dental treatme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4704"/>
            <a:ext cx="9073008" cy="610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11560" y="-27384"/>
            <a:ext cx="1819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Note!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61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476672"/>
            <a:ext cx="918051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Prosthetic instruments like rubber bowel ,spatula, wax knife , ruler ,fox bite … should be disinfected carefully before using because it come directly or indirectly in contact with patient saliva or blood</a:t>
            </a:r>
            <a:endParaRPr lang="ar-S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130563" y="5025370"/>
            <a:ext cx="84469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What about impression tray or impression?</a:t>
            </a:r>
            <a:endParaRPr lang="ar-SA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00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15145" y="116632"/>
            <a:ext cx="4913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Impression trays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1196752"/>
            <a:ext cx="91085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Metal tray/ 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Cleaning to remove any adherent impression material , stone or plaster </a:t>
            </a:r>
          </a:p>
          <a:p>
            <a:pPr algn="l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Ultrasonic cleaner aid this cleaning</a:t>
            </a:r>
          </a:p>
          <a:p>
            <a:pPr algn="l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Then heat sterilization</a:t>
            </a:r>
            <a:endParaRPr lang="ar-S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6505" y="3789040"/>
            <a:ext cx="88759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Single use(disposable) tray/ discard after one use</a:t>
            </a:r>
            <a:endParaRPr lang="ar-S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6555" y="4964975"/>
            <a:ext cx="89179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Custom (special) tray/ can be disinfected by spray or immersion then rinsed </a:t>
            </a:r>
            <a:endParaRPr lang="ar-S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58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98385"/>
            <a:ext cx="9144000" cy="61863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l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Routinely dental care professionals are at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increased risk of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crossinfection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while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treating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patients. 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occupational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potential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disease transmission becomes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evident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initially when one realizes that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 microbial pathogens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have been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isolated from oral secretions. 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Because of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repeated exposure to the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microorganisms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 in blood and saliva,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incidence of certain infectious diseases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been significantly higher among dental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professionals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 observed for the general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169432" y="-27384"/>
            <a:ext cx="95659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Variables affecting impression materials</a:t>
            </a:r>
            <a:endParaRPr lang="ar-SA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1557367"/>
            <a:ext cx="9144000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3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*Composition and concentration of disinfectants</a:t>
            </a:r>
          </a:p>
          <a:p>
            <a:pPr algn="l"/>
            <a:r>
              <a:rPr lang="en-US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*Exposure time and compatibility of various disinfectant with specific impression material</a:t>
            </a:r>
          </a:p>
          <a:p>
            <a:pPr algn="l"/>
            <a:r>
              <a:rPr lang="en-US" sz="3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*Physical/chemical properties can vary in a given category of material or disinfectant</a:t>
            </a:r>
          </a:p>
          <a:p>
            <a:pPr algn="l"/>
            <a:endParaRPr lang="en-US" sz="3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*The ADA recommends the chemical disinfection of all impressions and dental prostheses . An acceptable  disinfectant is sodium hypochlorite</a:t>
            </a:r>
            <a:endParaRPr lang="ar-SA" sz="3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76771" y="-27384"/>
            <a:ext cx="77904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Methods of disinfection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5496" y="2604968"/>
            <a:ext cx="9001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Advantages of spraying : uses less disinfectant, same disinfectant can be used </a:t>
            </a:r>
          </a:p>
          <a:p>
            <a:pPr algn="l"/>
            <a:r>
              <a:rPr 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to disinfect environmental surfaces</a:t>
            </a:r>
          </a:p>
          <a:p>
            <a:pPr algn="l"/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Disadvantages : probably not as effective as immersion, can be released into air increasing occupational exposure</a:t>
            </a:r>
            <a:endParaRPr lang="ar-SA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7504" y="980728"/>
            <a:ext cx="54543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1. Spraying </a:t>
            </a:r>
            <a:endParaRPr lang="en-US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  <a:p>
            <a:pPr lvl="0" algn="l"/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2. Dipping/immersing</a:t>
            </a:r>
            <a:endParaRPr lang="en-US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1715"/>
            <a:ext cx="9180512" cy="671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6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3. Working pumice should be&#10;discarded after use.&#10;4. Lathe attachments, such&#10;as stones, acrylic burs, and&#10;rag wheels, shoul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8"/>
          <a:stretch/>
        </p:blipFill>
        <p:spPr bwMode="auto">
          <a:xfrm>
            <a:off x="16528" y="1484784"/>
            <a:ext cx="894796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572241" y="116632"/>
            <a:ext cx="59995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Other prosthetic steps </a:t>
            </a:r>
            <a:endParaRPr lang="ar-SA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92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6.Care should be exercised to&#10;clean and disinfect touch&#10;and splash surfaces in the&#10;laboratory.&#10;7. Clothing worn during&#10;p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09" y="-27384"/>
            <a:ext cx="917092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8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 ADA RECOMMENDATIONS FOR STERILIZATION&#10;AND DISINFECTION OF DENTAL&#10;INSTRUMETNS, MATERIALS&#10;COMMONLY USED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8928992" cy="673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5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 In practice contaminated&#10;gypsum casts are difficult&#10;to disinfect chemically.&#10; If elimination of cross-&#10;contamination i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36512" y="1524848"/>
            <a:ext cx="921702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What happen in our </a:t>
            </a:r>
          </a:p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department clinics</a:t>
            </a:r>
          </a:p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??!</a:t>
            </a:r>
            <a:endParaRPr lang="ar-SA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7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741" y="188640"/>
            <a:ext cx="912125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Students pour the impressions without even wash or disinfect it !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741" y="3724577"/>
            <a:ext cx="908576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Our responsibility is to instruct the students not to pour any impression before washing and disinfection with any available spray disinfectant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71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16632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rPr>
              <a:t>Students take 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rPr>
              <a:t>others 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rPr>
              <a:t>instruments without even 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rPr>
              <a:t> disinfection claiming that they forget to bring their instruments </a:t>
            </a:r>
            <a:endParaRPr lang="ar-SA" sz="4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496" y="3573016"/>
            <a:ext cx="878497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Preparing a table pinned on clinics wall demonstrate the instruments needed for every step or visit</a:t>
            </a:r>
            <a:endParaRPr lang="ar-S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34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"/>
          <a:stretch/>
        </p:blipFill>
        <p:spPr bwMode="auto">
          <a:xfrm>
            <a:off x="685800" y="1851277"/>
            <a:ext cx="7772400" cy="503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822"/>
            <a:ext cx="2263279" cy="196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899592" y="476672"/>
            <a:ext cx="419025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Infection </a:t>
            </a:r>
            <a:endParaRPr lang="ar-SA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38234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</a:rPr>
              <a:t>All students touch the same source of hot water without changing the gloves </a:t>
            </a:r>
            <a:endParaRPr lang="ar-SA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2753633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Reduce the students needs for hot water by using other types of materials  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-36512" y="4233862"/>
            <a:ext cx="61093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Changing the gloves (costly)</a:t>
            </a:r>
            <a:endParaRPr lang="ar-SA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5229200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Using chemical sterilizer (need observation)</a:t>
            </a:r>
            <a:endParaRPr lang="ar-SA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817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404664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</a:rPr>
              <a:t>The metal trays that belong to our department not sterilized by assistant and the student  reuse it to other patient</a:t>
            </a:r>
            <a:endParaRPr lang="ar-SA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4905" y="3068960"/>
            <a:ext cx="90990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Limit the use of trays to disposable type only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4316903"/>
            <a:ext cx="89644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Autoclave the trays by assistant that should  every day be done under observation</a:t>
            </a:r>
            <a:endParaRPr lang="ar-S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6476" y="5602014"/>
            <a:ext cx="53996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Using chemical sterilization</a:t>
            </a:r>
            <a:endParaRPr lang="ar-S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13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665401"/>
            <a:ext cx="91805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18C59"/>
                </a:solidFill>
                <a:effectLst/>
              </a:rPr>
              <a:t>Students not disinfect the impressions or special trays or bite rims or trial dentures </a:t>
            </a:r>
            <a:endParaRPr lang="ar-SA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A18C59"/>
              </a:soli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2967335"/>
            <a:ext cx="91085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Trying to instruct and encourage the students to do that by  increasing their scores for example</a:t>
            </a:r>
            <a:endParaRPr lang="ar-SA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64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" y="54868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Students not clean dental chair after finishing the vis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it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" y="3906922"/>
            <a:ext cx="91085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No senior signature ,no scores before cleaning his/her chair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19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NCLUSION&#10; As we have discussed lots of infections &amp;&#10;preventive methods , which will make sure the&#10;safety for both the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5"/>
            <a:ext cx="9180512" cy="689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6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 rot="20284910">
            <a:off x="2072763" y="1113482"/>
            <a:ext cx="499848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Freestyle Script" pitchFamily="66" charset="0"/>
              </a:rPr>
              <a:t>Thank you</a:t>
            </a:r>
            <a:endParaRPr lang="ar-SA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4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188640"/>
            <a:ext cx="7193829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Infection </a:t>
            </a:r>
            <a:r>
              <a:rPr lang="en-US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control</a:t>
            </a:r>
            <a:endParaRPr lang="ar-SA" sz="6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4"/>
          <a:stretch/>
        </p:blipFill>
        <p:spPr bwMode="auto">
          <a:xfrm>
            <a:off x="323528" y="1556792"/>
            <a:ext cx="835114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76446"/>
            <a:ext cx="4032448" cy="350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8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4016" y="318130"/>
            <a:ext cx="8892480" cy="6063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l"/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itka Subheading" pitchFamily="2" charset="0"/>
              </a:rPr>
              <a:t>The general routes for transmission </a:t>
            </a:r>
          </a:p>
          <a:p>
            <a:pPr lvl="0" algn="l"/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itka Subheading" pitchFamily="2" charset="0"/>
              </a:rPr>
              <a:t>of microbial agents in dental medicine are 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itka Subheading" pitchFamily="2" charset="0"/>
              </a:rPr>
              <a:t>as </a:t>
            </a: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itka Subheading" pitchFamily="2" charset="0"/>
              </a:rPr>
              <a:t>follows: </a:t>
            </a:r>
          </a:p>
          <a:p>
            <a:pPr lvl="0" algn="l"/>
            <a:r>
              <a:rPr lang="en-US" sz="2800" b="1" dirty="0">
                <a:solidFill>
                  <a:srgbClr val="000000"/>
                </a:solidFill>
                <a:latin typeface="Sitka Subheading" pitchFamily="2" charset="0"/>
              </a:rPr>
              <a:t>1) Direct contact with infectious </a:t>
            </a:r>
            <a:r>
              <a:rPr lang="en-US" sz="2800" b="1" dirty="0" smtClean="0">
                <a:solidFill>
                  <a:srgbClr val="000000"/>
                </a:solidFill>
                <a:latin typeface="Sitka Subheading" pitchFamily="2" charset="0"/>
              </a:rPr>
              <a:t>lesions </a:t>
            </a:r>
            <a:r>
              <a:rPr lang="en-US" sz="2800" b="1" dirty="0">
                <a:solidFill>
                  <a:srgbClr val="000000"/>
                </a:solidFill>
                <a:latin typeface="Sitka Subheading" pitchFamily="2" charset="0"/>
              </a:rPr>
              <a:t>or infected saliva or blood. </a:t>
            </a:r>
          </a:p>
          <a:p>
            <a:pPr lvl="0" algn="l"/>
            <a:r>
              <a:rPr lang="en-US" sz="2800" b="1" dirty="0">
                <a:solidFill>
                  <a:srgbClr val="000000"/>
                </a:solidFill>
                <a:latin typeface="Sitka Subheading" pitchFamily="2" charset="0"/>
              </a:rPr>
              <a:t>2) Indirect transmission via transfer of </a:t>
            </a:r>
          </a:p>
          <a:p>
            <a:pPr lvl="0" algn="l"/>
            <a:r>
              <a:rPr lang="en-US" sz="2800" b="1" dirty="0">
                <a:solidFill>
                  <a:srgbClr val="000000"/>
                </a:solidFill>
                <a:latin typeface="Sitka Subheading" pitchFamily="2" charset="0"/>
              </a:rPr>
              <a:t>microorganisms from a </a:t>
            </a:r>
            <a:r>
              <a:rPr lang="en-US" sz="2800" b="1" dirty="0" smtClean="0">
                <a:solidFill>
                  <a:srgbClr val="000000"/>
                </a:solidFill>
                <a:latin typeface="Sitka Subheading" pitchFamily="2" charset="0"/>
              </a:rPr>
              <a:t>contaminated </a:t>
            </a:r>
            <a:r>
              <a:rPr lang="en-US" sz="2800" b="1" dirty="0">
                <a:solidFill>
                  <a:srgbClr val="000000"/>
                </a:solidFill>
                <a:latin typeface="Sitka Subheading" pitchFamily="2" charset="0"/>
              </a:rPr>
              <a:t>intermediate object. </a:t>
            </a:r>
          </a:p>
          <a:p>
            <a:pPr lvl="0" algn="l"/>
            <a:r>
              <a:rPr lang="en-US" sz="2800" b="1" dirty="0">
                <a:solidFill>
                  <a:srgbClr val="000000"/>
                </a:solidFill>
                <a:latin typeface="Sitka Subheading" pitchFamily="2" charset="0"/>
              </a:rPr>
              <a:t>3) Splatter of blood, saliva / </a:t>
            </a:r>
            <a:r>
              <a:rPr lang="en-US" sz="2800" b="1" dirty="0" smtClean="0">
                <a:solidFill>
                  <a:srgbClr val="000000"/>
                </a:solidFill>
                <a:latin typeface="Sitka Subheading" pitchFamily="2" charset="0"/>
              </a:rPr>
              <a:t>nasopharyngeal </a:t>
            </a:r>
            <a:r>
              <a:rPr lang="en-US" sz="2800" b="1" dirty="0">
                <a:solidFill>
                  <a:srgbClr val="000000"/>
                </a:solidFill>
                <a:latin typeface="Sitka Subheading" pitchFamily="2" charset="0"/>
              </a:rPr>
              <a:t>secretions directly </a:t>
            </a:r>
            <a:r>
              <a:rPr lang="en-US" sz="2800" b="1" dirty="0" smtClean="0">
                <a:solidFill>
                  <a:srgbClr val="000000"/>
                </a:solidFill>
                <a:latin typeface="Sitka Subheading" pitchFamily="2" charset="0"/>
              </a:rPr>
              <a:t>into </a:t>
            </a:r>
            <a:r>
              <a:rPr lang="en-US" sz="2800" b="1" dirty="0">
                <a:solidFill>
                  <a:srgbClr val="000000"/>
                </a:solidFill>
                <a:latin typeface="Sitka Subheading" pitchFamily="2" charset="0"/>
              </a:rPr>
              <a:t>broken or intact skin or mucosa. </a:t>
            </a:r>
          </a:p>
          <a:p>
            <a:pPr lvl="0" algn="l"/>
            <a:r>
              <a:rPr lang="en-US" sz="2800" b="1" dirty="0">
                <a:solidFill>
                  <a:srgbClr val="000000"/>
                </a:solidFill>
                <a:latin typeface="Sitka Subheading" pitchFamily="2" charset="0"/>
              </a:rPr>
              <a:t>4) </a:t>
            </a:r>
            <a:r>
              <a:rPr lang="en-US" sz="2800" b="1" dirty="0" err="1">
                <a:solidFill>
                  <a:srgbClr val="000000"/>
                </a:solidFill>
                <a:latin typeface="Sitka Subheading" pitchFamily="2" charset="0"/>
              </a:rPr>
              <a:t>Aerosolization</a:t>
            </a:r>
            <a:r>
              <a:rPr lang="en-US" sz="2800" b="1" dirty="0">
                <a:solidFill>
                  <a:srgbClr val="000000"/>
                </a:solidFill>
                <a:latin typeface="Sitka Subheading" pitchFamily="2" charset="0"/>
              </a:rPr>
              <a:t>, the airborne transfer </a:t>
            </a:r>
          </a:p>
          <a:p>
            <a:pPr lvl="0" algn="l"/>
            <a:r>
              <a:rPr lang="en-US" sz="2800" b="1" dirty="0">
                <a:solidFill>
                  <a:srgbClr val="000000"/>
                </a:solidFill>
                <a:latin typeface="Sitka Subheading" pitchFamily="2" charset="0"/>
              </a:rPr>
              <a:t>of microorganisms.</a:t>
            </a:r>
          </a:p>
        </p:txBody>
      </p:sp>
    </p:spTree>
    <p:extLst>
      <p:ext uri="{BB962C8B-B14F-4D97-AF65-F5344CB8AC3E}">
        <p14:creationId xmlns:p14="http://schemas.microsoft.com/office/powerpoint/2010/main" val="21241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21786" y="44624"/>
            <a:ext cx="7700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Pathway of cross infection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7504" y="1484784"/>
            <a:ext cx="77485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Patient            Dentist (common)</a:t>
            </a:r>
            <a:endParaRPr lang="ar-S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7504" y="2875583"/>
            <a:ext cx="90082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Dentist             Family(not uncommon)</a:t>
            </a:r>
            <a:endParaRPr lang="ar-S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9512" y="4257670"/>
            <a:ext cx="650633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Dentist             Patient(rare)</a:t>
            </a:r>
          </a:p>
          <a:p>
            <a:pPr algn="l"/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l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Patient 1          Patient 2 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سهم إلى اليمين 5"/>
          <p:cNvSpPr/>
          <p:nvPr/>
        </p:nvSpPr>
        <p:spPr>
          <a:xfrm>
            <a:off x="2123728" y="1628800"/>
            <a:ext cx="1236942" cy="454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12684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23643"/>
            <a:ext cx="12684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91" y="5791795"/>
            <a:ext cx="112439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6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2008" y="620688"/>
            <a:ext cx="89644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/>
              </a:rPr>
              <a:t>Disinfection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/>
              </a:rPr>
              <a:t> describes a process that eliminates many or all pathogenic microorganisms, except bacterial spores, on inanimate objects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2008" y="3429000"/>
            <a:ext cx="907199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arial"/>
              </a:rPr>
              <a:t>Sterilization: </a:t>
            </a: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arial"/>
              </a:rPr>
              <a:t>describes a process that destroys or eliminates all forms of microbial life and is carried out in health-care facilities by physical or 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latin typeface="arial"/>
              </a:rPr>
              <a:t>chemical methods</a:t>
            </a:r>
            <a:endParaRPr lang="en-US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62"/>
            <a:ext cx="9143999" cy="687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2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5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23137</TotalTime>
  <Words>611</Words>
  <Application>Microsoft Office PowerPoint</Application>
  <PresentationFormat>عرض على الشاشة (3:4)‏</PresentationFormat>
  <Paragraphs>68</Paragraphs>
  <Slides>35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6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Dr.Zinah</dc:creator>
  <cp:lastModifiedBy>DR.Ahmed Saker 2O11</cp:lastModifiedBy>
  <cp:revision>100</cp:revision>
  <dcterms:created xsi:type="dcterms:W3CDTF">2021-10-28T09:09:07Z</dcterms:created>
  <dcterms:modified xsi:type="dcterms:W3CDTF">2021-11-13T19:55:59Z</dcterms:modified>
</cp:coreProperties>
</file>