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3742"/>
  </p:normalViewPr>
  <p:slideViewPr>
    <p:cSldViewPr snapToGrid="0" snapToObjects="1">
      <p:cViewPr varScale="1">
        <p:scale>
          <a:sx n="120" d="100"/>
          <a:sy n="120" d="100"/>
        </p:scale>
        <p:origin x="1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F60C-8B88-F647-8618-3526C1BEE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D5355-7B2E-3A40-B75E-455503ECC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33989-3C08-B543-85DA-FCB39FF2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30D72-3F81-1B4A-B938-30AD53B5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92387-1321-FB42-9070-CAE2A223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E953-CC5F-2845-ACF8-2CA9689E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09C99-E7B7-F641-9172-20B942C6F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6C39-0BDA-D84F-AE14-07AE74B0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5D57A-EA38-9543-8784-2BD2C399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CBB7-54C1-234A-8E89-3127DDF8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43765-FAC0-824F-AC5A-68890A79F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5FF16-13FB-B642-9EEE-C5BD6C196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62EAB-BD70-CD4D-85FD-15F2145F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3A53-0562-5F47-B307-D39F2FAE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3C97D-D7AF-7C47-AD31-0AFE96B3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EC00-F9A5-8040-8EF0-4FBF4CEB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97B3-9C2A-E042-AC23-B3C11934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909B7-F0C0-3F41-B169-7EB023DE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F0810-1E6E-AA40-ADEF-7B5C7936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59D4-7EBE-0145-9610-B5EC60E4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7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CFAA-9A74-A34D-9E5E-62E667FC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644FB-F2E9-9943-B788-DBF5BCE4A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BA014-8F9D-7C4E-AD2A-4AA97B66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34202-BCF7-CF42-ACCA-38A7E53B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4E324-EF6F-0E44-9BF0-C875CC9C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7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6339-B7E4-6C4A-8568-A2CFE66E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2A07-4A9B-2942-B5C9-D503CC4B4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632EB-5FFC-EA42-BA4D-0C2477E97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80962-2941-774A-9183-B2AC28A8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F49A9-D815-7647-B8FA-8F1348FC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E4C9F-AE31-A74C-A0BD-EF4FB46E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C05D-E71F-934D-88A3-EF39B432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2A2C9-7334-6D4F-AEB5-F798E6367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627C1-06E0-784C-99F9-02E8A31C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E21BC-C6BA-0147-9579-F6CF42F04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CCFC1-36CD-2D4E-9019-0B81E9FB1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8B03E-A73C-DB49-8C88-DC6BDD41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1EA597-06E0-BF4C-AF53-901E9BA4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4FBE1-1991-6A4A-B7FA-00DADAAC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8AC5-2524-414D-96B1-A2048ADB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16024-E0CC-9E4F-9D00-515E987B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A9A95-8A29-6242-930A-BB226A3E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57F86-1806-C345-8558-165EB006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2D887-16C1-4242-B7A1-2A6F4673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DAABB-C0DA-C343-986B-CF735CB6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F8BD7-1743-994C-AD3E-A98F5B0D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66FB-A6B4-F045-81E2-BAFF3B26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AA9B-5927-9E44-BEB3-3C2678B09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BDC93-A9D5-1C47-9501-555D4A6B7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28A66-E9AF-7445-BEE4-E8CDBA31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A62EE-A290-0148-A042-A83A9D2E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766E0-E270-7543-B115-C2B12898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4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8870-8F6D-1640-BABF-8038D34F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8D19A6-4218-FC49-BD64-1225C217D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497F7-CE01-A247-998C-4DA7D72B0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FE008-90E4-4C48-A6A4-E11C211D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2E16B-EEEF-A746-9136-A6E1EBBE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F9124-872B-E94A-AD7F-65CE2286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3C267-41EF-214E-8790-ACD1BAB0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A0A77-0198-F042-BAF0-28C19D03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1B9D3-EA7D-F24A-B994-FCF681018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B501-48BA-CB4A-A053-E88B21CD0D90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DAA54-4D15-644F-8BE6-D74F8BE87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82325-9D25-3D4F-BAC7-03D0AFAE7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6F6C-06F4-B34D-9711-71BF9F60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71F7-A013-504C-9D06-44B8BEAE2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2" y="1122363"/>
            <a:ext cx="10594428" cy="2387600"/>
          </a:xfrm>
        </p:spPr>
        <p:txBody>
          <a:bodyPr>
            <a:noAutofit/>
          </a:bodyPr>
          <a:lstStyle/>
          <a:p>
            <a:r>
              <a:rPr lang="en-NZ" sz="5400" b="1" dirty="0">
                <a:solidFill>
                  <a:srgbClr val="FF0000"/>
                </a:solidFill>
              </a:rPr>
              <a:t>Inflammatory profile of chronic apical</a:t>
            </a:r>
            <a:br>
              <a:rPr lang="en-NZ" sz="5400" b="1" dirty="0">
                <a:solidFill>
                  <a:srgbClr val="FF0000"/>
                </a:solidFill>
              </a:rPr>
            </a:br>
            <a:r>
              <a:rPr lang="en-NZ" sz="5400" b="1" dirty="0">
                <a:solidFill>
                  <a:srgbClr val="FF0000"/>
                </a:solidFill>
              </a:rPr>
              <a:t>periodontitis</a:t>
            </a:r>
            <a:br>
              <a:rPr lang="en-NZ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CB11B-2473-E245-86A1-86168CC3B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4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FDB0-0E65-AA41-A1F1-A6A79415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Macrophages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3F56-53D8-4441-9516-140AE0F8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960"/>
            <a:ext cx="11353800" cy="5386039"/>
          </a:xfrm>
        </p:spPr>
        <p:txBody>
          <a:bodyPr>
            <a:normAutofit/>
          </a:bodyPr>
          <a:lstStyle/>
          <a:p>
            <a:r>
              <a:rPr lang="en-NZ" dirty="0"/>
              <a:t>Macrophages, produce </a:t>
            </a:r>
            <a:r>
              <a:rPr lang="en-NZ" b="1" dirty="0"/>
              <a:t>pro-</a:t>
            </a:r>
            <a:r>
              <a:rPr lang="en-NZ" dirty="0"/>
              <a:t> &amp; </a:t>
            </a:r>
            <a:r>
              <a:rPr lang="en-NZ" b="1" dirty="0"/>
              <a:t>anti-inflammatory</a:t>
            </a:r>
            <a:r>
              <a:rPr lang="en-NZ" dirty="0"/>
              <a:t> substances which act on the development and repair of these lesions by secreting soluble </a:t>
            </a:r>
          </a:p>
          <a:p>
            <a:r>
              <a:rPr lang="en-NZ" dirty="0"/>
              <a:t>IL-1a, </a:t>
            </a:r>
          </a:p>
          <a:p>
            <a:r>
              <a:rPr lang="en-NZ" dirty="0"/>
              <a:t>TNF-a,</a:t>
            </a:r>
          </a:p>
          <a:p>
            <a:r>
              <a:rPr lang="en-NZ" dirty="0"/>
              <a:t>IL-6,</a:t>
            </a:r>
          </a:p>
          <a:p>
            <a:r>
              <a:rPr lang="en-NZ" dirty="0"/>
              <a:t> TGF-b </a:t>
            </a:r>
          </a:p>
          <a:p>
            <a:r>
              <a:rPr lang="en-NZ" dirty="0"/>
              <a:t>prostaglandins.</a:t>
            </a:r>
          </a:p>
          <a:p>
            <a:r>
              <a:rPr lang="en-NZ" dirty="0"/>
              <a:t>These cytokines play a role in the initiation and activation and</a:t>
            </a:r>
          </a:p>
          <a:p>
            <a:r>
              <a:rPr lang="en-NZ" dirty="0"/>
              <a:t>differentiation of </a:t>
            </a:r>
            <a:r>
              <a:rPr lang="en-NZ" b="1" dirty="0"/>
              <a:t>osteoclasts</a:t>
            </a:r>
            <a:r>
              <a:rPr lang="en-NZ" dirty="0"/>
              <a:t>,</a:t>
            </a:r>
          </a:p>
          <a:p>
            <a:r>
              <a:rPr lang="en-NZ" dirty="0"/>
              <a:t> activation and proliferation of </a:t>
            </a:r>
            <a:r>
              <a:rPr lang="en-NZ" b="1" dirty="0"/>
              <a:t>fibroblasts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2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68D9-8625-354E-AAEE-4CEA49CF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T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11E9F-E11F-0A49-A0A3-05A99B61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7063"/>
            <a:ext cx="12192000" cy="5139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 cells</a:t>
            </a:r>
            <a:r>
              <a:rPr lang="en-NZ" dirty="0"/>
              <a:t> are abundant in AP</a:t>
            </a:r>
            <a:r>
              <a:rPr lang="en-NZ" b="1" dirty="0">
                <a:solidFill>
                  <a:srgbClr val="FFFF00"/>
                </a:solidFill>
              </a:rPr>
              <a:t> A larger population of activated T cells was found in granulomas compared to cysts</a:t>
            </a:r>
          </a:p>
          <a:p>
            <a:endParaRPr lang="en-NZ" dirty="0"/>
          </a:p>
          <a:p>
            <a:endParaRPr lang="en-NZ" dirty="0"/>
          </a:p>
          <a:p>
            <a:r>
              <a:rPr lang="en-NZ" b="1" dirty="0"/>
              <a:t>T helper 1 </a:t>
            </a:r>
            <a:r>
              <a:rPr lang="en-NZ" dirty="0"/>
              <a:t>(Th1)immune response is involved </a:t>
            </a:r>
          </a:p>
          <a:p>
            <a:r>
              <a:rPr lang="en-NZ" dirty="0"/>
              <a:t>in both lesion progression &amp;  bone destruction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(Th1)&amp;(Th2) cell responses modulate the expression of</a:t>
            </a:r>
          </a:p>
          <a:p>
            <a:r>
              <a:rPr lang="en-NZ" b="1" dirty="0"/>
              <a:t>IL-1</a:t>
            </a:r>
            <a:r>
              <a:rPr lang="en-NZ" dirty="0"/>
              <a:t>, might be the main mediators of </a:t>
            </a:r>
            <a:r>
              <a:rPr lang="en-NZ" b="1" dirty="0"/>
              <a:t>bone resorption </a:t>
            </a:r>
          </a:p>
          <a:p>
            <a:r>
              <a:rPr lang="en-NZ" dirty="0"/>
              <a:t>and </a:t>
            </a:r>
            <a:r>
              <a:rPr lang="en-NZ" b="1" dirty="0"/>
              <a:t>activator of macrophages</a:t>
            </a:r>
          </a:p>
          <a:p>
            <a:r>
              <a:rPr lang="en-NZ" b="1" dirty="0">
                <a:solidFill>
                  <a:srgbClr val="FFFF00"/>
                </a:solidFill>
              </a:rPr>
              <a:t>,</a:t>
            </a:r>
          </a:p>
          <a:p>
            <a:endParaRPr lang="en-NZ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E4C6F-4591-A348-9C93-2961E6E2C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732" y="2595912"/>
            <a:ext cx="3723268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2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9155-26F1-BC4F-8F30-7426EFAC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72CE-F98E-DB48-8241-CC1DEF67D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b="1" dirty="0"/>
              <a:t>Th2</a:t>
            </a:r>
            <a:r>
              <a:rPr lang="en-US" dirty="0"/>
              <a:t> involves immunosuppressive mechanisms which are important in the repair process,  </a:t>
            </a:r>
            <a:r>
              <a:rPr lang="en-US" b="1" dirty="0"/>
              <a:t>Th2</a:t>
            </a:r>
            <a:r>
              <a:rPr lang="en-US" dirty="0"/>
              <a:t>   predominance in </a:t>
            </a:r>
            <a:r>
              <a:rPr lang="en-US" b="1" dirty="0">
                <a:solidFill>
                  <a:srgbClr val="FFFF00"/>
                </a:solidFill>
              </a:rPr>
              <a:t>cysts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NZ" b="1" dirty="0"/>
              <a:t>new subsets of T-helper cells </a:t>
            </a:r>
            <a:r>
              <a:rPr lang="en-NZ" dirty="0"/>
              <a:t>(e.g. Th9, Th17 and Th22)</a:t>
            </a:r>
          </a:p>
          <a:p>
            <a:r>
              <a:rPr lang="en-NZ" dirty="0"/>
              <a:t>have been recently discovered</a:t>
            </a:r>
          </a:p>
          <a:p>
            <a:r>
              <a:rPr lang="en-NZ" dirty="0"/>
              <a:t>IL-9 and IL-22 is predominant in </a:t>
            </a:r>
            <a:r>
              <a:rPr lang="en-NZ" b="1" dirty="0">
                <a:solidFill>
                  <a:srgbClr val="FFFF00"/>
                </a:solidFill>
              </a:rPr>
              <a:t>inactive lesions</a:t>
            </a:r>
            <a:r>
              <a:rPr lang="en-NZ" dirty="0"/>
              <a:t>, suggesting the existence of a possible protective role of these cytokines in the pathogenesis of AP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0C79-8D24-4F4F-8DFE-697EA41E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257D4-89D5-A641-B31D-FDF44B04F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825625"/>
            <a:ext cx="10960395" cy="4351338"/>
          </a:xfrm>
        </p:spPr>
        <p:txBody>
          <a:bodyPr/>
          <a:lstStyle/>
          <a:p>
            <a:r>
              <a:rPr lang="en-US" dirty="0"/>
              <a:t>Higher levels of </a:t>
            </a:r>
            <a:r>
              <a:rPr lang="en-US" b="1" dirty="0"/>
              <a:t>IL-17</a:t>
            </a:r>
            <a:r>
              <a:rPr lang="en-US" dirty="0"/>
              <a:t> were observed in patients with </a:t>
            </a:r>
            <a:r>
              <a:rPr lang="en-US" b="1" dirty="0">
                <a:solidFill>
                  <a:srgbClr val="FFFF00"/>
                </a:solidFill>
              </a:rPr>
              <a:t>fistula,</a:t>
            </a:r>
            <a:r>
              <a:rPr lang="en-NZ" dirty="0"/>
              <a:t> promotes exacerbation of the inflammatory response&amp; increases the number of </a:t>
            </a:r>
            <a:r>
              <a:rPr lang="en-NZ" b="1" dirty="0"/>
              <a:t>neutrophils &amp;  bone resorption</a:t>
            </a:r>
          </a:p>
          <a:p>
            <a:r>
              <a:rPr lang="en-NZ" dirty="0"/>
              <a:t> IL-17 seems to </a:t>
            </a:r>
            <a:r>
              <a:rPr lang="en-NZ" b="1" dirty="0">
                <a:solidFill>
                  <a:srgbClr val="FFFF00"/>
                </a:solidFill>
              </a:rPr>
              <a:t>attract neutrophils </a:t>
            </a:r>
            <a:r>
              <a:rPr lang="en-NZ" dirty="0"/>
              <a:t>&amp;</a:t>
            </a:r>
            <a:r>
              <a:rPr lang="en-NZ" b="1" dirty="0">
                <a:solidFill>
                  <a:srgbClr val="FFFF00"/>
                </a:solidFill>
              </a:rPr>
              <a:t>induce the production of RANK-L </a:t>
            </a:r>
            <a:r>
              <a:rPr lang="en-NZ" dirty="0"/>
              <a:t>by activating </a:t>
            </a:r>
            <a:r>
              <a:rPr lang="en-NZ" b="1" dirty="0"/>
              <a:t>osteoclasts</a:t>
            </a:r>
            <a:r>
              <a:rPr lang="en-NZ" dirty="0"/>
              <a:t>, involved in the bone resorption present in AP</a:t>
            </a:r>
          </a:p>
          <a:p>
            <a:endParaRPr lang="en-N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5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1A4F-796C-AB46-870B-F60D9A30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6CD7-8476-2848-8EF0-5AAE350D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IL-6 </a:t>
            </a:r>
            <a:r>
              <a:rPr lang="en-NZ" dirty="0"/>
              <a:t>is an important cytokine in bone re-modelling &amp; activation and differentiation of immune cells and </a:t>
            </a:r>
            <a:r>
              <a:rPr lang="en-NZ" b="1" dirty="0"/>
              <a:t>osteoclasts,</a:t>
            </a:r>
          </a:p>
          <a:p>
            <a:r>
              <a:rPr lang="en-NZ" dirty="0"/>
              <a:t>macrophages being the main sources in periapical cysts</a:t>
            </a:r>
          </a:p>
          <a:p>
            <a:endParaRPr lang="en-NZ" dirty="0"/>
          </a:p>
          <a:p>
            <a:r>
              <a:rPr lang="en-NZ" dirty="0"/>
              <a:t>High levels of </a:t>
            </a:r>
            <a:r>
              <a:rPr lang="en-NZ" b="1" dirty="0"/>
              <a:t>IL-6 </a:t>
            </a:r>
            <a:r>
              <a:rPr lang="en-NZ" dirty="0"/>
              <a:t>in AP seem to be correlated with </a:t>
            </a:r>
            <a:r>
              <a:rPr lang="en-NZ" b="1" dirty="0"/>
              <a:t>symptomatic &amp; active lesions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6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D39E-F13D-3545-B399-D9F220FE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RANK/RANKL/OPG system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7786-E133-D74B-BCE8-2A7F36167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5757"/>
            <a:ext cx="12192000" cy="4231205"/>
          </a:xfrm>
        </p:spPr>
        <p:txBody>
          <a:bodyPr>
            <a:normAutofit/>
          </a:bodyPr>
          <a:lstStyle/>
          <a:p>
            <a:r>
              <a:rPr lang="en-NZ" sz="3200" dirty="0"/>
              <a:t>The RANK/RANKL/OPG system is an important bone metabolism regulator which acts on differentiation and activity of osteoclasts.</a:t>
            </a:r>
          </a:p>
          <a:p>
            <a:r>
              <a:rPr lang="en-US" sz="3200" b="1" dirty="0"/>
              <a:t>RANK</a:t>
            </a:r>
            <a:r>
              <a:rPr lang="en-US" sz="3200" dirty="0"/>
              <a:t> is a transmembrane protein – a member of the </a:t>
            </a:r>
            <a:r>
              <a:rPr lang="en-US" sz="3200" dirty="0" err="1"/>
              <a:t>tumour</a:t>
            </a:r>
            <a:r>
              <a:rPr lang="en-US" sz="3200" dirty="0"/>
              <a:t> necrosis factor receptor family – and expressed mainly by </a:t>
            </a:r>
            <a:r>
              <a:rPr lang="en-US" sz="3200" b="1" dirty="0">
                <a:solidFill>
                  <a:srgbClr val="FFFF00"/>
                </a:solidFill>
              </a:rPr>
              <a:t>macrophages, pre-osteoclastic mononuclear cells, T- and B cells, dendritic cells and fibroblasts</a:t>
            </a:r>
          </a:p>
        </p:txBody>
      </p:sp>
    </p:spTree>
    <p:extLst>
      <p:ext uri="{BB962C8B-B14F-4D97-AF65-F5344CB8AC3E}">
        <p14:creationId xmlns:p14="http://schemas.microsoft.com/office/powerpoint/2010/main" val="193013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BE8F-D27F-4343-B060-4DAC7120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83608-BF06-4C46-B195-F8DF6268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RANKL</a:t>
            </a:r>
            <a:r>
              <a:rPr lang="en-NZ" dirty="0"/>
              <a:t> (Receptor Activator of Nuclear Factor kappa B ligand)</a:t>
            </a:r>
          </a:p>
          <a:p>
            <a:r>
              <a:rPr lang="en-NZ" dirty="0"/>
              <a:t>is a cytokine similar to TNF-a and acts as a ligand of RANK</a:t>
            </a:r>
          </a:p>
          <a:p>
            <a:r>
              <a:rPr lang="en-NZ" dirty="0"/>
              <a:t>and </a:t>
            </a:r>
            <a:r>
              <a:rPr lang="en-NZ" dirty="0" err="1"/>
              <a:t>osteoprotegerin</a:t>
            </a:r>
            <a:r>
              <a:rPr lang="en-NZ" dirty="0"/>
              <a:t> (OPG) .</a:t>
            </a:r>
          </a:p>
          <a:p>
            <a:r>
              <a:rPr lang="en-NZ" b="1" dirty="0">
                <a:solidFill>
                  <a:srgbClr val="FFFF00"/>
                </a:solidFill>
              </a:rPr>
              <a:t>Activation of RANK by RANKL </a:t>
            </a:r>
            <a:r>
              <a:rPr lang="en-NZ" dirty="0"/>
              <a:t>results in its interaction with TNF-associated receptors, activation of nuclear factor kB (NF-kB)</a:t>
            </a:r>
          </a:p>
          <a:p>
            <a:r>
              <a:rPr lang="en-NZ" dirty="0"/>
              <a:t>all being related to the </a:t>
            </a:r>
            <a:r>
              <a:rPr lang="en-NZ" b="1" dirty="0"/>
              <a:t>maturation of osteoclasts </a:t>
            </a:r>
            <a:r>
              <a:rPr lang="en-NZ" dirty="0"/>
              <a:t>through</a:t>
            </a:r>
          </a:p>
          <a:p>
            <a:r>
              <a:rPr lang="en-NZ" dirty="0"/>
              <a:t>the increased expression of specific genes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69C9-302D-7D4B-A0F4-5929023D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RANK/RANKL/OPG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766A-77FD-4B41-BEC4-39DD52C1E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OPG</a:t>
            </a:r>
            <a:r>
              <a:rPr lang="en-NZ" dirty="0"/>
              <a:t> soluble receptor, also produced by osteoclasts, is capable to block the interaction RANK/RANKL by </a:t>
            </a:r>
            <a:r>
              <a:rPr lang="en-NZ" b="1" dirty="0">
                <a:solidFill>
                  <a:srgbClr val="FFFF00"/>
                </a:solidFill>
              </a:rPr>
              <a:t>binding to RANKL </a:t>
            </a:r>
            <a:r>
              <a:rPr lang="en-NZ" dirty="0"/>
              <a:t>and </a:t>
            </a:r>
            <a:r>
              <a:rPr lang="en-NZ" b="1" dirty="0">
                <a:solidFill>
                  <a:srgbClr val="C00000"/>
                </a:solidFill>
              </a:rPr>
              <a:t>preventing osteoclastic differentiation and activation</a:t>
            </a:r>
            <a:r>
              <a:rPr lang="en-NZ" dirty="0"/>
              <a:t>, thus </a:t>
            </a:r>
            <a:r>
              <a:rPr lang="en-NZ" b="1" dirty="0"/>
              <a:t>reducing the bone resorption</a:t>
            </a:r>
          </a:p>
          <a:p>
            <a:r>
              <a:rPr lang="en-NZ" dirty="0"/>
              <a:t>positive correlation was found between number of bacteria and levels of OPG in symptomatic AP</a:t>
            </a:r>
          </a:p>
          <a:p>
            <a:r>
              <a:rPr lang="en-US" b="1" dirty="0"/>
              <a:t>OPG</a:t>
            </a:r>
            <a:r>
              <a:rPr lang="en-US" dirty="0"/>
              <a:t> were found to be rather </a:t>
            </a:r>
            <a:r>
              <a:rPr lang="en-US" b="1" dirty="0"/>
              <a:t>lower</a:t>
            </a:r>
            <a:r>
              <a:rPr lang="en-US" dirty="0"/>
              <a:t> compared to RANKL </a:t>
            </a:r>
            <a:r>
              <a:rPr lang="en-US" b="1" dirty="0">
                <a:solidFill>
                  <a:srgbClr val="C00000"/>
                </a:solidFill>
              </a:rPr>
              <a:t>in  cyst </a:t>
            </a:r>
            <a:r>
              <a:rPr lang="en-US" dirty="0"/>
              <a:t>than periapical granulomas, suggesting that these lesions are more </a:t>
            </a:r>
            <a:r>
              <a:rPr lang="en-NZ" dirty="0"/>
              <a:t>stable as OPG competes with RANKL by preventing its binding to RANK, thus impeding the osteolytic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8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7507-9E70-E347-A204-D9C3A36B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C778-F8E6-CD43-9C93-192827F02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complex process of bone resorption involves other</a:t>
            </a:r>
          </a:p>
          <a:p>
            <a:r>
              <a:rPr lang="en-NZ" dirty="0"/>
              <a:t>bone metabolism-related factors rather than RANKL and OPG</a:t>
            </a:r>
          </a:p>
          <a:p>
            <a:r>
              <a:rPr lang="en-NZ" dirty="0"/>
              <a:t>mediators, such as </a:t>
            </a:r>
          </a:p>
          <a:p>
            <a:r>
              <a:rPr lang="en-NZ" b="1" dirty="0"/>
              <a:t>TNF-a</a:t>
            </a:r>
            <a:r>
              <a:rPr lang="en-NZ" dirty="0"/>
              <a:t> and </a:t>
            </a:r>
            <a:r>
              <a:rPr lang="en-NZ" b="1" dirty="0"/>
              <a:t>macrophage colony-stimulating </a:t>
            </a:r>
            <a:r>
              <a:rPr lang="en-NZ" dirty="0"/>
              <a:t>factor, showing that bone metabolism can be directly associated with the inflammatory conditions</a:t>
            </a:r>
          </a:p>
          <a:p>
            <a:r>
              <a:rPr lang="en-US" b="1" dirty="0"/>
              <a:t>RANKL </a:t>
            </a:r>
            <a:r>
              <a:rPr lang="en-US" dirty="0"/>
              <a:t>expression was increased in chronic inflammatory infiltrate</a:t>
            </a:r>
          </a:p>
          <a:p>
            <a:r>
              <a:rPr lang="en-US" dirty="0"/>
              <a:t>containing lymphocytes (T and B cells) and macrophages</a:t>
            </a:r>
          </a:p>
        </p:txBody>
      </p:sp>
    </p:spTree>
    <p:extLst>
      <p:ext uri="{BB962C8B-B14F-4D97-AF65-F5344CB8AC3E}">
        <p14:creationId xmlns:p14="http://schemas.microsoft.com/office/powerpoint/2010/main" val="286021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1A22-3B51-D747-994B-54BAEC0B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Micro-RNAs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6D01-EC18-8143-91AF-758D958F3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1" y="1371600"/>
            <a:ext cx="11775686" cy="5486400"/>
          </a:xfrm>
        </p:spPr>
        <p:txBody>
          <a:bodyPr>
            <a:normAutofit/>
          </a:bodyPr>
          <a:lstStyle/>
          <a:p>
            <a:r>
              <a:rPr lang="en-NZ" dirty="0"/>
              <a:t>Micro-RNAs (miRNAs) are small non-coding RNAs accounting</a:t>
            </a:r>
          </a:p>
          <a:p>
            <a:r>
              <a:rPr lang="en-NZ" dirty="0"/>
              <a:t>for the regulation of gene expression at the post-transcriptional</a:t>
            </a:r>
          </a:p>
          <a:p>
            <a:r>
              <a:rPr lang="en-NZ" dirty="0"/>
              <a:t>level .They act as controllers of several biological activities, including </a:t>
            </a:r>
          </a:p>
          <a:p>
            <a:r>
              <a:rPr lang="en-NZ" dirty="0"/>
              <a:t>differentiation, proliferation and apoptosis .</a:t>
            </a:r>
          </a:p>
          <a:p>
            <a:r>
              <a:rPr lang="en-NZ" dirty="0"/>
              <a:t>Changes in the miRNA expression affect The profile of miRNA expression can be considered as a </a:t>
            </a:r>
            <a:r>
              <a:rPr lang="en-NZ" b="1" dirty="0"/>
              <a:t>diagnostic and prognostic </a:t>
            </a:r>
            <a:r>
              <a:rPr lang="en-NZ" dirty="0"/>
              <a:t>marker in a number of conditions, including odontogenic tumours .</a:t>
            </a:r>
          </a:p>
          <a:p>
            <a:r>
              <a:rPr lang="en-NZ" dirty="0"/>
              <a:t>the expression of miRNAs  associated with inflammation involving AP lesions and human periodontal ligament fibroblasts .</a:t>
            </a:r>
          </a:p>
          <a:p>
            <a:r>
              <a:rPr lang="en-NZ" dirty="0"/>
              <a:t>showing that all of them were significantly </a:t>
            </a:r>
            <a:r>
              <a:rPr lang="en-NZ" b="1" dirty="0"/>
              <a:t>up-regulated in tissues of asymptomatic AP</a:t>
            </a:r>
          </a:p>
          <a:p>
            <a:endParaRPr lang="en-NZ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9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F2BC-C704-C943-9B4E-D02C0991E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53888"/>
          </a:xfrm>
        </p:spPr>
        <p:txBody>
          <a:bodyPr/>
          <a:lstStyle/>
          <a:p>
            <a:r>
              <a:rPr lang="en-NZ" b="1" dirty="0"/>
              <a:t>APICAL PERIODONTITIS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7FDAE-CEAA-A04E-9876-417D9DCE5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60" y="1755421"/>
            <a:ext cx="8952613" cy="5230169"/>
          </a:xfrm>
        </p:spPr>
        <p:txBody>
          <a:bodyPr>
            <a:normAutofit/>
          </a:bodyPr>
          <a:lstStyle/>
          <a:p>
            <a:pPr algn="l"/>
            <a:r>
              <a:rPr lang="en-NZ" sz="4100" dirty="0"/>
              <a:t>Formation of apical inflammatory lesions represents a</a:t>
            </a:r>
          </a:p>
          <a:p>
            <a:pPr algn="l"/>
            <a:r>
              <a:rPr lang="en-NZ" sz="4100" dirty="0"/>
              <a:t> </a:t>
            </a:r>
            <a:r>
              <a:rPr lang="en-NZ" sz="4100" b="1" dirty="0">
                <a:solidFill>
                  <a:srgbClr val="FF0000"/>
                </a:solidFill>
              </a:rPr>
              <a:t>defensive reaction </a:t>
            </a:r>
            <a:r>
              <a:rPr lang="en-NZ" sz="4100" dirty="0"/>
              <a:t>secondary to the presence of microbial infection in the root canal with spread of related toxic products  into the apical zone. Initially, the </a:t>
            </a:r>
            <a:r>
              <a:rPr lang="en-NZ" sz="4100" dirty="0" err="1"/>
              <a:t>defense</a:t>
            </a:r>
            <a:r>
              <a:rPr lang="en-NZ" sz="4100" dirty="0"/>
              <a:t> reaction eliminates noxious substances that exit the canals</a:t>
            </a:r>
            <a:r>
              <a:rPr lang="en-NZ" sz="46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05CFF-8CC3-7C4A-A681-9893DBFA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370" y="2427620"/>
            <a:ext cx="2870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9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391B-E75B-7C4A-A1C0-0F3AF551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Conclusion</a:t>
            </a:r>
            <a:br>
              <a:rPr lang="en-N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06669-68EA-0648-AE15-6F47E591F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032375"/>
          </a:xfrm>
        </p:spPr>
        <p:txBody>
          <a:bodyPr>
            <a:normAutofit/>
          </a:bodyPr>
          <a:lstStyle/>
          <a:p>
            <a:r>
              <a:rPr lang="en-NZ" dirty="0"/>
              <a:t>Understanding the formation process of AP,</a:t>
            </a:r>
          </a:p>
          <a:p>
            <a:r>
              <a:rPr lang="en-NZ" dirty="0"/>
              <a:t>as well as the inflammatory biomarkers associated with its</a:t>
            </a:r>
          </a:p>
          <a:p>
            <a:r>
              <a:rPr lang="en-NZ" dirty="0"/>
              <a:t>development, is important for </a:t>
            </a:r>
            <a:r>
              <a:rPr lang="en-NZ" b="1" dirty="0"/>
              <a:t>evaluation of pathogenesis</a:t>
            </a:r>
            <a:r>
              <a:rPr lang="en-NZ" dirty="0"/>
              <a:t>,</a:t>
            </a:r>
          </a:p>
          <a:p>
            <a:r>
              <a:rPr lang="en-NZ" b="1" dirty="0"/>
              <a:t>diagnosis </a:t>
            </a:r>
            <a:r>
              <a:rPr lang="en-NZ" dirty="0"/>
              <a:t>and </a:t>
            </a:r>
            <a:r>
              <a:rPr lang="en-NZ" b="1" dirty="0"/>
              <a:t>development of therapeutic strategies </a:t>
            </a:r>
            <a:r>
              <a:rPr lang="en-NZ" dirty="0"/>
              <a:t>for AP.</a:t>
            </a:r>
          </a:p>
          <a:p>
            <a:r>
              <a:rPr lang="en-NZ" dirty="0"/>
              <a:t>Although the inflammatory profile of these lesions is still</a:t>
            </a:r>
          </a:p>
          <a:p>
            <a:r>
              <a:rPr lang="en-NZ" dirty="0"/>
              <a:t>poorly understood, it can be concluded that this formation</a:t>
            </a:r>
          </a:p>
          <a:p>
            <a:r>
              <a:rPr lang="en-NZ" dirty="0"/>
              <a:t>process is dynamic and that different inflammatory cells </a:t>
            </a:r>
            <a:r>
              <a:rPr lang="en-NZ"/>
              <a:t>and </a:t>
            </a:r>
          </a:p>
          <a:p>
            <a:r>
              <a:rPr lang="en-NZ"/>
              <a:t>their </a:t>
            </a:r>
            <a:r>
              <a:rPr lang="en-NZ" dirty="0"/>
              <a:t>by-products are involved in the process.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7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5192-949A-FD41-BF87-0E253710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ACUTE APICAL PERIODONTITIS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887B-D341-8742-A91D-CAFEFDA64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263"/>
            <a:ext cx="11450444" cy="5497552"/>
          </a:xfrm>
        </p:spPr>
        <p:txBody>
          <a:bodyPr/>
          <a:lstStyle/>
          <a:p>
            <a:r>
              <a:rPr lang="en-NZ" dirty="0"/>
              <a:t>In the early stages of infection, </a:t>
            </a:r>
            <a:r>
              <a:rPr lang="en-NZ" b="1" dirty="0"/>
              <a:t>neutrophils </a:t>
            </a:r>
            <a:r>
              <a:rPr lang="en-NZ" dirty="0"/>
              <a:t>predominate</a:t>
            </a:r>
          </a:p>
          <a:p>
            <a:r>
              <a:rPr lang="en-NZ" dirty="0"/>
              <a:t>and </a:t>
            </a:r>
            <a:r>
              <a:rPr lang="en-NZ" b="1" dirty="0">
                <a:solidFill>
                  <a:srgbClr val="FF0000"/>
                </a:solidFill>
              </a:rPr>
              <a:t>radiographic alterations are not present</a:t>
            </a:r>
            <a:r>
              <a:rPr lang="en-NZ" dirty="0"/>
              <a:t>; this phase of</a:t>
            </a:r>
          </a:p>
          <a:p>
            <a:r>
              <a:rPr lang="en-NZ" dirty="0"/>
              <a:t>periapical inflammatory disease is termed acute apical periodontitis.</a:t>
            </a:r>
          </a:p>
          <a:p>
            <a:r>
              <a:rPr lang="en-NZ" dirty="0"/>
              <a:t>The involved inflammatory cells are primarily</a:t>
            </a:r>
          </a:p>
          <a:p>
            <a:r>
              <a:rPr lang="en-NZ" b="1" dirty="0">
                <a:solidFill>
                  <a:srgbClr val="FF0000"/>
                </a:solidFill>
              </a:rPr>
              <a:t>neutrophils</a:t>
            </a:r>
            <a:r>
              <a:rPr lang="en-NZ" dirty="0"/>
              <a:t> and release prostaglandins, </a:t>
            </a:r>
          </a:p>
          <a:p>
            <a:r>
              <a:rPr lang="en-NZ" dirty="0"/>
              <a:t>which activate osteoclasts to resorb the</a:t>
            </a:r>
          </a:p>
          <a:p>
            <a:r>
              <a:rPr lang="en-NZ" dirty="0"/>
              <a:t> surrounding bone, leading to a</a:t>
            </a:r>
          </a:p>
          <a:p>
            <a:r>
              <a:rPr lang="en-NZ" dirty="0"/>
              <a:t>detectable periapical radiolucency.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474B-FBB1-274B-B00D-25BDE6C2A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216" y="2955073"/>
            <a:ext cx="4096214" cy="39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44DB-F173-754B-80D5-81B02811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apical periodontitis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AC381-D74C-A945-90D5-E9FEB249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Periapical granulomas may arise after quiescence of a</a:t>
            </a:r>
          </a:p>
          <a:p>
            <a:r>
              <a:rPr lang="en-NZ" dirty="0"/>
              <a:t>periapical abscess or may develop as the initial periapical</a:t>
            </a:r>
          </a:p>
          <a:p>
            <a:r>
              <a:rPr lang="en-NZ" dirty="0" err="1"/>
              <a:t>pathosis</a:t>
            </a:r>
            <a:r>
              <a:rPr lang="en-NZ" dirty="0"/>
              <a:t>. These lesions are not necessarily static. In addition</a:t>
            </a:r>
          </a:p>
          <a:p>
            <a:r>
              <a:rPr lang="en-NZ" dirty="0"/>
              <a:t>to possible periapical cyst 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116C-EBB0-A545-8B18-25534582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B5507-A61D-4646-87E3-DEDEFB95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05" y="2081793"/>
            <a:ext cx="10515600" cy="4705002"/>
          </a:xfrm>
        </p:spPr>
        <p:txBody>
          <a:bodyPr>
            <a:normAutofit/>
          </a:bodyPr>
          <a:lstStyle/>
          <a:p>
            <a:r>
              <a:rPr lang="en-US" sz="3200" dirty="0"/>
              <a:t>AP, </a:t>
            </a:r>
            <a:r>
              <a:rPr lang="en-US" sz="3200" b="1" dirty="0"/>
              <a:t>bone destruction </a:t>
            </a:r>
            <a:r>
              <a:rPr lang="en-US" sz="3200" dirty="0"/>
              <a:t>is caused by both microbial infection and immune response</a:t>
            </a:r>
            <a:endParaRPr lang="en-NZ" dirty="0"/>
          </a:p>
          <a:p>
            <a:r>
              <a:rPr lang="en-NZ" dirty="0"/>
              <a:t>It is known that microbial antigens from the root canal infection are capable to stimulate both specific and non-specific immune responses in periapical tissue</a:t>
            </a:r>
          </a:p>
          <a:p>
            <a:r>
              <a:rPr lang="en-NZ" dirty="0"/>
              <a:t> </a:t>
            </a:r>
            <a:r>
              <a:rPr lang="en-NZ" b="1" dirty="0"/>
              <a:t>Although fungi, and viruses have been found in association with some forms of apical periodontitis</a:t>
            </a:r>
            <a:r>
              <a:rPr lang="en-NZ" dirty="0"/>
              <a:t>, bacteria are the main microbial etiologic agents of this disease.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477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04F8-1EEA-AB4C-9DB6-7B16B958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participate in the formation of AP,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A5FE-16D6-264E-AC18-598B064BB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macrophages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  <a:r>
              <a:rPr lang="en-US" b="1" dirty="0"/>
              <a:t>mast cells</a:t>
            </a:r>
            <a:r>
              <a:rPr lang="en-US" dirty="0"/>
              <a:t>,</a:t>
            </a:r>
          </a:p>
          <a:p>
            <a:r>
              <a:rPr lang="en-US" b="1" dirty="0"/>
              <a:t>T cells </a:t>
            </a:r>
          </a:p>
          <a:p>
            <a:r>
              <a:rPr lang="en-US" b="1" dirty="0"/>
              <a:t>neutrophils</a:t>
            </a:r>
            <a:r>
              <a:rPr lang="en-US" dirty="0"/>
              <a:t> </a:t>
            </a:r>
          </a:p>
          <a:p>
            <a:r>
              <a:rPr lang="en-US" dirty="0"/>
              <a:t>cytokines, </a:t>
            </a:r>
          </a:p>
          <a:p>
            <a:r>
              <a:rPr lang="en-US" dirty="0"/>
              <a:t>chemokines </a:t>
            </a:r>
          </a:p>
          <a:p>
            <a:r>
              <a:rPr lang="en-US" dirty="0"/>
              <a:t>RANK/RANKL/OPG system</a:t>
            </a:r>
          </a:p>
        </p:txBody>
      </p:sp>
    </p:spTree>
    <p:extLst>
      <p:ext uri="{BB962C8B-B14F-4D97-AF65-F5344CB8AC3E}">
        <p14:creationId xmlns:p14="http://schemas.microsoft.com/office/powerpoint/2010/main" val="260142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1318-0B33-964C-9028-14CC5DAA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mast cells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C6405-B02C-4F4C-A2F1-E8DE243EC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3200" dirty="0"/>
              <a:t>mast cells have the capacity to degranulate and produce several </a:t>
            </a:r>
            <a:r>
              <a:rPr lang="en-NZ" sz="3200" dirty="0" err="1"/>
              <a:t>inflammatogenic</a:t>
            </a:r>
            <a:r>
              <a:rPr lang="en-NZ" sz="3200" dirty="0"/>
              <a:t> substances, such as </a:t>
            </a:r>
            <a:r>
              <a:rPr lang="en-NZ" sz="3200" b="1" dirty="0">
                <a:solidFill>
                  <a:srgbClr val="FF0000"/>
                </a:solidFill>
              </a:rPr>
              <a:t>vasoactive mediators</a:t>
            </a:r>
            <a:r>
              <a:rPr lang="en-NZ" sz="3200" dirty="0"/>
              <a:t>. </a:t>
            </a:r>
          </a:p>
          <a:p>
            <a:r>
              <a:rPr lang="en-NZ" sz="3200" dirty="0"/>
              <a:t>The release of these substances is directly related to </a:t>
            </a:r>
            <a:r>
              <a:rPr lang="en-NZ" sz="3200" b="1" dirty="0"/>
              <a:t>inflammatory events </a:t>
            </a:r>
            <a:r>
              <a:rPr lang="en-NZ" sz="3200" dirty="0"/>
              <a:t>and </a:t>
            </a:r>
            <a:r>
              <a:rPr lang="en-NZ" sz="3200" b="1" dirty="0"/>
              <a:t>bone resorption</a:t>
            </a:r>
            <a:r>
              <a:rPr lang="en-NZ" sz="3200" dirty="0"/>
              <a:t>, also </a:t>
            </a:r>
            <a:r>
              <a:rPr lang="en-NZ" sz="3200" b="1" dirty="0"/>
              <a:t>influencing other cells of the immune </a:t>
            </a:r>
            <a:r>
              <a:rPr lang="en-NZ" sz="3200" dirty="0"/>
              <a:t>system </a:t>
            </a:r>
          </a:p>
          <a:p>
            <a:endParaRPr lang="en-N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2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47EB-EE6D-8E4A-B9B5-06494722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8CE0DF-24BB-424C-A88B-8DB0B1B7C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895600"/>
            <a:ext cx="6096000" cy="3962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77AC98-CB26-1843-A8E1-567902346E43}"/>
              </a:ext>
            </a:extLst>
          </p:cNvPr>
          <p:cNvSpPr/>
          <p:nvPr/>
        </p:nvSpPr>
        <p:spPr>
          <a:xfrm>
            <a:off x="508000" y="215453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sz="3200" dirty="0"/>
              <a:t>mast cells are found in </a:t>
            </a:r>
            <a:r>
              <a:rPr lang="en-NZ" sz="3200" b="1" dirty="0"/>
              <a:t>great amount in the cyst </a:t>
            </a:r>
            <a:r>
              <a:rPr lang="en-NZ" sz="3200" dirty="0"/>
              <a:t>, widely found in sub-epithelial regions rather than in the deep regions of the cystic capsule</a:t>
            </a:r>
          </a:p>
        </p:txBody>
      </p:sp>
    </p:spTree>
    <p:extLst>
      <p:ext uri="{BB962C8B-B14F-4D97-AF65-F5344CB8AC3E}">
        <p14:creationId xmlns:p14="http://schemas.microsoft.com/office/powerpoint/2010/main" val="325170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1A14-5712-F747-A09B-A88349D2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Mast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66066-86F3-8D49-9866-95333AA9B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51" y="1973766"/>
            <a:ext cx="11876049" cy="4783061"/>
          </a:xfrm>
        </p:spPr>
        <p:txBody>
          <a:bodyPr>
            <a:noAutofit/>
          </a:bodyPr>
          <a:lstStyle/>
          <a:p>
            <a:r>
              <a:rPr lang="en-US" sz="3200" dirty="0"/>
              <a:t>these cells account for the release of inflammatory Mediators, such as (TNF-a), </a:t>
            </a:r>
          </a:p>
          <a:p>
            <a:r>
              <a:rPr lang="en-US" sz="3200" dirty="0"/>
              <a:t>(IL-1b), </a:t>
            </a:r>
          </a:p>
          <a:p>
            <a:r>
              <a:rPr lang="en-US" sz="3200" dirty="0"/>
              <a:t>macrophage inflammatory protein-1a (MIP-1a)</a:t>
            </a:r>
          </a:p>
          <a:p>
            <a:r>
              <a:rPr lang="en-US" sz="3200" dirty="0"/>
              <a:t>Monocyte chemoattractant protein-1(MCP-1).</a:t>
            </a:r>
          </a:p>
          <a:p>
            <a:r>
              <a:rPr lang="en-US" sz="3200" dirty="0"/>
              <a:t>Mast cell degranulation may cause </a:t>
            </a:r>
            <a:r>
              <a:rPr lang="en-US" sz="3200" dirty="0">
                <a:solidFill>
                  <a:srgbClr val="FFFF00"/>
                </a:solidFill>
              </a:rPr>
              <a:t>inflammatory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FF00"/>
                </a:solidFill>
              </a:rPr>
              <a:t>vascular </a:t>
            </a:r>
            <a:r>
              <a:rPr lang="en-US" sz="3200" dirty="0"/>
              <a:t>changes, thus contributing to the </a:t>
            </a:r>
            <a:r>
              <a:rPr lang="en-US" sz="3200" b="1" dirty="0"/>
              <a:t>development and expansion of the cyst</a:t>
            </a:r>
          </a:p>
        </p:txBody>
      </p:sp>
    </p:spTree>
    <p:extLst>
      <p:ext uri="{BB962C8B-B14F-4D97-AF65-F5344CB8AC3E}">
        <p14:creationId xmlns:p14="http://schemas.microsoft.com/office/powerpoint/2010/main" val="143705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1080</Words>
  <Application>Microsoft Macintosh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Inflammatory profile of chronic apical periodontitis </vt:lpstr>
      <vt:lpstr>APICAL PERIODONTITIS</vt:lpstr>
      <vt:lpstr>ACUTE APICAL PERIODONTITIS</vt:lpstr>
      <vt:lpstr>Chronic apical periodontitis</vt:lpstr>
      <vt:lpstr>PowerPoint Presentation</vt:lpstr>
      <vt:lpstr>participate in the formation of AP, </vt:lpstr>
      <vt:lpstr>mast cells</vt:lpstr>
      <vt:lpstr>PowerPoint Presentation</vt:lpstr>
      <vt:lpstr>Mast cell</vt:lpstr>
      <vt:lpstr>Macrophages</vt:lpstr>
      <vt:lpstr>T cell</vt:lpstr>
      <vt:lpstr>PowerPoint Presentation</vt:lpstr>
      <vt:lpstr>PowerPoint Presentation</vt:lpstr>
      <vt:lpstr>PowerPoint Presentation</vt:lpstr>
      <vt:lpstr>RANK/RANKL/OPG system</vt:lpstr>
      <vt:lpstr>PowerPoint Presentation</vt:lpstr>
      <vt:lpstr>RANK/RANKL/OPG system</vt:lpstr>
      <vt:lpstr>PowerPoint Presentation</vt:lpstr>
      <vt:lpstr>Micro-RNAs</vt:lpstr>
      <vt:lpstr>Conclusion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APICAL PERIODONTITIS</dc:title>
  <dc:creator>Microsoft Office User</dc:creator>
  <cp:lastModifiedBy>Microsoft Office User</cp:lastModifiedBy>
  <cp:revision>78</cp:revision>
  <dcterms:created xsi:type="dcterms:W3CDTF">2022-05-06T09:49:10Z</dcterms:created>
  <dcterms:modified xsi:type="dcterms:W3CDTF">2022-05-15T17:41:22Z</dcterms:modified>
</cp:coreProperties>
</file>