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6" r:id="rId1"/>
    <p:sldMasterId id="2147483708" r:id="rId2"/>
    <p:sldMasterId id="2147483780" r:id="rId3"/>
    <p:sldMasterId id="2147483792" r:id="rId4"/>
  </p:sldMasterIdLst>
  <p:notesMasterIdLst>
    <p:notesMasterId r:id="rId31"/>
  </p:notesMasterIdLst>
  <p:sldIdLst>
    <p:sldId id="256" r:id="rId5"/>
    <p:sldId id="257" r:id="rId6"/>
    <p:sldId id="259" r:id="rId7"/>
    <p:sldId id="313" r:id="rId8"/>
    <p:sldId id="279" r:id="rId9"/>
    <p:sldId id="280" r:id="rId10"/>
    <p:sldId id="281" r:id="rId11"/>
    <p:sldId id="283" r:id="rId12"/>
    <p:sldId id="286" r:id="rId13"/>
    <p:sldId id="287" r:id="rId14"/>
    <p:sldId id="309" r:id="rId15"/>
    <p:sldId id="293" r:id="rId16"/>
    <p:sldId id="294" r:id="rId17"/>
    <p:sldId id="295" r:id="rId18"/>
    <p:sldId id="296" r:id="rId19"/>
    <p:sldId id="297" r:id="rId20"/>
    <p:sldId id="310" r:id="rId21"/>
    <p:sldId id="311" r:id="rId22"/>
    <p:sldId id="312" r:id="rId23"/>
    <p:sldId id="298" r:id="rId24"/>
    <p:sldId id="299" r:id="rId25"/>
    <p:sldId id="300" r:id="rId26"/>
    <p:sldId id="303" r:id="rId27"/>
    <p:sldId id="304" r:id="rId28"/>
    <p:sldId id="305" r:id="rId29"/>
    <p:sldId id="289" r:id="rId30"/>
  </p:sldIdLst>
  <p:sldSz cx="9144000" cy="6858000" type="screen4x3"/>
  <p:notesSz cx="6858000" cy="9144000"/>
  <p:defaultTextStyle>
    <a:defPPr lvl="0">
      <a:defRPr lang="ar-IQ"/>
    </a:defPPr>
    <a:lvl1pPr marL="0" lv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560" autoAdjust="0"/>
  </p:normalViewPr>
  <p:slideViewPr>
    <p:cSldViewPr snapToGrid="0">
      <p:cViewPr>
        <p:scale>
          <a:sx n="70" d="100"/>
          <a:sy n="70" d="100"/>
        </p:scale>
        <p:origin x="-1386" y="-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" Type="http://schemas.openxmlformats.org/officeDocument/2006/relationships/slideMaster" Target="slideMasters/slideMaster3.xml" /><Relationship Id="rId21" Type="http://schemas.openxmlformats.org/officeDocument/2006/relationships/slide" Target="slides/slide17.xml" /><Relationship Id="rId34" Type="http://schemas.openxmlformats.org/officeDocument/2006/relationships/theme" Target="theme/theme1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viewProps" Target="viewProps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slide" Target="slides/slide25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presProps" Target="presProps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notesMaster" Target="notesMasters/notesMaster1.xml" /><Relationship Id="rId4" Type="http://schemas.openxmlformats.org/officeDocument/2006/relationships/slideMaster" Target="slideMasters/slideMaster4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4EC0326-4122-4B1F-87D8-D39F48F5F3DD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IQ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86EA37D-69B4-4763-969D-656210F9E7E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582741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EA37D-69B4-4763-969D-656210F9E7E1}" type="slidenum">
              <a:rPr lang="ar-IQ" smtClean="0"/>
              <a:t>1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256526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Bonding a wire to all the mandibular anterior teeth (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canineto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</a:p>
          <a:p>
            <a:pPr algn="l" rtl="0"/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canine or premolar-to-premolar) is indicated if spaces existed in the</a:t>
            </a:r>
          </a:p>
          <a:p>
            <a:pPr algn="l" rtl="0"/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lower anterior segment prior to treatment, or if severe rotations were</a:t>
            </a:r>
          </a:p>
          <a:p>
            <a:pPr algn="l" rtl="0"/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corrected.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EA37D-69B4-4763-969D-656210F9E7E1}" type="slidenum">
              <a:rPr lang="ar-IQ" smtClean="0"/>
              <a:t>13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1481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EA37D-69B4-4763-969D-656210F9E7E1}" type="slidenum">
              <a:rPr lang="ar-IQ" smtClean="0"/>
              <a:t>15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5770434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silicone putty splint for rapid placement of directly bonded retainer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EA37D-69B4-4763-969D-656210F9E7E1}" type="slidenum">
              <a:rPr lang="ar-IQ" smtClean="0"/>
              <a:t>18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524012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complication</a:t>
            </a:r>
            <a:r>
              <a:rPr lang="en-US" baseline="0" dirty="0"/>
              <a:t> become more sever  when wire still attached to teeth than totally </a:t>
            </a:r>
            <a:r>
              <a:rPr lang="en-US" baseline="0" dirty="0" err="1"/>
              <a:t>debonded</a:t>
            </a:r>
            <a:r>
              <a:rPr lang="en-US" baseline="0" dirty="0"/>
              <a:t> from all tooth surface </a:t>
            </a:r>
          </a:p>
          <a:p>
            <a:r>
              <a:rPr lang="en-US" baseline="0" dirty="0"/>
              <a:t>So it </a:t>
            </a:r>
            <a:r>
              <a:rPr lang="en-US" baseline="0" dirty="0" err="1"/>
              <a:t>requre</a:t>
            </a:r>
            <a:r>
              <a:rPr lang="en-US" baseline="0" dirty="0"/>
              <a:t> regular observation by family dentist if not orthodontist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EA37D-69B4-4763-969D-656210F9E7E1}" type="slidenum">
              <a:rPr lang="ar-IQ" smtClean="0"/>
              <a:t>21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090382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Differential anteroposterior growth is not necessary to correct a small occlusal discrepancy— tooth movement is adequate—but some vertical growth is required to prevent downward and backward rotation of the mandible. </a:t>
            </a:r>
            <a:r>
              <a:rPr lang="en-US" dirty="0"/>
              <a:t>So activator or </a:t>
            </a:r>
            <a:r>
              <a:rPr lang="en-US" dirty="0" err="1"/>
              <a:t>bionator</a:t>
            </a:r>
            <a:r>
              <a:rPr lang="en-US" dirty="0"/>
              <a:t>  are</a:t>
            </a:r>
            <a:r>
              <a:rPr lang="en-US" baseline="0" dirty="0"/>
              <a:t> made with </a:t>
            </a:r>
            <a:r>
              <a:rPr lang="en-US" baseline="0" dirty="0" err="1"/>
              <a:t>mand</a:t>
            </a:r>
            <a:r>
              <a:rPr lang="en-US" baseline="0" dirty="0"/>
              <a:t>. Advancement for 2-3 mm</a:t>
            </a:r>
          </a:p>
          <a:p>
            <a:pPr algn="l" rtl="0"/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activator or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Bionator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an active retainer is indicated only if not more than 3 mm of occlusal correction is sought. Over this distance, correction can be achieved by restraining the eruption of maxillary teeth posteriorly and directing the erupting mandibular teeth anteriorly.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EA37D-69B4-4763-969D-656210F9E7E1}" type="slidenum">
              <a:rPr lang="ar-IQ" smtClean="0"/>
              <a:t>25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264843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EA37D-69B4-4763-969D-656210F9E7E1}" type="slidenum">
              <a:rPr lang="ar-IQ" smtClean="0"/>
              <a:t>26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38361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EA37D-69B4-4763-969D-656210F9E7E1}" type="slidenum">
              <a:rPr lang="ar-IQ" smtClean="0"/>
              <a:t>3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299482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EA37D-69B4-4763-969D-656210F9E7E1}" type="slidenum">
              <a:rPr lang="ar-IQ" smtClean="0"/>
              <a:t>5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713781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EA37D-69B4-4763-969D-656210F9E7E1}" type="slidenum">
              <a:rPr lang="ar-IQ" smtClean="0"/>
              <a:t>6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727777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canine-to-canine anterior bow and clasps on molars are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characteristic features of the Hawley retainer design. A, A Hawley retainer for a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patient with maxillary premolar extractions, with the anterior bow soldered to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Adams clasps on the first molars so that the extraction site is held closed. B,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adjustment loop of the Hawley anterior bow often keeps the wire from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having full contact with the canines. If good control of the canines is needed,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in this patient whose canines were facially positioned before treatment, a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wire that extends across the canines can be soldered to an anterior bow that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crosses distal to the lateral incisor. C, In a patient whose second molars have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erupted, a wraparound outer bow soldered to C-clasps on the second molars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provides a way to avoid interference as the retainer wire crosses the occlusion,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 a bow with such a long span will be quite flexible. D, For a mandibular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retainer, the wire Hawley bow is less effective than a wire-reinforced acrylic bar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 tightly contacts the lower incisors. This Moore design has almost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completely replaced the Hawley design for lower removable retainers that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extend to the posterior teeth. E, A removable maxillary retainer with a clear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outer bow, which fits more tightly than a metal wire and is better esthetically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 cannot be adjusted to modify tooth positions without starting over with a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 retainer.</a:t>
            </a:r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EA37D-69B4-4763-969D-656210F9E7E1}" type="slidenum">
              <a:rPr lang="ar-IQ" smtClean="0"/>
              <a:t>7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952039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EA37D-69B4-4763-969D-656210F9E7E1}" type="slidenum">
              <a:rPr lang="ar-IQ" smtClean="0"/>
              <a:t>8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138673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EA37D-69B4-4763-969D-656210F9E7E1}" type="slidenum">
              <a:rPr lang="ar-IQ" smtClean="0"/>
              <a:t>9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936856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7030A0"/>
                </a:solidFill>
              </a:rPr>
              <a:t>It is excellent finishing devices used</a:t>
            </a:r>
            <a:r>
              <a:rPr lang="en-US" sz="1200" b="1" baseline="0" dirty="0">
                <a:solidFill>
                  <a:srgbClr val="7030A0"/>
                </a:solidFill>
              </a:rPr>
              <a:t> in finishing stage for </a:t>
            </a:r>
            <a:r>
              <a:rPr lang="en-US" sz="1200" b="1" baseline="0" dirty="0" err="1">
                <a:solidFill>
                  <a:srgbClr val="7030A0"/>
                </a:solidFill>
              </a:rPr>
              <a:t>settleing</a:t>
            </a:r>
            <a:r>
              <a:rPr lang="en-US" sz="1200" b="1" baseline="0" dirty="0">
                <a:solidFill>
                  <a:srgbClr val="7030A0"/>
                </a:solidFill>
              </a:rPr>
              <a:t> of teeth  .  It can be continued from finishing stage as retainer or it can fabricated as retainer </a:t>
            </a:r>
          </a:p>
          <a:p>
            <a:pPr algn="l" rtl="0"/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positioner does have one major advantage over a standard removable or wraparound retainer, however—it maintains the occlusal</a:t>
            </a:r>
          </a:p>
          <a:p>
            <a:pPr algn="l" rtl="0"/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relationships as well as intra-arch tooth positions.</a:t>
            </a:r>
            <a:r>
              <a:rPr lang="en-US" sz="1200" b="1" baseline="0" dirty="0">
                <a:solidFill>
                  <a:srgbClr val="7030A0"/>
                </a:solidFill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allows the fixed appliance to be removed </a:t>
            </a:r>
            <a:endParaRPr lang="en-US" sz="1200" b="1" baseline="0" dirty="0">
              <a:solidFill>
                <a:srgbClr val="7030A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(2) it serves not only to reposition the teeth but also to massage the gingiva, which is almost always at least slightly inflamed and swollen after comprehensive orthodontic treatment </a:t>
            </a:r>
            <a:endParaRPr lang="en-US" sz="1200" b="1" dirty="0">
              <a:solidFill>
                <a:srgbClr val="7030A0"/>
              </a:solidFill>
            </a:endParaRPr>
          </a:p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EA37D-69B4-4763-969D-656210F9E7E1}" type="slidenum">
              <a:rPr lang="ar-IQ" smtClean="0"/>
              <a:t>10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632158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EA37D-69B4-4763-969D-656210F9E7E1}" type="slidenum">
              <a:rPr lang="ar-IQ" smtClean="0"/>
              <a:t>11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53951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3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3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546024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220569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870049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814030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119665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055488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646721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0750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079201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7842230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835038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644458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ar-IQ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6009129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482412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7372071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0539038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IQ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ar-IQ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IQ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IQ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195980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IQ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ar-IQ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ar-IQ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135896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265576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653504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408851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ar-IQ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162050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0" Type="http://schemas.openxmlformats.org/officeDocument/2006/relationships/slideLayout" Target="../slideLayouts/slideLayout21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 /><Relationship Id="rId3" Type="http://schemas.openxmlformats.org/officeDocument/2006/relationships/slideLayout" Target="../slideLayouts/slideLayout25.xml" /><Relationship Id="rId7" Type="http://schemas.openxmlformats.org/officeDocument/2006/relationships/slideLayout" Target="../slideLayouts/slideLayout29.xml" /><Relationship Id="rId12" Type="http://schemas.openxmlformats.org/officeDocument/2006/relationships/theme" Target="../theme/theme3.xml" /><Relationship Id="rId2" Type="http://schemas.openxmlformats.org/officeDocument/2006/relationships/slideLayout" Target="../slideLayouts/slideLayout24.xml" /><Relationship Id="rId1" Type="http://schemas.openxmlformats.org/officeDocument/2006/relationships/slideLayout" Target="../slideLayouts/slideLayout23.xml" /><Relationship Id="rId6" Type="http://schemas.openxmlformats.org/officeDocument/2006/relationships/slideLayout" Target="../slideLayouts/slideLayout28.xml" /><Relationship Id="rId11" Type="http://schemas.openxmlformats.org/officeDocument/2006/relationships/slideLayout" Target="../slideLayouts/slideLayout33.xml" /><Relationship Id="rId5" Type="http://schemas.openxmlformats.org/officeDocument/2006/relationships/slideLayout" Target="../slideLayouts/slideLayout27.xml" /><Relationship Id="rId10" Type="http://schemas.openxmlformats.org/officeDocument/2006/relationships/slideLayout" Target="../slideLayouts/slideLayout32.xml" /><Relationship Id="rId4" Type="http://schemas.openxmlformats.org/officeDocument/2006/relationships/slideLayout" Target="../slideLayouts/slideLayout26.xml" /><Relationship Id="rId9" Type="http://schemas.openxmlformats.org/officeDocument/2006/relationships/slideLayout" Target="../slideLayouts/slideLayout31.xml" 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 /><Relationship Id="rId3" Type="http://schemas.openxmlformats.org/officeDocument/2006/relationships/slideLayout" Target="../slideLayouts/slideLayout36.xml" /><Relationship Id="rId7" Type="http://schemas.openxmlformats.org/officeDocument/2006/relationships/slideLayout" Target="../slideLayouts/slideLayout40.xml" /><Relationship Id="rId12" Type="http://schemas.openxmlformats.org/officeDocument/2006/relationships/theme" Target="../theme/theme4.xml" /><Relationship Id="rId2" Type="http://schemas.openxmlformats.org/officeDocument/2006/relationships/slideLayout" Target="../slideLayouts/slideLayout35.xml" /><Relationship Id="rId1" Type="http://schemas.openxmlformats.org/officeDocument/2006/relationships/slideLayout" Target="../slideLayouts/slideLayout34.xml" /><Relationship Id="rId6" Type="http://schemas.openxmlformats.org/officeDocument/2006/relationships/slideLayout" Target="../slideLayouts/slideLayout39.xml" /><Relationship Id="rId11" Type="http://schemas.openxmlformats.org/officeDocument/2006/relationships/slideLayout" Target="../slideLayouts/slideLayout44.xml" /><Relationship Id="rId5" Type="http://schemas.openxmlformats.org/officeDocument/2006/relationships/slideLayout" Target="../slideLayouts/slideLayout38.xml" /><Relationship Id="rId10" Type="http://schemas.openxmlformats.org/officeDocument/2006/relationships/slideLayout" Target="../slideLayouts/slideLayout43.xml" /><Relationship Id="rId4" Type="http://schemas.openxmlformats.org/officeDocument/2006/relationships/slideLayout" Target="../slideLayouts/slideLayout37.xml" /><Relationship Id="rId9" Type="http://schemas.openxmlformats.org/officeDocument/2006/relationships/slideLayout" Target="../slideLayouts/slideLayout42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077152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143296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1FB5DC70-6CF9-4C1E-993D-E7AAEC0E2BBF}" type="datetimeFigureOut">
              <a:rPr lang="ar-IQ" smtClean="0"/>
              <a:t>02/11/1443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D8D07FE-4DF6-481B-906F-5D5D88AF171C}" type="slidenum">
              <a:rPr lang="ar-IQ" smtClean="0"/>
              <a:t>‹#›</a:t>
            </a:fld>
            <a:endParaRPr lang="ar-IQ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40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29.xml" /><Relationship Id="rId6" Type="http://schemas.microsoft.com/office/2007/relationships/hdphoto" Target="../media/hdphoto3.wdp" /><Relationship Id="rId5" Type="http://schemas.openxmlformats.org/officeDocument/2006/relationships/image" Target="../media/image20.png" /><Relationship Id="rId4" Type="http://schemas.microsoft.com/office/2007/relationships/hdphoto" Target="../media/hdphoto2.wdp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29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24.xml" /><Relationship Id="rId6" Type="http://schemas.openxmlformats.org/officeDocument/2006/relationships/image" Target="../media/image24.png" /><Relationship Id="rId5" Type="http://schemas.openxmlformats.org/officeDocument/2006/relationships/image" Target="../media/image23.emf" /><Relationship Id="rId4" Type="http://schemas.openxmlformats.org/officeDocument/2006/relationships/image" Target="../media/image22.emf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4.xml" /><Relationship Id="rId5" Type="http://schemas.openxmlformats.org/officeDocument/2006/relationships/image" Target="../media/image28.emf" /><Relationship Id="rId4" Type="http://schemas.openxmlformats.org/officeDocument/2006/relationships/image" Target="../media/image27.emf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24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 /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24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24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24.xml" /><Relationship Id="rId5" Type="http://schemas.microsoft.com/office/2007/relationships/hdphoto" Target="../media/hdphoto4.wdp" /><Relationship Id="rId4" Type="http://schemas.openxmlformats.org/officeDocument/2006/relationships/image" Target="../media/image34.pn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4" Type="http://schemas.openxmlformats.org/officeDocument/2006/relationships/image" Target="../media/image35.png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 /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24.xml" /><Relationship Id="rId4" Type="http://schemas.openxmlformats.org/officeDocument/2006/relationships/image" Target="../media/image38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 /><Relationship Id="rId7" Type="http://schemas.openxmlformats.org/officeDocument/2006/relationships/image" Target="../media/image43.emf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29.xml" /><Relationship Id="rId6" Type="http://schemas.openxmlformats.org/officeDocument/2006/relationships/image" Target="../media/image42.png" /><Relationship Id="rId5" Type="http://schemas.openxmlformats.org/officeDocument/2006/relationships/image" Target="../media/image41.png" /><Relationship Id="rId4" Type="http://schemas.openxmlformats.org/officeDocument/2006/relationships/image" Target="../media/image40.png" 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 /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24.xml" /><Relationship Id="rId6" Type="http://schemas.openxmlformats.org/officeDocument/2006/relationships/image" Target="../media/image48.png" /><Relationship Id="rId5" Type="http://schemas.openxmlformats.org/officeDocument/2006/relationships/image" Target="../media/image47.emf" /><Relationship Id="rId4" Type="http://schemas.openxmlformats.org/officeDocument/2006/relationships/image" Target="../media/image46.emf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 /><Relationship Id="rId7" Type="http://schemas.openxmlformats.org/officeDocument/2006/relationships/image" Target="../media/image44.png" /><Relationship Id="rId2" Type="http://schemas.openxmlformats.org/officeDocument/2006/relationships/image" Target="../media/image49.png" /><Relationship Id="rId1" Type="http://schemas.openxmlformats.org/officeDocument/2006/relationships/slideLayout" Target="../slideLayouts/slideLayout24.xml" /><Relationship Id="rId6" Type="http://schemas.openxmlformats.org/officeDocument/2006/relationships/image" Target="../media/image53.png" /><Relationship Id="rId5" Type="http://schemas.openxmlformats.org/officeDocument/2006/relationships/image" Target="../media/image52.emf" /><Relationship Id="rId4" Type="http://schemas.openxmlformats.org/officeDocument/2006/relationships/image" Target="../media/image51.emf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24.xml" /><Relationship Id="rId4" Type="http://schemas.microsoft.com/office/2007/relationships/hdphoto" Target="../media/hdphoto5.wdp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40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9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4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9.xml" /><Relationship Id="rId4" Type="http://schemas.microsoft.com/office/2007/relationships/hdphoto" Target="../media/hdphoto1.wdp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9.xml" /><Relationship Id="rId6" Type="http://schemas.openxmlformats.org/officeDocument/2006/relationships/image" Target="../media/image10.png" /><Relationship Id="rId5" Type="http://schemas.openxmlformats.org/officeDocument/2006/relationships/image" Target="../media/image9.png" /><Relationship Id="rId4" Type="http://schemas.openxmlformats.org/officeDocument/2006/relationships/image" Target="../media/image8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7" Type="http://schemas.openxmlformats.org/officeDocument/2006/relationships/image" Target="../media/image15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9.xml" /><Relationship Id="rId6" Type="http://schemas.openxmlformats.org/officeDocument/2006/relationships/image" Target="../media/image14.png" /><Relationship Id="rId5" Type="http://schemas.openxmlformats.org/officeDocument/2006/relationships/image" Target="../media/image13.png" /><Relationship Id="rId4" Type="http://schemas.openxmlformats.org/officeDocument/2006/relationships/image" Target="../media/image12.emf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 /><Relationship Id="rId7" Type="http://schemas.openxmlformats.org/officeDocument/2006/relationships/image" Target="../media/image18.png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image" Target="../media/image17.jpeg" /><Relationship Id="rId5" Type="http://schemas.openxmlformats.org/officeDocument/2006/relationships/image" Target="../media/image16.png" /><Relationship Id="rId4" Type="http://schemas.openxmlformats.org/officeDocument/2006/relationships/notesSlide" Target="../notesSlides/notesSlide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6379" y="5811967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endParaRPr lang="ar-IQ" sz="32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49972" y="870521"/>
            <a:ext cx="54706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khbar MT" pitchFamily="2" charset="-78"/>
              </a:rPr>
              <a:t>RETENTION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486495" y="2300955"/>
            <a:ext cx="79975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endParaRPr lang="en-US" sz="32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outerShdw blurRad="152400" dist="330200" dir="7920000" sx="78000" sy="78000" algn="ctr" rotWithShape="0">
                  <a:srgbClr val="000000">
                    <a:alpha val="36000"/>
                  </a:srgbClr>
                </a:outerShdw>
              </a:effectLst>
              <a:latin typeface="Dauphin" pitchFamily="18" charset="0"/>
              <a:cs typeface="djadli_Tachkili" pitchFamily="2" charset="-78"/>
            </a:endParaRPr>
          </a:p>
          <a:p>
            <a:pPr algn="l" rtl="0"/>
            <a:r>
              <a:rPr lang="en-US" sz="32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152400" dist="330200" dir="7920000" sx="78000" sy="78000" algn="ctr" rotWithShape="0">
                    <a:srgbClr val="000000">
                      <a:alpha val="36000"/>
                    </a:srgbClr>
                  </a:outerShdw>
                </a:effectLst>
                <a:latin typeface="Dauphin" pitchFamily="18" charset="0"/>
                <a:cs typeface="djadli_Tachkili" pitchFamily="2" charset="-78"/>
              </a:rPr>
              <a:t>Prepared by</a:t>
            </a:r>
            <a:r>
              <a:rPr lang="en-US" sz="32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152400" dist="330200" dir="7920000" sx="78000" sy="78000" algn="ctr" rotWithShape="0">
                    <a:srgbClr val="000000">
                      <a:alpha val="36000"/>
                    </a:srgbClr>
                  </a:outerShdw>
                </a:effectLst>
                <a:latin typeface="Satisfaction" pitchFamily="2" charset="0"/>
                <a:cs typeface="djadli_Tachkili" pitchFamily="2" charset="-78"/>
              </a:rPr>
              <a:t> </a:t>
            </a:r>
            <a:r>
              <a:rPr lang="en-US" sz="32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152400" dist="330200" dir="7920000" sx="78000" sy="78000" algn="ctr" rotWithShape="0">
                    <a:srgbClr val="000000">
                      <a:alpha val="36000"/>
                    </a:srgbClr>
                  </a:outerShdw>
                </a:effectLst>
                <a:latin typeface="Matura MT Script Capitals" pitchFamily="66" charset="0"/>
              </a:rPr>
              <a:t>:</a:t>
            </a:r>
          </a:p>
          <a:p>
            <a:pPr lvl="1" algn="l" rtl="0"/>
            <a:r>
              <a:rPr lang="en-US" sz="32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152400" dist="330200" dir="7920000" sx="78000" sy="78000" algn="ctr" rotWithShape="0">
                    <a:srgbClr val="000000">
                      <a:alpha val="36000"/>
                    </a:srgbClr>
                  </a:outerShdw>
                </a:effectLst>
                <a:latin typeface="Narkisim" pitchFamily="34" charset="-79"/>
                <a:cs typeface="Narkisim" pitchFamily="34" charset="-79"/>
              </a:rPr>
              <a:t>  </a:t>
            </a:r>
          </a:p>
          <a:p>
            <a:pPr algn="l" rtl="0"/>
            <a:r>
              <a:rPr lang="en-US" sz="32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152400" dist="330200" dir="7920000" sx="78000" sy="78000" algn="ctr" rotWithShape="0">
                    <a:srgbClr val="000000">
                      <a:alpha val="36000"/>
                    </a:srgbClr>
                  </a:outerShdw>
                </a:effectLst>
                <a:latin typeface="Narkisim" pitchFamily="34" charset="-79"/>
                <a:cs typeface="Narkisim" pitchFamily="34" charset="-79"/>
              </a:rPr>
              <a:t> </a:t>
            </a:r>
            <a:r>
              <a:rPr lang="en-US" sz="320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152400" dist="330200" dir="7920000" sx="78000" sy="78000" algn="ctr" rotWithShape="0">
                    <a:srgbClr val="000000">
                      <a:alpha val="36000"/>
                    </a:srgbClr>
                  </a:outerShdw>
                </a:effectLst>
                <a:latin typeface="Narkisim" pitchFamily="34" charset="-79"/>
                <a:cs typeface="Narkisim" pitchFamily="34" charset="-79"/>
              </a:rPr>
              <a:t>Assist.Prof</a:t>
            </a:r>
            <a:r>
              <a:rPr lang="en-US" sz="32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152400" dist="330200" dir="7920000" sx="78000" sy="78000" algn="ctr" rotWithShape="0">
                    <a:srgbClr val="000000">
                      <a:alpha val="36000"/>
                    </a:srgbClr>
                  </a:outerShdw>
                </a:effectLst>
                <a:latin typeface="Narkisim" pitchFamily="34" charset="-79"/>
                <a:cs typeface="Narkisim" pitchFamily="34" charset="-79"/>
              </a:rPr>
              <a:t>. Sami </a:t>
            </a:r>
            <a:r>
              <a:rPr lang="en-US" sz="320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152400" dist="330200" dir="7920000" sx="78000" sy="78000" algn="ctr" rotWithShape="0">
                    <a:srgbClr val="000000">
                      <a:alpha val="36000"/>
                    </a:srgbClr>
                  </a:outerShdw>
                </a:effectLst>
                <a:latin typeface="Narkisim" pitchFamily="34" charset="-79"/>
                <a:cs typeface="Narkisim" pitchFamily="34" charset="-79"/>
              </a:rPr>
              <a:t>kadhum</a:t>
            </a:r>
            <a:endParaRPr lang="en-US" sz="32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outerShdw blurRad="152400" dist="330200" dir="7920000" sx="78000" sy="78000" algn="ctr" rotWithShape="0">
                  <a:srgbClr val="000000">
                    <a:alpha val="36000"/>
                  </a:srgbClr>
                </a:outerShdw>
              </a:effectLst>
              <a:latin typeface="Narkisim" pitchFamily="34" charset="-79"/>
              <a:cs typeface="Narkisim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1836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143000"/>
            <a:ext cx="5311646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rtl="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7030A0"/>
                </a:solidFill>
              </a:rPr>
              <a:t>It used mostly as excellent finishing devices </a:t>
            </a:r>
          </a:p>
          <a:p>
            <a:pPr marL="342900" indent="-342900" algn="l" rtl="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7030A0"/>
                </a:solidFill>
              </a:rPr>
              <a:t> </a:t>
            </a:r>
            <a:r>
              <a:rPr lang="en-US" sz="2400" b="1" dirty="0">
                <a:solidFill>
                  <a:srgbClr val="7030A0"/>
                </a:solidFill>
              </a:rPr>
              <a:t>It does have one major advantage over a standard removable or wraparound retainer .</a:t>
            </a:r>
            <a:endParaRPr lang="en-US" sz="2200" b="1" dirty="0">
              <a:solidFill>
                <a:srgbClr val="7030A0"/>
              </a:solidFill>
            </a:endParaRPr>
          </a:p>
          <a:p>
            <a:pPr marL="342900" indent="-342900" algn="l" rtl="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7030A0"/>
                </a:solidFill>
              </a:rPr>
              <a:t>It does not make a good retainer. The major problems are:</a:t>
            </a:r>
          </a:p>
          <a:p>
            <a:pPr marL="342900" indent="-342900" algn="l" rtl="0">
              <a:buFont typeface="Wingdings" panose="05000000000000000000" pitchFamily="2" charset="2"/>
              <a:buChar char="q"/>
            </a:pPr>
            <a:endParaRPr lang="en-US" sz="2200" b="1" dirty="0">
              <a:solidFill>
                <a:srgbClr val="7030A0"/>
              </a:solidFill>
            </a:endParaRPr>
          </a:p>
          <a:p>
            <a:pPr marL="457200" indent="-457200" algn="l" rtl="0">
              <a:buAutoNum type="arabicPeriod"/>
            </a:pPr>
            <a:r>
              <a:rPr lang="en-US" sz="2200" b="1" dirty="0">
                <a:solidFill>
                  <a:srgbClr val="FF0000"/>
                </a:solidFill>
              </a:rPr>
              <a:t>The pattern of wear of a positioner does not match the pattern usually desired for retainers</a:t>
            </a:r>
          </a:p>
          <a:p>
            <a:pPr marL="457200" indent="-457200" algn="l" rtl="0">
              <a:buFontTx/>
              <a:buAutoNum type="arabicPeriod"/>
            </a:pPr>
            <a:r>
              <a:rPr lang="en-US" sz="2200" b="1" dirty="0"/>
              <a:t> Positioners do not retain incisor irregularities and rotations </a:t>
            </a:r>
          </a:p>
          <a:p>
            <a:pPr marL="457200" indent="-457200" algn="l" rtl="0">
              <a:buFontTx/>
              <a:buAutoNum type="arabicPeriod"/>
            </a:pP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overbite tends to increase while a positioner is being worn during finishing</a:t>
            </a:r>
            <a:endParaRPr lang="ar-IQ" sz="22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l" rtl="0"/>
            <a:endParaRPr lang="ar-IQ" sz="2200" b="1" dirty="0"/>
          </a:p>
          <a:p>
            <a:pPr marL="457200" indent="-457200" algn="l" rtl="0">
              <a:buAutoNum type="arabicPeriod"/>
            </a:pPr>
            <a:endParaRPr lang="ar-IQ" sz="2200" b="1" dirty="0">
              <a:solidFill>
                <a:schemeClr val="accent3"/>
              </a:solidFill>
            </a:endParaRPr>
          </a:p>
          <a:p>
            <a:pPr marL="342900" indent="-342900" algn="l" rtl="0">
              <a:buFont typeface="Wingdings" panose="05000000000000000000" pitchFamily="2" charset="2"/>
              <a:buChar char="q"/>
            </a:pPr>
            <a:endParaRPr lang="ar-IQ" sz="2200" b="1" dirty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23080" y="429109"/>
            <a:ext cx="29770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/>
              </a:rPr>
              <a:t>Positioners</a:t>
            </a:r>
            <a:endParaRPr lang="ar-IQ" sz="3200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245" y="151650"/>
            <a:ext cx="3573649" cy="2512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219" b="90710" l="27273" r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1" t="19261" r="22608" b="7477"/>
          <a:stretch/>
        </p:blipFill>
        <p:spPr bwMode="auto">
          <a:xfrm>
            <a:off x="5722883" y="3105807"/>
            <a:ext cx="3391012" cy="250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9050585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15153" y="2442949"/>
            <a:ext cx="49795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dirty="0"/>
              <a:t>Fixed retainer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803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2400" b="1" dirty="0"/>
              <a:t>It normally used where intra-arch instability is anticipated and prolonged retention is planned.</a:t>
            </a:r>
          </a:p>
          <a:p>
            <a:pPr algn="l" rtl="0"/>
            <a:endParaRPr lang="en-US" sz="24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Fixed retainer</a:t>
            </a:r>
          </a:p>
        </p:txBody>
      </p:sp>
      <p:sp>
        <p:nvSpPr>
          <p:cNvPr id="4" name="Rectangle 3"/>
          <p:cNvSpPr/>
          <p:nvPr/>
        </p:nvSpPr>
        <p:spPr>
          <a:xfrm>
            <a:off x="905222" y="3455979"/>
            <a:ext cx="66372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/>
              <a:t>There are four major indications: 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sz="2400" b="1" dirty="0"/>
              <a:t>Maintenance of lower incisor position during late growth 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sz="2400" b="1" dirty="0"/>
              <a:t>Maintenance of diastema closure 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sz="2400" b="1" dirty="0"/>
              <a:t>Maintenance of </a:t>
            </a:r>
            <a:r>
              <a:rPr lang="en-US" sz="2400" b="1" dirty="0" err="1"/>
              <a:t>pontic</a:t>
            </a:r>
            <a:r>
              <a:rPr lang="en-US" sz="2400" b="1" dirty="0"/>
              <a:t> or implant space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sz="2400" b="1" dirty="0"/>
              <a:t>Keeping extraction spaces closed in adults </a:t>
            </a:r>
          </a:p>
        </p:txBody>
      </p:sp>
    </p:spTree>
    <p:extLst>
      <p:ext uri="{BB962C8B-B14F-4D97-AF65-F5344CB8AC3E}">
        <p14:creationId xmlns:p14="http://schemas.microsoft.com/office/powerpoint/2010/main" val="159662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075" y="726174"/>
            <a:ext cx="8229600" cy="5069873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2800" b="1" dirty="0"/>
              <a:t>1- Maintaining  of lower incisor position during late growth .</a:t>
            </a:r>
          </a:p>
          <a:p>
            <a:pPr algn="l" rtl="0"/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86" y="2726991"/>
            <a:ext cx="2905125" cy="400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007" y="2726991"/>
            <a:ext cx="3294993" cy="179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007" y="4572267"/>
            <a:ext cx="3299099" cy="216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845" y="3546769"/>
            <a:ext cx="3156879" cy="210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51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791" y="969460"/>
            <a:ext cx="8229600" cy="4801861"/>
          </a:xfrm>
        </p:spPr>
        <p:txBody>
          <a:bodyPr/>
          <a:lstStyle/>
          <a:p>
            <a:pPr marL="0" indent="0" algn="l" rtl="0">
              <a:buNone/>
            </a:pPr>
            <a:r>
              <a:rPr lang="en-US" sz="2800" b="1" dirty="0"/>
              <a:t>2 - Diastema maintenance </a:t>
            </a:r>
          </a:p>
          <a:p>
            <a:pPr algn="l" rtl="0"/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7855"/>
            <a:ext cx="4668892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7855"/>
            <a:ext cx="4779252" cy="310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7855"/>
            <a:ext cx="4724072" cy="310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897" y="2407855"/>
            <a:ext cx="4296103" cy="310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759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905" y="1081586"/>
            <a:ext cx="8229600" cy="1221828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2800" b="1" dirty="0"/>
              <a:t>3 - Maintenance of </a:t>
            </a:r>
            <a:r>
              <a:rPr lang="en-US" sz="2800" b="1" dirty="0" err="1"/>
              <a:t>pontic</a:t>
            </a:r>
            <a:r>
              <a:rPr lang="en-US" sz="2800" b="1" dirty="0"/>
              <a:t> or implant space</a:t>
            </a:r>
            <a:br>
              <a:rPr lang="en-US" sz="2800" b="1" dirty="0"/>
            </a:b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536026" y="2425713"/>
            <a:ext cx="4635063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200" b="1" dirty="0"/>
              <a:t>It usually used for a few months reduces mobility of the teeth and often makes it easier to place the fixed bridge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200" b="1" dirty="0"/>
              <a:t>it can be placed for several months or even years If further periodontal therapy is needed after the teeth have been positioned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200" b="1" dirty="0"/>
              <a:t>Implants should be placed as soon as possible after the orthodontics is completed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213" y="3076627"/>
            <a:ext cx="35124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54414" y="5627397"/>
            <a:ext cx="3181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err="1"/>
              <a:t>Intracoronal</a:t>
            </a:r>
            <a:r>
              <a:rPr lang="en-US" b="1" dirty="0"/>
              <a:t> fixed retainer(A- splint)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565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836" y="1081587"/>
            <a:ext cx="8229600" cy="953814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2800" b="1" dirty="0"/>
              <a:t> 4- Keeping extraction spaces closed in adults</a:t>
            </a:r>
          </a:p>
        </p:txBody>
      </p:sp>
      <p:sp>
        <p:nvSpPr>
          <p:cNvPr id="4" name="Rectangle 3"/>
          <p:cNvSpPr/>
          <p:nvPr/>
        </p:nvSpPr>
        <p:spPr>
          <a:xfrm>
            <a:off x="662152" y="240316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400" b="1" dirty="0"/>
              <a:t>Fixed retainer is both more reliable and better tolerated than a full-time removable retainer, and spaces reopen unless a retainer is worn continuously </a:t>
            </a:r>
          </a:p>
        </p:txBody>
      </p:sp>
      <p:pic>
        <p:nvPicPr>
          <p:cNvPr id="18436" name="Picture 4" descr="ØµÙØ±Ø© Ø°Ø§Øª ØµÙØ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44" r="52181"/>
          <a:stretch/>
        </p:blipFill>
        <p:spPr bwMode="auto">
          <a:xfrm>
            <a:off x="5234152" y="4111326"/>
            <a:ext cx="3634718" cy="184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856" y="2175641"/>
            <a:ext cx="3634718" cy="188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7275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Placement of fixed retainer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70" y="2247900"/>
            <a:ext cx="7114546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758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Placement of fixed retainer</a:t>
            </a:r>
            <a:endParaRPr lang="en-US" sz="40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165" y="2647666"/>
            <a:ext cx="3549340" cy="1994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04" b="8995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98" y="2318982"/>
            <a:ext cx="3975353" cy="2651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14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xed permanent retainer bonding in orthodontics by dr. Amr aske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2830"/>
            <a:ext cx="9144000" cy="6980830"/>
          </a:xfrm>
        </p:spPr>
      </p:pic>
    </p:spTree>
    <p:extLst>
      <p:ext uri="{BB962C8B-B14F-4D97-AF65-F5344CB8AC3E}">
        <p14:creationId xmlns:p14="http://schemas.microsoft.com/office/powerpoint/2010/main" val="256006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961697"/>
            <a:ext cx="8305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i="0" u="none" strike="noStrike" baseline="0" dirty="0">
                <a:solidFill>
                  <a:srgbClr val="C00000"/>
                </a:solidFill>
                <a:latin typeface="Arial"/>
              </a:rPr>
              <a:t>Why Is Retention Necessary?</a:t>
            </a:r>
          </a:p>
          <a:p>
            <a:pPr algn="l"/>
            <a:endParaRPr lang="en-US" sz="2800" b="0" i="0" u="none" strike="noStrike" baseline="0" dirty="0">
              <a:solidFill>
                <a:srgbClr val="000000"/>
              </a:solidFill>
              <a:latin typeface="Arial"/>
            </a:endParaRPr>
          </a:p>
          <a:p>
            <a:pPr algn="l"/>
            <a:endParaRPr lang="en-US" sz="2800" b="1" i="0" u="none" strike="noStrike" baseline="0" dirty="0">
              <a:solidFill>
                <a:srgbClr val="469176"/>
              </a:solidFill>
              <a:latin typeface="Arial"/>
            </a:endParaRPr>
          </a:p>
          <a:p>
            <a:pPr algn="l"/>
            <a:r>
              <a:rPr lang="en-US" sz="2800" b="1" i="0" u="none" strike="noStrike" baseline="0" dirty="0">
                <a:solidFill>
                  <a:srgbClr val="C00000"/>
                </a:solidFill>
                <a:latin typeface="Arial"/>
              </a:rPr>
              <a:t>Removable Appliances as Retainers</a:t>
            </a:r>
          </a:p>
          <a:p>
            <a:pPr algn="l"/>
            <a:endParaRPr lang="en-US" sz="2800" b="1" i="0" u="none" strike="noStrike" baseline="0" dirty="0">
              <a:solidFill>
                <a:srgbClr val="469176"/>
              </a:solidFill>
              <a:latin typeface="Arial"/>
            </a:endParaRPr>
          </a:p>
          <a:p>
            <a:pPr algn="l"/>
            <a:r>
              <a:rPr lang="en-US" sz="2800" b="1" i="0" u="none" strike="noStrike" baseline="0" dirty="0">
                <a:solidFill>
                  <a:srgbClr val="C00000"/>
                </a:solidFill>
                <a:latin typeface="Arial"/>
              </a:rPr>
              <a:t>Fixed Retainers</a:t>
            </a:r>
          </a:p>
          <a:p>
            <a:pPr algn="l"/>
            <a:endParaRPr lang="en-US" sz="2800" b="1" i="0" u="none" strike="noStrike" baseline="0" dirty="0">
              <a:solidFill>
                <a:srgbClr val="469176"/>
              </a:solidFill>
              <a:latin typeface="Arial"/>
            </a:endParaRPr>
          </a:p>
          <a:p>
            <a:pPr algn="l"/>
            <a:r>
              <a:rPr lang="en-US" sz="2800" b="1" i="0" u="none" strike="noStrike" baseline="0" dirty="0">
                <a:solidFill>
                  <a:srgbClr val="C00000"/>
                </a:solidFill>
                <a:latin typeface="Arial"/>
              </a:rPr>
              <a:t>Active Retainers</a:t>
            </a:r>
            <a:endParaRPr lang="ar-IQ" sz="2800" dirty="0">
              <a:solidFill>
                <a:srgbClr val="C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599" y="236483"/>
            <a:ext cx="2243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Arial"/>
              </a:rPr>
              <a:t>OUTLINE</a:t>
            </a:r>
            <a:endParaRPr lang="en-US" sz="2000" b="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624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1892" y="2050576"/>
            <a:ext cx="8722107" cy="5037083"/>
          </a:xfrm>
        </p:spPr>
        <p:txBody>
          <a:bodyPr>
            <a:normAutofit/>
          </a:bodyPr>
          <a:lstStyle/>
          <a:p>
            <a:pPr algn="l" rtl="0"/>
            <a:r>
              <a:rPr lang="en-US" sz="2400" b="1" dirty="0"/>
              <a:t>The </a:t>
            </a:r>
            <a:r>
              <a:rPr lang="en-US" sz="2800" b="1" u="sng" dirty="0">
                <a:solidFill>
                  <a:schemeClr val="accent3">
                    <a:lumMod val="75000"/>
                  </a:schemeClr>
                </a:solidFill>
              </a:rPr>
              <a:t>major objection </a:t>
            </a:r>
            <a:r>
              <a:rPr lang="en-US" sz="2400" b="1" dirty="0"/>
              <a:t>is that it makes interproximal hygiene procedures more difficult</a:t>
            </a:r>
          </a:p>
          <a:p>
            <a:pPr algn="l" rtl="0"/>
            <a:r>
              <a:rPr lang="en-US" sz="2400" b="1" dirty="0"/>
              <a:t>there is both bad and good news</a:t>
            </a:r>
          </a:p>
          <a:p>
            <a:pPr algn="l" rtl="0"/>
            <a:r>
              <a:rPr lang="en-US" sz="2400" b="1" dirty="0"/>
              <a:t>To overcome this problem  &gt;&gt; use floss threading device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Fixed retainer             </a:t>
            </a:r>
            <a:endParaRPr lang="en-US" sz="28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93" y="4671417"/>
            <a:ext cx="3487956" cy="191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064" y="4661412"/>
            <a:ext cx="3393364" cy="191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5617936" y="3762432"/>
            <a:ext cx="2554014" cy="772507"/>
          </a:xfrm>
          <a:prstGeom prst="wedgeRoundRectCallout">
            <a:avLst>
              <a:gd name="adj1" fmla="val -18946"/>
              <a:gd name="adj2" fmla="val 82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en-US" dirty="0"/>
              <a:t>Greater plaque  buildup ,  More effective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930161" y="3762432"/>
            <a:ext cx="2175641" cy="772507"/>
          </a:xfrm>
          <a:prstGeom prst="wedgeRoundRectCallout">
            <a:avLst>
              <a:gd name="adj1" fmla="val -21558"/>
              <a:gd name="adj2" fmla="val 7866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en-US" dirty="0"/>
              <a:t>Less plaque  buildup ,  less effective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66"/>
          <a:stretch/>
        </p:blipFill>
        <p:spPr bwMode="auto">
          <a:xfrm>
            <a:off x="1145466" y="4148685"/>
            <a:ext cx="7026484" cy="222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32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446" y="4546215"/>
            <a:ext cx="3594540" cy="2208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545910"/>
            <a:ext cx="8229600" cy="839978"/>
          </a:xfrm>
        </p:spPr>
        <p:txBody>
          <a:bodyPr/>
          <a:lstStyle/>
          <a:p>
            <a:pPr algn="l"/>
            <a:r>
              <a:rPr lang="en-US" sz="4800" dirty="0"/>
              <a:t>  </a:t>
            </a:r>
            <a:r>
              <a:rPr lang="en-US" sz="3200" b="1" dirty="0"/>
              <a:t>Long term complications</a:t>
            </a:r>
            <a:br>
              <a:rPr lang="en-US" sz="3200" b="1" dirty="0"/>
            </a:br>
            <a:endParaRPr lang="en-US" sz="4800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02" y="1844509"/>
            <a:ext cx="3114229" cy="200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150" y="1844509"/>
            <a:ext cx="3594539" cy="200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03" y="4546215"/>
            <a:ext cx="3114229" cy="213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2" r="8162"/>
          <a:stretch/>
        </p:blipFill>
        <p:spPr bwMode="auto">
          <a:xfrm>
            <a:off x="5261447" y="4546215"/>
            <a:ext cx="3594539" cy="2208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1803" y="1374643"/>
            <a:ext cx="2224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Breakage of wire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34151" y="1374643"/>
            <a:ext cx="307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Loss of segment of wire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603" y="4147256"/>
            <a:ext cx="3224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b="1" dirty="0" err="1"/>
              <a:t>Debonding</a:t>
            </a:r>
            <a:r>
              <a:rPr lang="en-US" b="1" dirty="0"/>
              <a:t> from some teeth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57670" y="4147256"/>
            <a:ext cx="394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Distorted wire during bonding</a:t>
            </a:r>
          </a:p>
        </p:txBody>
      </p:sp>
    </p:spTree>
    <p:extLst>
      <p:ext uri="{BB962C8B-B14F-4D97-AF65-F5344CB8AC3E}">
        <p14:creationId xmlns:p14="http://schemas.microsoft.com/office/powerpoint/2010/main" val="15955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018" y="2077871"/>
            <a:ext cx="8229600" cy="5068614"/>
          </a:xfrm>
        </p:spPr>
        <p:txBody>
          <a:bodyPr>
            <a:normAutofit/>
          </a:bodyPr>
          <a:lstStyle/>
          <a:p>
            <a:pPr algn="l" rtl="0"/>
            <a:r>
              <a:rPr lang="en-US" sz="2200" dirty="0"/>
              <a:t>It is a 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contradiction in terms </a:t>
            </a:r>
            <a:r>
              <a:rPr lang="en-US" sz="2200" dirty="0"/>
              <a:t>because a device cannot be actively moving teeth and serving as a retainer at the same time.</a:t>
            </a:r>
          </a:p>
          <a:p>
            <a:pPr algn="l" rtl="0"/>
            <a:r>
              <a:rPr lang="en-US" sz="2200" dirty="0"/>
              <a:t> If the relapse or growth changes  occur after orthodontic treatment, this  lead to a </a:t>
            </a:r>
            <a:r>
              <a:rPr lang="en-US" sz="2200" u="sng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 for some tooth movement during retention</a:t>
            </a:r>
          </a:p>
          <a:p>
            <a:pPr algn="l" rtl="0"/>
            <a:r>
              <a:rPr lang="en-US" sz="2200" dirty="0"/>
              <a:t> </a:t>
            </a:r>
            <a:r>
              <a:rPr lang="en-US" sz="2200" b="1" dirty="0">
                <a:solidFill>
                  <a:srgbClr val="C00000"/>
                </a:solidFill>
              </a:rPr>
              <a:t>A typical Hawley retainer</a:t>
            </a:r>
            <a:r>
              <a:rPr lang="en-US" sz="2200" dirty="0"/>
              <a:t>, if used initially to close a small amount of band space, can be considered </a:t>
            </a:r>
            <a:r>
              <a:rPr lang="en-US" sz="2200" b="1" u="sng" dirty="0">
                <a:solidFill>
                  <a:schemeClr val="accent3">
                    <a:lumMod val="75000"/>
                  </a:schemeClr>
                </a:solidFill>
              </a:rPr>
              <a:t>an active retainer </a:t>
            </a:r>
          </a:p>
          <a:p>
            <a:pPr algn="l" rtl="0"/>
            <a:r>
              <a:rPr lang="en-US" sz="2200" dirty="0"/>
              <a:t>The term usually is reserved for </a:t>
            </a:r>
            <a:r>
              <a:rPr lang="en-US" sz="2200" b="1" u="sng" dirty="0"/>
              <a:t>two specific situations</a:t>
            </a:r>
            <a:r>
              <a:rPr lang="en-US" sz="2200" dirty="0"/>
              <a:t>: </a:t>
            </a:r>
          </a:p>
          <a:p>
            <a:pPr marL="457200" indent="-457200" algn="l" rtl="0">
              <a:buFont typeface="+mj-lt"/>
              <a:buAutoNum type="arabicPeriod"/>
            </a:pPr>
            <a:r>
              <a:rPr lang="en-US" sz="2200" dirty="0"/>
              <a:t>realignment of irregular incisors with spring retainers</a:t>
            </a:r>
          </a:p>
          <a:p>
            <a:pPr marL="457200" indent="-457200" algn="l" rtl="0">
              <a:buFont typeface="+mj-lt"/>
              <a:buAutoNum type="arabicPeriod"/>
            </a:pPr>
            <a:r>
              <a:rPr lang="en-US" sz="2200" dirty="0"/>
              <a:t>management of Class II or Class III relapse tendencies with modified functional appliances.		</a:t>
            </a:r>
            <a:endParaRPr lang="en-US" sz="2200" u="sng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retainer </a:t>
            </a:r>
          </a:p>
        </p:txBody>
      </p:sp>
    </p:spTree>
    <p:extLst>
      <p:ext uri="{BB962C8B-B14F-4D97-AF65-F5344CB8AC3E}">
        <p14:creationId xmlns:p14="http://schemas.microsoft.com/office/powerpoint/2010/main" val="119230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2400" dirty="0"/>
              <a:t>Re-crowding of lower incisors is the major indication for an active retainer to correct incisor position.</a:t>
            </a:r>
          </a:p>
          <a:p>
            <a:pPr algn="l" rtl="0"/>
            <a:r>
              <a:rPr lang="en-US" sz="2400" dirty="0"/>
              <a:t>If the irregularity is modest, there is two option :</a:t>
            </a:r>
          </a:p>
          <a:p>
            <a:pPr marL="914400" lvl="1" indent="-514350" algn="l" rtl="0">
              <a:buFont typeface="+mj-lt"/>
              <a:buAutoNum type="arabicPeriod"/>
            </a:pPr>
            <a:r>
              <a:rPr lang="en-US" sz="2400" dirty="0"/>
              <a:t>  an active canine to- canine clip-on device is used.</a:t>
            </a:r>
          </a:p>
          <a:p>
            <a:pPr marL="914400" lvl="1" indent="-514350" algn="l" rtl="0">
              <a:buFont typeface="+mj-lt"/>
              <a:buAutoNum type="arabicPeriod"/>
            </a:pPr>
            <a:r>
              <a:rPr lang="en-US" sz="2400" dirty="0"/>
              <a:t>  or a short series of  clear aligners.</a:t>
            </a:r>
          </a:p>
          <a:p>
            <a:pPr algn="l" rtl="0"/>
            <a:r>
              <a:rPr lang="en-US" sz="2400" dirty="0"/>
              <a:t>there is more than a modest degree of relapse, however, a fixed appliance is indicated. </a:t>
            </a:r>
          </a:p>
          <a:p>
            <a:pPr marL="914400" lvl="1" indent="-514350" algn="l" rtl="0">
              <a:buFont typeface="+mj-lt"/>
              <a:buAutoNum type="arabicPeriod"/>
            </a:pPr>
            <a:endParaRPr lang="en-US" sz="2400" dirty="0"/>
          </a:p>
          <a:p>
            <a:pPr algn="l" rtl="0"/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Realignment of Irregular Incisors : Spring Retainer  </a:t>
            </a: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688" y="1843089"/>
            <a:ext cx="4006312" cy="265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7" descr="ÙØªÙØ¬Ø© Ø¨Ø­Ø« Ø§ÙØµÙØ± Ø¹Ù âªclear alignerâ¬â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355" y="2021855"/>
            <a:ext cx="3706977" cy="247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"/>
          <a:stretch/>
        </p:blipFill>
        <p:spPr bwMode="auto">
          <a:xfrm>
            <a:off x="0" y="4712994"/>
            <a:ext cx="2987237" cy="213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237" y="4712994"/>
            <a:ext cx="3082487" cy="2145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725" y="4712994"/>
            <a:ext cx="3074275" cy="2145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27834" y="4114799"/>
            <a:ext cx="3216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Permanent retainer is required</a:t>
            </a:r>
          </a:p>
        </p:txBody>
      </p:sp>
    </p:spTree>
    <p:extLst>
      <p:ext uri="{BB962C8B-B14F-4D97-AF65-F5344CB8AC3E}">
        <p14:creationId xmlns:p14="http://schemas.microsoft.com/office/powerpoint/2010/main" val="171562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80592"/>
            <a:ext cx="2822028" cy="242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06" y="536027"/>
            <a:ext cx="8229600" cy="771252"/>
          </a:xfrm>
        </p:spPr>
        <p:txBody>
          <a:bodyPr>
            <a:noAutofit/>
          </a:bodyPr>
          <a:lstStyle/>
          <a:p>
            <a:r>
              <a:rPr lang="en-US" sz="3200" b="1" dirty="0"/>
              <a:t>Steps in the fabrication of a canine-to-canine clip-on appliance</a:t>
            </a: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2" t="12596" r="5828" b="2293"/>
          <a:stretch/>
        </p:blipFill>
        <p:spPr bwMode="auto">
          <a:xfrm>
            <a:off x="5959367" y="1480593"/>
            <a:ext cx="3184633" cy="2429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0"/>
            <a:ext cx="3767629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" t="738" r="6972" b="10297"/>
          <a:stretch/>
        </p:blipFill>
        <p:spPr bwMode="auto">
          <a:xfrm>
            <a:off x="5032748" y="4000500"/>
            <a:ext cx="4111252" cy="285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555" y="1480593"/>
            <a:ext cx="3142811" cy="242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366" y="2415381"/>
            <a:ext cx="4792663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648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b="1" dirty="0"/>
              <a:t>Best description of </a:t>
            </a:r>
            <a:r>
              <a:rPr lang="en-US" sz="2200" b="1" dirty="0"/>
              <a:t>modified functional appliances to simultaneously  </a:t>
            </a:r>
            <a:r>
              <a:rPr lang="en-US" sz="2400" b="1" dirty="0"/>
              <a:t>maintain teeth within arch while slightly altering occlusal relationship.</a:t>
            </a:r>
          </a:p>
          <a:p>
            <a:r>
              <a:rPr lang="en-US" b="1" dirty="0"/>
              <a:t>Functional appliance as passive or active retainer ??</a:t>
            </a:r>
          </a:p>
          <a:p>
            <a:endParaRPr lang="en-US" sz="2400" b="1" dirty="0"/>
          </a:p>
          <a:p>
            <a:pPr algn="l" rtl="0"/>
            <a:r>
              <a:rPr lang="en-US" sz="2400" b="1" dirty="0"/>
              <a:t>Typical Example: if male adolescent slips back 2-3 mm into class II after early correction , so activator or </a:t>
            </a:r>
            <a:r>
              <a:rPr lang="en-US" sz="2400" b="1" dirty="0" err="1"/>
              <a:t>bionator</a:t>
            </a:r>
            <a:r>
              <a:rPr lang="en-US" sz="2400" b="1" dirty="0"/>
              <a:t> can be used to recover proper occlusion </a:t>
            </a:r>
          </a:p>
          <a:p>
            <a:pPr algn="l" rtl="0"/>
            <a:r>
              <a:rPr lang="en-US" sz="2400" b="1" u="sng" dirty="0">
                <a:solidFill>
                  <a:srgbClr val="FF0000"/>
                </a:solidFill>
              </a:rPr>
              <a:t>some vertical growth </a:t>
            </a:r>
            <a:r>
              <a:rPr lang="en-US" sz="2400" b="1" dirty="0"/>
              <a:t>is required to prevent downward and backward rotation of the mandible .</a:t>
            </a:r>
          </a:p>
          <a:p>
            <a:pPr algn="l" rtl="0"/>
            <a:r>
              <a:rPr lang="en-US" sz="2200" b="1" dirty="0"/>
              <a:t>more than 3 mm of occlusal correction is needed , solution is …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249" y="416527"/>
            <a:ext cx="8734096" cy="1143000"/>
          </a:xfrm>
        </p:spPr>
        <p:txBody>
          <a:bodyPr>
            <a:noAutofit/>
          </a:bodyPr>
          <a:lstStyle/>
          <a:p>
            <a:pPr algn="l" rtl="0"/>
            <a:r>
              <a:rPr lang="en-US" sz="3200" dirty="0"/>
              <a:t>Correction of Occlusal Discrepancies:</a:t>
            </a:r>
            <a:br>
              <a:rPr lang="en-US" sz="3200" dirty="0"/>
            </a:br>
            <a:r>
              <a:rPr lang="en-US" sz="3200" dirty="0"/>
              <a:t> Modified Functional Appliances as Active Retainers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75" b="100000" l="0" r="97963">
                        <a14:foregroundMark x1="29372" y1="27119" x2="21392" y2="25763"/>
                        <a14:foregroundMark x1="21392" y1="25763" x2="20713" y2="22712"/>
                        <a14:foregroundMark x1="15789" y1="42712" x2="11545" y2="41695"/>
                        <a14:foregroundMark x1="11545" y1="42034" x2="5433" y2="27797"/>
                        <a14:foregroundMark x1="5433" y1="28136" x2="2037" y2="32542"/>
                        <a14:foregroundMark x1="4244" y1="42034" x2="3226" y2="50508"/>
                        <a14:foregroundMark x1="3565" y1="51864" x2="7640" y2="59661"/>
                        <a14:foregroundMark x1="7810" y1="59322" x2="12903" y2="63390"/>
                        <a14:foregroundMark x1="10526" y1="66441" x2="11715" y2="74237"/>
                        <a14:foregroundMark x1="12903" y1="75593" x2="16808" y2="80678"/>
                        <a14:foregroundMark x1="16978" y1="81017" x2="31919" y2="85763"/>
                        <a14:foregroundMark x1="39728" y1="87119" x2="31239" y2="85763"/>
                        <a14:foregroundMark x1="41596" y1="88136" x2="43803" y2="94915"/>
                        <a14:foregroundMark x1="44312" y1="96271" x2="53650" y2="94237"/>
                        <a14:foregroundMark x1="53990" y1="94237" x2="53650" y2="79322"/>
                        <a14:foregroundMark x1="10357" y1="68136" x2="13243" y2="7762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22377" y="3101796"/>
            <a:ext cx="4121623" cy="2807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560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6784" y="2181479"/>
            <a:ext cx="690711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800" b="1" dirty="0">
                <a:solidFill>
                  <a:srgbClr val="FF6700"/>
                </a:solidFill>
              </a:rPr>
              <a:t>Thank you </a:t>
            </a:r>
            <a:endParaRPr lang="ar-IQ" sz="8800" b="1" dirty="0">
              <a:solidFill>
                <a:srgbClr val="FF67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3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457200"/>
            <a:ext cx="6164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u="none" strike="noStrike" baseline="0" dirty="0">
                <a:solidFill>
                  <a:srgbClr val="FF0000"/>
                </a:solidFill>
                <a:latin typeface="Arial"/>
              </a:rPr>
              <a:t>WHY IS RETENTION NECESSARY?</a:t>
            </a:r>
            <a:endParaRPr lang="ar-IQ" sz="28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1495" y="1295399"/>
            <a:ext cx="843371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" b="1" dirty="0">
                <a:solidFill>
                  <a:srgbClr val="002060"/>
                </a:solidFill>
              </a:rPr>
              <a:t>Retention is necessary for three major reasons: </a:t>
            </a:r>
            <a:endParaRPr lang="ar-IQ" sz="3000" b="1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4038" y="2259724"/>
            <a:ext cx="8768071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200" b="1" dirty="0">
                <a:solidFill>
                  <a:srgbClr val="C00000"/>
                </a:solidFill>
              </a:rPr>
              <a:t>(1)The </a:t>
            </a:r>
            <a:r>
              <a:rPr lang="en-US" sz="2200" b="1" i="0" u="none" strike="noStrike" baseline="0" dirty="0">
                <a:solidFill>
                  <a:srgbClr val="C00000"/>
                </a:solidFill>
              </a:rPr>
              <a:t>gingival and periodontal tissues are</a:t>
            </a:r>
            <a:r>
              <a:rPr lang="en-US" sz="2200" b="1" i="0" u="none" strike="noStrike" dirty="0">
                <a:solidFill>
                  <a:srgbClr val="C00000"/>
                </a:solidFill>
              </a:rPr>
              <a:t> </a:t>
            </a:r>
            <a:r>
              <a:rPr lang="en-US" sz="2200" b="1" i="0" u="none" strike="noStrike" baseline="0" dirty="0">
                <a:solidFill>
                  <a:srgbClr val="C00000"/>
                </a:solidFill>
              </a:rPr>
              <a:t>affected by orthodontic tooth movement and require time</a:t>
            </a:r>
            <a:r>
              <a:rPr lang="en-US" sz="2200" b="1" i="0" u="none" strike="noStrike" dirty="0">
                <a:solidFill>
                  <a:srgbClr val="C00000"/>
                </a:solidFill>
              </a:rPr>
              <a:t> </a:t>
            </a:r>
            <a:r>
              <a:rPr lang="en-US" sz="2200" b="1" i="0" u="none" strike="noStrike" baseline="0" dirty="0">
                <a:solidFill>
                  <a:srgbClr val="C00000"/>
                </a:solidFill>
              </a:rPr>
              <a:t>for reorganization when the appliances are removed</a:t>
            </a:r>
          </a:p>
          <a:p>
            <a:pPr algn="l"/>
            <a:r>
              <a:rPr lang="en-US" sz="2200" b="1" i="0" u="none" strike="noStrike" baseline="0" dirty="0"/>
              <a:t> (2) the</a:t>
            </a:r>
            <a:r>
              <a:rPr lang="en-US" sz="2200" b="1" i="0" u="none" strike="noStrike" dirty="0"/>
              <a:t> </a:t>
            </a:r>
            <a:r>
              <a:rPr lang="en-US" sz="2200" b="1" i="0" u="none" strike="noStrike" baseline="0" dirty="0"/>
              <a:t>teeth may be in an inherently unstable position after the</a:t>
            </a:r>
            <a:r>
              <a:rPr lang="en-US" sz="2200" b="1" i="0" u="none" strike="noStrike" dirty="0"/>
              <a:t> </a:t>
            </a:r>
            <a:r>
              <a:rPr lang="en-US" sz="2200" b="1" i="0" u="none" strike="noStrike" baseline="0" dirty="0"/>
              <a:t>treatment, so that soft tissue pressures constantly produce a</a:t>
            </a:r>
            <a:r>
              <a:rPr lang="en-US" sz="2200" b="1" i="0" u="none" strike="noStrike" dirty="0"/>
              <a:t> </a:t>
            </a:r>
            <a:r>
              <a:rPr lang="en-US" sz="2200" b="1" i="0" u="none" strike="noStrike" baseline="0" dirty="0"/>
              <a:t>relapse tendency</a:t>
            </a:r>
            <a:r>
              <a:rPr lang="en-US" sz="2200" b="1" i="0" u="none" strike="noStrike" dirty="0"/>
              <a:t> </a:t>
            </a:r>
          </a:p>
          <a:p>
            <a:pPr algn="l"/>
            <a:r>
              <a:rPr lang="en-US" sz="2200" b="1" i="0" u="none" strike="noStrike" baseline="0" dirty="0">
                <a:solidFill>
                  <a:srgbClr val="C00000"/>
                </a:solidFill>
              </a:rPr>
              <a:t>(3) changes produced by growth may alter the orthodontic treatment result.</a:t>
            </a:r>
            <a:endParaRPr lang="ar-IQ" sz="22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4039" y="5615280"/>
            <a:ext cx="4952816" cy="83099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prstClr val="black"/>
                </a:solidFill>
              </a:rPr>
              <a:t>If teeth are in stable position</a:t>
            </a:r>
          </a:p>
          <a:p>
            <a:pPr lvl="0" algn="ctr"/>
            <a:r>
              <a:rPr lang="en-US" sz="2400" b="1" dirty="0">
                <a:solidFill>
                  <a:prstClr val="black"/>
                </a:solidFill>
              </a:rPr>
              <a:t>+ no further growth is expected  </a:t>
            </a:r>
            <a:endParaRPr lang="ar-IQ" sz="2400" b="1" dirty="0">
              <a:solidFill>
                <a:prstClr val="black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728712" y="5615280"/>
            <a:ext cx="2876502" cy="702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Is retention important ?</a:t>
            </a:r>
          </a:p>
        </p:txBody>
      </p:sp>
    </p:spTree>
    <p:extLst>
      <p:ext uri="{BB962C8B-B14F-4D97-AF65-F5344CB8AC3E}">
        <p14:creationId xmlns:p14="http://schemas.microsoft.com/office/powerpoint/2010/main" val="1760053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0626" y="1810533"/>
            <a:ext cx="7189790" cy="132343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0"/>
            <a:r>
              <a:rPr lang="en-US" sz="4000" b="1" dirty="0">
                <a:solidFill>
                  <a:srgbClr val="FF0000"/>
                </a:solidFill>
                <a:latin typeface="+mj-lt"/>
              </a:rPr>
              <a:t>REMOVABLE APPLIANCES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</a:rPr>
              <a:t>AS RETAINERS</a:t>
            </a:r>
            <a:endParaRPr lang="ar-IQ" sz="4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533237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4200" y="609600"/>
            <a:ext cx="8077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u="none" strike="noStrike" baseline="0" dirty="0">
                <a:solidFill>
                  <a:srgbClr val="FF0000"/>
                </a:solidFill>
                <a:latin typeface="Arial"/>
              </a:rPr>
              <a:t>REMOVABLE APPLIANCES AS RETAINERS</a:t>
            </a:r>
            <a:endParaRPr lang="ar-IQ" sz="3200" dirty="0">
              <a:solidFill>
                <a:srgbClr val="FF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31800" y="2073165"/>
            <a:ext cx="8229600" cy="4296104"/>
          </a:xfrm>
        </p:spPr>
        <p:txBody>
          <a:bodyPr>
            <a:normAutofit/>
          </a:bodyPr>
          <a:lstStyle/>
          <a:p>
            <a:pPr algn="l" rtl="0"/>
            <a:r>
              <a:rPr lang="en-US" b="1" dirty="0">
                <a:solidFill>
                  <a:srgbClr val="002060"/>
                </a:solidFill>
              </a:rPr>
              <a:t>Hawley Retainers</a:t>
            </a:r>
            <a:endParaRPr lang="ar-IQ" dirty="0">
              <a:solidFill>
                <a:srgbClr val="002060"/>
              </a:solidFill>
            </a:endParaRPr>
          </a:p>
          <a:p>
            <a:pPr lvl="0"/>
            <a:r>
              <a:rPr lang="en-US" b="1" dirty="0">
                <a:solidFill>
                  <a:srgbClr val="002060"/>
                </a:solidFill>
              </a:rPr>
              <a:t>Removable </a:t>
            </a:r>
            <a:r>
              <a:rPr lang="en-US" b="1" dirty="0">
                <a:solidFill>
                  <a:srgbClr val="002060"/>
                </a:solidFill>
                <a:latin typeface="Arial"/>
              </a:rPr>
              <a:t>clip </a:t>
            </a:r>
            <a:r>
              <a:rPr lang="en-US" b="1" dirty="0">
                <a:solidFill>
                  <a:srgbClr val="002060"/>
                </a:solidFill>
              </a:rPr>
              <a:t>Retainers</a:t>
            </a:r>
          </a:p>
          <a:p>
            <a:pPr algn="l" rtl="0"/>
            <a:r>
              <a:rPr lang="en-US" b="1" dirty="0">
                <a:solidFill>
                  <a:srgbClr val="002060"/>
                </a:solidFill>
              </a:rPr>
              <a:t>Clear (</a:t>
            </a:r>
            <a:r>
              <a:rPr lang="en-US" b="1" dirty="0" err="1">
                <a:solidFill>
                  <a:srgbClr val="002060"/>
                </a:solidFill>
              </a:rPr>
              <a:t>vaccum</a:t>
            </a:r>
            <a:r>
              <a:rPr lang="en-US" b="1" dirty="0">
                <a:solidFill>
                  <a:srgbClr val="002060"/>
                </a:solidFill>
              </a:rPr>
              <a:t> formed) retainer </a:t>
            </a:r>
          </a:p>
          <a:p>
            <a:pPr algn="l" rtl="0"/>
            <a:r>
              <a:rPr lang="en-US" b="1" dirty="0">
                <a:solidFill>
                  <a:srgbClr val="002060"/>
                </a:solidFill>
              </a:rPr>
              <a:t>Positioners as Retainers  </a:t>
            </a:r>
          </a:p>
          <a:p>
            <a:pPr algn="l" rtl="0"/>
            <a:endParaRPr lang="en-US" b="1" dirty="0">
              <a:solidFill>
                <a:srgbClr val="002060"/>
              </a:solidFill>
              <a:latin typeface="Arial"/>
            </a:endParaRPr>
          </a:p>
          <a:p>
            <a:pPr algn="l" rtl="0"/>
            <a:endParaRPr lang="ar-IQ" b="1" dirty="0">
              <a:solidFill>
                <a:srgbClr val="002060"/>
              </a:solidFill>
            </a:endParaRPr>
          </a:p>
          <a:p>
            <a:pPr algn="l" rtl="0"/>
            <a:r>
              <a:rPr lang="en-US" b="1" dirty="0"/>
              <a:t>can serve effectively for retention against intra-arch instability.</a:t>
            </a:r>
          </a:p>
          <a:p>
            <a:pPr algn="l" rtl="0"/>
            <a:r>
              <a:rPr lang="en-US" b="1" dirty="0"/>
              <a:t>useful as retainers in patients with growth problems. </a:t>
            </a:r>
            <a:endParaRPr lang="ar-IQ" b="1" dirty="0">
              <a:solidFill>
                <a:srgbClr val="002060"/>
              </a:solidFill>
            </a:endParaRPr>
          </a:p>
          <a:p>
            <a:pPr algn="l" rtl="0"/>
            <a:endParaRPr lang="ar-IQ" dirty="0">
              <a:solidFill>
                <a:srgbClr val="002060"/>
              </a:solidFill>
            </a:endParaRPr>
          </a:p>
          <a:p>
            <a:pPr algn="l" rtl="0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84200" y="4043856"/>
            <a:ext cx="2475186" cy="6148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/>
              </a:rPr>
              <a:t>Indications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3255" y="1497493"/>
            <a:ext cx="2734442" cy="5045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Types</a:t>
            </a:r>
          </a:p>
        </p:txBody>
      </p:sp>
    </p:spTree>
    <p:extLst>
      <p:ext uri="{BB962C8B-B14F-4D97-AF65-F5344CB8AC3E}">
        <p14:creationId xmlns:p14="http://schemas.microsoft.com/office/powerpoint/2010/main" val="293840219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4600" y="579971"/>
            <a:ext cx="35782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534A92"/>
                </a:solidFill>
                <a:latin typeface="Arial"/>
              </a:rPr>
              <a:t>Hawley Retainers</a:t>
            </a:r>
            <a:endParaRPr lang="ar-IQ" sz="3200" dirty="0">
              <a:solidFill>
                <a:prstClr val="black"/>
              </a:solidFill>
            </a:endParaRPr>
          </a:p>
        </p:txBody>
      </p:sp>
      <p:sp>
        <p:nvSpPr>
          <p:cNvPr id="4" name="AutoShape 4" descr="نتيجة بحث الصور عن ‪hawley retainer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IQ"/>
          </a:p>
        </p:txBody>
      </p:sp>
      <p:sp>
        <p:nvSpPr>
          <p:cNvPr id="6" name="Rectangle 5"/>
          <p:cNvSpPr/>
          <p:nvPr/>
        </p:nvSpPr>
        <p:spPr>
          <a:xfrm>
            <a:off x="404977" y="2111276"/>
            <a:ext cx="437197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rtl="0">
              <a:buFont typeface="Wingdings" panose="05000000000000000000" pitchFamily="2" charset="2"/>
              <a:buChar char="Ø"/>
            </a:pPr>
            <a:r>
              <a:rPr lang="en-US" sz="2400" b="0" i="0" u="none" strike="noStrike" baseline="0" dirty="0">
                <a:latin typeface="Arial"/>
              </a:rPr>
              <a:t>the most common removable retainer </a:t>
            </a:r>
          </a:p>
          <a:p>
            <a:pPr marL="342900" indent="-342900" algn="l" rtl="0">
              <a:buFont typeface="Wingdings" panose="05000000000000000000" pitchFamily="2" charset="2"/>
              <a:buChar char="Ø"/>
            </a:pPr>
            <a:endParaRPr lang="en-US" sz="2400" b="0" i="0" u="none" strike="noStrike" baseline="0" dirty="0">
              <a:latin typeface="Arial"/>
            </a:endParaRPr>
          </a:p>
          <a:p>
            <a:pPr marL="342900" indent="-342900" algn="l" rtl="0">
              <a:buFont typeface="Wingdings" panose="05000000000000000000" pitchFamily="2" charset="2"/>
              <a:buChar char="Ø"/>
            </a:pPr>
            <a:r>
              <a:rPr lang="en-US" sz="2400" b="0" i="0" u="none" strike="noStrike" baseline="0" dirty="0">
                <a:latin typeface="Arial"/>
              </a:rPr>
              <a:t>designed in the 1920s as an active removable appliance</a:t>
            </a:r>
          </a:p>
          <a:p>
            <a:pPr algn="l" rtl="0"/>
            <a:endParaRPr lang="en-US" sz="2400" b="0" i="0" u="none" strike="noStrike" baseline="0" dirty="0">
              <a:latin typeface="Arial"/>
            </a:endParaRPr>
          </a:p>
          <a:p>
            <a:pPr marL="342900" indent="-342900" algn="l" rtl="0">
              <a:buFont typeface="Wingdings" panose="05000000000000000000" pitchFamily="2" charset="2"/>
              <a:buChar char="Ø"/>
            </a:pPr>
            <a:r>
              <a:rPr lang="en-US" sz="2400" dirty="0">
                <a:latin typeface="Arial"/>
              </a:rPr>
              <a:t>Its components </a:t>
            </a:r>
          </a:p>
          <a:p>
            <a:pPr marL="342900" indent="-342900" algn="l" rtl="0">
              <a:buFont typeface="Wingdings" panose="05000000000000000000" pitchFamily="2" charset="2"/>
              <a:buChar char="Ø"/>
            </a:pPr>
            <a:endParaRPr lang="en-US" sz="2400" dirty="0">
              <a:latin typeface="Arial"/>
            </a:endParaRPr>
          </a:p>
          <a:p>
            <a:pPr marL="342900" indent="-342900" algn="l" rtl="0">
              <a:buFont typeface="Wingdings" panose="05000000000000000000" pitchFamily="2" charset="2"/>
              <a:buChar char="Ø"/>
            </a:pPr>
            <a:r>
              <a:rPr lang="en-US" sz="2400" b="0" i="0" u="none" strike="noStrike" baseline="0" dirty="0">
                <a:latin typeface="Arial"/>
              </a:rPr>
              <a:t>Its ability to produce some </a:t>
            </a:r>
            <a:r>
              <a:rPr lang="en-US" sz="2400" b="0" i="0" u="none" strike="noStrike" dirty="0">
                <a:latin typeface="Arial"/>
              </a:rPr>
              <a:t> tooth movement </a:t>
            </a:r>
            <a:endParaRPr lang="en-US" sz="2400" b="0" i="0" u="none" strike="noStrike" baseline="0" dirty="0">
              <a:latin typeface="Arial"/>
            </a:endParaRPr>
          </a:p>
          <a:p>
            <a:pPr marL="342900" indent="-342900" algn="l" rtl="0">
              <a:buFont typeface="Wingdings" panose="05000000000000000000" pitchFamily="2" charset="2"/>
              <a:buChar char="Ø"/>
            </a:pPr>
            <a:endParaRPr lang="ar-IQ" sz="2400" dirty="0"/>
          </a:p>
        </p:txBody>
      </p:sp>
      <p:pic>
        <p:nvPicPr>
          <p:cNvPr id="10242" name="Picture 2" descr="ÙØªÙØ¬Ø© Ø¨Ø­Ø« Ø§ÙØµÙØ± Ø¹Ù âªhawley retainerâ¬â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172" b="83691" l="10086" r="89700">
                        <a14:backgroundMark x1="30258" y1="24034" x2="30258" y2="24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3" t="21930" r="11471" b="15847"/>
          <a:stretch/>
        </p:blipFill>
        <p:spPr bwMode="auto">
          <a:xfrm>
            <a:off x="4934608" y="1590636"/>
            <a:ext cx="4141130" cy="2761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979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198" y="944562"/>
            <a:ext cx="3660139" cy="2629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44" y="3722645"/>
            <a:ext cx="3937909" cy="2391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6" y="944562"/>
            <a:ext cx="3940007" cy="262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/>
          <p:nvPr/>
        </p:nvSpPr>
        <p:spPr>
          <a:xfrm>
            <a:off x="3366516" y="1188270"/>
            <a:ext cx="242316" cy="8382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sp>
        <p:nvSpPr>
          <p:cNvPr id="3" name="Rectangle 2"/>
          <p:cNvSpPr/>
          <p:nvPr/>
        </p:nvSpPr>
        <p:spPr>
          <a:xfrm>
            <a:off x="216338" y="503980"/>
            <a:ext cx="4083169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b="1" i="0" u="none" strike="noStrike" baseline="0" dirty="0">
                <a:latin typeface="Arial"/>
              </a:rPr>
              <a:t>first premolars have been extracted</a:t>
            </a:r>
            <a:endParaRPr lang="ar-IQ" b="1" dirty="0"/>
          </a:p>
        </p:txBody>
      </p:sp>
      <p:sp>
        <p:nvSpPr>
          <p:cNvPr id="5" name="Rectangle 4"/>
          <p:cNvSpPr/>
          <p:nvPr/>
        </p:nvSpPr>
        <p:spPr>
          <a:xfrm>
            <a:off x="655093" y="6268002"/>
            <a:ext cx="2832581" cy="46166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</a:rPr>
              <a:t>Alternative design </a:t>
            </a:r>
            <a:endParaRPr lang="ar-IQ" sz="2400" b="1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78400" y="488591"/>
            <a:ext cx="4047803" cy="40011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</a:rPr>
              <a:t>Good control of canine is needed </a:t>
            </a:r>
            <a:endParaRPr lang="ar-IQ" sz="2000" b="1" dirty="0">
              <a:solidFill>
                <a:prstClr val="black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6601426" y="1081381"/>
            <a:ext cx="242316" cy="69486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197" y="3722644"/>
            <a:ext cx="3653287" cy="2391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779909" y="6287429"/>
            <a:ext cx="2408747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l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Clear outer bow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7993911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559" y="3190815"/>
            <a:ext cx="3633952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560" y="3190815"/>
            <a:ext cx="3633951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5990897" y="5349668"/>
            <a:ext cx="2144110" cy="6986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3 -3 clip on retainer </a:t>
            </a:r>
          </a:p>
        </p:txBody>
      </p:sp>
      <p:sp>
        <p:nvSpPr>
          <p:cNvPr id="4" name="Oval 3"/>
          <p:cNvSpPr/>
          <p:nvPr/>
        </p:nvSpPr>
        <p:spPr>
          <a:xfrm>
            <a:off x="5990897" y="5044966"/>
            <a:ext cx="1901277" cy="6094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4 – 4 clip on retainer</a:t>
            </a:r>
          </a:p>
        </p:txBody>
      </p:sp>
      <p:sp>
        <p:nvSpPr>
          <p:cNvPr id="2" name="Rectangle 1"/>
          <p:cNvSpPr/>
          <p:nvPr/>
        </p:nvSpPr>
        <p:spPr>
          <a:xfrm>
            <a:off x="2380671" y="457200"/>
            <a:ext cx="45608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en-US" sz="2800" b="1" i="0" u="none" strike="noStrike" baseline="0" dirty="0">
                <a:solidFill>
                  <a:srgbClr val="534A92"/>
                </a:solidFill>
                <a:latin typeface="Arial"/>
              </a:rPr>
              <a:t>Removable </a:t>
            </a:r>
            <a:r>
              <a:rPr lang="en-US" sz="2800" b="1" i="0" u="none" strike="noStrike" baseline="0" dirty="0">
                <a:solidFill>
                  <a:srgbClr val="3B5692"/>
                </a:solidFill>
                <a:latin typeface="Arial"/>
              </a:rPr>
              <a:t>clip</a:t>
            </a:r>
            <a:r>
              <a:rPr lang="en-US" sz="2800" b="1" i="0" u="none" strike="noStrike" dirty="0">
                <a:solidFill>
                  <a:srgbClr val="3B5692"/>
                </a:solidFill>
                <a:latin typeface="Arial"/>
              </a:rPr>
              <a:t> </a:t>
            </a:r>
            <a:r>
              <a:rPr lang="en-US" sz="2800" b="1" i="0" u="none" strike="noStrike" baseline="0" dirty="0">
                <a:solidFill>
                  <a:srgbClr val="3B5692"/>
                </a:solidFill>
                <a:latin typeface="Arial"/>
              </a:rPr>
              <a:t>Retainers</a:t>
            </a:r>
            <a:endParaRPr lang="ar-IQ" sz="2800" dirty="0"/>
          </a:p>
        </p:txBody>
      </p:sp>
      <p:sp>
        <p:nvSpPr>
          <p:cNvPr id="5" name="Rectangle 4"/>
          <p:cNvSpPr/>
          <p:nvPr/>
        </p:nvSpPr>
        <p:spPr>
          <a:xfrm>
            <a:off x="304798" y="1524000"/>
            <a:ext cx="497664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rtl="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prstClr val="black"/>
                </a:solidFill>
              </a:rPr>
              <a:t>Second major type</a:t>
            </a:r>
          </a:p>
          <a:p>
            <a:pPr lvl="0" algn="l" rtl="0"/>
            <a:endParaRPr lang="en-US" sz="2400" b="1" dirty="0">
              <a:solidFill>
                <a:prstClr val="black"/>
              </a:solidFill>
            </a:endParaRPr>
          </a:p>
          <a:p>
            <a:pPr marL="342900" lvl="0" indent="-342900" algn="l" rtl="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prstClr val="black"/>
                </a:solidFill>
              </a:rPr>
              <a:t>full arch wraparound retainer hold each tooth firmly in position , is it advantage ? </a:t>
            </a:r>
          </a:p>
          <a:p>
            <a:pPr lvl="0" algn="l" rtl="0"/>
            <a:endParaRPr lang="en-US" sz="2400" b="1" dirty="0">
              <a:solidFill>
                <a:prstClr val="black"/>
              </a:solidFill>
            </a:endParaRPr>
          </a:p>
          <a:p>
            <a:pPr marL="342900" lvl="0" indent="-342900" algn="l" rtl="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prstClr val="black"/>
                </a:solidFill>
              </a:rPr>
              <a:t>In comparison with Hawley retainer ?</a:t>
            </a:r>
          </a:p>
          <a:p>
            <a:pPr marL="342900" indent="-342900" algn="l" rtl="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0000"/>
                </a:solidFill>
              </a:rPr>
              <a:t>indicated primarily ….. Periodontal breakdown </a:t>
            </a:r>
            <a:endParaRPr lang="ar-IQ" sz="2400" b="1" dirty="0">
              <a:solidFill>
                <a:srgbClr val="FF0000"/>
              </a:solidFill>
            </a:endParaRPr>
          </a:p>
          <a:p>
            <a:pPr marL="342900" lvl="0" indent="-342900" algn="l" rtl="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prstClr val="black"/>
                </a:solidFill>
              </a:rPr>
              <a:t>Its variants</a:t>
            </a:r>
          </a:p>
          <a:p>
            <a:pPr marL="342900" lvl="0" indent="-342900" algn="l" rtl="0">
              <a:buFont typeface="Wingdings" panose="05000000000000000000" pitchFamily="2" charset="2"/>
              <a:buChar char="Ø"/>
            </a:pPr>
            <a:endParaRPr lang="ar-IQ" sz="2400" b="1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559" y="1217565"/>
            <a:ext cx="3633952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636" y="3605886"/>
            <a:ext cx="3626069" cy="2442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00" y="6048315"/>
            <a:ext cx="23717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437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0" t="8044" r="6678" b="8334"/>
          <a:stretch/>
        </p:blipFill>
        <p:spPr bwMode="auto">
          <a:xfrm>
            <a:off x="245660" y="2224584"/>
            <a:ext cx="8671990" cy="463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1" y="2155907"/>
            <a:ext cx="4530436" cy="4702092"/>
          </a:xfrm>
        </p:spPr>
        <p:txBody>
          <a:bodyPr>
            <a:normAutofit/>
          </a:bodyPr>
          <a:lstStyle/>
          <a:p>
            <a:pPr lvl="0" algn="l" rtl="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chemeClr val="tx1"/>
                </a:solidFill>
              </a:rPr>
              <a:t>Composition and fabrication</a:t>
            </a:r>
          </a:p>
          <a:p>
            <a:pPr lvl="0" algn="l" rtl="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chemeClr val="tx1"/>
                </a:solidFill>
              </a:rPr>
              <a:t>Effectiveness </a:t>
            </a:r>
          </a:p>
          <a:p>
            <a:pPr lvl="0" algn="l" rtl="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chemeClr val="tx1"/>
                </a:solidFill>
              </a:rPr>
              <a:t>Limitations :</a:t>
            </a:r>
          </a:p>
          <a:p>
            <a:pPr lvl="0" algn="l" rtl="0"/>
            <a:endParaRPr lang="en-US" b="1" dirty="0">
              <a:solidFill>
                <a:schemeClr val="accent3"/>
              </a:solidFill>
            </a:endParaRPr>
          </a:p>
          <a:p>
            <a:pPr marL="457200" lvl="0" indent="-457200" algn="l" rtl="0"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thickness of the material over occlusal surface </a:t>
            </a:r>
          </a:p>
          <a:p>
            <a:pPr marL="457200" lvl="0" indent="-457200" algn="l" rtl="0"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dose not control  deepening of the bite</a:t>
            </a:r>
          </a:p>
          <a:p>
            <a:pPr marL="457200" indent="-457200" algn="l" rtl="0"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after a few months , it  tends to crack and discolor  </a:t>
            </a:r>
            <a:endParaRPr lang="ar-IQ" b="1" dirty="0">
              <a:solidFill>
                <a:srgbClr val="FF0000"/>
              </a:solidFill>
            </a:endParaRPr>
          </a:p>
          <a:p>
            <a:pPr lvl="0" algn="l" rtl="0"/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4000" b="1" dirty="0">
                <a:solidFill>
                  <a:srgbClr val="FF0000"/>
                </a:solidFill>
              </a:rPr>
              <a:t>Clear (</a:t>
            </a:r>
            <a:r>
              <a:rPr lang="en-US" sz="4000" b="1" dirty="0" err="1">
                <a:solidFill>
                  <a:srgbClr val="FF0000"/>
                </a:solidFill>
              </a:rPr>
              <a:t>vaccum</a:t>
            </a:r>
            <a:r>
              <a:rPr lang="en-US" sz="4000" b="1" dirty="0">
                <a:solidFill>
                  <a:srgbClr val="FF0000"/>
                </a:solidFill>
              </a:rPr>
              <a:t> formed) retainers </a:t>
            </a:r>
            <a:br>
              <a:rPr lang="ar-IQ" sz="4000" b="1" dirty="0">
                <a:solidFill>
                  <a:srgbClr val="FF0000"/>
                </a:solidFill>
              </a:rPr>
            </a:br>
            <a:endParaRPr lang="en-US" dirty="0"/>
          </a:p>
        </p:txBody>
      </p:sp>
      <p:pic>
        <p:nvPicPr>
          <p:cNvPr id="12290" name="Picture 2" descr="Item# 9156 - Zendura 0.76mm (.030&quot;) x 125mm Circle (Box of 20 Sheets)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11"/>
          <a:stretch/>
        </p:blipFill>
        <p:spPr bwMode="auto">
          <a:xfrm>
            <a:off x="4987635" y="1284364"/>
            <a:ext cx="3930015" cy="256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video_2019-03-21_16-08-4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272438"/>
            <a:ext cx="9033641" cy="668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43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5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image" Target="../media/image2.jpeg" 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 /></Relationships>
</file>

<file path=ppt/theme/theme1.xml><?xml version="1.0" encoding="utf-8"?>
<a:theme xmlns:a="http://schemas.openxmlformats.org/drawingml/2006/main" name="Theme1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ardcover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33089</TotalTime>
  <Words>1404</Words>
  <Application>Microsoft Office PowerPoint</Application>
  <PresentationFormat>On-screen Show (4:3)</PresentationFormat>
  <Paragraphs>181</Paragraphs>
  <Slides>26</Slides>
  <Notes>15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Theme1</vt:lpstr>
      <vt:lpstr>2_Office Theme</vt:lpstr>
      <vt:lpstr>Hardcover</vt:lpstr>
      <vt:lpstr>BlackTie</vt:lpstr>
      <vt:lpstr>PowerPoint Presentation</vt:lpstr>
      <vt:lpstr>PowerPoint Presentation</vt:lpstr>
      <vt:lpstr>PowerPoint Presentation</vt:lpstr>
      <vt:lpstr>PowerPoint Presentation</vt:lpstr>
      <vt:lpstr>   </vt:lpstr>
      <vt:lpstr>PowerPoint Presentation</vt:lpstr>
      <vt:lpstr>PowerPoint Presentation</vt:lpstr>
      <vt:lpstr>PowerPoint Presentation</vt:lpstr>
      <vt:lpstr>Clear (vaccum formed) retainers  </vt:lpstr>
      <vt:lpstr>PowerPoint Presentation</vt:lpstr>
      <vt:lpstr>PowerPoint Presentation</vt:lpstr>
      <vt:lpstr>Fixed retainer</vt:lpstr>
      <vt:lpstr> </vt:lpstr>
      <vt:lpstr> </vt:lpstr>
      <vt:lpstr> </vt:lpstr>
      <vt:lpstr>  </vt:lpstr>
      <vt:lpstr>Placement of fixed retainer</vt:lpstr>
      <vt:lpstr>Placement of fixed retainer</vt:lpstr>
      <vt:lpstr>PowerPoint Presentation</vt:lpstr>
      <vt:lpstr>Fixed retainer             </vt:lpstr>
      <vt:lpstr>  Long term complications </vt:lpstr>
      <vt:lpstr>Active retainer </vt:lpstr>
      <vt:lpstr>Realignment of Irregular Incisors : Spring Retainer  </vt:lpstr>
      <vt:lpstr>Steps in the fabrication of a canine-to-canine clip-on appliance</vt:lpstr>
      <vt:lpstr>Correction of Occlusal Discrepancies:  Modified Functional Appliances as Active Retainers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TECHNO</dc:creator>
  <cp:lastModifiedBy>Unknown User</cp:lastModifiedBy>
  <cp:revision>243</cp:revision>
  <dcterms:modified xsi:type="dcterms:W3CDTF">2022-06-01T18:49:20Z</dcterms:modified>
</cp:coreProperties>
</file>