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57" r:id="rId3"/>
    <p:sldId id="258" r:id="rId4"/>
    <p:sldId id="259" r:id="rId5"/>
    <p:sldId id="260" r:id="rId6"/>
    <p:sldId id="262" r:id="rId7"/>
    <p:sldId id="263" r:id="rId8"/>
    <p:sldId id="264" r:id="rId9"/>
    <p:sldId id="261"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6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54D41246-9901-4C82-8C8C-9D435203C7FC}"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50C1CD6-6601-415D-B951-2164C87C113A}" type="slidenum">
              <a:rPr lang="en-US" smtClean="0"/>
              <a:t>‹#›</a:t>
            </a:fld>
            <a:endParaRPr lang="en-US"/>
          </a:p>
        </p:txBody>
      </p:sp>
    </p:spTree>
    <p:extLst>
      <p:ext uri="{BB962C8B-B14F-4D97-AF65-F5344CB8AC3E}">
        <p14:creationId xmlns:p14="http://schemas.microsoft.com/office/powerpoint/2010/main" val="1324507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54D41246-9901-4C82-8C8C-9D435203C7FC}"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50C1CD6-6601-415D-B951-2164C87C113A}" type="slidenum">
              <a:rPr lang="en-US" smtClean="0"/>
              <a:t>‹#›</a:t>
            </a:fld>
            <a:endParaRPr lang="en-US"/>
          </a:p>
        </p:txBody>
      </p:sp>
    </p:spTree>
    <p:extLst>
      <p:ext uri="{BB962C8B-B14F-4D97-AF65-F5344CB8AC3E}">
        <p14:creationId xmlns:p14="http://schemas.microsoft.com/office/powerpoint/2010/main" val="49739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54D41246-9901-4C82-8C8C-9D435203C7FC}"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50C1CD6-6601-415D-B951-2164C87C113A}"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05729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54D41246-9901-4C82-8C8C-9D435203C7FC}" type="datetimeFigureOut">
              <a:rPr lang="en-US" smtClean="0"/>
              <a:t>6/29/2026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0C1CD6-6601-415D-B951-2164C87C113A}" type="slidenum">
              <a:rPr lang="en-US" smtClean="0"/>
              <a:t>‹#›</a:t>
            </a:fld>
            <a:endParaRPr lang="en-US"/>
          </a:p>
        </p:txBody>
      </p:sp>
    </p:spTree>
    <p:extLst>
      <p:ext uri="{BB962C8B-B14F-4D97-AF65-F5344CB8AC3E}">
        <p14:creationId xmlns:p14="http://schemas.microsoft.com/office/powerpoint/2010/main" val="2541884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54D41246-9901-4C82-8C8C-9D435203C7FC}" type="datetimeFigureOut">
              <a:rPr lang="en-US" smtClean="0"/>
              <a:t>6/29/2026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0C1CD6-6601-415D-B951-2164C87C113A}"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61629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54D41246-9901-4C82-8C8C-9D435203C7FC}" type="datetimeFigureOut">
              <a:rPr lang="en-US" smtClean="0"/>
              <a:t>6/29/2026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0C1CD6-6601-415D-B951-2164C87C113A}" type="slidenum">
              <a:rPr lang="en-US" smtClean="0"/>
              <a:t>‹#›</a:t>
            </a:fld>
            <a:endParaRPr lang="en-US"/>
          </a:p>
        </p:txBody>
      </p:sp>
    </p:spTree>
    <p:extLst>
      <p:ext uri="{BB962C8B-B14F-4D97-AF65-F5344CB8AC3E}">
        <p14:creationId xmlns:p14="http://schemas.microsoft.com/office/powerpoint/2010/main" val="1390251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4D41246-9901-4C82-8C8C-9D435203C7FC}"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0C1CD6-6601-415D-B951-2164C87C113A}" type="slidenum">
              <a:rPr lang="en-US" smtClean="0"/>
              <a:t>‹#›</a:t>
            </a:fld>
            <a:endParaRPr lang="en-US"/>
          </a:p>
        </p:txBody>
      </p:sp>
    </p:spTree>
    <p:extLst>
      <p:ext uri="{BB962C8B-B14F-4D97-AF65-F5344CB8AC3E}">
        <p14:creationId xmlns:p14="http://schemas.microsoft.com/office/powerpoint/2010/main" val="2061522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4D41246-9901-4C82-8C8C-9D435203C7FC}"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0C1CD6-6601-415D-B951-2164C87C113A}" type="slidenum">
              <a:rPr lang="en-US" smtClean="0"/>
              <a:t>‹#›</a:t>
            </a:fld>
            <a:endParaRPr lang="en-US"/>
          </a:p>
        </p:txBody>
      </p:sp>
    </p:spTree>
    <p:extLst>
      <p:ext uri="{BB962C8B-B14F-4D97-AF65-F5344CB8AC3E}">
        <p14:creationId xmlns:p14="http://schemas.microsoft.com/office/powerpoint/2010/main" val="322873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4D41246-9901-4C82-8C8C-9D435203C7FC}"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0C1CD6-6601-415D-B951-2164C87C113A}" type="slidenum">
              <a:rPr lang="en-US" smtClean="0"/>
              <a:t>‹#›</a:t>
            </a:fld>
            <a:endParaRPr lang="en-US"/>
          </a:p>
        </p:txBody>
      </p:sp>
    </p:spTree>
    <p:extLst>
      <p:ext uri="{BB962C8B-B14F-4D97-AF65-F5344CB8AC3E}">
        <p14:creationId xmlns:p14="http://schemas.microsoft.com/office/powerpoint/2010/main" val="1600713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54D41246-9901-4C82-8C8C-9D435203C7FC}" type="datetimeFigureOut">
              <a:rPr lang="en-US" smtClean="0"/>
              <a:t>6/29/2026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50C1CD6-6601-415D-B951-2164C87C113A}" type="slidenum">
              <a:rPr lang="en-US" smtClean="0"/>
              <a:t>‹#›</a:t>
            </a:fld>
            <a:endParaRPr lang="en-US"/>
          </a:p>
        </p:txBody>
      </p:sp>
    </p:spTree>
    <p:extLst>
      <p:ext uri="{BB962C8B-B14F-4D97-AF65-F5344CB8AC3E}">
        <p14:creationId xmlns:p14="http://schemas.microsoft.com/office/powerpoint/2010/main" val="317469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54D41246-9901-4C82-8C8C-9D435203C7FC}" type="datetimeFigureOut">
              <a:rPr lang="en-US" smtClean="0"/>
              <a:t>6/29/2026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50C1CD6-6601-415D-B951-2164C87C113A}" type="slidenum">
              <a:rPr lang="en-US" smtClean="0"/>
              <a:t>‹#›</a:t>
            </a:fld>
            <a:endParaRPr lang="en-US"/>
          </a:p>
        </p:txBody>
      </p:sp>
    </p:spTree>
    <p:extLst>
      <p:ext uri="{BB962C8B-B14F-4D97-AF65-F5344CB8AC3E}">
        <p14:creationId xmlns:p14="http://schemas.microsoft.com/office/powerpoint/2010/main" val="2927617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54D41246-9901-4C82-8C8C-9D435203C7FC}" type="datetimeFigureOut">
              <a:rPr lang="en-US" smtClean="0"/>
              <a:t>6/29/2026</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50C1CD6-6601-415D-B951-2164C87C113A}" type="slidenum">
              <a:rPr lang="en-US" smtClean="0"/>
              <a:t>‹#›</a:t>
            </a:fld>
            <a:endParaRPr lang="en-US"/>
          </a:p>
        </p:txBody>
      </p:sp>
    </p:spTree>
    <p:extLst>
      <p:ext uri="{BB962C8B-B14F-4D97-AF65-F5344CB8AC3E}">
        <p14:creationId xmlns:p14="http://schemas.microsoft.com/office/powerpoint/2010/main" val="3389907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54D41246-9901-4C82-8C8C-9D435203C7FC}" type="datetimeFigureOut">
              <a:rPr lang="en-US" smtClean="0"/>
              <a:t>6/29/2026</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50C1CD6-6601-415D-B951-2164C87C113A}" type="slidenum">
              <a:rPr lang="en-US" smtClean="0"/>
              <a:t>‹#›</a:t>
            </a:fld>
            <a:endParaRPr lang="en-US"/>
          </a:p>
        </p:txBody>
      </p:sp>
    </p:spTree>
    <p:extLst>
      <p:ext uri="{BB962C8B-B14F-4D97-AF65-F5344CB8AC3E}">
        <p14:creationId xmlns:p14="http://schemas.microsoft.com/office/powerpoint/2010/main" val="3364508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41246-9901-4C82-8C8C-9D435203C7FC}" type="datetimeFigureOut">
              <a:rPr lang="en-US" smtClean="0"/>
              <a:t>6/29/2026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50C1CD6-6601-415D-B951-2164C87C113A}" type="slidenum">
              <a:rPr lang="en-US" smtClean="0"/>
              <a:t>‹#›</a:t>
            </a:fld>
            <a:endParaRPr lang="en-US"/>
          </a:p>
        </p:txBody>
      </p:sp>
    </p:spTree>
    <p:extLst>
      <p:ext uri="{BB962C8B-B14F-4D97-AF65-F5344CB8AC3E}">
        <p14:creationId xmlns:p14="http://schemas.microsoft.com/office/powerpoint/2010/main" val="3344153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54D41246-9901-4C82-8C8C-9D435203C7FC}" type="datetimeFigureOut">
              <a:rPr lang="en-US" smtClean="0"/>
              <a:t>6/29/2026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50C1CD6-6601-415D-B951-2164C87C113A}" type="slidenum">
              <a:rPr lang="en-US" smtClean="0"/>
              <a:t>‹#›</a:t>
            </a:fld>
            <a:endParaRPr lang="en-US"/>
          </a:p>
        </p:txBody>
      </p:sp>
    </p:spTree>
    <p:extLst>
      <p:ext uri="{BB962C8B-B14F-4D97-AF65-F5344CB8AC3E}">
        <p14:creationId xmlns:p14="http://schemas.microsoft.com/office/powerpoint/2010/main" val="2804371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54D41246-9901-4C82-8C8C-9D435203C7FC}" type="datetimeFigureOut">
              <a:rPr lang="en-US" smtClean="0"/>
              <a:t>6/29/2026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0C1CD6-6601-415D-B951-2164C87C113A}" type="slidenum">
              <a:rPr lang="en-US" smtClean="0"/>
              <a:t>‹#›</a:t>
            </a:fld>
            <a:endParaRPr lang="en-US"/>
          </a:p>
        </p:txBody>
      </p:sp>
    </p:spTree>
    <p:extLst>
      <p:ext uri="{BB962C8B-B14F-4D97-AF65-F5344CB8AC3E}">
        <p14:creationId xmlns:p14="http://schemas.microsoft.com/office/powerpoint/2010/main" val="406609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4D41246-9901-4C82-8C8C-9D435203C7FC}" type="datetimeFigureOut">
              <a:rPr lang="en-US" smtClean="0"/>
              <a:t>6/29/2026</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50C1CD6-6601-415D-B951-2164C87C113A}" type="slidenum">
              <a:rPr lang="en-US" smtClean="0"/>
              <a:t>‹#›</a:t>
            </a:fld>
            <a:endParaRPr lang="en-US"/>
          </a:p>
        </p:txBody>
      </p:sp>
    </p:spTree>
    <p:extLst>
      <p:ext uri="{BB962C8B-B14F-4D97-AF65-F5344CB8AC3E}">
        <p14:creationId xmlns:p14="http://schemas.microsoft.com/office/powerpoint/2010/main" val="223442867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Gi_TWeWtWU0" TargetMode="External"/><Relationship Id="rId2" Type="http://schemas.openxmlformats.org/officeDocument/2006/relationships/hyperlink" Target="https://www.youtube.com/watch?v=o0NQIHhh988&#1575;&#1604;&#1605;&#1608;&#1575;&#1602;&#1593;" TargetMode="External"/><Relationship Id="rId1" Type="http://schemas.openxmlformats.org/officeDocument/2006/relationships/slideLayout" Target="../slideLayouts/slideLayout7.xml"/><Relationship Id="rId4" Type="http://schemas.openxmlformats.org/officeDocument/2006/relationships/hyperlink" Target="https://www.youtube.com/results?search_query=%D9%82%D8%A8%D8%A9+%D8%A7%D9%84%D9%88%D8%B5%D9%84%D8%B9%D8%B1%D9%88%D8%B6"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0" y="0"/>
            <a:ext cx="12192000" cy="6858000"/>
          </a:xfrm>
          <a:prstGeom prst="rect">
            <a:avLst/>
          </a:prstGeom>
        </p:spPr>
      </p:pic>
      <p:sp>
        <p:nvSpPr>
          <p:cNvPr id="2" name="عنوان 1"/>
          <p:cNvSpPr>
            <a:spLocks noGrp="1"/>
          </p:cNvSpPr>
          <p:nvPr>
            <p:ph type="ctrTitle"/>
          </p:nvPr>
        </p:nvSpPr>
        <p:spPr>
          <a:xfrm>
            <a:off x="1334219" y="363239"/>
            <a:ext cx="9144000" cy="1741606"/>
          </a:xfrm>
        </p:spPr>
        <p:txBody>
          <a:bodyPr/>
          <a:lstStyle/>
          <a:p>
            <a:pPr algn="ctr"/>
            <a:r>
              <a:rPr lang="ar-IQ" dirty="0" smtClean="0">
                <a:solidFill>
                  <a:srgbClr val="C00000"/>
                </a:solidFill>
                <a:latin typeface="Ahmed LT Regular" panose="01000400000000000000" pitchFamily="2" charset="-78"/>
                <a:cs typeface="Ahmed LT Regular" panose="01000400000000000000" pitchFamily="2" charset="-78"/>
              </a:rPr>
              <a:t>قبة الوصل </a:t>
            </a:r>
            <a:r>
              <a:rPr lang="ar-IQ" dirty="0" smtClean="0"/>
              <a:t/>
            </a:r>
            <a:br>
              <a:rPr lang="ar-IQ" dirty="0" smtClean="0"/>
            </a:br>
            <a:r>
              <a:rPr lang="ar-IQ" dirty="0" smtClean="0">
                <a:solidFill>
                  <a:srgbClr val="C00000"/>
                </a:solidFill>
                <a:cs typeface="PT Bold Heading" panose="02010400000000000000" pitchFamily="2" charset="-78"/>
              </a:rPr>
              <a:t>أكسبو</a:t>
            </a:r>
            <a:r>
              <a:rPr lang="ar-IQ" dirty="0" smtClean="0"/>
              <a:t> </a:t>
            </a:r>
            <a:r>
              <a:rPr lang="ar-IQ" b="1" dirty="0" smtClean="0">
                <a:solidFill>
                  <a:srgbClr val="C00000"/>
                </a:solidFill>
              </a:rPr>
              <a:t>2020</a:t>
            </a:r>
            <a:endParaRPr lang="en-US" b="1" dirty="0">
              <a:solidFill>
                <a:srgbClr val="C00000"/>
              </a:solidFill>
            </a:endParaRPr>
          </a:p>
        </p:txBody>
      </p:sp>
      <p:sp>
        <p:nvSpPr>
          <p:cNvPr id="3" name="عنوان فرعي 2"/>
          <p:cNvSpPr>
            <a:spLocks noGrp="1"/>
          </p:cNvSpPr>
          <p:nvPr>
            <p:ph type="subTitle" idx="1"/>
          </p:nvPr>
        </p:nvSpPr>
        <p:spPr>
          <a:xfrm>
            <a:off x="1437736" y="5301442"/>
            <a:ext cx="9144000" cy="1116611"/>
          </a:xfrm>
        </p:spPr>
        <p:txBody>
          <a:bodyPr>
            <a:noAutofit/>
          </a:bodyPr>
          <a:lstStyle/>
          <a:p>
            <a:pPr algn="ctr"/>
            <a:endParaRPr lang="en-US" sz="36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3447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140705" y="3244334"/>
            <a:ext cx="7659568" cy="2308324"/>
          </a:xfrm>
          <a:prstGeom prst="rect">
            <a:avLst/>
          </a:prstGeom>
        </p:spPr>
        <p:txBody>
          <a:bodyPr wrap="square">
            <a:spAutoFit/>
          </a:bodyPr>
          <a:lstStyle/>
          <a:p>
            <a:r>
              <a:rPr lang="en-US" dirty="0">
                <a:hlinkClick r:id="rId2"/>
              </a:rPr>
              <a:t>https://</a:t>
            </a:r>
            <a:r>
              <a:rPr lang="en-US" dirty="0" smtClean="0">
                <a:hlinkClick r:id="rId2"/>
              </a:rPr>
              <a:t>www.youtube.com/watch?v=o0NQIHhh988</a:t>
            </a:r>
            <a:r>
              <a:rPr lang="ar-IQ" dirty="0" smtClean="0">
                <a:hlinkClick r:id="rId2"/>
              </a:rPr>
              <a:t>المواقع</a:t>
            </a:r>
            <a:r>
              <a:rPr lang="ar-IQ" dirty="0" smtClean="0"/>
              <a:t> الالكترونية </a:t>
            </a:r>
          </a:p>
          <a:p>
            <a:endParaRPr lang="ar-IQ" dirty="0"/>
          </a:p>
          <a:p>
            <a:r>
              <a:rPr lang="en-US" dirty="0">
                <a:hlinkClick r:id="rId3"/>
              </a:rPr>
              <a:t>https://</a:t>
            </a:r>
            <a:r>
              <a:rPr lang="en-US" dirty="0" smtClean="0">
                <a:hlinkClick r:id="rId3"/>
              </a:rPr>
              <a:t>www.youtube.com/watch?v=Gi_TWeWtWU0</a:t>
            </a:r>
            <a:endParaRPr lang="ar-IQ" dirty="0" smtClean="0"/>
          </a:p>
          <a:p>
            <a:endParaRPr lang="ar-IQ" dirty="0"/>
          </a:p>
          <a:p>
            <a:r>
              <a:rPr lang="en-US" dirty="0">
                <a:hlinkClick r:id="rId4"/>
              </a:rPr>
              <a:t>https://www.youtube.com/results?search_query=%D9%82%D8%A8%D8%A9+%D8%A7%D9%84%D9%88%D8%B5%D9%84%D8%B9%D8%B1%D9%88%D8%B6</a:t>
            </a:r>
            <a:r>
              <a:rPr lang="en-US" dirty="0" smtClean="0"/>
              <a:t>++</a:t>
            </a:r>
            <a:endParaRPr lang="ar-IQ" dirty="0" smtClean="0"/>
          </a:p>
          <a:p>
            <a:endParaRPr lang="en-US" dirty="0"/>
          </a:p>
        </p:txBody>
      </p:sp>
    </p:spTree>
    <p:extLst>
      <p:ext uri="{BB962C8B-B14F-4D97-AF65-F5344CB8AC3E}">
        <p14:creationId xmlns:p14="http://schemas.microsoft.com/office/powerpoint/2010/main" val="2853316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0" y="0"/>
            <a:ext cx="12192000" cy="6858000"/>
          </a:xfrm>
          <a:prstGeom prst="rect">
            <a:avLst/>
          </a:prstGeom>
          <a:effectLst>
            <a:outerShdw blurRad="63500" dist="50800" dir="5400000" algn="ctr" rotWithShape="0">
              <a:srgbClr val="000000">
                <a:alpha val="98000"/>
              </a:srgbClr>
            </a:outerShdw>
          </a:effectLst>
        </p:spPr>
      </p:pic>
      <p:sp>
        <p:nvSpPr>
          <p:cNvPr id="6" name="مستطيل 5"/>
          <p:cNvSpPr/>
          <p:nvPr/>
        </p:nvSpPr>
        <p:spPr>
          <a:xfrm>
            <a:off x="3019245" y="2027010"/>
            <a:ext cx="5773305"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SA" sz="3600" b="1" cap="none" spc="0" dirty="0" smtClean="0">
                <a:ln/>
                <a:effectLst/>
                <a:cs typeface="PT Bold Heading" panose="02010400000000000000" pitchFamily="2" charset="-78"/>
              </a:rPr>
              <a:t>اعداد الورشة </a:t>
            </a:r>
            <a:endParaRPr lang="ar-IQ" sz="3600" b="1" cap="none" spc="0" dirty="0" smtClean="0">
              <a:ln/>
              <a:effectLst/>
              <a:cs typeface="PT Bold Heading" panose="02010400000000000000" pitchFamily="2" charset="-78"/>
            </a:endParaRPr>
          </a:p>
          <a:p>
            <a:pPr algn="ctr"/>
            <a:endParaRPr lang="ar-SA" sz="3600" b="1" cap="none" spc="0" dirty="0" smtClean="0">
              <a:ln/>
              <a:effectLst/>
              <a:cs typeface="PT Bold Heading" panose="02010400000000000000" pitchFamily="2" charset="-78"/>
            </a:endParaRPr>
          </a:p>
          <a:p>
            <a:pPr algn="ctr"/>
            <a:r>
              <a:rPr lang="ar-SA" sz="3600" b="1" cap="none" spc="0" dirty="0" smtClean="0">
                <a:ln/>
                <a:effectLst/>
                <a:cs typeface="PT Bold Heading" panose="02010400000000000000" pitchFamily="2" charset="-78"/>
              </a:rPr>
              <a:t>م . د. راوية جبار حسن </a:t>
            </a:r>
            <a:endParaRPr lang="ar-SA" sz="3600" b="1" cap="none" spc="0" dirty="0">
              <a:ln/>
              <a:effectLst/>
              <a:cs typeface="PT Bold Heading" panose="02010400000000000000" pitchFamily="2" charset="-78"/>
            </a:endParaRPr>
          </a:p>
        </p:txBody>
      </p:sp>
    </p:spTree>
    <p:extLst>
      <p:ext uri="{BB962C8B-B14F-4D97-AF65-F5344CB8AC3E}">
        <p14:creationId xmlns:p14="http://schemas.microsoft.com/office/powerpoint/2010/main" val="473430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011283" y="946370"/>
            <a:ext cx="7418717" cy="2031325"/>
          </a:xfrm>
          <a:prstGeom prst="rect">
            <a:avLst/>
          </a:prstGeom>
        </p:spPr>
        <p:txBody>
          <a:bodyPr wrap="square">
            <a:spAutoFit/>
          </a:bodyPr>
          <a:lstStyle/>
          <a:p>
            <a:pPr algn="just" rtl="1"/>
            <a:r>
              <a:rPr lang="ar-IQ" dirty="0" smtClean="0"/>
              <a:t>قبة الوصل، قبة دائرية ذات شاشة عملاقة مجهزة بجهاز عرض بالليزر، وهي أكبر شاشة عرض بنطاق 360 درجة في العالم، جهزت لتتيح مشاهدتها من الداخل والخارج. تقع القبة على طريق إكسبو في دبي الجنوب جنوب غرب مدينة دبي في الإمارات العربية المتحدة، وسميت نسبة إلى اسم المدينة القديم، وهي تغطي ساحة الوصل التي تتوسط قلب منطقة إكسبو 2020 حيث تقام فعاليات إكسبو 2020 دبي. يصل حجم القبة إلى 724 ألف م³، بينما يبلغ ارتفاعها 67.5 م، حيث تتجاوز ارتفاع برج بيزا في إيطاليا، وتغطي القبة ساحة الوصل بقُطر يبلغ 130 م، ويصل وزن المُكوّن الفولاذي في تاجها وحده إلى 550 طنًا.</a:t>
            </a:r>
            <a:endParaRPr lang="en-US" dirty="0"/>
          </a:p>
        </p:txBody>
      </p:sp>
      <p:pic>
        <p:nvPicPr>
          <p:cNvPr id="3" name="صورة 2"/>
          <p:cNvPicPr>
            <a:picLocks noChangeAspect="1"/>
          </p:cNvPicPr>
          <p:nvPr/>
        </p:nvPicPr>
        <p:blipFill>
          <a:blip r:embed="rId2"/>
          <a:stretch>
            <a:fillRect/>
          </a:stretch>
        </p:blipFill>
        <p:spPr>
          <a:xfrm>
            <a:off x="1972394" y="3338422"/>
            <a:ext cx="6648450" cy="3304205"/>
          </a:xfrm>
          <a:prstGeom prst="rect">
            <a:avLst/>
          </a:prstGeom>
        </p:spPr>
      </p:pic>
    </p:spTree>
    <p:extLst>
      <p:ext uri="{BB962C8B-B14F-4D97-AF65-F5344CB8AC3E}">
        <p14:creationId xmlns:p14="http://schemas.microsoft.com/office/powerpoint/2010/main" val="4131398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424672" y="560717"/>
            <a:ext cx="4966838" cy="5702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مستطيل 2"/>
          <p:cNvSpPr/>
          <p:nvPr/>
        </p:nvSpPr>
        <p:spPr>
          <a:xfrm>
            <a:off x="5857337" y="766646"/>
            <a:ext cx="6159260" cy="4524315"/>
          </a:xfrm>
          <a:prstGeom prst="rect">
            <a:avLst/>
          </a:prstGeom>
        </p:spPr>
        <p:txBody>
          <a:bodyPr wrap="square">
            <a:spAutoFit/>
          </a:bodyPr>
          <a:lstStyle/>
          <a:p>
            <a:pPr algn="just" rtl="1"/>
            <a:r>
              <a:rPr lang="ar-IQ" sz="2400" dirty="0" smtClean="0"/>
              <a:t>وتجسد كلمة الوصل، معاني الاتصال والتواصل، لهذا، ستكون ساحة الوصل وقبتها الفولاذية العملاقة، القلب النابض في موقع إكسبو 2020 دبي، حيث ستكون نقطة الالتقاء الرئيسة للزوار من أنحاء العالم، خلال الحدث الدولي، على مدى 6 أشهر، من 1 أكتوبر 2021 إلى 31 مارس 2022. وتجسد كلمة الوصل، معاني الاتصال والتواصل، لهذا، ستكون ساحة الوصل وقبتها الفولاذية العملاقة، القلب النابض في موقع إكسبو 2020 دبي، حيث ستكون نقطة الالتقاء الرئيسة للزوار من أنحاء العالم، خلال الحدث الدولي، على مدى 6 أشهر، من 1 أكتوبر 2021 إلى 31 مارس 2022.</a:t>
            </a:r>
            <a:endParaRPr lang="ar-IQ" sz="2400" dirty="0"/>
          </a:p>
        </p:txBody>
      </p:sp>
    </p:spTree>
    <p:extLst>
      <p:ext uri="{BB962C8B-B14F-4D97-AF65-F5344CB8AC3E}">
        <p14:creationId xmlns:p14="http://schemas.microsoft.com/office/powerpoint/2010/main" val="4157813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480649" y="752775"/>
            <a:ext cx="6096000" cy="4739759"/>
          </a:xfrm>
          <a:prstGeom prst="rect">
            <a:avLst/>
          </a:prstGeom>
        </p:spPr>
        <p:txBody>
          <a:bodyPr>
            <a:spAutoFit/>
          </a:bodyPr>
          <a:lstStyle/>
          <a:p>
            <a:pPr algn="just" rtl="1"/>
            <a:r>
              <a:rPr lang="ar-IQ" sz="3200" b="1" dirty="0" smtClean="0">
                <a:solidFill>
                  <a:schemeClr val="accent1">
                    <a:lumMod val="60000"/>
                    <a:lumOff val="40000"/>
                  </a:schemeClr>
                </a:solidFill>
                <a:cs typeface="PT Bold Heading" panose="02010400000000000000" pitchFamily="2" charset="-78"/>
              </a:rPr>
              <a:t>550 طناً من الفولاذ</a:t>
            </a:r>
          </a:p>
          <a:p>
            <a:pPr algn="just" rtl="1"/>
            <a:endParaRPr lang="ar-IQ" dirty="0" smtClean="0">
              <a:solidFill>
                <a:srgbClr val="C00000"/>
              </a:solidFill>
            </a:endParaRPr>
          </a:p>
          <a:p>
            <a:pPr algn="just" rtl="1"/>
            <a:r>
              <a:rPr lang="ar-IQ" dirty="0" smtClean="0">
                <a:solidFill>
                  <a:srgbClr val="C00000"/>
                </a:solidFill>
              </a:rPr>
              <a:t>يصل وزن المكون الفولاذي في تاج قبة «ساحة الوصل» إلى 550 طناً، بطول 22.5 متراً، لذا كان من الضروري أن تكون في وضعها السليم والدقيق على قمة القضبان الفولاذية، بهامش خطأ لا يتجاوز ثلاثة ملليمترات.</a:t>
            </a:r>
          </a:p>
          <a:p>
            <a:pPr algn="just" rtl="1"/>
            <a:endParaRPr lang="ar-IQ" dirty="0" smtClean="0">
              <a:solidFill>
                <a:srgbClr val="C00000"/>
              </a:solidFill>
            </a:endParaRPr>
          </a:p>
          <a:p>
            <a:pPr algn="just" rtl="1"/>
            <a:r>
              <a:rPr lang="ar-IQ" dirty="0" smtClean="0">
                <a:solidFill>
                  <a:srgbClr val="C00000"/>
                </a:solidFill>
              </a:rPr>
              <a:t>وتمت العملية باستخدام تقنية تُسمى رافعات الشد الحبلية «</a:t>
            </a:r>
            <a:r>
              <a:rPr lang="en-US" dirty="0" smtClean="0">
                <a:solidFill>
                  <a:srgbClr val="C00000"/>
                </a:solidFill>
              </a:rPr>
              <a:t>strand jacking»، </a:t>
            </a:r>
            <a:r>
              <a:rPr lang="ar-IQ" dirty="0" smtClean="0">
                <a:solidFill>
                  <a:srgbClr val="C00000"/>
                </a:solidFill>
              </a:rPr>
              <a:t>فيما وصل الوزن الإجمالي - بما في ذلك المكونات والمعدات اللازمة لرفع القبة خلال العملية - إلى 830 طناً، أي ما يعادل وزن 600 سيارة صغيرة.</a:t>
            </a:r>
          </a:p>
          <a:p>
            <a:pPr algn="just" rtl="1"/>
            <a:endParaRPr lang="ar-IQ" dirty="0" smtClean="0">
              <a:solidFill>
                <a:srgbClr val="C00000"/>
              </a:solidFill>
            </a:endParaRPr>
          </a:p>
          <a:p>
            <a:pPr algn="just" rtl="1"/>
            <a:r>
              <a:rPr lang="ar-IQ" dirty="0" smtClean="0">
                <a:solidFill>
                  <a:srgbClr val="C00000"/>
                </a:solidFill>
              </a:rPr>
              <a:t>وتم استخدام 18 رافعة هيدروليكية مدعومة بحبال شد من الصلب المتصلة بـ18 من القوائم المؤقتة، لرفع التاج الفولاذي شيئاً فشيئاً.</a:t>
            </a:r>
          </a:p>
          <a:p>
            <a:pPr algn="just" rtl="1"/>
            <a:endParaRPr lang="ar-IQ" dirty="0">
              <a:solidFill>
                <a:srgbClr val="C00000"/>
              </a:solidFill>
            </a:endParaRPr>
          </a:p>
        </p:txBody>
      </p:sp>
      <p:pic>
        <p:nvPicPr>
          <p:cNvPr id="3" name="صورة 2"/>
          <p:cNvPicPr>
            <a:picLocks noChangeAspect="1"/>
          </p:cNvPicPr>
          <p:nvPr/>
        </p:nvPicPr>
        <p:blipFill>
          <a:blip r:embed="rId2"/>
          <a:stretch>
            <a:fillRect/>
          </a:stretch>
        </p:blipFill>
        <p:spPr>
          <a:xfrm>
            <a:off x="555864" y="1427673"/>
            <a:ext cx="4456083"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63216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506528" y="762354"/>
            <a:ext cx="6096000" cy="4555093"/>
          </a:xfrm>
          <a:prstGeom prst="rect">
            <a:avLst/>
          </a:prstGeom>
        </p:spPr>
        <p:txBody>
          <a:bodyPr>
            <a:spAutoFit/>
          </a:bodyPr>
          <a:lstStyle/>
          <a:p>
            <a:pPr algn="just" rtl="1"/>
            <a:r>
              <a:rPr lang="ar-IQ" sz="2800" b="1" i="0" dirty="0" smtClean="0">
                <a:solidFill>
                  <a:schemeClr val="accent1">
                    <a:lumMod val="60000"/>
                    <a:lumOff val="40000"/>
                  </a:schemeClr>
                </a:solidFill>
                <a:effectLst/>
                <a:latin typeface="Tahoma" panose="020B0604030504040204" pitchFamily="34" charset="0"/>
              </a:rPr>
              <a:t>800 خبير وفني</a:t>
            </a:r>
          </a:p>
          <a:p>
            <a:pPr algn="just" rtl="1"/>
            <a:endParaRPr lang="ar-IQ" sz="2800" b="0" i="0" dirty="0" smtClean="0">
              <a:solidFill>
                <a:schemeClr val="accent1">
                  <a:lumMod val="60000"/>
                  <a:lumOff val="40000"/>
                </a:schemeClr>
              </a:solidFill>
              <a:effectLst/>
              <a:latin typeface="Tahoma" panose="020B0604030504040204" pitchFamily="34" charset="0"/>
            </a:endParaRPr>
          </a:p>
          <a:p>
            <a:pPr algn="just" rtl="1"/>
            <a:r>
              <a:rPr lang="ar-IQ" b="0" i="0" dirty="0" smtClean="0">
                <a:solidFill>
                  <a:schemeClr val="accent1">
                    <a:lumMod val="60000"/>
                    <a:lumOff val="40000"/>
                  </a:schemeClr>
                </a:solidFill>
                <a:effectLst/>
                <a:latin typeface="Tahoma" panose="020B0604030504040204" pitchFamily="34" charset="0"/>
              </a:rPr>
              <a:t>شارك 800 شخص ما بين فنيين وخبراء إنشاءات في متابعة العمل طوال الليل، إذ عكفوا على مراقبة كل ملليمتر من العملية بعناية شديدة، باستخدام أجهزة تعمل بالنظام العالمي لتحديد المواقع «</a:t>
            </a:r>
            <a:r>
              <a:rPr lang="ar-IQ" b="0" i="0" dirty="0" err="1" smtClean="0">
                <a:solidFill>
                  <a:schemeClr val="accent1">
                    <a:lumMod val="60000"/>
                    <a:lumOff val="40000"/>
                  </a:schemeClr>
                </a:solidFill>
                <a:effectLst/>
                <a:latin typeface="Tahoma" panose="020B0604030504040204" pitchFamily="34" charset="0"/>
              </a:rPr>
              <a:t>جي.بي.إس</a:t>
            </a:r>
            <a:r>
              <a:rPr lang="ar-IQ" b="0" i="0" dirty="0" smtClean="0">
                <a:solidFill>
                  <a:schemeClr val="accent1">
                    <a:lumMod val="60000"/>
                    <a:lumOff val="40000"/>
                  </a:schemeClr>
                </a:solidFill>
                <a:effectLst/>
                <a:latin typeface="Tahoma" panose="020B0604030504040204" pitchFamily="34" charset="0"/>
              </a:rPr>
              <a:t>» للتأكد من وضع التاج في مكانه بدقة.</a:t>
            </a:r>
          </a:p>
          <a:p>
            <a:pPr algn="just" rtl="1"/>
            <a:r>
              <a:rPr lang="ar-IQ" b="0" i="0" dirty="0" smtClean="0">
                <a:solidFill>
                  <a:schemeClr val="accent1">
                    <a:lumMod val="60000"/>
                    <a:lumOff val="40000"/>
                  </a:schemeClr>
                </a:solidFill>
                <a:effectLst/>
                <a:latin typeface="Tahoma" panose="020B0604030504040204" pitchFamily="34" charset="0"/>
              </a:rPr>
              <a:t>وللحفاظ على وضع القضبان الفولاذية التي تربط التاج بهيكل القبة فقد تم شد تلك القضبان بعدد من </a:t>
            </a:r>
            <a:r>
              <a:rPr lang="ar-IQ" b="0" i="0" dirty="0" err="1" smtClean="0">
                <a:solidFill>
                  <a:schemeClr val="accent1">
                    <a:lumMod val="60000"/>
                    <a:lumOff val="40000"/>
                  </a:schemeClr>
                </a:solidFill>
                <a:effectLst/>
                <a:latin typeface="Tahoma" panose="020B0604030504040204" pitchFamily="34" charset="0"/>
              </a:rPr>
              <a:t>الكبلات</a:t>
            </a:r>
            <a:r>
              <a:rPr lang="ar-IQ" b="0" i="0" dirty="0" smtClean="0">
                <a:solidFill>
                  <a:schemeClr val="accent1">
                    <a:lumMod val="60000"/>
                    <a:lumOff val="40000"/>
                  </a:schemeClr>
                </a:solidFill>
                <a:effectLst/>
                <a:latin typeface="Tahoma" panose="020B0604030504040204" pitchFamily="34" charset="0"/>
              </a:rPr>
              <a:t> أثناء عملية التتويج، من أجل ربط قضبان التاج الفولاذي بحلقة الضغط الوسطى المؤقتة. وأجرت فرق العمل العديد من اختبارات الرفع، لقياس حركة التاج العملاق أثناء رفعه من الأرض، وجرى ضبط </a:t>
            </a:r>
            <a:r>
              <a:rPr lang="ar-IQ" b="0" i="0" dirty="0" err="1" smtClean="0">
                <a:solidFill>
                  <a:schemeClr val="accent1">
                    <a:lumMod val="60000"/>
                    <a:lumOff val="40000"/>
                  </a:schemeClr>
                </a:solidFill>
                <a:effectLst/>
                <a:latin typeface="Tahoma" panose="020B0604030504040204" pitchFamily="34" charset="0"/>
              </a:rPr>
              <a:t>كبلات</a:t>
            </a:r>
            <a:r>
              <a:rPr lang="ar-IQ" b="0" i="0" dirty="0" smtClean="0">
                <a:solidFill>
                  <a:schemeClr val="accent1">
                    <a:lumMod val="60000"/>
                    <a:lumOff val="40000"/>
                  </a:schemeClr>
                </a:solidFill>
                <a:effectLst/>
                <a:latin typeface="Tahoma" panose="020B0604030504040204" pitchFamily="34" charset="0"/>
              </a:rPr>
              <a:t> الشد، حتى أصبحت نقاط ربط محيط قضبان القبة في الوضع السليم اللازم لبدء عملية الرفع بالكامل.</a:t>
            </a:r>
          </a:p>
          <a:p>
            <a:pPr algn="just" rtl="1"/>
            <a:r>
              <a:rPr lang="ar-IQ" b="0" i="0" dirty="0" smtClean="0">
                <a:solidFill>
                  <a:schemeClr val="accent1">
                    <a:lumMod val="60000"/>
                    <a:lumOff val="40000"/>
                  </a:schemeClr>
                </a:solidFill>
                <a:effectLst/>
                <a:latin typeface="Tahoma" panose="020B0604030504040204" pitchFamily="34" charset="0"/>
              </a:rPr>
              <a:t>وبعد وضع تاج القبة في مكانه، ستبدأ عملية اللحام لتثبيت التاج في هيكل القبة، والتي ستستغرق 25 يوماً لإتمامها.</a:t>
            </a:r>
            <a:endParaRPr lang="ar-IQ" b="0" i="0" dirty="0">
              <a:solidFill>
                <a:schemeClr val="accent1">
                  <a:lumMod val="60000"/>
                  <a:lumOff val="40000"/>
                </a:schemeClr>
              </a:solidFill>
              <a:effectLst/>
              <a:latin typeface="Tahoma" panose="020B0604030504040204" pitchFamily="34" charset="0"/>
            </a:endParaRPr>
          </a:p>
        </p:txBody>
      </p:sp>
      <p:pic>
        <p:nvPicPr>
          <p:cNvPr id="1026" name="Picture 2" descr="قبة الوصل تُبهر زوّار «مدينة إكسبو دب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54" y="1328468"/>
            <a:ext cx="4373293" cy="45493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593742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38355" y="4706056"/>
            <a:ext cx="10808898" cy="1846659"/>
          </a:xfrm>
          <a:prstGeom prst="rect">
            <a:avLst/>
          </a:prstGeom>
        </p:spPr>
        <p:txBody>
          <a:bodyPr wrap="square">
            <a:spAutoFit/>
          </a:bodyPr>
          <a:lstStyle/>
          <a:p>
            <a:pPr algn="just" rtl="1"/>
            <a:r>
              <a:rPr lang="ar-IQ" sz="2400" b="1" i="0" dirty="0" smtClean="0">
                <a:solidFill>
                  <a:srgbClr val="333333"/>
                </a:solidFill>
                <a:effectLst/>
                <a:latin typeface="Tahoma" panose="020B0604030504040204" pitchFamily="34" charset="0"/>
              </a:rPr>
              <a:t>60</a:t>
            </a:r>
            <a:r>
              <a:rPr lang="ar-IQ" sz="2400" b="1" i="0" dirty="0" smtClean="0">
                <a:solidFill>
                  <a:schemeClr val="accent1">
                    <a:lumMod val="60000"/>
                    <a:lumOff val="40000"/>
                  </a:schemeClr>
                </a:solidFill>
                <a:effectLst/>
                <a:latin typeface="Tahoma" panose="020B0604030504040204" pitchFamily="34" charset="0"/>
              </a:rPr>
              <a:t> حفلاً يومياً في «ساحة الوصل</a:t>
            </a:r>
            <a:endParaRPr lang="ar-IQ" sz="2400" b="0" i="0" dirty="0" smtClean="0">
              <a:solidFill>
                <a:schemeClr val="accent1">
                  <a:lumMod val="60000"/>
                  <a:lumOff val="40000"/>
                </a:schemeClr>
              </a:solidFill>
              <a:effectLst/>
              <a:latin typeface="Tahoma" panose="020B0604030504040204" pitchFamily="34" charset="0"/>
            </a:endParaRPr>
          </a:p>
          <a:p>
            <a:pPr algn="just" rtl="1"/>
            <a:r>
              <a:rPr lang="ar-IQ" b="0" i="0" dirty="0" smtClean="0">
                <a:solidFill>
                  <a:schemeClr val="accent1">
                    <a:lumMod val="60000"/>
                    <a:lumOff val="40000"/>
                  </a:schemeClr>
                </a:solidFill>
                <a:effectLst/>
                <a:latin typeface="Tahoma" panose="020B0604030504040204" pitchFamily="34" charset="0"/>
              </a:rPr>
              <a:t>صممت «ساحة الوصل» لتكون ملتقى مغطى يختلف كثيراً عن غيره من المزارات في دبي، حيث ستحتضن العديد من الاستعراضات المبهرة، والمناظر الطبيعية، والاحتفالات الحية التي سيتجاوز عددها 60 حفلاً يومياً.</a:t>
            </a:r>
          </a:p>
          <a:p>
            <a:pPr algn="just" rtl="1"/>
            <a:r>
              <a:rPr lang="ar-IQ" b="0" i="0" dirty="0" smtClean="0">
                <a:solidFill>
                  <a:schemeClr val="accent1">
                    <a:lumMod val="60000"/>
                    <a:lumOff val="40000"/>
                  </a:schemeClr>
                </a:solidFill>
                <a:effectLst/>
                <a:latin typeface="Tahoma" panose="020B0604030504040204" pitchFamily="34" charset="0"/>
              </a:rPr>
              <a:t>ويمثل تتويج القبة محطة بالغة الأهمية في رحلة التحضير لاستضافة الحدث الدولي مع قرب اكتمال جميع أعمال الإنشاء الدائمة التي يقودها «إكسبو 2020 دبي» بحلول نهاية العام الجاري وفقاً للجدول الزمني الموضوع.</a:t>
            </a:r>
          </a:p>
          <a:p>
            <a:pPr algn="just" rtl="1"/>
            <a:r>
              <a:rPr lang="ar-IQ" b="0" i="0" dirty="0" smtClean="0">
                <a:solidFill>
                  <a:schemeClr val="accent1">
                    <a:lumMod val="60000"/>
                    <a:lumOff val="40000"/>
                  </a:schemeClr>
                </a:solidFill>
                <a:effectLst/>
                <a:latin typeface="Tahoma" panose="020B0604030504040204" pitchFamily="34" charset="0"/>
              </a:rPr>
              <a:t>حجم القبة يصل إلى 724 ألف متر مكعب، وارتفاعها إلى 67.5 متراً متجاوزاً طول برج</a:t>
            </a:r>
            <a:r>
              <a:rPr lang="ar-IQ" dirty="0" smtClean="0">
                <a:solidFill>
                  <a:schemeClr val="accent1">
                    <a:lumMod val="60000"/>
                    <a:lumOff val="40000"/>
                  </a:schemeClr>
                </a:solidFill>
              </a:rPr>
              <a:t>« بيزا ».</a:t>
            </a:r>
            <a:endParaRPr lang="ar-IQ" b="0" i="0" dirty="0">
              <a:solidFill>
                <a:schemeClr val="accent1">
                  <a:lumMod val="60000"/>
                  <a:lumOff val="40000"/>
                </a:schemeClr>
              </a:solidFill>
              <a:effectLst/>
              <a:latin typeface="Tahoma" panose="020B0604030504040204" pitchFamily="34" charset="0"/>
            </a:endParaRPr>
          </a:p>
        </p:txBody>
      </p:sp>
      <p:pic>
        <p:nvPicPr>
          <p:cNvPr id="4" name="صورة 3"/>
          <p:cNvPicPr>
            <a:picLocks noChangeAspect="1"/>
          </p:cNvPicPr>
          <p:nvPr/>
        </p:nvPicPr>
        <p:blipFill>
          <a:blip r:embed="rId2"/>
          <a:stretch>
            <a:fillRect/>
          </a:stretch>
        </p:blipFill>
        <p:spPr>
          <a:xfrm>
            <a:off x="1922253" y="439948"/>
            <a:ext cx="9525000" cy="4095570"/>
          </a:xfrm>
          <a:prstGeom prst="rect">
            <a:avLst/>
          </a:prstGeom>
        </p:spPr>
      </p:pic>
    </p:spTree>
    <p:extLst>
      <p:ext uri="{BB962C8B-B14F-4D97-AF65-F5344CB8AC3E}">
        <p14:creationId xmlns:p14="http://schemas.microsoft.com/office/powerpoint/2010/main" val="4252517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54346" y="955517"/>
            <a:ext cx="10101531" cy="4278094"/>
          </a:xfrm>
          <a:prstGeom prst="rect">
            <a:avLst/>
          </a:prstGeom>
        </p:spPr>
        <p:txBody>
          <a:bodyPr wrap="square">
            <a:spAutoFit/>
          </a:bodyPr>
          <a:lstStyle/>
          <a:p>
            <a:pPr algn="just" rtl="1"/>
            <a:r>
              <a:rPr lang="ar-IQ" sz="2400" b="1" i="0" dirty="0" smtClean="0">
                <a:solidFill>
                  <a:schemeClr val="accent1">
                    <a:lumMod val="60000"/>
                    <a:lumOff val="40000"/>
                  </a:schemeClr>
                </a:solidFill>
                <a:effectLst/>
                <a:latin typeface="Tahoma" panose="020B0604030504040204" pitchFamily="34" charset="0"/>
              </a:rPr>
              <a:t>شركات عالمية من 13 دولة</a:t>
            </a:r>
          </a:p>
          <a:p>
            <a:pPr algn="just" rtl="1"/>
            <a:endParaRPr lang="ar-IQ" sz="2400" b="0" i="0" dirty="0" smtClean="0">
              <a:solidFill>
                <a:schemeClr val="accent1">
                  <a:lumMod val="60000"/>
                  <a:lumOff val="40000"/>
                </a:schemeClr>
              </a:solidFill>
              <a:effectLst/>
              <a:latin typeface="Tahoma" panose="020B0604030504040204" pitchFamily="34" charset="0"/>
            </a:endParaRPr>
          </a:p>
          <a:p>
            <a:pPr algn="just" rtl="1"/>
            <a:r>
              <a:rPr lang="ar-IQ" sz="1600" b="0" i="0" dirty="0" smtClean="0">
                <a:solidFill>
                  <a:schemeClr val="accent1">
                    <a:lumMod val="60000"/>
                    <a:lumOff val="40000"/>
                  </a:schemeClr>
                </a:solidFill>
                <a:effectLst/>
                <a:latin typeface="Tahoma" panose="020B0604030504040204" pitchFamily="34" charset="0"/>
              </a:rPr>
              <a:t>كلل تتويج قبة «ساحة الوصل» جهوداً استمرت على مدى 14 شهراً للتحضير لهذه اللحظة، بدأت تلك الاستعدادات عندما غادرت القطع الأخيرة من قضبان القبة الفولاذية إيطاليا في 26 يونيو 2018 ووصل أول المكونات منفصلة إلى دبي في يوليو من العام ذاته، وجرى تجميع التاج بعناية على الأرض قبل رفعه إلى مكانه.</a:t>
            </a:r>
          </a:p>
          <a:p>
            <a:pPr algn="just" rtl="1"/>
            <a:r>
              <a:rPr lang="ar-IQ" sz="1600" b="0" i="0" dirty="0" smtClean="0">
                <a:solidFill>
                  <a:schemeClr val="accent1">
                    <a:lumMod val="60000"/>
                    <a:lumOff val="40000"/>
                  </a:schemeClr>
                </a:solidFill>
                <a:effectLst/>
                <a:latin typeface="Tahoma" panose="020B0604030504040204" pitchFamily="34" charset="0"/>
              </a:rPr>
              <a:t>وتجسد قبة «ساحة الوصل» الشعار الرئيس لـ«إكسبو 2020 دبي» وهو «تواصل العقول وصنع المستقبل»، لكونها ثمرة تعاون دولي بإسهامات من شركات من 13 بلداً.</a:t>
            </a:r>
          </a:p>
          <a:p>
            <a:pPr algn="just" rtl="1"/>
            <a:r>
              <a:rPr lang="ar-IQ" sz="1600" b="0" i="0" dirty="0" smtClean="0">
                <a:solidFill>
                  <a:schemeClr val="accent1">
                    <a:lumMod val="60000"/>
                    <a:lumOff val="40000"/>
                  </a:schemeClr>
                </a:solidFill>
                <a:effectLst/>
                <a:latin typeface="Tahoma" panose="020B0604030504040204" pitchFamily="34" charset="0"/>
              </a:rPr>
              <a:t>وتم تصميم «ساحة الوصل» من قبل شركة الهندسة المعمارية «أدريان سميث </a:t>
            </a:r>
            <a:r>
              <a:rPr lang="ar-IQ" sz="1600" b="0" i="0" dirty="0" err="1" smtClean="0">
                <a:solidFill>
                  <a:schemeClr val="accent1">
                    <a:lumMod val="60000"/>
                    <a:lumOff val="40000"/>
                  </a:schemeClr>
                </a:solidFill>
                <a:effectLst/>
                <a:latin typeface="Tahoma" panose="020B0604030504040204" pitchFamily="34" charset="0"/>
              </a:rPr>
              <a:t>آند</a:t>
            </a:r>
            <a:r>
              <a:rPr lang="ar-IQ" sz="1600" b="0" i="0" dirty="0" smtClean="0">
                <a:solidFill>
                  <a:schemeClr val="accent1">
                    <a:lumMod val="60000"/>
                    <a:lumOff val="40000"/>
                  </a:schemeClr>
                </a:solidFill>
                <a:effectLst/>
                <a:latin typeface="Tahoma" panose="020B0604030504040204" pitchFamily="34" charset="0"/>
              </a:rPr>
              <a:t> </a:t>
            </a:r>
            <a:r>
              <a:rPr lang="ar-IQ" sz="1600" b="0" i="0" dirty="0" err="1" smtClean="0">
                <a:solidFill>
                  <a:schemeClr val="accent1">
                    <a:lumMod val="60000"/>
                    <a:lumOff val="40000"/>
                  </a:schemeClr>
                </a:solidFill>
                <a:effectLst/>
                <a:latin typeface="Tahoma" panose="020B0604030504040204" pitchFamily="34" charset="0"/>
              </a:rPr>
              <a:t>غوردون</a:t>
            </a:r>
            <a:r>
              <a:rPr lang="ar-IQ" sz="1600" b="0" i="0" dirty="0" smtClean="0">
                <a:solidFill>
                  <a:schemeClr val="accent1">
                    <a:lumMod val="60000"/>
                    <a:lumOff val="40000"/>
                  </a:schemeClr>
                </a:solidFill>
                <a:effectLst/>
                <a:latin typeface="Tahoma" panose="020B0604030504040204" pitchFamily="34" charset="0"/>
              </a:rPr>
              <a:t> جيل» التي تتخذ من الولايات المتحدة مقراً لها، كما جرى توريد الفولاذ الخام الذي استخدم في بناء قبة ساحة الوصل من دول: التشيك، والمجر، وبولندا.</a:t>
            </a:r>
          </a:p>
          <a:p>
            <a:pPr algn="just" rtl="1"/>
            <a:r>
              <a:rPr lang="ar-IQ" sz="1600" b="0" i="0" dirty="0" smtClean="0">
                <a:solidFill>
                  <a:schemeClr val="accent1">
                    <a:lumMod val="60000"/>
                    <a:lumOff val="40000"/>
                  </a:schemeClr>
                </a:solidFill>
                <a:effectLst/>
                <a:latin typeface="Tahoma" panose="020B0604030504040204" pitchFamily="34" charset="0"/>
              </a:rPr>
              <a:t>وعملت شركات في بلجيكا وألمانيا وإسبانيا على تشكيل منحنيات قضبان قبة ساحة الوصل الفولاذية، قبل أن تعمل شركة «</a:t>
            </a:r>
            <a:r>
              <a:rPr lang="ar-IQ" sz="1600" b="0" i="0" dirty="0" err="1" smtClean="0">
                <a:solidFill>
                  <a:schemeClr val="accent1">
                    <a:lumMod val="60000"/>
                    <a:lumOff val="40000"/>
                  </a:schemeClr>
                </a:solidFill>
                <a:effectLst/>
                <a:latin typeface="Tahoma" panose="020B0604030504040204" pitchFamily="34" charset="0"/>
              </a:rPr>
              <a:t>سيمولاي</a:t>
            </a:r>
            <a:r>
              <a:rPr lang="ar-IQ" sz="1600" b="0" i="0" dirty="0" smtClean="0">
                <a:solidFill>
                  <a:schemeClr val="accent1">
                    <a:lumMod val="60000"/>
                    <a:lumOff val="40000"/>
                  </a:schemeClr>
                </a:solidFill>
                <a:effectLst/>
                <a:latin typeface="Tahoma" panose="020B0604030504040204" pitchFamily="34" charset="0"/>
              </a:rPr>
              <a:t> ريموند» على تجميع تلك القضبان في إيطاليا.</a:t>
            </a:r>
          </a:p>
          <a:p>
            <a:pPr algn="just" rtl="1"/>
            <a:r>
              <a:rPr lang="ar-IQ" sz="1600" b="0" i="0" dirty="0" smtClean="0">
                <a:solidFill>
                  <a:schemeClr val="accent1">
                    <a:lumMod val="60000"/>
                    <a:lumOff val="40000"/>
                  </a:schemeClr>
                </a:solidFill>
                <a:effectLst/>
                <a:latin typeface="Tahoma" panose="020B0604030504040204" pitchFamily="34" charset="0"/>
              </a:rPr>
              <a:t>وجرى شحن القضبان الفولاذية على دفعات إلى دبي من خلال شركة موانئ دبي العالمية، وعملت شركة «</a:t>
            </a:r>
            <a:r>
              <a:rPr lang="ar-IQ" sz="1600" b="0" i="0" dirty="0" err="1" smtClean="0">
                <a:solidFill>
                  <a:schemeClr val="accent1">
                    <a:lumMod val="60000"/>
                    <a:lumOff val="40000"/>
                  </a:schemeClr>
                </a:solidFill>
                <a:effectLst/>
                <a:latin typeface="Tahoma" panose="020B0604030504040204" pitchFamily="34" charset="0"/>
              </a:rPr>
              <a:t>جيكوبز</a:t>
            </a:r>
            <a:r>
              <a:rPr lang="ar-IQ" sz="1600" b="0" i="0" dirty="0" smtClean="0">
                <a:solidFill>
                  <a:schemeClr val="accent1">
                    <a:lumMod val="60000"/>
                    <a:lumOff val="40000"/>
                  </a:schemeClr>
                </a:solidFill>
                <a:effectLst/>
                <a:latin typeface="Tahoma" panose="020B0604030504040204" pitchFamily="34" charset="0"/>
              </a:rPr>
              <a:t> ميس للاستشارات» مزود الخدمات الرسمي لـ«إكسبو 2020 دبي» في مجال إدارة إنجاز البرامج على إدارة مشروعات التشغيل عموماً، وتلعب شركات من الولايات المتحدة وكندا والصين وفرنسا واليابان والمكسيك أيضاً دوراً مهماً في إكمال القبة.</a:t>
            </a:r>
          </a:p>
          <a:p>
            <a:pPr algn="just" rtl="1"/>
            <a:r>
              <a:rPr lang="ar-IQ" sz="1600" b="0" i="0" dirty="0" smtClean="0">
                <a:solidFill>
                  <a:schemeClr val="accent1">
                    <a:lumMod val="60000"/>
                    <a:lumOff val="40000"/>
                  </a:schemeClr>
                </a:solidFill>
                <a:effectLst/>
                <a:latin typeface="Tahoma" panose="020B0604030504040204" pitchFamily="34" charset="0"/>
              </a:rPr>
              <a:t>وستزود القبة بأحدث شاشات العرض من قبل خبراء شركة «كريستي» المتخصصين في السمعيات والبصريات.</a:t>
            </a:r>
            <a:endParaRPr lang="ar-IQ" sz="1600" b="0" i="0" dirty="0">
              <a:solidFill>
                <a:schemeClr val="accent1">
                  <a:lumMod val="60000"/>
                  <a:lumOff val="40000"/>
                </a:schemeClr>
              </a:solidFill>
              <a:effectLst/>
              <a:latin typeface="Tahoma" panose="020B0604030504040204" pitchFamily="34" charset="0"/>
            </a:endParaRPr>
          </a:p>
        </p:txBody>
      </p:sp>
    </p:spTree>
    <p:extLst>
      <p:ext uri="{BB962C8B-B14F-4D97-AF65-F5344CB8AC3E}">
        <p14:creationId xmlns:p14="http://schemas.microsoft.com/office/powerpoint/2010/main" val="283353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3968151" y="738860"/>
            <a:ext cx="7608498" cy="2308324"/>
          </a:xfrm>
          <a:prstGeom prst="rect">
            <a:avLst/>
          </a:prstGeom>
        </p:spPr>
        <p:txBody>
          <a:bodyPr wrap="square">
            <a:spAutoFit/>
          </a:bodyPr>
          <a:lstStyle/>
          <a:p>
            <a:pPr algn="just" rtl="1"/>
            <a:r>
              <a:rPr lang="ar-IQ" b="0" i="0" dirty="0" smtClean="0">
                <a:solidFill>
                  <a:schemeClr val="accent1">
                    <a:lumMod val="75000"/>
                  </a:schemeClr>
                </a:solidFill>
                <a:effectLst/>
                <a:latin typeface="Droid Arabic Kufi"/>
              </a:rPr>
              <a:t>في البدء قُسم تاج قبة الوصل إلى 1162 قسماً منفرداً ثم لُحمت في مصانع إيطاليا وأبوظبي ليصبح طولها مكوناً من 600 قطعة. أما نظام العرض السينمائي، فيتألف من 252 جهاز عرض في 42 حجرة مخصصة مكيفة بإجمالي ناتج إسقاط يزيد على 10 ملايين لومن، ويتميز نظام الصوت بـ 27 سماعة ضخمة مع موزع فرعوني للأصوات الرخيمة، و789 مكبر صوت و128 قناة تشغيل صوتي، ويتضمن نظام الإضاءة ما يقرب من 2000 وحدة إضاءة و30 ألفاً من أضواء الحدائق الملونة التي يتم برمجتها إلكترونياً لتعطي تصاميم لونية رائعة بالنموذج اللوني أحمر أخضر أزرق.</a:t>
            </a:r>
            <a:endParaRPr lang="en-US" dirty="0">
              <a:solidFill>
                <a:schemeClr val="accent1">
                  <a:lumMod val="75000"/>
                </a:schemeClr>
              </a:solidFill>
            </a:endParaRPr>
          </a:p>
        </p:txBody>
      </p:sp>
      <p:pic>
        <p:nvPicPr>
          <p:cNvPr id="7" name="صورة 6"/>
          <p:cNvPicPr>
            <a:picLocks noChangeAspect="1"/>
          </p:cNvPicPr>
          <p:nvPr/>
        </p:nvPicPr>
        <p:blipFill>
          <a:blip r:embed="rId2"/>
          <a:stretch>
            <a:fillRect/>
          </a:stretch>
        </p:blipFill>
        <p:spPr>
          <a:xfrm>
            <a:off x="737648" y="2915728"/>
            <a:ext cx="5430239" cy="3597215"/>
          </a:xfrm>
          <a:prstGeom prst="rect">
            <a:avLst/>
          </a:prstGeom>
        </p:spPr>
      </p:pic>
    </p:spTree>
    <p:extLst>
      <p:ext uri="{BB962C8B-B14F-4D97-AF65-F5344CB8AC3E}">
        <p14:creationId xmlns:p14="http://schemas.microsoft.com/office/powerpoint/2010/main" val="6481850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52</TotalTime>
  <Words>928</Words>
  <Application>Microsoft Office PowerPoint</Application>
  <PresentationFormat>ملء الشاشة</PresentationFormat>
  <Paragraphs>36</Paragraphs>
  <Slides>10</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10</vt:i4>
      </vt:variant>
    </vt:vector>
  </HeadingPairs>
  <TitlesOfParts>
    <vt:vector size="18" baseType="lpstr">
      <vt:lpstr>Ahmed LT Regular</vt:lpstr>
      <vt:lpstr>Arial</vt:lpstr>
      <vt:lpstr>Century Gothic</vt:lpstr>
      <vt:lpstr>Droid Arabic Kufi</vt:lpstr>
      <vt:lpstr>PT Bold Heading</vt:lpstr>
      <vt:lpstr>Tahoma</vt:lpstr>
      <vt:lpstr>Wingdings 3</vt:lpstr>
      <vt:lpstr>Wisp</vt:lpstr>
      <vt:lpstr>قبة الوصل  أكسبو 2020</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قبة الوصل  أكسبو 2020</dc:title>
  <dc:creator>Maher</dc:creator>
  <cp:lastModifiedBy>Maher</cp:lastModifiedBy>
  <cp:revision>6</cp:revision>
  <dcterms:created xsi:type="dcterms:W3CDTF">2026-06-28T20:06:43Z</dcterms:created>
  <dcterms:modified xsi:type="dcterms:W3CDTF">2026-06-29T07:53:10Z</dcterms:modified>
</cp:coreProperties>
</file>