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45"/>
  </p:notesMasterIdLst>
  <p:sldIdLst>
    <p:sldId id="257" r:id="rId2"/>
    <p:sldId id="308" r:id="rId3"/>
    <p:sldId id="286" r:id="rId4"/>
    <p:sldId id="258" r:id="rId5"/>
    <p:sldId id="307" r:id="rId6"/>
    <p:sldId id="300" r:id="rId7"/>
    <p:sldId id="260" r:id="rId8"/>
    <p:sldId id="288" r:id="rId9"/>
    <p:sldId id="259" r:id="rId10"/>
    <p:sldId id="261" r:id="rId11"/>
    <p:sldId id="262" r:id="rId12"/>
    <p:sldId id="263" r:id="rId13"/>
    <p:sldId id="266" r:id="rId14"/>
    <p:sldId id="264" r:id="rId15"/>
    <p:sldId id="265" r:id="rId16"/>
    <p:sldId id="269" r:id="rId17"/>
    <p:sldId id="270" r:id="rId18"/>
    <p:sldId id="271" r:id="rId19"/>
    <p:sldId id="272" r:id="rId20"/>
    <p:sldId id="275" r:id="rId21"/>
    <p:sldId id="303" r:id="rId22"/>
    <p:sldId id="276" r:id="rId23"/>
    <p:sldId id="301" r:id="rId24"/>
    <p:sldId id="302" r:id="rId25"/>
    <p:sldId id="278" r:id="rId26"/>
    <p:sldId id="279" r:id="rId27"/>
    <p:sldId id="281" r:id="rId28"/>
    <p:sldId id="280" r:id="rId29"/>
    <p:sldId id="282" r:id="rId30"/>
    <p:sldId id="283" r:id="rId31"/>
    <p:sldId id="284" r:id="rId32"/>
    <p:sldId id="285" r:id="rId33"/>
    <p:sldId id="290" r:id="rId34"/>
    <p:sldId id="299" r:id="rId35"/>
    <p:sldId id="298" r:id="rId36"/>
    <p:sldId id="291" r:id="rId37"/>
    <p:sldId id="292" r:id="rId38"/>
    <p:sldId id="293" r:id="rId39"/>
    <p:sldId id="296" r:id="rId40"/>
    <p:sldId id="310" r:id="rId41"/>
    <p:sldId id="306" r:id="rId42"/>
    <p:sldId id="309" r:id="rId43"/>
    <p:sldId id="277" r:id="rId4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78853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9620A9-FF97-4119-835D-C9D7003C8B13}" type="datetimeFigureOut">
              <a:rPr lang="ar-IQ" smtClean="0"/>
              <a:pPr/>
              <a:t>12/04/1443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65C64F-2560-475B-A784-EB88395CED6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928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5C64F-2560-475B-A784-EB88395CED69}" type="slidenum">
              <a:rPr lang="ar-IQ" smtClean="0"/>
              <a:pPr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539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5C64F-2560-475B-A784-EB88395CED69}" type="slidenum">
              <a:rPr lang="ar-IQ" smtClean="0"/>
              <a:pPr/>
              <a:t>21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71F1-3D20-4E00-BD66-BE94F3D2A7BA}" type="datetimeFigureOut">
              <a:rPr lang="ar-IQ" smtClean="0"/>
              <a:pPr/>
              <a:t>12/04/1443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8CB-3404-40E2-99AB-2838329CDF6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71F1-3D20-4E00-BD66-BE94F3D2A7BA}" type="datetimeFigureOut">
              <a:rPr lang="ar-IQ" smtClean="0"/>
              <a:pPr/>
              <a:t>12/04/1443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8CB-3404-40E2-99AB-2838329CDF6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71F1-3D20-4E00-BD66-BE94F3D2A7BA}" type="datetimeFigureOut">
              <a:rPr lang="ar-IQ" smtClean="0"/>
              <a:pPr/>
              <a:t>12/04/1443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8CB-3404-40E2-99AB-2838329CDF6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71F1-3D20-4E00-BD66-BE94F3D2A7BA}" type="datetimeFigureOut">
              <a:rPr lang="ar-IQ" smtClean="0"/>
              <a:pPr/>
              <a:t>12/04/1443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8CB-3404-40E2-99AB-2838329CDF6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71F1-3D20-4E00-BD66-BE94F3D2A7BA}" type="datetimeFigureOut">
              <a:rPr lang="ar-IQ" smtClean="0"/>
              <a:pPr/>
              <a:t>12/04/1443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34438CB-3404-40E2-99AB-2838329CDF6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71F1-3D20-4E00-BD66-BE94F3D2A7BA}" type="datetimeFigureOut">
              <a:rPr lang="ar-IQ" smtClean="0"/>
              <a:pPr/>
              <a:t>12/04/1443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8CB-3404-40E2-99AB-2838329CDF6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71F1-3D20-4E00-BD66-BE94F3D2A7BA}" type="datetimeFigureOut">
              <a:rPr lang="ar-IQ" smtClean="0"/>
              <a:pPr/>
              <a:t>12/04/1443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8CB-3404-40E2-99AB-2838329CDF6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71F1-3D20-4E00-BD66-BE94F3D2A7BA}" type="datetimeFigureOut">
              <a:rPr lang="ar-IQ" smtClean="0"/>
              <a:pPr/>
              <a:t>12/04/1443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8CB-3404-40E2-99AB-2838329CDF6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71F1-3D20-4E00-BD66-BE94F3D2A7BA}" type="datetimeFigureOut">
              <a:rPr lang="ar-IQ" smtClean="0"/>
              <a:pPr/>
              <a:t>12/04/1443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8CB-3404-40E2-99AB-2838329CDF6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71F1-3D20-4E00-BD66-BE94F3D2A7BA}" type="datetimeFigureOut">
              <a:rPr lang="ar-IQ" smtClean="0"/>
              <a:pPr/>
              <a:t>12/04/1443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8CB-3404-40E2-99AB-2838329CDF6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71F1-3D20-4E00-BD66-BE94F3D2A7BA}" type="datetimeFigureOut">
              <a:rPr lang="ar-IQ" smtClean="0"/>
              <a:pPr/>
              <a:t>12/04/1443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38CB-3404-40E2-99AB-2838329CDF6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B271F1-3D20-4E00-BD66-BE94F3D2A7BA}" type="datetimeFigureOut">
              <a:rPr lang="ar-IQ" smtClean="0"/>
              <a:pPr/>
              <a:t>12/04/1443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4438CB-3404-40E2-99AB-2838329CDF66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9831"/>
            <a:ext cx="7822692" cy="5763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3608" y="4077072"/>
            <a:ext cx="6624736" cy="2415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n-US" sz="2800" b="1" i="1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n-US" sz="2800" b="1" i="1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2000" b="1" i="1" dirty="0" smtClean="0">
                <a:latin typeface="Times New Roman"/>
                <a:cs typeface="Times New Roman"/>
              </a:rPr>
              <a:t>Assist.Lec   Farah Abdul Salam             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2000" b="1" i="1" dirty="0" smtClean="0">
                <a:latin typeface="Times New Roman"/>
                <a:cs typeface="Times New Roman"/>
              </a:rPr>
              <a:t>   MSc. Oral &amp; Maxillofacial  Radiology       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2800" b="1" i="1" dirty="0">
              <a:latin typeface="Times New Roman"/>
              <a:cs typeface="Times New Roman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1714"/>
            <a:ext cx="3923928" cy="223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33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487993"/>
            <a:ext cx="4868105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695" dirty="0" smtClean="0">
                <a:latin typeface="+mn-lt"/>
              </a:rPr>
              <a:t>CLINICAL     </a:t>
            </a:r>
            <a:r>
              <a:rPr spc="-695" dirty="0" smtClean="0">
                <a:latin typeface="+mn-lt"/>
              </a:rPr>
              <a:t>TYP</a:t>
            </a:r>
            <a:r>
              <a:rPr spc="-755" dirty="0" smtClean="0">
                <a:latin typeface="+mn-lt"/>
              </a:rPr>
              <a:t>E</a:t>
            </a:r>
            <a:r>
              <a:rPr spc="-915" dirty="0" smtClean="0">
                <a:latin typeface="+mn-lt"/>
              </a:rPr>
              <a:t>S</a:t>
            </a:r>
            <a:endParaRPr spc="-91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475855" cy="3009797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 algn="l">
              <a:lnSpc>
                <a:spcPct val="100000"/>
              </a:lnSpc>
              <a:spcBef>
                <a:spcPts val="869"/>
              </a:spcBef>
              <a:tabLst>
                <a:tab pos="354965" algn="l"/>
                <a:tab pos="355600" algn="l"/>
                <a:tab pos="869315" algn="l"/>
              </a:tabLst>
            </a:pPr>
            <a:r>
              <a:rPr lang="en-US" sz="3200" spc="-335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3200" spc="-335" dirty="0" smtClean="0">
                <a:solidFill>
                  <a:srgbClr val="FF0000"/>
                </a:solidFill>
                <a:latin typeface="Arial"/>
              </a:rPr>
              <a:t>NFANTILE</a:t>
            </a:r>
            <a:r>
              <a:rPr lang="en-US" sz="3200" spc="-335" dirty="0" smtClean="0">
                <a:latin typeface="Arial"/>
                <a:cs typeface="Arial"/>
              </a:rPr>
              <a:t> </a:t>
            </a:r>
            <a:endParaRPr lang="ar-IQ" sz="3200" spc="-335" dirty="0" smtClean="0">
              <a:latin typeface="Arial"/>
              <a:cs typeface="Arial"/>
            </a:endParaRPr>
          </a:p>
          <a:p>
            <a:pPr marL="355600" indent="-342900" algn="l">
              <a:lnSpc>
                <a:spcPct val="100000"/>
              </a:lnSpc>
              <a:spcBef>
                <a:spcPts val="869"/>
              </a:spcBef>
              <a:tabLst>
                <a:tab pos="354965" algn="l"/>
                <a:tab pos="355600" algn="l"/>
                <a:tab pos="869315" algn="l"/>
              </a:tabLst>
            </a:pPr>
            <a:r>
              <a:rPr sz="3200" spc="-40" dirty="0" smtClean="0">
                <a:latin typeface="Arial"/>
                <a:cs typeface="Arial"/>
              </a:rPr>
              <a:t>i</a:t>
            </a:r>
            <a:r>
              <a:rPr sz="3200" spc="-40" dirty="0">
                <a:latin typeface="Arial"/>
                <a:cs typeface="Arial"/>
              </a:rPr>
              <a:t>) </a:t>
            </a:r>
            <a:r>
              <a:rPr sz="3200" spc="-100" dirty="0" smtClean="0">
                <a:latin typeface="Arial"/>
                <a:cs typeface="Arial"/>
              </a:rPr>
              <a:t>malignant</a:t>
            </a:r>
            <a:endParaRPr lang="ar-IQ" sz="3200" spc="-100" dirty="0" smtClean="0">
              <a:latin typeface="Arial"/>
              <a:cs typeface="Arial"/>
            </a:endParaRPr>
          </a:p>
          <a:p>
            <a:pPr marL="355600" indent="-342900" algn="l">
              <a:lnSpc>
                <a:spcPct val="100000"/>
              </a:lnSpc>
              <a:spcBef>
                <a:spcPts val="869"/>
              </a:spcBef>
              <a:tabLst>
                <a:tab pos="354965" algn="l"/>
                <a:tab pos="355600" algn="l"/>
                <a:tab pos="869315" algn="l"/>
              </a:tabLst>
            </a:pPr>
            <a:r>
              <a:rPr sz="3200" spc="-100" dirty="0" smtClean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ii)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intermediate</a:t>
            </a:r>
            <a:endParaRPr sz="3200" dirty="0">
              <a:latin typeface="Arial"/>
              <a:cs typeface="Arial"/>
            </a:endParaRPr>
          </a:p>
          <a:p>
            <a:pPr marL="2867660">
              <a:lnSpc>
                <a:spcPct val="100000"/>
              </a:lnSpc>
              <a:spcBef>
                <a:spcPts val="770"/>
              </a:spcBef>
            </a:pPr>
            <a:r>
              <a:rPr lang="ar-IQ" sz="3200" spc="-10" dirty="0" smtClean="0">
                <a:latin typeface="Arial"/>
                <a:cs typeface="Arial"/>
              </a:rPr>
              <a:t>                      </a:t>
            </a:r>
            <a:r>
              <a:rPr sz="3200" spc="-10" dirty="0" smtClean="0">
                <a:latin typeface="Arial"/>
                <a:cs typeface="Arial"/>
              </a:rPr>
              <a:t>iii</a:t>
            </a:r>
            <a:r>
              <a:rPr sz="3200" spc="-10" dirty="0">
                <a:latin typeface="Arial"/>
                <a:cs typeface="Arial"/>
              </a:rPr>
              <a:t>)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75" dirty="0" smtClean="0">
                <a:latin typeface="Arial"/>
                <a:cs typeface="Arial"/>
              </a:rPr>
              <a:t>transient</a:t>
            </a:r>
            <a:r>
              <a:rPr lang="ar-IQ" sz="3200" spc="-75" dirty="0" smtClean="0">
                <a:latin typeface="Arial"/>
                <a:cs typeface="Arial"/>
              </a:rPr>
              <a:t>   </a:t>
            </a:r>
            <a:r>
              <a:rPr sz="3200" spc="-315" dirty="0" smtClean="0">
                <a:solidFill>
                  <a:srgbClr val="FF0000"/>
                </a:solidFill>
                <a:cs typeface="Arial"/>
              </a:rPr>
              <a:t>AD</a:t>
            </a:r>
            <a:r>
              <a:rPr sz="3200" spc="-445" dirty="0" smtClean="0">
                <a:solidFill>
                  <a:srgbClr val="FF0000"/>
                </a:solidFill>
                <a:cs typeface="Arial"/>
              </a:rPr>
              <a:t>ULT</a:t>
            </a:r>
            <a:r>
              <a:rPr sz="3200" spc="-5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sz="3200" spc="-490" dirty="0" smtClean="0">
                <a:solidFill>
                  <a:srgbClr val="FF0000"/>
                </a:solidFill>
                <a:cs typeface="Arial"/>
              </a:rPr>
              <a:t>OSTEOPETROSIS</a:t>
            </a:r>
            <a:r>
              <a:rPr lang="ar-IQ" sz="3200" spc="-490" dirty="0" smtClean="0">
                <a:solidFill>
                  <a:srgbClr val="FF0000"/>
                </a:solidFill>
                <a:cs typeface="Arial"/>
              </a:rPr>
              <a:t> </a:t>
            </a:r>
            <a:endParaRPr sz="3200" dirty="0">
              <a:solidFill>
                <a:srgbClr val="FF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952" y="461899"/>
            <a:ext cx="60845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9" dirty="0"/>
              <a:t>INFANTILE</a:t>
            </a:r>
            <a:r>
              <a:rPr spc="-285" dirty="0"/>
              <a:t> </a:t>
            </a:r>
            <a:r>
              <a:rPr spc="-610" dirty="0" err="1"/>
              <a:t>OSTEOPEtROSIS</a:t>
            </a:r>
            <a:endParaRPr spc="-610" dirty="0"/>
          </a:p>
        </p:txBody>
      </p:sp>
      <p:sp>
        <p:nvSpPr>
          <p:cNvPr id="3" name="object 3"/>
          <p:cNvSpPr/>
          <p:nvPr/>
        </p:nvSpPr>
        <p:spPr>
          <a:xfrm>
            <a:off x="3429000" y="2362200"/>
            <a:ext cx="3234388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23935"/>
            <a:ext cx="822960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lang="en-US" spc="-459" dirty="0" smtClean="0"/>
              <a:t> </a:t>
            </a:r>
            <a:r>
              <a:rPr lang="en-US" spc="-459" dirty="0" err="1" smtClean="0">
                <a:solidFill>
                  <a:srgbClr val="FFC000"/>
                </a:solidFill>
              </a:rPr>
              <a:t>Osteopetrosis</a:t>
            </a:r>
            <a:r>
              <a:rPr lang="en-US" spc="-459" dirty="0" smtClean="0">
                <a:solidFill>
                  <a:srgbClr val="FFC000"/>
                </a:solidFill>
              </a:rPr>
              <a:t> </a:t>
            </a:r>
            <a:r>
              <a:rPr lang="en-US" spc="-459" dirty="0" err="1" smtClean="0">
                <a:solidFill>
                  <a:srgbClr val="FFC000"/>
                </a:solidFill>
              </a:rPr>
              <a:t>Congenita</a:t>
            </a:r>
            <a:r>
              <a:rPr lang="ar-IQ" spc="-459" dirty="0">
                <a:solidFill>
                  <a:srgbClr val="FFC000"/>
                </a:solidFill>
              </a:rPr>
              <a:t> </a:t>
            </a:r>
            <a:r>
              <a:rPr lang="en-US" spc="-459" dirty="0" smtClean="0">
                <a:solidFill>
                  <a:srgbClr val="FFC000"/>
                </a:solidFill>
              </a:rPr>
              <a:t>Infantile</a:t>
            </a:r>
            <a:endParaRPr spc="-66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63370"/>
            <a:ext cx="7483475" cy="489621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1096645" indent="-342900" algn="l">
              <a:lnSpc>
                <a:spcPts val="327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225" dirty="0">
                <a:latin typeface="Arial"/>
                <a:cs typeface="Arial"/>
              </a:rPr>
              <a:t>Severe </a:t>
            </a:r>
            <a:r>
              <a:rPr sz="3000" spc="-195" dirty="0">
                <a:latin typeface="Arial"/>
                <a:cs typeface="Arial"/>
              </a:rPr>
              <a:t>disease </a:t>
            </a:r>
            <a:r>
              <a:rPr sz="3000" spc="-45" dirty="0">
                <a:latin typeface="Arial"/>
                <a:cs typeface="Arial"/>
              </a:rPr>
              <a:t>at </a:t>
            </a:r>
            <a:r>
              <a:rPr sz="3000" spc="5" dirty="0">
                <a:latin typeface="Arial"/>
                <a:cs typeface="Arial"/>
              </a:rPr>
              <a:t>birth </a:t>
            </a:r>
            <a:r>
              <a:rPr sz="3000" spc="-25" dirty="0">
                <a:latin typeface="Arial"/>
                <a:cs typeface="Arial"/>
              </a:rPr>
              <a:t>or </a:t>
            </a:r>
            <a:r>
              <a:rPr sz="3000" spc="-100" dirty="0">
                <a:latin typeface="Arial"/>
                <a:cs typeface="Arial"/>
              </a:rPr>
              <a:t>early  </a:t>
            </a:r>
            <a:r>
              <a:rPr sz="3000" spc="-180" dirty="0" err="1" smtClean="0">
                <a:latin typeface="Arial"/>
                <a:cs typeface="Arial"/>
              </a:rPr>
              <a:t>infancy</a:t>
            </a:r>
            <a:r>
              <a:rPr sz="3000" spc="-180" dirty="0" err="1">
                <a:latin typeface="Wingdings"/>
                <a:cs typeface="Wingdings"/>
              </a:rPr>
              <a:t></a:t>
            </a:r>
            <a:r>
              <a:rPr sz="3000" spc="-180" dirty="0" err="1" smtClean="0">
                <a:solidFill>
                  <a:schemeClr val="bg1"/>
                </a:solidFill>
                <a:latin typeface="Arial"/>
                <a:cs typeface="Arial"/>
              </a:rPr>
              <a:t>MALIGNANT</a:t>
            </a:r>
            <a:r>
              <a:rPr lang="ar-IQ" sz="3000" spc="-180" dirty="0" smtClean="0">
                <a:latin typeface="Arial"/>
                <a:cs typeface="Arial"/>
              </a:rPr>
              <a:t> </a:t>
            </a:r>
            <a:endParaRPr sz="3000" dirty="0">
              <a:latin typeface="Arial"/>
              <a:cs typeface="Arial"/>
            </a:endParaRPr>
          </a:p>
          <a:p>
            <a:pPr marL="355600" indent="-342900" algn="l">
              <a:lnSpc>
                <a:spcPct val="100000"/>
              </a:lnSpc>
              <a:spcBef>
                <a:spcPts val="2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ar-IQ" sz="3000" spc="-155" dirty="0" smtClean="0">
                <a:latin typeface="Arial"/>
                <a:cs typeface="Arial"/>
              </a:rPr>
              <a:t> </a:t>
            </a:r>
            <a:r>
              <a:rPr lang="en-US" sz="3000" spc="-155" dirty="0" smtClean="0">
                <a:latin typeface="Arial"/>
                <a:cs typeface="Arial"/>
              </a:rPr>
              <a:t>It   </a:t>
            </a:r>
            <a:r>
              <a:rPr sz="3000" spc="-155" dirty="0" smtClean="0">
                <a:latin typeface="Arial"/>
                <a:cs typeface="Arial"/>
              </a:rPr>
              <a:t>is </a:t>
            </a:r>
            <a:r>
              <a:rPr sz="3000" spc="-114" dirty="0">
                <a:latin typeface="Arial"/>
                <a:cs typeface="Arial"/>
              </a:rPr>
              <a:t>autosomal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180" dirty="0">
                <a:latin typeface="Arial"/>
                <a:cs typeface="Arial"/>
              </a:rPr>
              <a:t>recessive</a:t>
            </a:r>
            <a:endParaRPr sz="3000" dirty="0">
              <a:latin typeface="Arial"/>
              <a:cs typeface="Arial"/>
            </a:endParaRPr>
          </a:p>
          <a:p>
            <a:pPr marL="355600" indent="-342900" algn="l">
              <a:lnSpc>
                <a:spcPct val="10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05" dirty="0">
                <a:latin typeface="Arial"/>
                <a:cs typeface="Arial"/>
              </a:rPr>
              <a:t>Diffusely </a:t>
            </a:r>
            <a:r>
              <a:rPr sz="3000" spc="-100" dirty="0">
                <a:latin typeface="Arial"/>
                <a:cs typeface="Arial"/>
              </a:rPr>
              <a:t>sclerotic</a:t>
            </a:r>
            <a:r>
              <a:rPr sz="3000" spc="-220" dirty="0">
                <a:latin typeface="Arial"/>
                <a:cs typeface="Arial"/>
              </a:rPr>
              <a:t> </a:t>
            </a:r>
            <a:r>
              <a:rPr sz="3000" spc="-120" dirty="0">
                <a:latin typeface="Arial"/>
                <a:cs typeface="Arial"/>
              </a:rPr>
              <a:t>skeleton</a:t>
            </a:r>
            <a:endParaRPr sz="3000" dirty="0">
              <a:latin typeface="Arial"/>
              <a:cs typeface="Arial"/>
            </a:endParaRPr>
          </a:p>
          <a:p>
            <a:pPr marL="355600" indent="-342900" algn="l">
              <a:lnSpc>
                <a:spcPct val="100000"/>
              </a:lnSpc>
              <a:spcBef>
                <a:spcPts val="36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25" dirty="0">
                <a:solidFill>
                  <a:srgbClr val="FF0000"/>
                </a:solidFill>
                <a:latin typeface="Arial"/>
                <a:cs typeface="Arial"/>
              </a:rPr>
              <a:t>Initial</a:t>
            </a:r>
            <a:r>
              <a:rPr sz="30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175" dirty="0" smtClean="0">
                <a:solidFill>
                  <a:srgbClr val="FF0000"/>
                </a:solidFill>
                <a:latin typeface="Arial"/>
                <a:cs typeface="Arial"/>
              </a:rPr>
              <a:t>signs</a:t>
            </a:r>
            <a:endParaRPr lang="ar-IQ" sz="3000" spc="-17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 algn="l">
              <a:lnSpc>
                <a:spcPct val="100000"/>
              </a:lnSpc>
              <a:spcBef>
                <a:spcPts val="36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85" dirty="0" smtClean="0">
                <a:latin typeface="Arial"/>
                <a:cs typeface="Arial"/>
              </a:rPr>
              <a:t>Normocytic </a:t>
            </a:r>
            <a:r>
              <a:rPr sz="3000" spc="-140" dirty="0">
                <a:latin typeface="Arial"/>
                <a:cs typeface="Arial"/>
              </a:rPr>
              <a:t>anemia </a:t>
            </a:r>
            <a:r>
              <a:rPr sz="3000" spc="15" dirty="0" smtClean="0">
                <a:latin typeface="Arial"/>
                <a:cs typeface="Arial"/>
              </a:rPr>
              <a:t>with</a:t>
            </a:r>
            <a:r>
              <a:rPr sz="3000" spc="-320" dirty="0" smtClean="0">
                <a:latin typeface="Arial"/>
                <a:cs typeface="Arial"/>
              </a:rPr>
              <a:t> </a:t>
            </a:r>
            <a:r>
              <a:rPr sz="3000" spc="-130" dirty="0" err="1" smtClean="0">
                <a:latin typeface="Arial"/>
                <a:cs typeface="Arial"/>
              </a:rPr>
              <a:t>hepatosplenomegaly</a:t>
            </a:r>
            <a:r>
              <a:rPr sz="3000" spc="-130" dirty="0" smtClean="0">
                <a:latin typeface="Arial"/>
                <a:cs typeface="Arial"/>
              </a:rPr>
              <a:t> </a:t>
            </a:r>
            <a:r>
              <a:rPr sz="3000" spc="-95" dirty="0" err="1" smtClean="0">
                <a:latin typeface="Arial"/>
                <a:cs typeface="Arial"/>
              </a:rPr>
              <a:t>extramedullary</a:t>
            </a:r>
            <a:r>
              <a:rPr sz="3000" spc="-135" dirty="0" smtClean="0">
                <a:latin typeface="Arial"/>
                <a:cs typeface="Arial"/>
              </a:rPr>
              <a:t> </a:t>
            </a:r>
            <a:r>
              <a:rPr sz="3000" spc="-120" dirty="0">
                <a:latin typeface="Arial"/>
                <a:cs typeface="Arial"/>
              </a:rPr>
              <a:t>hematopoiesis</a:t>
            </a:r>
            <a:r>
              <a:rPr sz="3000" spc="-120" dirty="0" smtClean="0">
                <a:latin typeface="Arial"/>
                <a:cs typeface="Arial"/>
              </a:rPr>
              <a:t>)</a:t>
            </a:r>
            <a:r>
              <a:rPr lang="en-US" sz="3000" spc="-90" dirty="0" smtClean="0">
                <a:latin typeface="Arial"/>
                <a:cs typeface="Arial"/>
              </a:rPr>
              <a:t> </a:t>
            </a:r>
            <a:r>
              <a:rPr lang="en-US" sz="3000" spc="-90" dirty="0" err="1" smtClean="0">
                <a:latin typeface="Arial"/>
                <a:cs typeface="Arial"/>
              </a:rPr>
              <a:t>granulocytopenia</a:t>
            </a:r>
            <a:r>
              <a:rPr lang="en-US" sz="3000" spc="-90" dirty="0" smtClean="0">
                <a:latin typeface="Arial"/>
                <a:cs typeface="Arial"/>
              </a:rPr>
              <a:t>)</a:t>
            </a:r>
          </a:p>
          <a:p>
            <a:pPr marL="355600" indent="-342900" algn="l">
              <a:lnSpc>
                <a:spcPct val="100000"/>
              </a:lnSpc>
              <a:spcBef>
                <a:spcPts val="36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000" spc="-90" dirty="0" smtClean="0">
                <a:latin typeface="Arial"/>
                <a:cs typeface="Arial"/>
              </a:rPr>
              <a:t>Increase Susceptibility to infection</a:t>
            </a:r>
            <a:endParaRPr sz="3000" dirty="0">
              <a:latin typeface="Arial"/>
              <a:cs typeface="Arial"/>
            </a:endParaRPr>
          </a:p>
          <a:p>
            <a:pPr marL="2755900" marR="2833370" lvl="6" algn="ctr">
              <a:lnSpc>
                <a:spcPts val="324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000" spc="-165" dirty="0" smtClean="0">
                <a:latin typeface="Arial"/>
                <a:cs typeface="Arial"/>
              </a:rPr>
              <a:t>   </a:t>
            </a:r>
            <a:r>
              <a:rPr lang="ar-IQ" sz="3000" spc="-165" dirty="0" smtClean="0">
                <a:latin typeface="Arial"/>
                <a:cs typeface="Arial"/>
              </a:rPr>
              <a:t>                                                    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459" dirty="0"/>
              <a:t>INFANTILE</a:t>
            </a:r>
            <a:r>
              <a:rPr spc="-295" dirty="0"/>
              <a:t> </a:t>
            </a:r>
            <a:r>
              <a:rPr spc="-665" dirty="0"/>
              <a:t>OSTEOPETROSIS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7963534" cy="333617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192405" indent="-342900" algn="l">
              <a:lnSpc>
                <a:spcPts val="2880"/>
              </a:lnSpc>
              <a:spcBef>
                <a:spcPts val="795"/>
              </a:spcBef>
              <a:buChar char="•"/>
              <a:tabLst>
                <a:tab pos="354965" algn="l"/>
                <a:tab pos="355600" algn="l"/>
                <a:tab pos="2482850" algn="l"/>
              </a:tabLst>
            </a:pPr>
            <a:r>
              <a:rPr sz="3000" spc="-200" dirty="0">
                <a:solidFill>
                  <a:srgbClr val="FFC000"/>
                </a:solidFill>
                <a:latin typeface="Arial"/>
                <a:cs typeface="Arial"/>
              </a:rPr>
              <a:t>Facial </a:t>
            </a:r>
            <a:r>
              <a:rPr sz="3000" spc="-70" dirty="0">
                <a:solidFill>
                  <a:srgbClr val="FFC000"/>
                </a:solidFill>
                <a:latin typeface="Arial"/>
                <a:cs typeface="Arial"/>
              </a:rPr>
              <a:t>deformity</a:t>
            </a:r>
            <a:r>
              <a:rPr sz="3000" spc="-70" dirty="0">
                <a:latin typeface="Arial"/>
                <a:cs typeface="Arial"/>
              </a:rPr>
              <a:t>(broad </a:t>
            </a:r>
            <a:r>
              <a:rPr sz="3000" spc="-145" dirty="0">
                <a:latin typeface="Arial"/>
                <a:cs typeface="Arial"/>
              </a:rPr>
              <a:t>face, </a:t>
            </a:r>
            <a:r>
              <a:rPr sz="3000" spc="-100" dirty="0" err="1" smtClean="0">
                <a:latin typeface="Arial"/>
                <a:cs typeface="Arial"/>
              </a:rPr>
              <a:t>hypertelorism,sunb</a:t>
            </a:r>
            <a:r>
              <a:rPr lang="ar-IQ" sz="3000" spc="-100" dirty="0" smtClean="0">
                <a:latin typeface="Arial"/>
                <a:cs typeface="Arial"/>
              </a:rPr>
              <a:t>  </a:t>
            </a:r>
            <a:r>
              <a:rPr sz="3000" spc="-160" dirty="0" smtClean="0">
                <a:latin typeface="Arial"/>
                <a:cs typeface="Arial"/>
              </a:rPr>
              <a:t>nose</a:t>
            </a:r>
            <a:r>
              <a:rPr sz="3000" spc="-155" dirty="0" smtClean="0">
                <a:latin typeface="Arial"/>
                <a:cs typeface="Arial"/>
              </a:rPr>
              <a:t> </a:t>
            </a:r>
            <a:endParaRPr lang="ar-IQ" sz="3000" spc="-155" dirty="0" smtClean="0">
              <a:latin typeface="Arial"/>
              <a:cs typeface="Arial"/>
            </a:endParaRPr>
          </a:p>
          <a:p>
            <a:pPr marL="355600" indent="-342900" algn="l">
              <a:lnSpc>
                <a:spcPct val="100000"/>
              </a:lnSpc>
              <a:spcBef>
                <a:spcPts val="2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85" dirty="0" smtClean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lang="en-US" sz="3000" spc="-185" dirty="0" smtClean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3000" spc="-185" dirty="0" smtClean="0">
                <a:solidFill>
                  <a:srgbClr val="FFC000"/>
                </a:solidFill>
                <a:latin typeface="Arial"/>
                <a:cs typeface="Arial"/>
              </a:rPr>
              <a:t>layed </a:t>
            </a:r>
            <a:r>
              <a:rPr sz="3000" spc="5" dirty="0">
                <a:solidFill>
                  <a:srgbClr val="FFC000"/>
                </a:solidFill>
                <a:latin typeface="Arial"/>
                <a:cs typeface="Arial"/>
              </a:rPr>
              <a:t>tooth</a:t>
            </a:r>
            <a:r>
              <a:rPr sz="3000" spc="-1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FFC000"/>
                </a:solidFill>
                <a:latin typeface="Arial"/>
                <a:cs typeface="Arial"/>
              </a:rPr>
              <a:t>eruption</a:t>
            </a:r>
            <a:endParaRPr sz="300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355600" marR="5080" indent="-342900" algn="l">
              <a:lnSpc>
                <a:spcPct val="8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00" dirty="0">
                <a:solidFill>
                  <a:srgbClr val="FFC000"/>
                </a:solidFill>
                <a:latin typeface="Arial"/>
                <a:cs typeface="Arial"/>
              </a:rPr>
              <a:t>Narrowing </a:t>
            </a:r>
            <a:r>
              <a:rPr sz="3000" spc="-5" dirty="0">
                <a:solidFill>
                  <a:srgbClr val="FFC000"/>
                </a:solidFill>
                <a:latin typeface="Arial"/>
                <a:cs typeface="Arial"/>
              </a:rPr>
              <a:t>of </a:t>
            </a:r>
            <a:r>
              <a:rPr sz="3000" spc="-110" dirty="0">
                <a:solidFill>
                  <a:srgbClr val="FFC000"/>
                </a:solidFill>
                <a:latin typeface="Arial"/>
                <a:cs typeface="Arial"/>
              </a:rPr>
              <a:t>skull </a:t>
            </a:r>
            <a:r>
              <a:rPr sz="3000" spc="-95" dirty="0">
                <a:solidFill>
                  <a:srgbClr val="FFC000"/>
                </a:solidFill>
                <a:latin typeface="Arial"/>
                <a:cs typeface="Arial"/>
              </a:rPr>
              <a:t>foramina </a:t>
            </a:r>
            <a:r>
              <a:rPr sz="3000" spc="-70" dirty="0">
                <a:latin typeface="Arial"/>
                <a:cs typeface="Arial"/>
              </a:rPr>
              <a:t>(failure </a:t>
            </a:r>
            <a:r>
              <a:rPr sz="3000" spc="-25" dirty="0" smtClean="0">
                <a:latin typeface="Arial"/>
                <a:cs typeface="Arial"/>
              </a:rPr>
              <a:t>o</a:t>
            </a:r>
            <a:r>
              <a:rPr lang="en-US" sz="3000" spc="-25" dirty="0" smtClean="0">
                <a:latin typeface="Arial"/>
                <a:cs typeface="Arial"/>
              </a:rPr>
              <a:t>f </a:t>
            </a:r>
            <a:r>
              <a:rPr sz="3000" spc="-550" dirty="0" smtClean="0">
                <a:latin typeface="Arial"/>
                <a:cs typeface="Arial"/>
              </a:rPr>
              <a:t> </a:t>
            </a:r>
            <a:r>
              <a:rPr sz="3000" spc="-65" dirty="0">
                <a:latin typeface="Arial"/>
                <a:cs typeface="Arial"/>
              </a:rPr>
              <a:t>resorption  </a:t>
            </a:r>
            <a:r>
              <a:rPr sz="3000" spc="-140" dirty="0">
                <a:latin typeface="Arial"/>
                <a:cs typeface="Arial"/>
              </a:rPr>
              <a:t>and </a:t>
            </a:r>
            <a:r>
              <a:rPr sz="3000" spc="-80" dirty="0">
                <a:latin typeface="Arial"/>
                <a:cs typeface="Arial"/>
              </a:rPr>
              <a:t>remodelling)</a:t>
            </a:r>
            <a:r>
              <a:rPr sz="3000" spc="-80" dirty="0">
                <a:latin typeface="Wingdings"/>
                <a:cs typeface="Wingdings"/>
              </a:rPr>
              <a:t>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135" dirty="0" smtClean="0">
                <a:solidFill>
                  <a:srgbClr val="FF0000"/>
                </a:solidFill>
                <a:latin typeface="Arial"/>
                <a:cs typeface="Arial"/>
              </a:rPr>
              <a:t>pre</a:t>
            </a:r>
            <a:r>
              <a:rPr lang="en-US" sz="3000" spc="-135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000" spc="-135" dirty="0" smtClean="0">
                <a:solidFill>
                  <a:srgbClr val="FF0000"/>
                </a:solidFill>
                <a:latin typeface="Arial"/>
                <a:cs typeface="Arial"/>
              </a:rPr>
              <a:t>sing </a:t>
            </a:r>
            <a:r>
              <a:rPr sz="3000" spc="-95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3000" spc="-110" dirty="0">
                <a:solidFill>
                  <a:srgbClr val="FF0000"/>
                </a:solidFill>
                <a:latin typeface="Arial"/>
                <a:cs typeface="Arial"/>
              </a:rPr>
              <a:t>cranial  </a:t>
            </a:r>
            <a:r>
              <a:rPr sz="3000" spc="-95" dirty="0">
                <a:solidFill>
                  <a:srgbClr val="FF0000"/>
                </a:solidFill>
                <a:latin typeface="Arial"/>
                <a:cs typeface="Arial"/>
              </a:rPr>
              <a:t>nerves</a:t>
            </a:r>
            <a:r>
              <a:rPr sz="3000" spc="-95" dirty="0">
                <a:latin typeface="Wingdings"/>
                <a:cs typeface="Wingdings"/>
              </a:rPr>
              <a:t></a:t>
            </a:r>
            <a:r>
              <a:rPr sz="3000" spc="-95" dirty="0">
                <a:latin typeface="Arial"/>
                <a:cs typeface="Arial"/>
              </a:rPr>
              <a:t>optic </a:t>
            </a:r>
            <a:r>
              <a:rPr sz="3000" spc="-114" dirty="0">
                <a:latin typeface="Arial"/>
                <a:cs typeface="Arial"/>
              </a:rPr>
              <a:t>nerve  </a:t>
            </a:r>
            <a:r>
              <a:rPr sz="3000" spc="-130" dirty="0">
                <a:latin typeface="Arial"/>
                <a:cs typeface="Arial"/>
              </a:rPr>
              <a:t>atrophy,blindness,deafness,facial</a:t>
            </a:r>
            <a:r>
              <a:rPr sz="3000" spc="-190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paralysis.</a:t>
            </a:r>
            <a:endParaRPr sz="3000" dirty="0">
              <a:latin typeface="Arial"/>
              <a:cs typeface="Arial"/>
            </a:endParaRPr>
          </a:p>
          <a:p>
            <a:pPr marL="355600" marR="1417320" indent="-342900" algn="l">
              <a:lnSpc>
                <a:spcPts val="288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14" dirty="0" smtClean="0">
                <a:solidFill>
                  <a:srgbClr val="FFC000"/>
                </a:solidFill>
                <a:latin typeface="Arial"/>
                <a:cs typeface="Arial"/>
              </a:rPr>
              <a:t>Osteomyelitis </a:t>
            </a:r>
            <a:r>
              <a:rPr sz="3000" spc="-85" dirty="0" smtClean="0">
                <a:solidFill>
                  <a:srgbClr val="FFC000"/>
                </a:solidFill>
                <a:latin typeface="Arial"/>
                <a:cs typeface="Arial"/>
              </a:rPr>
              <a:t>jaw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447798"/>
            <a:ext cx="74676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40386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5746" y="461899"/>
            <a:ext cx="75095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Malignant </a:t>
            </a:r>
            <a:r>
              <a:rPr spc="-60" dirty="0"/>
              <a:t>infantile</a:t>
            </a:r>
            <a:r>
              <a:rPr spc="-415" dirty="0"/>
              <a:t> </a:t>
            </a:r>
            <a:r>
              <a:rPr spc="-160" dirty="0" err="1"/>
              <a:t>osteopetrosis</a:t>
            </a:r>
            <a:endParaRPr spc="-160" dirty="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533400" y="6019800"/>
            <a:ext cx="82296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993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4519930" algn="l"/>
                <a:tab pos="4520565" algn="l"/>
              </a:tabLst>
            </a:pPr>
            <a:r>
              <a:rPr lang="en-US" spc="-145" dirty="0" smtClean="0"/>
              <a:t>Bone  in  Bone   appearance</a:t>
            </a:r>
            <a:endParaRPr spc="-145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3762" y="461899"/>
            <a:ext cx="72542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95" dirty="0"/>
              <a:t>INTERMEDIATE</a:t>
            </a:r>
            <a:r>
              <a:rPr spc="-225" dirty="0"/>
              <a:t> </a:t>
            </a:r>
            <a:r>
              <a:rPr spc="-670" dirty="0"/>
              <a:t>OSTEOPETROSIS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514600"/>
            <a:ext cx="7948295" cy="23891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35" dirty="0">
                <a:latin typeface="Arial"/>
                <a:cs typeface="Arial"/>
              </a:rPr>
              <a:t>Less </a:t>
            </a:r>
            <a:r>
              <a:rPr sz="3200" spc="-185" dirty="0">
                <a:latin typeface="Arial"/>
                <a:cs typeface="Arial"/>
              </a:rPr>
              <a:t>severe </a:t>
            </a:r>
            <a:r>
              <a:rPr sz="3200" spc="-80" dirty="0">
                <a:latin typeface="Arial"/>
                <a:cs typeface="Arial"/>
              </a:rPr>
              <a:t>variant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50" dirty="0">
                <a:latin typeface="Arial"/>
                <a:cs typeface="Arial"/>
              </a:rPr>
              <a:t>infantile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120" dirty="0" err="1" smtClean="0">
                <a:latin typeface="Arial"/>
                <a:cs typeface="Arial"/>
              </a:rPr>
              <a:t>osteopetrosis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5" dirty="0">
                <a:latin typeface="Arial"/>
                <a:cs typeface="Arial"/>
              </a:rPr>
              <a:t>Affected </a:t>
            </a:r>
            <a:r>
              <a:rPr sz="3200" spc="-80" dirty="0">
                <a:latin typeface="Arial"/>
                <a:cs typeface="Arial"/>
              </a:rPr>
              <a:t>patients </a:t>
            </a:r>
            <a:r>
              <a:rPr sz="3200" spc="-114" dirty="0">
                <a:latin typeface="Arial"/>
                <a:cs typeface="Arial"/>
              </a:rPr>
              <a:t>asymptomatic </a:t>
            </a:r>
            <a:r>
              <a:rPr sz="3200" spc="-45" dirty="0">
                <a:latin typeface="Arial"/>
                <a:cs typeface="Arial"/>
              </a:rPr>
              <a:t>at</a:t>
            </a:r>
            <a:r>
              <a:rPr sz="3200" spc="-33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birth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60" dirty="0">
                <a:latin typeface="Arial"/>
                <a:cs typeface="Arial"/>
              </a:rPr>
              <a:t>Fractures </a:t>
            </a:r>
            <a:r>
              <a:rPr sz="3200" spc="-85" dirty="0">
                <a:latin typeface="Arial"/>
                <a:cs typeface="Arial"/>
              </a:rPr>
              <a:t>exhibited </a:t>
            </a:r>
            <a:r>
              <a:rPr sz="3200" spc="-135" dirty="0">
                <a:latin typeface="Arial"/>
                <a:cs typeface="Arial"/>
              </a:rPr>
              <a:t>by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30" dirty="0">
                <a:latin typeface="Arial"/>
                <a:cs typeface="Arial"/>
              </a:rPr>
              <a:t>end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25">
                <a:latin typeface="Arial"/>
                <a:cs typeface="Arial"/>
              </a:rPr>
              <a:t>first</a:t>
            </a:r>
            <a:r>
              <a:rPr sz="3200" spc="-605">
                <a:latin typeface="Arial"/>
                <a:cs typeface="Arial"/>
              </a:rPr>
              <a:t> </a:t>
            </a:r>
            <a:r>
              <a:rPr sz="3200" spc="-170" smtClean="0">
                <a:latin typeface="Arial"/>
                <a:cs typeface="Arial"/>
              </a:rPr>
              <a:t>decade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85" dirty="0">
                <a:latin typeface="Arial"/>
                <a:cs typeface="Arial"/>
              </a:rPr>
              <a:t>Rarely </a:t>
            </a:r>
            <a:r>
              <a:rPr sz="3200" spc="-70" dirty="0">
                <a:latin typeface="Arial"/>
                <a:cs typeface="Arial"/>
              </a:rPr>
              <a:t>marrow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05" dirty="0" smtClean="0">
                <a:latin typeface="Arial"/>
                <a:cs typeface="Arial"/>
              </a:rPr>
              <a:t>failure/</a:t>
            </a:r>
            <a:r>
              <a:rPr sz="3200" spc="-105" dirty="0" err="1" smtClean="0">
                <a:latin typeface="Arial"/>
                <a:cs typeface="Arial"/>
              </a:rPr>
              <a:t>h</a:t>
            </a:r>
            <a:r>
              <a:rPr lang="en-US" sz="3200" spc="-105" dirty="0" err="1" smtClean="0">
                <a:latin typeface="Arial"/>
                <a:cs typeface="Arial"/>
              </a:rPr>
              <a:t>e</a:t>
            </a:r>
            <a:r>
              <a:rPr sz="3200" spc="-105" dirty="0" err="1" smtClean="0">
                <a:latin typeface="Arial"/>
                <a:cs typeface="Arial"/>
              </a:rPr>
              <a:t>patosplenomegaly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573" y="461899"/>
            <a:ext cx="53073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Transient</a:t>
            </a:r>
            <a:r>
              <a:rPr spc="-280" dirty="0"/>
              <a:t> </a:t>
            </a:r>
            <a:r>
              <a:rPr spc="-160" dirty="0" err="1"/>
              <a:t>osteopetrosis</a:t>
            </a:r>
            <a:endParaRPr spc="-16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229475" cy="28555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 algn="l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60" dirty="0">
                <a:latin typeface="Arial"/>
                <a:cs typeface="Arial"/>
              </a:rPr>
              <a:t>Radiographic </a:t>
            </a:r>
            <a:r>
              <a:rPr sz="3200" spc="-145" dirty="0">
                <a:latin typeface="Arial"/>
                <a:cs typeface="Arial"/>
              </a:rPr>
              <a:t>evidence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90" dirty="0">
                <a:latin typeface="Arial"/>
                <a:cs typeface="Arial"/>
              </a:rPr>
              <a:t>diffuse</a:t>
            </a:r>
            <a:r>
              <a:rPr sz="3200" spc="-33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sclerosis</a:t>
            </a:r>
            <a:endParaRPr sz="3200" dirty="0">
              <a:latin typeface="Arial"/>
              <a:cs typeface="Arial"/>
            </a:endParaRPr>
          </a:p>
          <a:p>
            <a:pPr marL="355600" indent="-342900" algn="l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latin typeface="Arial"/>
                <a:cs typeface="Arial"/>
              </a:rPr>
              <a:t>Marrow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failure</a:t>
            </a:r>
            <a:endParaRPr sz="3200" dirty="0">
              <a:latin typeface="Arial"/>
              <a:cs typeface="Arial"/>
            </a:endParaRPr>
          </a:p>
          <a:p>
            <a:pPr marL="355600" indent="-342900" algn="l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29" dirty="0">
                <a:latin typeface="Arial"/>
                <a:cs typeface="Arial"/>
              </a:rPr>
              <a:t>Resolve </a:t>
            </a:r>
            <a:r>
              <a:rPr sz="3200" spc="10" dirty="0">
                <a:latin typeface="Arial"/>
                <a:cs typeface="Arial"/>
              </a:rPr>
              <a:t>without </a:t>
            </a:r>
            <a:r>
              <a:rPr sz="3200" spc="-130" dirty="0">
                <a:latin typeface="Arial"/>
                <a:cs typeface="Arial"/>
              </a:rPr>
              <a:t>specific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therapy</a:t>
            </a:r>
            <a:endParaRPr sz="3200" dirty="0">
              <a:latin typeface="Arial"/>
              <a:cs typeface="Arial"/>
            </a:endParaRPr>
          </a:p>
          <a:p>
            <a:pPr marL="355600" marR="281305" indent="-342900" algn="l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5" dirty="0">
                <a:latin typeface="Arial"/>
                <a:cs typeface="Arial"/>
              </a:rPr>
              <a:t>Most </a:t>
            </a:r>
            <a:r>
              <a:rPr sz="3200" spc="-100" dirty="0">
                <a:latin typeface="Arial"/>
                <a:cs typeface="Arial"/>
              </a:rPr>
              <a:t>affected </a:t>
            </a:r>
            <a:r>
              <a:rPr sz="3200" spc="-80" dirty="0">
                <a:latin typeface="Arial"/>
                <a:cs typeface="Arial"/>
              </a:rPr>
              <a:t>patients </a:t>
            </a:r>
            <a:r>
              <a:rPr sz="3200" spc="-25" dirty="0">
                <a:latin typeface="Arial"/>
                <a:cs typeface="Arial"/>
              </a:rPr>
              <a:t>return </a:t>
            </a:r>
            <a:r>
              <a:rPr sz="3200" spc="25" dirty="0">
                <a:latin typeface="Arial"/>
                <a:cs typeface="Arial"/>
              </a:rPr>
              <a:t>to</a:t>
            </a:r>
            <a:r>
              <a:rPr sz="3200" spc="-56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normal  </a:t>
            </a:r>
            <a:r>
              <a:rPr sz="3200" spc="10" dirty="0">
                <a:latin typeface="Arial"/>
                <a:cs typeface="Arial"/>
              </a:rPr>
              <a:t>without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sequelae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3857" y="461899"/>
            <a:ext cx="53359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40" dirty="0"/>
              <a:t>ADULT</a:t>
            </a:r>
            <a:r>
              <a:rPr spc="-229" dirty="0"/>
              <a:t> </a:t>
            </a:r>
            <a:r>
              <a:rPr spc="-670" dirty="0"/>
              <a:t>OSTEOPETROSIS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513"/>
            <a:ext cx="3758565" cy="43065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1409700" indent="-342900">
              <a:lnSpc>
                <a:spcPts val="2810"/>
              </a:lnSpc>
              <a:spcBef>
                <a:spcPts val="45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270" dirty="0">
                <a:latin typeface="Arial"/>
                <a:cs typeface="Arial"/>
              </a:rPr>
              <a:t>Less </a:t>
            </a:r>
            <a:r>
              <a:rPr sz="2600" spc="-150" dirty="0">
                <a:latin typeface="Arial"/>
                <a:cs typeface="Arial"/>
              </a:rPr>
              <a:t>severe  </a:t>
            </a:r>
            <a:r>
              <a:rPr sz="2600" spc="-60" dirty="0">
                <a:latin typeface="Arial"/>
                <a:cs typeface="Arial"/>
              </a:rPr>
              <a:t>mani</a:t>
            </a:r>
            <a:r>
              <a:rPr sz="2600" spc="-95" dirty="0">
                <a:latin typeface="Arial"/>
                <a:cs typeface="Arial"/>
              </a:rPr>
              <a:t>f</a:t>
            </a:r>
            <a:r>
              <a:rPr sz="2600" spc="-229" dirty="0">
                <a:latin typeface="Arial"/>
                <a:cs typeface="Arial"/>
              </a:rPr>
              <a:t>es</a:t>
            </a:r>
            <a:r>
              <a:rPr sz="2600" spc="114" dirty="0">
                <a:latin typeface="Arial"/>
                <a:cs typeface="Arial"/>
              </a:rPr>
              <a:t>t</a:t>
            </a:r>
            <a:r>
              <a:rPr sz="2600" spc="-225" dirty="0">
                <a:latin typeface="Arial"/>
                <a:cs typeface="Arial"/>
              </a:rPr>
              <a:t>a</a:t>
            </a:r>
            <a:r>
              <a:rPr sz="2600" spc="-55" dirty="0">
                <a:latin typeface="Arial"/>
                <a:cs typeface="Arial"/>
              </a:rPr>
              <a:t>tions</a:t>
            </a:r>
            <a:endParaRPr sz="2600" dirty="0">
              <a:latin typeface="Arial"/>
              <a:cs typeface="Arial"/>
            </a:endParaRPr>
          </a:p>
          <a:p>
            <a:pPr marL="355600" marR="396240" indent="-342900">
              <a:lnSpc>
                <a:spcPts val="281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00" dirty="0" err="1">
                <a:latin typeface="Arial"/>
                <a:cs typeface="Arial"/>
              </a:rPr>
              <a:t>Autosomal</a:t>
            </a:r>
            <a:r>
              <a:rPr sz="2600" spc="-240" dirty="0">
                <a:latin typeface="Arial"/>
                <a:cs typeface="Arial"/>
              </a:rPr>
              <a:t> </a:t>
            </a:r>
            <a:r>
              <a:rPr sz="2600" spc="-60" dirty="0" smtClean="0">
                <a:latin typeface="Arial"/>
                <a:cs typeface="Arial"/>
              </a:rPr>
              <a:t>dominant  </a:t>
            </a:r>
            <a:r>
              <a:rPr sz="2600" spc="-55" dirty="0">
                <a:latin typeface="Arial"/>
                <a:cs typeface="Arial"/>
              </a:rPr>
              <a:t>trait---</a:t>
            </a:r>
            <a:r>
              <a:rPr sz="2600" spc="-55" dirty="0">
                <a:solidFill>
                  <a:srgbClr val="FFC000"/>
                </a:solidFill>
                <a:latin typeface="Arial"/>
                <a:cs typeface="Arial"/>
              </a:rPr>
              <a:t>benign  </a:t>
            </a:r>
            <a:r>
              <a:rPr sz="2600" spc="-95" dirty="0" err="1">
                <a:solidFill>
                  <a:srgbClr val="FFC000"/>
                </a:solidFill>
                <a:latin typeface="Arial"/>
                <a:cs typeface="Arial"/>
              </a:rPr>
              <a:t>osteopetrosis</a:t>
            </a:r>
            <a:endParaRPr sz="260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70" dirty="0">
                <a:latin typeface="Arial"/>
                <a:cs typeface="Arial"/>
              </a:rPr>
              <a:t>Sclerosis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114" dirty="0">
                <a:latin typeface="Arial"/>
                <a:cs typeface="Arial"/>
              </a:rPr>
              <a:t>axial</a:t>
            </a:r>
            <a:r>
              <a:rPr sz="2600" spc="-265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skeleton</a:t>
            </a:r>
            <a:endParaRPr sz="2600" dirty="0">
              <a:latin typeface="Arial"/>
              <a:cs typeface="Arial"/>
            </a:endParaRPr>
          </a:p>
          <a:p>
            <a:pPr marL="355600" marR="478155" indent="-342900">
              <a:lnSpc>
                <a:spcPts val="2810"/>
              </a:lnSpc>
              <a:spcBef>
                <a:spcPts val="66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85" dirty="0">
                <a:latin typeface="Arial"/>
                <a:cs typeface="Arial"/>
              </a:rPr>
              <a:t>Long </a:t>
            </a:r>
            <a:r>
              <a:rPr sz="2600" spc="-45" dirty="0">
                <a:latin typeface="Arial"/>
                <a:cs typeface="Arial"/>
              </a:rPr>
              <a:t>bones—little/no  </a:t>
            </a:r>
            <a:r>
              <a:rPr sz="2600" spc="-75" dirty="0">
                <a:latin typeface="Arial"/>
                <a:cs typeface="Arial"/>
              </a:rPr>
              <a:t>defect</a:t>
            </a:r>
            <a:endParaRPr sz="2600" dirty="0">
              <a:latin typeface="Arial"/>
              <a:cs typeface="Arial"/>
            </a:endParaRPr>
          </a:p>
          <a:p>
            <a:pPr marL="355600" marR="788670" indent="-342900">
              <a:lnSpc>
                <a:spcPct val="9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235" dirty="0">
                <a:latin typeface="Arial"/>
                <a:cs typeface="Arial"/>
              </a:rPr>
              <a:t>40% </a:t>
            </a:r>
            <a:r>
              <a:rPr sz="2600" spc="-90" dirty="0">
                <a:latin typeface="Arial"/>
                <a:cs typeface="Arial"/>
              </a:rPr>
              <a:t>patients—  </a:t>
            </a:r>
            <a:r>
              <a:rPr sz="2600" spc="-95" dirty="0">
                <a:latin typeface="Arial"/>
                <a:cs typeface="Arial"/>
              </a:rPr>
              <a:t>asymptomatic  </a:t>
            </a:r>
            <a:r>
              <a:rPr sz="2600" spc="-60" dirty="0">
                <a:latin typeface="Arial"/>
                <a:cs typeface="Arial"/>
              </a:rPr>
              <a:t>marrow </a:t>
            </a:r>
            <a:r>
              <a:rPr sz="2600" spc="-55" dirty="0">
                <a:latin typeface="Arial"/>
                <a:cs typeface="Arial"/>
              </a:rPr>
              <a:t>failure</a:t>
            </a:r>
            <a:r>
              <a:rPr sz="2600" spc="-26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rare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524000"/>
            <a:ext cx="39624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5817" y="461899"/>
            <a:ext cx="4449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Adult</a:t>
            </a:r>
            <a:r>
              <a:rPr spc="-285" dirty="0"/>
              <a:t> </a:t>
            </a:r>
            <a:r>
              <a:rPr spc="-160" dirty="0" err="1"/>
              <a:t>osteopetrosis</a:t>
            </a:r>
            <a:endParaRPr spc="-160" dirty="0"/>
          </a:p>
        </p:txBody>
      </p:sp>
      <p:sp>
        <p:nvSpPr>
          <p:cNvPr id="3" name="object 3"/>
          <p:cNvSpPr txBox="1"/>
          <p:nvPr/>
        </p:nvSpPr>
        <p:spPr>
          <a:xfrm>
            <a:off x="395536" y="1558493"/>
            <a:ext cx="7778750" cy="5949706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 algn="l">
              <a:lnSpc>
                <a:spcPts val="346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145" dirty="0" smtClean="0">
                <a:solidFill>
                  <a:srgbClr val="FFC000"/>
                </a:solidFill>
                <a:latin typeface="Arial"/>
                <a:cs typeface="Arial"/>
              </a:rPr>
              <a:t>Plain film  </a:t>
            </a:r>
            <a:r>
              <a:rPr sz="3200" spc="-145" dirty="0" err="1" smtClean="0">
                <a:solidFill>
                  <a:srgbClr val="FFC000"/>
                </a:solidFill>
                <a:latin typeface="Arial"/>
                <a:cs typeface="Arial"/>
              </a:rPr>
              <a:t>radigraphs</a:t>
            </a:r>
            <a:r>
              <a:rPr sz="3200" spc="-145" dirty="0" smtClean="0">
                <a:latin typeface="Arial"/>
                <a:cs typeface="Arial"/>
              </a:rPr>
              <a:t>– </a:t>
            </a:r>
            <a:r>
              <a:rPr sz="3200" spc="-130" dirty="0" smtClean="0">
                <a:latin typeface="Arial"/>
                <a:cs typeface="Arial"/>
              </a:rPr>
              <a:t>reveal </a:t>
            </a:r>
            <a:r>
              <a:rPr sz="3200" spc="-245" dirty="0" smtClean="0">
                <a:latin typeface="Arial"/>
                <a:cs typeface="Arial"/>
              </a:rPr>
              <a:t>a </a:t>
            </a:r>
            <a:r>
              <a:rPr sz="3200" spc="-90" dirty="0" smtClean="0">
                <a:latin typeface="Arial"/>
                <a:cs typeface="Arial"/>
              </a:rPr>
              <a:t>diffuse</a:t>
            </a:r>
            <a:r>
              <a:rPr sz="3200" spc="-200" dirty="0" smtClean="0">
                <a:latin typeface="Arial"/>
                <a:cs typeface="Arial"/>
              </a:rPr>
              <a:t> </a:t>
            </a:r>
            <a:r>
              <a:rPr sz="3200" spc="-155" dirty="0" smtClean="0">
                <a:latin typeface="Arial"/>
                <a:cs typeface="Arial"/>
              </a:rPr>
              <a:t>increased  </a:t>
            </a:r>
            <a:r>
              <a:rPr sz="3200" spc="-90" dirty="0" err="1" smtClean="0">
                <a:latin typeface="Arial"/>
                <a:cs typeface="Arial"/>
              </a:rPr>
              <a:t>radiopacity</a:t>
            </a:r>
            <a:r>
              <a:rPr sz="3200" spc="-9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of </a:t>
            </a:r>
            <a:r>
              <a:rPr sz="3200" spc="-90" dirty="0" smtClean="0">
                <a:latin typeface="Arial"/>
                <a:cs typeface="Arial"/>
              </a:rPr>
              <a:t>medullary </a:t>
            </a:r>
            <a:r>
              <a:rPr sz="3200" spc="-65" dirty="0" smtClean="0">
                <a:latin typeface="Arial"/>
                <a:cs typeface="Arial"/>
              </a:rPr>
              <a:t>portions </a:t>
            </a:r>
            <a:r>
              <a:rPr sz="3200" spc="-5" dirty="0" smtClean="0">
                <a:latin typeface="Arial"/>
                <a:cs typeface="Arial"/>
              </a:rPr>
              <a:t>of</a:t>
            </a:r>
            <a:r>
              <a:rPr sz="3200" spc="-550" dirty="0" smtClean="0">
                <a:latin typeface="Arial"/>
                <a:cs typeface="Arial"/>
              </a:rPr>
              <a:t> </a:t>
            </a:r>
            <a:r>
              <a:rPr sz="3200" spc="-125" dirty="0" smtClean="0">
                <a:latin typeface="Arial"/>
                <a:cs typeface="Arial"/>
              </a:rPr>
              <a:t>bone</a:t>
            </a:r>
            <a:endParaRPr sz="3200" dirty="0" smtClean="0">
              <a:latin typeface="Arial"/>
              <a:cs typeface="Arial"/>
            </a:endParaRPr>
          </a:p>
          <a:p>
            <a:pPr marL="12700" marR="1790064" algn="l">
              <a:lnSpc>
                <a:spcPts val="4220"/>
              </a:lnSpc>
              <a:spcBef>
                <a:spcPts val="1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30" dirty="0" smtClean="0">
                <a:solidFill>
                  <a:srgbClr val="FFC000"/>
                </a:solidFill>
                <a:latin typeface="Arial"/>
                <a:cs typeface="Arial"/>
              </a:rPr>
              <a:t>Symptomatic </a:t>
            </a:r>
            <a:r>
              <a:rPr sz="3200" spc="-114" dirty="0">
                <a:solidFill>
                  <a:srgbClr val="FFC000"/>
                </a:solidFill>
                <a:latin typeface="Arial"/>
                <a:cs typeface="Arial"/>
              </a:rPr>
              <a:t>patients</a:t>
            </a:r>
            <a:r>
              <a:rPr sz="3200" spc="-114" dirty="0">
                <a:latin typeface="Arial"/>
                <a:cs typeface="Arial"/>
              </a:rPr>
              <a:t>—bone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110" dirty="0" smtClean="0">
                <a:latin typeface="Arial"/>
                <a:cs typeface="Arial"/>
              </a:rPr>
              <a:t>pain </a:t>
            </a:r>
            <a:r>
              <a:rPr sz="3200" spc="-225" dirty="0">
                <a:solidFill>
                  <a:srgbClr val="00B0F0"/>
                </a:solidFill>
                <a:latin typeface="Arial"/>
                <a:cs typeface="Arial"/>
              </a:rPr>
              <a:t>Two </a:t>
            </a:r>
            <a:r>
              <a:rPr sz="3200" spc="-70" dirty="0">
                <a:solidFill>
                  <a:srgbClr val="00B0F0"/>
                </a:solidFill>
                <a:latin typeface="Arial"/>
                <a:cs typeface="Arial"/>
              </a:rPr>
              <a:t>major</a:t>
            </a:r>
            <a:r>
              <a:rPr sz="3200" spc="-1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3200" spc="-110" dirty="0" smtClean="0">
                <a:solidFill>
                  <a:srgbClr val="00B0F0"/>
                </a:solidFill>
                <a:latin typeface="Arial"/>
                <a:cs typeface="Arial"/>
              </a:rPr>
              <a:t>variants</a:t>
            </a:r>
            <a:endParaRPr sz="32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527685" indent="-514984" algn="l">
              <a:lnSpc>
                <a:spcPct val="100000"/>
              </a:lnSpc>
              <a:spcBef>
                <a:spcPts val="190"/>
              </a:spcBef>
              <a:buFont typeface="Wingdings" pitchFamily="2" charset="2"/>
              <a:buChar char="q"/>
              <a:tabLst>
                <a:tab pos="528320" algn="l"/>
              </a:tabLst>
            </a:pPr>
            <a:r>
              <a:rPr lang="en-US" sz="3200" b="1" spc="-160" dirty="0" smtClean="0">
                <a:solidFill>
                  <a:srgbClr val="92D050"/>
                </a:solidFill>
                <a:latin typeface="Trebuchet MS"/>
                <a:cs typeface="Trebuchet MS"/>
              </a:rPr>
              <a:t>with </a:t>
            </a:r>
            <a:r>
              <a:rPr lang="en-US" sz="3200" b="1" spc="-150" dirty="0" smtClean="0">
                <a:solidFill>
                  <a:srgbClr val="92D050"/>
                </a:solidFill>
                <a:latin typeface="Trebuchet MS"/>
                <a:cs typeface="Trebuchet MS"/>
              </a:rPr>
              <a:t>CN </a:t>
            </a:r>
            <a:r>
              <a:rPr lang="en-US" sz="3200" b="1" spc="-140" dirty="0" smtClean="0">
                <a:solidFill>
                  <a:srgbClr val="92D050"/>
                </a:solidFill>
                <a:latin typeface="Trebuchet MS"/>
                <a:cs typeface="Trebuchet MS"/>
              </a:rPr>
              <a:t>compression</a:t>
            </a:r>
            <a:r>
              <a:rPr lang="en-US" sz="3200" spc="-140" dirty="0" smtClean="0">
                <a:solidFill>
                  <a:srgbClr val="92D050"/>
                </a:solidFill>
                <a:latin typeface="Arial"/>
                <a:cs typeface="Arial"/>
              </a:rPr>
              <a:t>: rarely </a:t>
            </a:r>
            <a:r>
              <a:rPr lang="en-US" sz="3200" spc="-100" dirty="0" smtClean="0">
                <a:solidFill>
                  <a:srgbClr val="92D050"/>
                </a:solidFill>
                <a:latin typeface="Arial"/>
                <a:cs typeface="Arial"/>
              </a:rPr>
              <a:t>fractures</a:t>
            </a:r>
            <a:r>
              <a:rPr lang="en-US" sz="3200" spc="-370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lang="en-US" sz="3200" spc="-135" dirty="0" smtClean="0">
                <a:solidFill>
                  <a:srgbClr val="92D050"/>
                </a:solidFill>
                <a:latin typeface="Arial"/>
                <a:cs typeface="Arial"/>
              </a:rPr>
              <a:t>occur</a:t>
            </a:r>
            <a:endParaRPr lang="en-US" sz="3200" dirty="0" smtClean="0">
              <a:solidFill>
                <a:srgbClr val="92D050"/>
              </a:solidFill>
              <a:latin typeface="Arial"/>
              <a:cs typeface="Arial"/>
            </a:endParaRPr>
          </a:p>
          <a:p>
            <a:pPr marL="457200" marR="374650" indent="-457200" algn="l">
              <a:lnSpc>
                <a:spcPct val="90000"/>
              </a:lnSpc>
              <a:spcBef>
                <a:spcPts val="765"/>
              </a:spcBef>
              <a:buFont typeface="Wingdings" pitchFamily="2" charset="2"/>
              <a:buChar char="q"/>
              <a:tabLst>
                <a:tab pos="435609" algn="l"/>
              </a:tabLst>
            </a:pPr>
            <a:r>
              <a:rPr lang="en-US" sz="3200" b="1" spc="-155" dirty="0" smtClean="0">
                <a:solidFill>
                  <a:srgbClr val="92D050"/>
                </a:solidFill>
                <a:latin typeface="Trebuchet MS"/>
                <a:cs typeface="Trebuchet MS"/>
              </a:rPr>
              <a:t>without CN compression</a:t>
            </a:r>
            <a:r>
              <a:rPr lang="en-US" sz="3200" spc="-155" dirty="0" smtClean="0">
                <a:solidFill>
                  <a:srgbClr val="92D050"/>
                </a:solidFill>
                <a:latin typeface="Arial"/>
                <a:cs typeface="Arial"/>
              </a:rPr>
              <a:t>: </a:t>
            </a:r>
            <a:r>
              <a:rPr lang="en-US" sz="3200" spc="-100" dirty="0" smtClean="0">
                <a:solidFill>
                  <a:srgbClr val="92D050"/>
                </a:solidFill>
                <a:latin typeface="Arial"/>
                <a:cs typeface="Arial"/>
              </a:rPr>
              <a:t>fractures  </a:t>
            </a:r>
            <a:r>
              <a:rPr lang="en-US" sz="3200" spc="-114" dirty="0" smtClean="0">
                <a:solidFill>
                  <a:srgbClr val="92D050"/>
                </a:solidFill>
                <a:latin typeface="Arial"/>
                <a:cs typeface="Arial"/>
              </a:rPr>
              <a:t>common.</a:t>
            </a:r>
          </a:p>
          <a:p>
            <a:pPr marL="457200" marR="374650" indent="-457200" algn="l">
              <a:lnSpc>
                <a:spcPct val="90000"/>
              </a:lnSpc>
              <a:spcBef>
                <a:spcPts val="765"/>
              </a:spcBef>
              <a:buFont typeface="Wingdings" pitchFamily="2" charset="2"/>
              <a:buChar char="q"/>
              <a:tabLst>
                <a:tab pos="435609" algn="l"/>
              </a:tabLst>
            </a:pPr>
            <a:r>
              <a:rPr sz="3200" spc="-114" dirty="0" smtClean="0">
                <a:solidFill>
                  <a:srgbClr val="FFC000"/>
                </a:solidFill>
                <a:latin typeface="Arial"/>
                <a:cs typeface="Arial"/>
              </a:rPr>
              <a:t>mandible </a:t>
            </a:r>
            <a:r>
              <a:rPr sz="3200" spc="-105" dirty="0" err="1" smtClean="0">
                <a:solidFill>
                  <a:srgbClr val="FFC000"/>
                </a:solidFill>
                <a:latin typeface="Arial"/>
                <a:cs typeface="Arial"/>
              </a:rPr>
              <a:t>osteop</a:t>
            </a:r>
            <a:r>
              <a:rPr lang="en-US" sz="3200" spc="-105" dirty="0" err="1" smtClean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3200" spc="-105" dirty="0" err="1" smtClean="0">
                <a:solidFill>
                  <a:srgbClr val="FFC000"/>
                </a:solidFill>
                <a:latin typeface="Arial"/>
                <a:cs typeface="Arial"/>
              </a:rPr>
              <a:t>trosis</a:t>
            </a:r>
            <a:r>
              <a:rPr sz="3200" spc="-105" dirty="0" smtClean="0">
                <a:solidFill>
                  <a:srgbClr val="FFC000"/>
                </a:solidFill>
                <a:latin typeface="Arial"/>
                <a:cs typeface="Arial"/>
              </a:rPr>
              <a:t>:  </a:t>
            </a:r>
            <a:r>
              <a:rPr sz="3200" spc="-105" dirty="0" err="1" smtClean="0">
                <a:solidFill>
                  <a:srgbClr val="92D050"/>
                </a:solidFill>
                <a:latin typeface="Arial"/>
                <a:cs typeface="Arial"/>
              </a:rPr>
              <a:t>complications:fractures</a:t>
            </a:r>
            <a:r>
              <a:rPr sz="3200" spc="-105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3200" spc="-150" dirty="0" smtClean="0">
                <a:solidFill>
                  <a:srgbClr val="92D050"/>
                </a:solidFill>
                <a:latin typeface="Arial"/>
                <a:cs typeface="Arial"/>
              </a:rPr>
              <a:t>and </a:t>
            </a:r>
            <a:r>
              <a:rPr sz="3200" spc="-100" dirty="0" err="1" smtClean="0">
                <a:solidFill>
                  <a:srgbClr val="92D050"/>
                </a:solidFill>
                <a:latin typeface="Arial"/>
                <a:cs typeface="Arial"/>
              </a:rPr>
              <a:t>osteomyelitis</a:t>
            </a:r>
            <a:r>
              <a:rPr sz="3200" spc="-100" dirty="0" smtClean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3200" spc="-40" dirty="0" smtClean="0">
                <a:solidFill>
                  <a:srgbClr val="92D050"/>
                </a:solidFill>
                <a:latin typeface="Arial"/>
                <a:cs typeface="Arial"/>
              </a:rPr>
              <a:t>after </a:t>
            </a:r>
            <a:r>
              <a:rPr sz="3200" spc="5" dirty="0" smtClean="0">
                <a:solidFill>
                  <a:srgbClr val="92D050"/>
                </a:solidFill>
                <a:latin typeface="Arial"/>
                <a:cs typeface="Arial"/>
              </a:rPr>
              <a:t>tooth</a:t>
            </a:r>
            <a:r>
              <a:rPr sz="3200" spc="-285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3200" spc="-75" dirty="0" smtClean="0">
                <a:solidFill>
                  <a:srgbClr val="92D050"/>
                </a:solidFill>
                <a:latin typeface="Arial"/>
                <a:cs typeface="Arial"/>
              </a:rPr>
              <a:t>extraction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/>
              </a:rPr>
              <a:t>Contents</a:t>
            </a:r>
            <a:endParaRPr lang="ar-IQ" u="sng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i="1" dirty="0" smtClean="0"/>
              <a:t>History</a:t>
            </a:r>
          </a:p>
          <a:p>
            <a:pPr algn="l">
              <a:buFont typeface="Wingdings" pitchFamily="2" charset="2"/>
              <a:buChar char="Ø"/>
            </a:pPr>
            <a:r>
              <a:rPr lang="en-US" i="1" dirty="0" smtClean="0"/>
              <a:t>Definition</a:t>
            </a:r>
          </a:p>
          <a:p>
            <a:pPr algn="l">
              <a:buFont typeface="Wingdings" pitchFamily="2" charset="2"/>
              <a:buChar char="Ø"/>
            </a:pPr>
            <a:r>
              <a:rPr lang="en-US" i="1" dirty="0" smtClean="0"/>
              <a:t>Clinical Features</a:t>
            </a:r>
          </a:p>
          <a:p>
            <a:pPr algn="l">
              <a:buFont typeface="Wingdings" pitchFamily="2" charset="2"/>
              <a:buChar char="Ø"/>
            </a:pPr>
            <a:r>
              <a:rPr lang="en-US" i="1" dirty="0" smtClean="0"/>
              <a:t>Mutations associated with it</a:t>
            </a:r>
          </a:p>
          <a:p>
            <a:pPr algn="l">
              <a:buFont typeface="Wingdings" pitchFamily="2" charset="2"/>
              <a:buChar char="Ø"/>
            </a:pPr>
            <a:r>
              <a:rPr lang="en-US" i="1" dirty="0" smtClean="0"/>
              <a:t>Primary Mechanism involved</a:t>
            </a:r>
          </a:p>
          <a:p>
            <a:pPr algn="l">
              <a:buFont typeface="Wingdings" pitchFamily="2" charset="2"/>
              <a:buChar char="Ø"/>
            </a:pPr>
            <a:r>
              <a:rPr lang="en-US" i="1" dirty="0" smtClean="0"/>
              <a:t>It’s Clinical Variants</a:t>
            </a:r>
          </a:p>
          <a:p>
            <a:pPr algn="l">
              <a:buFont typeface="Wingdings" pitchFamily="2" charset="2"/>
              <a:buChar char="Ø"/>
            </a:pPr>
            <a:r>
              <a:rPr lang="en-US" i="1" dirty="0" smtClean="0"/>
              <a:t>Therapeutic Options</a:t>
            </a:r>
          </a:p>
          <a:p>
            <a:pPr algn="l">
              <a:buFont typeface="Wingdings" pitchFamily="2" charset="2"/>
              <a:buChar char="Ø"/>
            </a:pPr>
            <a:r>
              <a:rPr lang="en-US" i="1" dirty="0" smtClean="0"/>
              <a:t>Supportive Measures</a:t>
            </a:r>
          </a:p>
          <a:p>
            <a:pPr algn="l">
              <a:buFont typeface="Wingdings" pitchFamily="2" charset="2"/>
              <a:buChar char="Ø"/>
            </a:pPr>
            <a:r>
              <a:rPr lang="en-US" i="1" dirty="0" smtClean="0"/>
              <a:t>Lab. Findings</a:t>
            </a:r>
          </a:p>
          <a:p>
            <a:pPr algn="l">
              <a:buFont typeface="Wingdings" pitchFamily="2" charset="2"/>
              <a:buChar char="Ø"/>
            </a:pPr>
            <a:r>
              <a:rPr lang="en-US" i="1" dirty="0" smtClean="0"/>
              <a:t>Skeletal X-ray Findings</a:t>
            </a:r>
          </a:p>
          <a:p>
            <a:pPr algn="l">
              <a:buFont typeface="Wingdings" pitchFamily="2" charset="2"/>
              <a:buChar char="Ø"/>
            </a:pPr>
            <a:r>
              <a:rPr lang="en-US" i="1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413594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9157" y="461899"/>
            <a:ext cx="28041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6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7085"/>
            <a:ext cx="3806825" cy="28598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61290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45" dirty="0">
                <a:solidFill>
                  <a:srgbClr val="FF0000"/>
                </a:solidFill>
                <a:latin typeface="Arial"/>
                <a:cs typeface="Arial"/>
              </a:rPr>
              <a:t>Adult </a:t>
            </a:r>
            <a:r>
              <a:rPr sz="2400" spc="-75" dirty="0">
                <a:solidFill>
                  <a:srgbClr val="FF0000"/>
                </a:solidFill>
                <a:latin typeface="Arial"/>
                <a:cs typeface="Arial"/>
              </a:rPr>
              <a:t>osteopetrosis</a:t>
            </a:r>
            <a:r>
              <a:rPr sz="2400" spc="-75" dirty="0">
                <a:latin typeface="Arial"/>
                <a:cs typeface="Arial"/>
              </a:rPr>
              <a:t>-mild  </a:t>
            </a:r>
            <a:r>
              <a:rPr sz="2400" spc="-80" dirty="0">
                <a:latin typeface="Arial"/>
                <a:cs typeface="Arial"/>
              </a:rPr>
              <a:t>severity-long </a:t>
            </a:r>
            <a:r>
              <a:rPr sz="2400" spc="-20" dirty="0">
                <a:latin typeface="Arial"/>
                <a:cs typeface="Arial"/>
              </a:rPr>
              <a:t>term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survival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5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45" dirty="0">
                <a:solidFill>
                  <a:srgbClr val="FF0000"/>
                </a:solidFill>
                <a:latin typeface="Arial"/>
                <a:cs typeface="Arial"/>
              </a:rPr>
              <a:t>Infantile</a:t>
            </a:r>
            <a:r>
              <a:rPr sz="2400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0000"/>
                </a:solidFill>
                <a:latin typeface="Arial"/>
                <a:cs typeface="Arial"/>
              </a:rPr>
              <a:t>osteopetrosis</a:t>
            </a:r>
            <a:r>
              <a:rPr sz="2400" spc="-80" dirty="0">
                <a:latin typeface="Arial"/>
                <a:cs typeface="Arial"/>
              </a:rPr>
              <a:t>-poor  </a:t>
            </a:r>
            <a:r>
              <a:rPr sz="2400" spc="-105" dirty="0">
                <a:latin typeface="Arial"/>
                <a:cs typeface="Arial"/>
              </a:rPr>
              <a:t>prognosis-most </a:t>
            </a:r>
            <a:r>
              <a:rPr sz="2400" spc="-110" dirty="0">
                <a:latin typeface="Arial"/>
                <a:cs typeface="Arial"/>
              </a:rPr>
              <a:t>deaths  </a:t>
            </a:r>
            <a:r>
              <a:rPr sz="2400" spc="-65" dirty="0">
                <a:latin typeface="Arial"/>
                <a:cs typeface="Arial"/>
              </a:rPr>
              <a:t>during </a:t>
            </a:r>
            <a:r>
              <a:rPr sz="2400" spc="-20" dirty="0">
                <a:latin typeface="Arial"/>
                <a:cs typeface="Arial"/>
              </a:rPr>
              <a:t>first </a:t>
            </a:r>
            <a:r>
              <a:rPr sz="2400" spc="-140" dirty="0">
                <a:latin typeface="Arial"/>
                <a:cs typeface="Arial"/>
              </a:rPr>
              <a:t>decade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life</a:t>
            </a:r>
            <a:endParaRPr sz="2400" dirty="0">
              <a:latin typeface="Arial"/>
              <a:cs typeface="Arial"/>
            </a:endParaRPr>
          </a:p>
          <a:p>
            <a:pPr marL="355600" marR="249554" indent="-342900">
              <a:lnSpc>
                <a:spcPct val="90000"/>
              </a:lnSpc>
              <a:spcBef>
                <a:spcPts val="5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5" dirty="0">
                <a:latin typeface="Arial"/>
                <a:cs typeface="Arial"/>
              </a:rPr>
              <a:t>Bone </a:t>
            </a:r>
            <a:r>
              <a:rPr sz="2400" spc="-55" dirty="0">
                <a:latin typeface="Arial"/>
                <a:cs typeface="Arial"/>
              </a:rPr>
              <a:t>marrow  </a:t>
            </a:r>
            <a:r>
              <a:rPr sz="2400" spc="-60" dirty="0">
                <a:latin typeface="Arial"/>
                <a:cs typeface="Arial"/>
              </a:rPr>
              <a:t>transplantation </a:t>
            </a:r>
            <a:r>
              <a:rPr sz="2400" spc="-65" dirty="0">
                <a:latin typeface="Arial"/>
                <a:cs typeface="Arial"/>
              </a:rPr>
              <a:t>only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hope 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cure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1577085"/>
            <a:ext cx="3867150" cy="50374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40" dirty="0">
                <a:solidFill>
                  <a:srgbClr val="92D050"/>
                </a:solidFill>
                <a:latin typeface="Trebuchet MS"/>
                <a:cs typeface="Trebuchet MS"/>
              </a:rPr>
              <a:t>Other </a:t>
            </a:r>
            <a:r>
              <a:rPr sz="2400" b="1" spc="-130" dirty="0">
                <a:solidFill>
                  <a:srgbClr val="92D050"/>
                </a:solidFill>
                <a:latin typeface="Trebuchet MS"/>
                <a:cs typeface="Trebuchet MS"/>
              </a:rPr>
              <a:t>therapies</a:t>
            </a:r>
            <a:r>
              <a:rPr sz="2400" spc="-130" dirty="0">
                <a:latin typeface="Arial"/>
                <a:cs typeface="Arial"/>
              </a:rPr>
              <a:t>: </a:t>
            </a:r>
            <a:r>
              <a:rPr sz="2400" spc="-30" dirty="0">
                <a:latin typeface="Arial"/>
                <a:cs typeface="Arial"/>
              </a:rPr>
              <a:t>interferron  </a:t>
            </a:r>
            <a:r>
              <a:rPr sz="2400" spc="-140" dirty="0">
                <a:latin typeface="Arial"/>
                <a:cs typeface="Arial"/>
              </a:rPr>
              <a:t>gama-1b </a:t>
            </a:r>
            <a:r>
              <a:rPr sz="2400" spc="-60" dirty="0">
                <a:latin typeface="Arial"/>
                <a:cs typeface="Arial"/>
              </a:rPr>
              <a:t>incombination 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65" dirty="0">
                <a:latin typeface="Arial"/>
                <a:cs typeface="Arial"/>
              </a:rPr>
              <a:t>calcitriol-reduce </a:t>
            </a:r>
            <a:r>
              <a:rPr sz="2400" spc="-95" dirty="0">
                <a:latin typeface="Arial"/>
                <a:cs typeface="Arial"/>
              </a:rPr>
              <a:t>bone  </a:t>
            </a:r>
            <a:r>
              <a:rPr sz="2400" spc="-155" dirty="0">
                <a:latin typeface="Arial"/>
                <a:cs typeface="Arial"/>
              </a:rPr>
              <a:t>mass,decrease </a:t>
            </a:r>
            <a:r>
              <a:rPr sz="2400" spc="-70" dirty="0">
                <a:latin typeface="Arial"/>
                <a:cs typeface="Arial"/>
              </a:rPr>
              <a:t>infections,  </a:t>
            </a:r>
            <a:r>
              <a:rPr sz="2400" spc="-85" dirty="0">
                <a:latin typeface="Arial"/>
                <a:cs typeface="Arial"/>
              </a:rPr>
              <a:t>lowers </a:t>
            </a:r>
            <a:r>
              <a:rPr sz="2400" spc="-90" dirty="0">
                <a:latin typeface="Arial"/>
                <a:cs typeface="Arial"/>
              </a:rPr>
              <a:t>nerve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compressions</a:t>
            </a:r>
            <a:endParaRPr sz="2400" dirty="0">
              <a:latin typeface="Arial"/>
              <a:cs typeface="Arial"/>
            </a:endParaRPr>
          </a:p>
          <a:p>
            <a:pPr marL="355600" marR="249554" indent="-342900">
              <a:lnSpc>
                <a:spcPct val="9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95" dirty="0">
                <a:solidFill>
                  <a:srgbClr val="92D050"/>
                </a:solidFill>
                <a:latin typeface="Arial"/>
                <a:cs typeface="Arial"/>
              </a:rPr>
              <a:t>Others</a:t>
            </a:r>
            <a:r>
              <a:rPr sz="2400" spc="-95" dirty="0">
                <a:latin typeface="Arial"/>
                <a:cs typeface="Arial"/>
              </a:rPr>
              <a:t>: </a:t>
            </a:r>
            <a:r>
              <a:rPr sz="2400" spc="-60" dirty="0">
                <a:latin typeface="Arial"/>
                <a:cs typeface="Arial"/>
              </a:rPr>
              <a:t>corticosteroid  </a:t>
            </a:r>
            <a:r>
              <a:rPr sz="2400" spc="-50" dirty="0" smtClean="0">
                <a:latin typeface="Arial"/>
                <a:cs typeface="Arial"/>
              </a:rPr>
              <a:t>administration(</a:t>
            </a:r>
            <a:r>
              <a:rPr sz="2400" spc="-50" dirty="0" smtClean="0">
                <a:solidFill>
                  <a:srgbClr val="FFC000"/>
                </a:solidFill>
                <a:latin typeface="Arial"/>
                <a:cs typeface="Arial"/>
              </a:rPr>
              <a:t>to</a:t>
            </a:r>
            <a:r>
              <a:rPr sz="2400" spc="-150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C000"/>
                </a:solidFill>
                <a:latin typeface="Arial"/>
                <a:cs typeface="Arial"/>
              </a:rPr>
              <a:t>increase  </a:t>
            </a:r>
            <a:r>
              <a:rPr sz="2400" spc="-70" dirty="0">
                <a:solidFill>
                  <a:srgbClr val="FFC000"/>
                </a:solidFill>
                <a:latin typeface="Arial"/>
                <a:cs typeface="Arial"/>
              </a:rPr>
              <a:t>circulating </a:t>
            </a:r>
            <a:r>
              <a:rPr sz="2400" spc="-425" dirty="0" smtClean="0">
                <a:solidFill>
                  <a:srgbClr val="FFC000"/>
                </a:solidFill>
                <a:latin typeface="Arial"/>
                <a:cs typeface="Arial"/>
              </a:rPr>
              <a:t>RBCS </a:t>
            </a:r>
            <a:r>
              <a:rPr sz="2400" spc="-114" dirty="0" smtClean="0">
                <a:solidFill>
                  <a:srgbClr val="FFC000"/>
                </a:solidFill>
                <a:latin typeface="Arial"/>
                <a:cs typeface="Arial"/>
              </a:rPr>
              <a:t>and  </a:t>
            </a:r>
            <a:r>
              <a:rPr sz="2400" spc="-65" dirty="0">
                <a:solidFill>
                  <a:srgbClr val="FFC000"/>
                </a:solidFill>
                <a:latin typeface="Arial"/>
                <a:cs typeface="Arial"/>
              </a:rPr>
              <a:t>platelets</a:t>
            </a:r>
            <a:r>
              <a:rPr sz="2400" spc="-65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0" dirty="0">
                <a:latin typeface="Arial"/>
                <a:cs typeface="Arial"/>
              </a:rPr>
              <a:t>Parathormone</a:t>
            </a:r>
            <a:endParaRPr sz="2400" dirty="0">
              <a:latin typeface="Arial"/>
              <a:cs typeface="Arial"/>
            </a:endParaRPr>
          </a:p>
          <a:p>
            <a:pPr marL="355600" marR="1070610" indent="-342900">
              <a:lnSpc>
                <a:spcPts val="259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14" dirty="0">
                <a:latin typeface="Arial"/>
                <a:cs typeface="Arial"/>
              </a:rPr>
              <a:t>Macrophage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colony  </a:t>
            </a:r>
            <a:r>
              <a:rPr sz="2400" spc="-55" dirty="0">
                <a:latin typeface="Arial"/>
                <a:cs typeface="Arial"/>
              </a:rPr>
              <a:t>stimulating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factor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0" dirty="0">
                <a:latin typeface="Arial"/>
                <a:cs typeface="Arial"/>
              </a:rPr>
              <a:t>Erythropoietin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70" dirty="0">
                <a:latin typeface="Arial"/>
                <a:cs typeface="Arial"/>
              </a:rPr>
              <a:t>Limiting </a:t>
            </a:r>
            <a:r>
              <a:rPr sz="2400" spc="-100" dirty="0">
                <a:latin typeface="Arial"/>
                <a:cs typeface="Arial"/>
              </a:rPr>
              <a:t>calcium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intake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98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4460" y="461899"/>
            <a:ext cx="48133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Supportive</a:t>
            </a:r>
            <a:r>
              <a:rPr spc="-285" dirty="0"/>
              <a:t> </a:t>
            </a:r>
            <a:r>
              <a:rPr spc="-260" dirty="0"/>
              <a:t>measures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778750" cy="3271407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 algn="l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85" dirty="0">
                <a:solidFill>
                  <a:srgbClr val="92D050"/>
                </a:solidFill>
                <a:latin typeface="Arial"/>
                <a:cs typeface="Arial"/>
              </a:rPr>
              <a:t>Transfusions</a:t>
            </a:r>
            <a:endParaRPr sz="3200" dirty="0">
              <a:solidFill>
                <a:srgbClr val="92D050"/>
              </a:solidFill>
              <a:latin typeface="Arial"/>
              <a:cs typeface="Arial"/>
            </a:endParaRPr>
          </a:p>
          <a:p>
            <a:pPr marL="355600" indent="-342900" algn="l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75" dirty="0">
                <a:solidFill>
                  <a:srgbClr val="92D050"/>
                </a:solidFill>
                <a:latin typeface="Arial"/>
                <a:cs typeface="Arial"/>
              </a:rPr>
              <a:t>Antibiotics</a:t>
            </a:r>
            <a:endParaRPr sz="3200" dirty="0">
              <a:solidFill>
                <a:srgbClr val="92D050"/>
              </a:solidFill>
              <a:latin typeface="Arial"/>
              <a:cs typeface="Arial"/>
            </a:endParaRPr>
          </a:p>
          <a:p>
            <a:pPr marL="355600" marR="5080" indent="-342900" algn="l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0" dirty="0">
                <a:solidFill>
                  <a:srgbClr val="92D050"/>
                </a:solidFill>
                <a:latin typeface="Arial"/>
                <a:cs typeface="Arial"/>
              </a:rPr>
              <a:t>Osteomyelitis </a:t>
            </a:r>
            <a:r>
              <a:rPr sz="3200" spc="-5" dirty="0">
                <a:solidFill>
                  <a:srgbClr val="92D050"/>
                </a:solidFill>
                <a:latin typeface="Arial"/>
                <a:cs typeface="Arial"/>
              </a:rPr>
              <a:t>of </a:t>
            </a:r>
            <a:r>
              <a:rPr sz="3200" spc="-135" dirty="0">
                <a:solidFill>
                  <a:srgbClr val="92D050"/>
                </a:solidFill>
                <a:latin typeface="Arial"/>
                <a:cs typeface="Arial"/>
              </a:rPr>
              <a:t>jaws:  </a:t>
            </a:r>
            <a:r>
              <a:rPr sz="3200" spc="-95" dirty="0">
                <a:latin typeface="Arial"/>
                <a:cs typeface="Arial"/>
              </a:rPr>
              <a:t>drainage,debridement,culture </a:t>
            </a:r>
            <a:r>
              <a:rPr sz="3200" spc="20" dirty="0">
                <a:latin typeface="Arial"/>
                <a:cs typeface="Arial"/>
              </a:rPr>
              <a:t>with  </a:t>
            </a:r>
            <a:r>
              <a:rPr sz="3200" spc="-95" dirty="0">
                <a:latin typeface="Arial"/>
                <a:cs typeface="Arial"/>
              </a:rPr>
              <a:t>sensitivity,appropriate </a:t>
            </a:r>
            <a:r>
              <a:rPr sz="3200" spc="-45" dirty="0">
                <a:latin typeface="Arial"/>
                <a:cs typeface="Arial"/>
              </a:rPr>
              <a:t>antibiotic </a:t>
            </a:r>
            <a:r>
              <a:rPr sz="3200" spc="-90" dirty="0">
                <a:latin typeface="Arial"/>
                <a:cs typeface="Arial"/>
              </a:rPr>
              <a:t>therapy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and  </a:t>
            </a:r>
            <a:r>
              <a:rPr sz="3200" spc="-80" dirty="0">
                <a:latin typeface="Arial"/>
                <a:cs typeface="Arial"/>
              </a:rPr>
              <a:t>reconstruction </a:t>
            </a:r>
            <a:r>
              <a:rPr sz="3200" spc="50" dirty="0">
                <a:latin typeface="Arial"/>
                <a:cs typeface="Arial"/>
              </a:rPr>
              <a:t>if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200" dirty="0" smtClean="0">
                <a:latin typeface="Arial"/>
                <a:cs typeface="Arial"/>
              </a:rPr>
              <a:t>necessary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657" y="192150"/>
            <a:ext cx="62509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3550" marR="5080" indent="-1721485">
              <a:lnSpc>
                <a:spcPct val="100000"/>
              </a:lnSpc>
              <a:spcBef>
                <a:spcPts val="95"/>
              </a:spcBef>
            </a:pPr>
            <a:r>
              <a:rPr sz="4000" spc="-204" dirty="0"/>
              <a:t>Radiographic </a:t>
            </a:r>
            <a:r>
              <a:rPr sz="4000" spc="-130" dirty="0"/>
              <a:t>findings</a:t>
            </a:r>
            <a:r>
              <a:rPr sz="4000" spc="-250" dirty="0"/>
              <a:t> </a:t>
            </a:r>
            <a:r>
              <a:rPr sz="4000" spc="-60" dirty="0" smtClean="0"/>
              <a:t>infantile  </a:t>
            </a:r>
            <a:r>
              <a:rPr sz="4000" spc="-150" dirty="0" err="1" smtClean="0"/>
              <a:t>osteopetrosis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43654" cy="14843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endParaRPr lang="ar-IQ" sz="2800" spc="-145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endParaRPr lang="ar-IQ" sz="2800" spc="-145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endParaRPr lang="ar-IQ" sz="2800" spc="-145" dirty="0" smtClean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576" y="2211050"/>
            <a:ext cx="7992888" cy="464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bd alsalam\Desktop\1-s2_0-S101051821000199X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8136904" cy="65253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76784"/>
            <a:ext cx="5943600" cy="5311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5513019"/>
            <a:ext cx="824610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Lateral radiograph of the skull reveals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diffuse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thickening of the calvarium,  most significant 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region of the occiput. The partially visualized</a:t>
            </a:r>
            <a:r>
              <a:rPr sz="20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upper  cervical vertebrae and maxilla are also dense and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thickened.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304800"/>
            <a:ext cx="5181600" cy="5154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4363" y="5690412"/>
            <a:ext cx="8224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 smtClean="0">
                <a:solidFill>
                  <a:srgbClr val="FFFFFF"/>
                </a:solidFill>
                <a:latin typeface="Arial"/>
                <a:cs typeface="Arial"/>
              </a:rPr>
              <a:t>Sagittal</a:t>
            </a:r>
            <a:r>
              <a:rPr lang="en-US" spc="-5" dirty="0" smtClean="0">
                <a:solidFill>
                  <a:srgbClr val="FFFFFF"/>
                </a:solidFill>
                <a:latin typeface="Arial"/>
                <a:cs typeface="Arial"/>
              </a:rPr>
              <a:t> T1-weighted </a:t>
            </a:r>
            <a:r>
              <a:rPr sz="1800" spc="-5" dirty="0" smtClean="0">
                <a:solidFill>
                  <a:srgbClr val="FFFFFF"/>
                </a:solidFill>
                <a:latin typeface="Arial"/>
                <a:cs typeface="Arial"/>
              </a:rPr>
              <a:t>MR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image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shows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thickening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 calvaria and facial bones 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hypointensity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skull and cervical vertebra, and cerebellar tonsillar</a:t>
            </a:r>
            <a:r>
              <a:rPr sz="1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ectopia.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5819343"/>
            <a:ext cx="74250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 smtClean="0">
                <a:solidFill>
                  <a:srgbClr val="FFFFFF"/>
                </a:solidFill>
                <a:latin typeface="Arial"/>
                <a:cs typeface="Arial"/>
              </a:rPr>
              <a:t>Axial </a:t>
            </a:r>
            <a:r>
              <a:rPr lang="en-US" spc="-5" dirty="0" smtClean="0">
                <a:solidFill>
                  <a:srgbClr val="FFFFFF"/>
                </a:solidFill>
                <a:latin typeface="Arial"/>
                <a:cs typeface="Arial"/>
              </a:rPr>
              <a:t>T2-weighted </a:t>
            </a:r>
            <a:r>
              <a:rPr sz="1800" spc="-5" dirty="0" smtClean="0">
                <a:solidFill>
                  <a:srgbClr val="FFFFFF"/>
                </a:solidFill>
                <a:latin typeface="Arial"/>
                <a:cs typeface="Arial"/>
              </a:rPr>
              <a:t>image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shows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optic canal stenosis and optic</a:t>
            </a:r>
            <a:r>
              <a:rPr sz="18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nerve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atrophy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152400"/>
            <a:ext cx="5105400" cy="5593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0432" y="943355"/>
            <a:ext cx="6763511" cy="4713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327" y="6061964"/>
            <a:ext cx="8216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Severe bilateral optic canal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narrowing (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arrows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 a </a:t>
            </a:r>
            <a:r>
              <a:rPr lang="en-US" spc="-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800" spc="-10" dirty="0" smtClean="0">
                <a:solidFill>
                  <a:srgbClr val="FFFFFF"/>
                </a:solidFill>
                <a:latin typeface="Arial"/>
                <a:cs typeface="Arial"/>
              </a:rPr>
              <a:t>yr-old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patient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800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loss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vision in the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left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eye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 20/80 visual acuity in the right</a:t>
            </a:r>
            <a:r>
              <a:rPr sz="18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eye.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5131689"/>
            <a:ext cx="83108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Spine radiographs reveal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classic </a:t>
            </a:r>
            <a:r>
              <a:rPr sz="1800" spc="-10" dirty="0">
                <a:solidFill>
                  <a:srgbClr val="FFC000"/>
                </a:solidFill>
                <a:latin typeface="Arial"/>
                <a:cs typeface="Arial"/>
              </a:rPr>
              <a:t>sandwich </a:t>
            </a:r>
            <a:r>
              <a:rPr sz="1800" spc="-5" dirty="0">
                <a:solidFill>
                  <a:srgbClr val="FFC000"/>
                </a:solidFill>
                <a:latin typeface="Arial"/>
                <a:cs typeface="Arial"/>
              </a:rPr>
              <a:t>vertebrae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 err="1">
                <a:solidFill>
                  <a:srgbClr val="FFFFFF"/>
                </a:solidFill>
                <a:latin typeface="Arial"/>
                <a:cs typeface="Arial"/>
              </a:rPr>
              <a:t>osteopetrosis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red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arrows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).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This is manifested as thickening and sclerosis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vertebral endplates,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bone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adjacent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endplates.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65214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There is also marked thickening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 posterior vertebrae (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yellow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arrows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),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especially in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vertebral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arch.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199644"/>
            <a:ext cx="6124956" cy="4885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65747" y="1043939"/>
            <a:ext cx="2778251" cy="405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2737"/>
            <a:ext cx="82089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Osteopetrosis</a:t>
            </a:r>
            <a:r>
              <a:rPr lang="en-US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Disease  History             </a:t>
            </a: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Osteopetrosis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was first described , by a German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radiologist Albers-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Schönberg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                                  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581">
        <p14:vortex/>
      </p:transition>
    </mc:Choice>
    <mc:Fallback xmlns="">
      <p:transition spd="slow" advTm="45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5856223"/>
            <a:ext cx="8178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Chest radiograph obtained in an infant demonstrates overall increased density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 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osseous structures due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 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accumulation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immature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bone.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175260"/>
            <a:ext cx="5486400" cy="5637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7975" y="5209794"/>
            <a:ext cx="45205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Generalized increased density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 bones  and alternating areas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increased and  decreased density in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5" dirty="0" err="1" smtClean="0">
                <a:solidFill>
                  <a:srgbClr val="FFFFFF"/>
                </a:solidFill>
                <a:latin typeface="Arial"/>
                <a:cs typeface="Arial"/>
              </a:rPr>
              <a:t>metaphys</a:t>
            </a:r>
            <a:r>
              <a:rPr lang="en-US" sz="1800" spc="-5" dirty="0" err="1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5" dirty="0" err="1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(bone-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within-bone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appearance).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152398"/>
            <a:ext cx="3733800" cy="6630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792" y="5895543"/>
            <a:ext cx="812673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Densely sclerotic bone </a:t>
            </a:r>
            <a:endParaRPr lang="ar-IQ" sz="18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5" dirty="0" smtClean="0">
                <a:solidFill>
                  <a:srgbClr val="FFFFFF"/>
                </a:solidFill>
                <a:latin typeface="Arial"/>
                <a:cs typeface="Arial"/>
              </a:rPr>
              <a:t>,,,,,</a:t>
            </a:r>
            <a:r>
              <a:rPr sz="1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deformity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 femurs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8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under-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 smtClean="0">
                <a:solidFill>
                  <a:srgbClr val="FFFFFF"/>
                </a:solidFill>
                <a:latin typeface="Arial"/>
                <a:cs typeface="Arial"/>
              </a:rPr>
              <a:t>trabeculation</a:t>
            </a:r>
            <a:r>
              <a:rPr sz="1800" spc="-1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42488" y="1046988"/>
            <a:ext cx="3025140" cy="430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80403" y="2057400"/>
            <a:ext cx="2860548" cy="3308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" y="504444"/>
            <a:ext cx="2857500" cy="4820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d alsalam\Desktop\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1533525"/>
            <a:ext cx="8258175" cy="3790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d alsalam\Desktop\Radiograph of skull shows diffusely increased density (A). Radiograph of bilateral femurs show obliteration of medullary cavity and 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1166813"/>
            <a:ext cx="7362825" cy="4524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bd alsalam\Desktop\1-s2_0-S0278239106011876-g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bd alsalam\Pictures\2-Figure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457950" cy="7228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bd alsalam\Desktop\osteopetrosis-occlusal-radio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1549400"/>
            <a:ext cx="5080000" cy="375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bd alsalam\Desktop\A+panoramic+fi+lm+of+a+patient+with+osteopetrosis;+note+the+increased+density+of+t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bd alsalam\Desktop\skeletal-dysplasias-3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48864" cy="71014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568" y="-141386"/>
            <a:ext cx="6192688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800" spc="-160" dirty="0" err="1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sz="4800" spc="-160" dirty="0" err="1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steopetrosis</a:t>
            </a:r>
            <a:r>
              <a:rPr lang="en-US" sz="4800" spc="-16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     </a:t>
            </a:r>
            <a:br>
              <a:rPr lang="en-US" sz="4800" spc="-16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spc="-16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4800" spc="-160" dirty="0" smtClean="0">
                <a:latin typeface="Aharoni" pitchFamily="2" charset="-79"/>
                <a:cs typeface="Aharoni" pitchFamily="2" charset="-79"/>
              </a:rPr>
            </a:br>
            <a:endParaRPr sz="4800" spc="-16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3370"/>
            <a:ext cx="7598409" cy="40273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338455" indent="-342900">
              <a:lnSpc>
                <a:spcPts val="324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000" spc="-95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sz="3000" spc="-95" dirty="0" smtClean="0">
                <a:solidFill>
                  <a:schemeClr val="bg1"/>
                </a:solidFill>
                <a:latin typeface="Arial"/>
                <a:cs typeface="Arial"/>
              </a:rPr>
              <a:t>Hereditary </a:t>
            </a:r>
            <a:r>
              <a:rPr sz="3000" spc="-125" dirty="0" smtClean="0">
                <a:solidFill>
                  <a:schemeClr val="bg1"/>
                </a:solidFill>
                <a:latin typeface="Arial"/>
                <a:cs typeface="Arial"/>
              </a:rPr>
              <a:t>skeletal </a:t>
            </a:r>
            <a:r>
              <a:rPr sz="3000" spc="-95" dirty="0">
                <a:solidFill>
                  <a:schemeClr val="bg1"/>
                </a:solidFill>
                <a:latin typeface="Arial"/>
                <a:cs typeface="Arial"/>
              </a:rPr>
              <a:t>disorder </a:t>
            </a:r>
            <a:r>
              <a:rPr sz="3000" spc="-125" dirty="0" smtClean="0">
                <a:solidFill>
                  <a:schemeClr val="bg1"/>
                </a:solidFill>
                <a:latin typeface="Arial"/>
                <a:cs typeface="Arial"/>
              </a:rPr>
              <a:t>characteri</a:t>
            </a:r>
            <a:r>
              <a:rPr lang="en-US" sz="3000" spc="-125" dirty="0" smtClean="0">
                <a:solidFill>
                  <a:schemeClr val="bg1"/>
                </a:solidFill>
                <a:latin typeface="Arial"/>
                <a:cs typeface="Arial"/>
              </a:rPr>
              <a:t>z</a:t>
            </a:r>
            <a:r>
              <a:rPr sz="3000" spc="-125" dirty="0" smtClean="0">
                <a:solidFill>
                  <a:schemeClr val="bg1"/>
                </a:solidFill>
                <a:latin typeface="Arial"/>
                <a:cs typeface="Arial"/>
              </a:rPr>
              <a:t>ed</a:t>
            </a:r>
            <a:r>
              <a:rPr sz="3000" spc="-34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000" spc="-130" dirty="0">
                <a:solidFill>
                  <a:schemeClr val="bg1"/>
                </a:solidFill>
                <a:latin typeface="Arial"/>
                <a:cs typeface="Arial"/>
              </a:rPr>
              <a:t>by  marked </a:t>
            </a:r>
            <a:r>
              <a:rPr sz="3000" spc="-155" dirty="0">
                <a:solidFill>
                  <a:schemeClr val="bg1"/>
                </a:solidFill>
                <a:latin typeface="Arial"/>
                <a:cs typeface="Arial"/>
              </a:rPr>
              <a:t>increase </a:t>
            </a:r>
            <a:r>
              <a:rPr sz="3000" spc="-40" dirty="0">
                <a:solidFill>
                  <a:schemeClr val="bg1"/>
                </a:solidFill>
                <a:latin typeface="Arial"/>
                <a:cs typeface="Arial"/>
              </a:rPr>
              <a:t>in </a:t>
            </a:r>
            <a:r>
              <a:rPr sz="3000" spc="-114" dirty="0">
                <a:solidFill>
                  <a:schemeClr val="bg1"/>
                </a:solidFill>
                <a:latin typeface="Arial"/>
                <a:cs typeface="Arial"/>
              </a:rPr>
              <a:t>bone</a:t>
            </a:r>
            <a:r>
              <a:rPr sz="3000" spc="-3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000" spc="-100" dirty="0">
                <a:solidFill>
                  <a:schemeClr val="bg1"/>
                </a:solidFill>
                <a:latin typeface="Arial"/>
                <a:cs typeface="Arial"/>
              </a:rPr>
              <a:t>density</a:t>
            </a:r>
            <a:endParaRPr sz="3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ts val="324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85" dirty="0">
                <a:latin typeface="Arial"/>
                <a:cs typeface="Arial"/>
              </a:rPr>
              <a:t>Bone </a:t>
            </a:r>
            <a:r>
              <a:rPr sz="3000" spc="-100" dirty="0">
                <a:latin typeface="Arial"/>
                <a:cs typeface="Arial"/>
              </a:rPr>
              <a:t>density </a:t>
            </a:r>
            <a:r>
              <a:rPr sz="3000" spc="-155" dirty="0">
                <a:latin typeface="Arial"/>
                <a:cs typeface="Arial"/>
              </a:rPr>
              <a:t>is </a:t>
            </a:r>
            <a:r>
              <a:rPr sz="3000" spc="-125" dirty="0">
                <a:latin typeface="Arial"/>
                <a:cs typeface="Arial"/>
              </a:rPr>
              <a:t>due </a:t>
            </a:r>
            <a:r>
              <a:rPr sz="3000" spc="30" dirty="0">
                <a:latin typeface="Arial"/>
                <a:cs typeface="Arial"/>
              </a:rPr>
              <a:t>to </a:t>
            </a:r>
            <a:r>
              <a:rPr sz="3000" spc="-95" dirty="0">
                <a:solidFill>
                  <a:srgbClr val="FF0000"/>
                </a:solidFill>
                <a:latin typeface="Arial"/>
                <a:cs typeface="Arial"/>
              </a:rPr>
              <a:t>defect </a:t>
            </a:r>
            <a:r>
              <a:rPr sz="3000" spc="-40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3000" spc="-90" dirty="0" smtClean="0">
                <a:solidFill>
                  <a:srgbClr val="FF0000"/>
                </a:solidFill>
                <a:latin typeface="Arial"/>
                <a:cs typeface="Arial"/>
              </a:rPr>
              <a:t>remodeling</a:t>
            </a:r>
            <a:r>
              <a:rPr lang="en-US" sz="3000" spc="-9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spc="-90" dirty="0" smtClean="0">
                <a:latin typeface="Arial"/>
                <a:cs typeface="Arial"/>
              </a:rPr>
              <a:t>caused by </a:t>
            </a:r>
            <a:r>
              <a:rPr lang="en-US" sz="3000" u="sng" spc="-9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Abnormal Osteoclast Function </a:t>
            </a:r>
            <a:r>
              <a:rPr sz="3000" u="sng" spc="-9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endParaRPr lang="ar-IQ" sz="3000" u="sng" spc="-9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12700" marR="5080">
              <a:lnSpc>
                <a:spcPts val="3240"/>
              </a:lnSpc>
              <a:spcBef>
                <a:spcPts val="725"/>
              </a:spcBef>
              <a:tabLst>
                <a:tab pos="354965" algn="l"/>
                <a:tab pos="355600" algn="l"/>
              </a:tabLst>
            </a:pPr>
            <a:endParaRPr lang="ar-IQ" sz="3000" spc="-9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ts val="324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25" dirty="0" smtClean="0">
                <a:solidFill>
                  <a:schemeClr val="bg1"/>
                </a:solidFill>
                <a:latin typeface="Arial"/>
                <a:cs typeface="Arial"/>
              </a:rPr>
              <a:t>Defective </a:t>
            </a:r>
            <a:r>
              <a:rPr sz="3000" spc="-125" dirty="0">
                <a:solidFill>
                  <a:schemeClr val="bg1"/>
                </a:solidFill>
                <a:latin typeface="Arial"/>
                <a:cs typeface="Arial"/>
              </a:rPr>
              <a:t>osteoclast </a:t>
            </a:r>
            <a:r>
              <a:rPr sz="3000" spc="-65" dirty="0">
                <a:solidFill>
                  <a:schemeClr val="bg1"/>
                </a:solidFill>
                <a:latin typeface="Arial"/>
                <a:cs typeface="Arial"/>
              </a:rPr>
              <a:t>resorption </a:t>
            </a:r>
            <a:r>
              <a:rPr sz="3000" spc="15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sz="3000" spc="-3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000" spc="-85" dirty="0">
                <a:solidFill>
                  <a:schemeClr val="bg1"/>
                </a:solidFill>
                <a:latin typeface="Arial"/>
                <a:cs typeface="Arial"/>
              </a:rPr>
              <a:t>continued  </a:t>
            </a:r>
            <a:r>
              <a:rPr sz="3000" spc="-114" dirty="0">
                <a:solidFill>
                  <a:schemeClr val="bg1"/>
                </a:solidFill>
                <a:latin typeface="Arial"/>
                <a:cs typeface="Arial"/>
              </a:rPr>
              <a:t>bone </a:t>
            </a:r>
            <a:r>
              <a:rPr sz="3000" spc="-45" dirty="0">
                <a:solidFill>
                  <a:schemeClr val="bg1"/>
                </a:solidFill>
                <a:latin typeface="Arial"/>
                <a:cs typeface="Arial"/>
              </a:rPr>
              <a:t>formation </a:t>
            </a:r>
            <a:r>
              <a:rPr sz="3000" spc="-140" dirty="0">
                <a:solidFill>
                  <a:schemeClr val="bg1"/>
                </a:solidFill>
                <a:latin typeface="Arial"/>
                <a:cs typeface="Arial"/>
              </a:rPr>
              <a:t>and </a:t>
            </a:r>
            <a:r>
              <a:rPr sz="3000" spc="-110" dirty="0">
                <a:solidFill>
                  <a:schemeClr val="bg1"/>
                </a:solidFill>
                <a:latin typeface="Arial"/>
                <a:cs typeface="Arial"/>
              </a:rPr>
              <a:t>endochondral </a:t>
            </a:r>
            <a:r>
              <a:rPr sz="3000" spc="-100" dirty="0">
                <a:solidFill>
                  <a:schemeClr val="bg1"/>
                </a:solidFill>
                <a:latin typeface="Arial"/>
                <a:cs typeface="Arial"/>
              </a:rPr>
              <a:t>ossification  </a:t>
            </a:r>
            <a:r>
              <a:rPr sz="3000" spc="-105" dirty="0" smtClean="0">
                <a:latin typeface="Arial"/>
                <a:cs typeface="Arial"/>
              </a:rPr>
              <a:t>results</a:t>
            </a:r>
            <a:r>
              <a:rPr lang="ar-IQ" sz="3000" spc="-105" dirty="0" smtClean="0">
                <a:latin typeface="Arial"/>
                <a:cs typeface="Arial"/>
              </a:rPr>
              <a:t> </a:t>
            </a:r>
            <a:r>
              <a:rPr sz="3000" spc="-105" dirty="0" smtClean="0">
                <a:latin typeface="Arial"/>
                <a:cs typeface="Arial"/>
              </a:rPr>
              <a:t> </a:t>
            </a:r>
            <a:r>
              <a:rPr sz="3000" spc="-90" dirty="0" smtClean="0">
                <a:latin typeface="Wingdings"/>
                <a:cs typeface="Wingdings"/>
              </a:rPr>
              <a:t></a:t>
            </a:r>
            <a:r>
              <a:rPr sz="3000" u="sng" spc="-9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thickening </a:t>
            </a:r>
            <a:r>
              <a:rPr sz="3000" u="sng" spc="-5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of </a:t>
            </a:r>
            <a:r>
              <a:rPr sz="3000" u="sng" spc="-75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cortical </a:t>
            </a:r>
            <a:r>
              <a:rPr sz="3000" u="sng" spc="-12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bone </a:t>
            </a:r>
            <a:r>
              <a:rPr sz="3000" u="sng" spc="-145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and  cancellous </a:t>
            </a:r>
            <a:r>
              <a:rPr sz="3000" u="sng" spc="-12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bone</a:t>
            </a:r>
            <a:r>
              <a:rPr sz="3000" u="sng" spc="-21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000" u="sng" spc="-155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sclerosis</a:t>
            </a:r>
            <a:endParaRPr sz="3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09755" y="2617213"/>
            <a:ext cx="0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p Arrow 9"/>
          <p:cNvSpPr/>
          <p:nvPr/>
        </p:nvSpPr>
        <p:spPr>
          <a:xfrm>
            <a:off x="433469" y="2256445"/>
            <a:ext cx="484632" cy="7215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Differential Diagnosis</a:t>
            </a:r>
            <a:endParaRPr lang="ar-IQ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l">
              <a:buNone/>
            </a:pPr>
            <a:r>
              <a:rPr lang="en-US" dirty="0" smtClean="0"/>
              <a:t> Heavy Metal Poisoning e.g. (Lead)</a:t>
            </a:r>
          </a:p>
          <a:p>
            <a:pPr marL="137160" indent="0" algn="l">
              <a:buNone/>
            </a:pPr>
            <a:r>
              <a:rPr lang="en-US" dirty="0" err="1" smtClean="0"/>
              <a:t>Melorheosis</a:t>
            </a:r>
            <a:endParaRPr lang="en-US" dirty="0" smtClean="0"/>
          </a:p>
          <a:p>
            <a:pPr marL="137160" indent="0" algn="l">
              <a:buNone/>
            </a:pPr>
            <a:r>
              <a:rPr lang="en-US" dirty="0" err="1" smtClean="0"/>
              <a:t>Hypervitaminosis</a:t>
            </a:r>
            <a:r>
              <a:rPr lang="en-US" dirty="0" smtClean="0"/>
              <a:t> D ( </a:t>
            </a:r>
            <a:r>
              <a:rPr lang="en-US" dirty="0" err="1" smtClean="0"/>
              <a:t>Vit.D</a:t>
            </a:r>
            <a:r>
              <a:rPr lang="en-US" dirty="0" smtClean="0"/>
              <a:t> toxicity)</a:t>
            </a:r>
          </a:p>
          <a:p>
            <a:pPr marL="137160" indent="0" algn="l">
              <a:buNone/>
            </a:pPr>
            <a:r>
              <a:rPr lang="en-US" dirty="0" err="1" smtClean="0"/>
              <a:t>Pyknodysostosis</a:t>
            </a:r>
            <a:endParaRPr lang="en-US" dirty="0" smtClean="0"/>
          </a:p>
          <a:p>
            <a:pPr marL="137160" indent="0" algn="l">
              <a:buNone/>
            </a:pPr>
            <a:r>
              <a:rPr lang="en-US" dirty="0" smtClean="0"/>
              <a:t>Fibrous Dysplasia of bones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231243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Q/What is the difference between Osteoporosis &amp;  </a:t>
            </a:r>
            <a:r>
              <a:rPr lang="en-US" sz="3600" dirty="0" err="1" smtClean="0">
                <a:solidFill>
                  <a:srgbClr val="FFC000"/>
                </a:solidFill>
              </a:rPr>
              <a:t>Osteopetrosis</a:t>
            </a:r>
            <a:r>
              <a:rPr lang="en-US" sz="3600" dirty="0" smtClean="0">
                <a:solidFill>
                  <a:srgbClr val="FFC000"/>
                </a:solidFill>
              </a:rPr>
              <a:t>???</a:t>
            </a:r>
            <a:endParaRPr lang="ar-IQ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847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ar-IQ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Osteopetrosis</a:t>
            </a:r>
            <a:r>
              <a:rPr lang="en-US" dirty="0" smtClean="0"/>
              <a:t>  is a rare hereditary  skeletal </a:t>
            </a:r>
            <a:r>
              <a:rPr lang="ar-IQ" dirty="0" smtClean="0"/>
              <a:t> </a:t>
            </a:r>
          </a:p>
          <a:p>
            <a:pPr marL="137160" indent="0">
              <a:buNone/>
            </a:pPr>
            <a:r>
              <a:rPr lang="ar-IQ" dirty="0" smtClean="0"/>
              <a:t> </a:t>
            </a:r>
            <a:r>
              <a:rPr lang="en-US" dirty="0" smtClean="0"/>
              <a:t>disease that can be appeared early in life as </a:t>
            </a:r>
            <a:r>
              <a:rPr lang="en-US" dirty="0" smtClean="0">
                <a:solidFill>
                  <a:srgbClr val="FFC000"/>
                </a:solidFill>
              </a:rPr>
              <a:t>(Infantile </a:t>
            </a:r>
            <a:r>
              <a:rPr lang="en-US" dirty="0" err="1" smtClean="0">
                <a:solidFill>
                  <a:srgbClr val="FFC000"/>
                </a:solidFill>
              </a:rPr>
              <a:t>Congenita</a:t>
            </a:r>
            <a:r>
              <a:rPr lang="en-US" dirty="0" smtClean="0">
                <a:solidFill>
                  <a:srgbClr val="FFC000"/>
                </a:solidFill>
              </a:rPr>
              <a:t>) </a:t>
            </a:r>
            <a:r>
              <a:rPr lang="en-US" dirty="0" smtClean="0"/>
              <a:t>or as an </a:t>
            </a:r>
            <a:r>
              <a:rPr lang="en-US" dirty="0" smtClean="0">
                <a:solidFill>
                  <a:srgbClr val="FFC000"/>
                </a:solidFill>
              </a:rPr>
              <a:t>(Adult </a:t>
            </a:r>
            <a:r>
              <a:rPr lang="en-US" dirty="0" err="1" smtClean="0">
                <a:solidFill>
                  <a:srgbClr val="FFC000"/>
                </a:solidFill>
              </a:rPr>
              <a:t>Osteopetrosis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It’s </a:t>
            </a:r>
            <a:r>
              <a:rPr lang="en-US" dirty="0" smtClean="0">
                <a:solidFill>
                  <a:schemeClr val="bg1"/>
                </a:solidFill>
              </a:rPr>
              <a:t>Diagnosis</a:t>
            </a:r>
            <a:r>
              <a:rPr lang="en-US" dirty="0" smtClean="0"/>
              <a:t> is based on Thorough clinical evaluation, detailed pt. history, with a variety of specialized tests like [[ X-ray </a:t>
            </a:r>
            <a:r>
              <a:rPr lang="en-US" dirty="0" err="1" smtClean="0"/>
              <a:t>imaging,measuring</a:t>
            </a:r>
            <a:r>
              <a:rPr lang="en-US" dirty="0" smtClean="0"/>
              <a:t> of BMD]]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Skeletal X-ray Findings </a:t>
            </a:r>
            <a:r>
              <a:rPr lang="en-US" dirty="0" smtClean="0"/>
              <a:t>very specific &amp; considered sufficient to make a diagnosis…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853339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ha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324600" y="5943600"/>
            <a:ext cx="2819400" cy="685800"/>
          </a:xfrm>
          <a:prstGeom prst="rect">
            <a:avLst/>
          </a:prstGeom>
          <a:solidFill>
            <a:schemeClr val="accent1">
              <a:lumMod val="10000"/>
            </a:schemeClr>
          </a:solidFill>
          <a:ln w="9525" cap="flat" cmpd="sng" algn="ctr">
            <a:solidFill>
              <a:schemeClr val="accent1">
                <a:lumMod val="1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974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&amp; Symptoms:</a:t>
            </a:r>
            <a:endParaRPr lang="ar-IQ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504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dirty="0" smtClean="0"/>
              <a:t>    Fractures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Low Blood Cell Production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Loss of Cranial Nerves Function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Frequent Infections of Teeth &amp; jaws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471302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d alsalam\Desktop\slide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560" y="641088"/>
            <a:ext cx="752308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5255" marR="5080" indent="-1393190">
              <a:lnSpc>
                <a:spcPct val="100000"/>
              </a:lnSpc>
              <a:spcBef>
                <a:spcPts val="95"/>
              </a:spcBef>
            </a:pPr>
            <a:r>
              <a:rPr lang="en-US" sz="4000" dirty="0" smtClean="0"/>
              <a:t>Mechanism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4570095" cy="11990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  <a:tab pos="897890" algn="l"/>
              </a:tabLst>
            </a:pPr>
            <a:r>
              <a:rPr sz="3150" spc="-367" baseline="25132" dirty="0">
                <a:latin typeface="Arial"/>
                <a:cs typeface="Arial"/>
              </a:rPr>
              <a:t>	</a:t>
            </a:r>
            <a:r>
              <a:rPr sz="3200" spc="-375" dirty="0">
                <a:latin typeface="Arial"/>
                <a:cs typeface="Arial"/>
              </a:rPr>
              <a:t>-ATP </a:t>
            </a:r>
            <a:r>
              <a:rPr sz="3200" spc="-260" dirty="0" err="1" smtClean="0">
                <a:latin typeface="Arial"/>
                <a:cs typeface="Arial"/>
              </a:rPr>
              <a:t>ase</a:t>
            </a:r>
            <a:r>
              <a:rPr lang="ar-IQ" sz="3200" spc="-260" dirty="0" smtClean="0">
                <a:latin typeface="Arial"/>
                <a:cs typeface="Arial"/>
              </a:rPr>
              <a:t>  </a:t>
            </a:r>
            <a:r>
              <a:rPr lang="en-US" sz="3200" spc="-260" dirty="0" smtClean="0">
                <a:latin typeface="Arial"/>
                <a:cs typeface="Arial"/>
              </a:rPr>
              <a:t>:</a:t>
            </a:r>
            <a:r>
              <a:rPr sz="3200" spc="-260" dirty="0" smtClean="0">
                <a:latin typeface="Arial"/>
                <a:cs typeface="Arial"/>
              </a:rPr>
              <a:t> </a:t>
            </a:r>
            <a:r>
              <a:rPr lang="en-US" sz="3200" spc="-245" dirty="0">
                <a:solidFill>
                  <a:prstClr val="white"/>
                </a:solidFill>
                <a:latin typeface="Arial"/>
                <a:cs typeface="Arial"/>
              </a:rPr>
              <a:t>H</a:t>
            </a:r>
            <a:r>
              <a:rPr lang="en-US" sz="3150" spc="-367" baseline="25132" dirty="0">
                <a:solidFill>
                  <a:prstClr val="white"/>
                </a:solidFill>
                <a:latin typeface="Arial"/>
                <a:cs typeface="Arial"/>
              </a:rPr>
              <a:t>+ </a:t>
            </a:r>
            <a:r>
              <a:rPr sz="3200" spc="-40" dirty="0" smtClean="0">
                <a:latin typeface="Arial"/>
                <a:cs typeface="Arial"/>
              </a:rPr>
              <a:t>proton</a:t>
            </a:r>
            <a:r>
              <a:rPr sz="3200" spc="-470" dirty="0" smtClean="0">
                <a:latin typeface="Arial"/>
                <a:cs typeface="Arial"/>
              </a:rPr>
              <a:t> </a:t>
            </a:r>
            <a:r>
              <a:rPr sz="3200" spc="-105" dirty="0" smtClean="0">
                <a:latin typeface="Arial"/>
                <a:cs typeface="Arial"/>
              </a:rPr>
              <a:t>pump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70" dirty="0" smtClean="0">
                <a:latin typeface="Arial"/>
                <a:cs typeface="Arial"/>
              </a:rPr>
              <a:t>Carbonic </a:t>
            </a:r>
            <a:r>
              <a:rPr sz="3200" spc="-180" dirty="0">
                <a:latin typeface="Arial"/>
                <a:cs typeface="Arial"/>
              </a:rPr>
              <a:t>anhydrase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II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6534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deficiency of the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carbonic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anhydrase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enzyme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encoded by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CA2 gene.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Carbonic anhydrase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required by osteoclasts for proton production. 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Without this enzyme hydrogen ion pumping is inhibited and bone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by osteoclasts is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defective,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 an acidic environment is needed to dissociate calcium hydroxyapatite from the bone matrix.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As bone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fails while bone formation continues, excessive bone is Formed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1" y="0"/>
            <a:ext cx="912418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795</TotalTime>
  <Words>809</Words>
  <Application>Microsoft Office PowerPoint</Application>
  <PresentationFormat>On-screen Show (4:3)</PresentationFormat>
  <Paragraphs>128</Paragraphs>
  <Slides>43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Apex</vt:lpstr>
      <vt:lpstr>PowerPoint Presentation</vt:lpstr>
      <vt:lpstr>Contents</vt:lpstr>
      <vt:lpstr>PowerPoint Presentation</vt:lpstr>
      <vt:lpstr>Osteopetrosis       </vt:lpstr>
      <vt:lpstr>Signs &amp; Symptoms:</vt:lpstr>
      <vt:lpstr>PowerPoint Presentation</vt:lpstr>
      <vt:lpstr>Mechanism</vt:lpstr>
      <vt:lpstr>PowerPoint Presentation</vt:lpstr>
      <vt:lpstr>PowerPoint Presentation</vt:lpstr>
      <vt:lpstr>CLINICAL     TYPES</vt:lpstr>
      <vt:lpstr>INFANTILE OSTEOPEtROSIS</vt:lpstr>
      <vt:lpstr> Osteopetrosis Congenita Infantile</vt:lpstr>
      <vt:lpstr>INFANTILE OSTEOPETROSIS</vt:lpstr>
      <vt:lpstr>PowerPoint Presentation</vt:lpstr>
      <vt:lpstr>Malignant infantile osteopetrosis</vt:lpstr>
      <vt:lpstr>INTERMEDIATE OSTEOPETROSIS</vt:lpstr>
      <vt:lpstr>Transient osteopetrosis</vt:lpstr>
      <vt:lpstr>ADULT OSTEOPETROSIS</vt:lpstr>
      <vt:lpstr>Adult osteopetrosis</vt:lpstr>
      <vt:lpstr>TREATMENT</vt:lpstr>
      <vt:lpstr>PowerPoint Presentation</vt:lpstr>
      <vt:lpstr>Supportive measures</vt:lpstr>
      <vt:lpstr>Radiographic findings infantile  osteopetrosis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Differential Diagnosis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 alsalam</dc:creator>
  <cp:lastModifiedBy>DR.Ahmed Saker</cp:lastModifiedBy>
  <cp:revision>117</cp:revision>
  <dcterms:created xsi:type="dcterms:W3CDTF">2018-04-13T09:14:41Z</dcterms:created>
  <dcterms:modified xsi:type="dcterms:W3CDTF">2021-11-17T16:17:13Z</dcterms:modified>
</cp:coreProperties>
</file>