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74" r:id="rId8"/>
    <p:sldId id="278" r:id="rId9"/>
    <p:sldId id="269" r:id="rId10"/>
    <p:sldId id="275" r:id="rId11"/>
    <p:sldId id="276" r:id="rId12"/>
    <p:sldId id="271" r:id="rId13"/>
    <p:sldId id="273" r:id="rId14"/>
    <p:sldId id="277" r:id="rId15"/>
    <p:sldId id="279" r:id="rId16"/>
    <p:sldId id="280" r:id="rId17"/>
    <p:sldId id="281" r:id="rId18"/>
    <p:sldId id="282" r:id="rId19"/>
    <p:sldId id="283" r:id="rId20"/>
    <p:sldId id="256" r:id="rId21"/>
    <p:sldId id="270" r:id="rId22"/>
    <p:sldId id="257" r:id="rId23"/>
    <p:sldId id="258" r:id="rId24"/>
    <p:sldId id="259" r:id="rId25"/>
    <p:sldId id="260" r:id="rId26"/>
    <p:sldId id="261" r:id="rId27"/>
    <p:sldId id="262" r:id="rId28"/>
    <p:sldId id="263" r:id="rId29"/>
    <p:sldId id="264" r:id="rId30"/>
    <p:sldId id="265" r:id="rId31"/>
    <p:sldId id="266" r:id="rId32"/>
    <p:sldId id="267" r:id="rId33"/>
    <p:sldId id="284" r:id="rId3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4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3466074-38A1-4FEC-AC27-F2C11EB5D60E}" type="datetimeFigureOut">
              <a:rPr lang="ar-IQ" smtClean="0"/>
              <a:t>17/10/1447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0B7E878-0A7B-4AE6-B12D-576581768A23}" type="slidenum">
              <a:rPr lang="ar-IQ" smtClean="0"/>
              <a:t>‹#›</a:t>
            </a:fld>
            <a:endParaRPr lang="ar-IQ"/>
          </a:p>
        </p:txBody>
      </p:sp>
    </p:spTree>
    <p:extLst>
      <p:ext uri="{BB962C8B-B14F-4D97-AF65-F5344CB8AC3E}">
        <p14:creationId xmlns:p14="http://schemas.microsoft.com/office/powerpoint/2010/main" val="291922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3466074-38A1-4FEC-AC27-F2C11EB5D60E}" type="datetimeFigureOut">
              <a:rPr lang="ar-IQ" smtClean="0"/>
              <a:t>17/10/1447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0B7E878-0A7B-4AE6-B12D-576581768A23}" type="slidenum">
              <a:rPr lang="ar-IQ" smtClean="0"/>
              <a:t>‹#›</a:t>
            </a:fld>
            <a:endParaRPr lang="ar-IQ"/>
          </a:p>
        </p:txBody>
      </p:sp>
    </p:spTree>
    <p:extLst>
      <p:ext uri="{BB962C8B-B14F-4D97-AF65-F5344CB8AC3E}">
        <p14:creationId xmlns:p14="http://schemas.microsoft.com/office/powerpoint/2010/main" val="84296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3466074-38A1-4FEC-AC27-F2C11EB5D60E}" type="datetimeFigureOut">
              <a:rPr lang="ar-IQ" smtClean="0"/>
              <a:t>17/10/1447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0B7E878-0A7B-4AE6-B12D-576581768A23}" type="slidenum">
              <a:rPr lang="ar-IQ" smtClean="0"/>
              <a:t>‹#›</a:t>
            </a:fld>
            <a:endParaRPr lang="ar-IQ"/>
          </a:p>
        </p:txBody>
      </p:sp>
    </p:spTree>
    <p:extLst>
      <p:ext uri="{BB962C8B-B14F-4D97-AF65-F5344CB8AC3E}">
        <p14:creationId xmlns:p14="http://schemas.microsoft.com/office/powerpoint/2010/main" val="44369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9113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1032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29298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3669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1951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52221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6074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3060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3466074-38A1-4FEC-AC27-F2C11EB5D60E}" type="datetimeFigureOut">
              <a:rPr lang="ar-IQ" smtClean="0"/>
              <a:t>17/10/1447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0B7E878-0A7B-4AE6-B12D-576581768A23}" type="slidenum">
              <a:rPr lang="ar-IQ" smtClean="0"/>
              <a:t>‹#›</a:t>
            </a:fld>
            <a:endParaRPr lang="ar-IQ"/>
          </a:p>
        </p:txBody>
      </p:sp>
    </p:spTree>
    <p:extLst>
      <p:ext uri="{BB962C8B-B14F-4D97-AF65-F5344CB8AC3E}">
        <p14:creationId xmlns:p14="http://schemas.microsoft.com/office/powerpoint/2010/main" val="146654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06010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01675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3577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12934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62830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76014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1467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27383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40495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2948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3466074-38A1-4FEC-AC27-F2C11EB5D60E}" type="datetimeFigureOut">
              <a:rPr lang="ar-IQ" smtClean="0"/>
              <a:t>17/10/1447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0B7E878-0A7B-4AE6-B12D-576581768A23}" type="slidenum">
              <a:rPr lang="ar-IQ" smtClean="0"/>
              <a:t>‹#›</a:t>
            </a:fld>
            <a:endParaRPr lang="ar-IQ"/>
          </a:p>
        </p:txBody>
      </p:sp>
    </p:spTree>
    <p:extLst>
      <p:ext uri="{BB962C8B-B14F-4D97-AF65-F5344CB8AC3E}">
        <p14:creationId xmlns:p14="http://schemas.microsoft.com/office/powerpoint/2010/main" val="3725936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11661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72339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17023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46789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6838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41832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61230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66822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69938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7330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3466074-38A1-4FEC-AC27-F2C11EB5D60E}" type="datetimeFigureOut">
              <a:rPr lang="ar-IQ" smtClean="0"/>
              <a:t>17/10/1447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0B7E878-0A7B-4AE6-B12D-576581768A23}" type="slidenum">
              <a:rPr lang="ar-IQ" smtClean="0"/>
              <a:t>‹#›</a:t>
            </a:fld>
            <a:endParaRPr lang="ar-IQ"/>
          </a:p>
        </p:txBody>
      </p:sp>
    </p:spTree>
    <p:extLst>
      <p:ext uri="{BB962C8B-B14F-4D97-AF65-F5344CB8AC3E}">
        <p14:creationId xmlns:p14="http://schemas.microsoft.com/office/powerpoint/2010/main" val="556626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56857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16122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6024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18119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06665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64385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00584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52968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41589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503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3466074-38A1-4FEC-AC27-F2C11EB5D60E}" type="datetimeFigureOut">
              <a:rPr lang="ar-IQ" smtClean="0"/>
              <a:t>17/10/1447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30B7E878-0A7B-4AE6-B12D-576581768A23}" type="slidenum">
              <a:rPr lang="ar-IQ" smtClean="0"/>
              <a:t>‹#›</a:t>
            </a:fld>
            <a:endParaRPr lang="ar-IQ"/>
          </a:p>
        </p:txBody>
      </p:sp>
    </p:spTree>
    <p:extLst>
      <p:ext uri="{BB962C8B-B14F-4D97-AF65-F5344CB8AC3E}">
        <p14:creationId xmlns:p14="http://schemas.microsoft.com/office/powerpoint/2010/main" val="2138654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71941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249323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21224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100493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61173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07089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78843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498515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57948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6830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3466074-38A1-4FEC-AC27-F2C11EB5D60E}" type="datetimeFigureOut">
              <a:rPr lang="ar-IQ" smtClean="0"/>
              <a:t>17/10/1447</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30B7E878-0A7B-4AE6-B12D-576581768A23}" type="slidenum">
              <a:rPr lang="ar-IQ" smtClean="0"/>
              <a:t>‹#›</a:t>
            </a:fld>
            <a:endParaRPr lang="ar-IQ"/>
          </a:p>
        </p:txBody>
      </p:sp>
    </p:spTree>
    <p:extLst>
      <p:ext uri="{BB962C8B-B14F-4D97-AF65-F5344CB8AC3E}">
        <p14:creationId xmlns:p14="http://schemas.microsoft.com/office/powerpoint/2010/main" val="31207567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95323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75942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082359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26307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169159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087344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324323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803578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605412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862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3466074-38A1-4FEC-AC27-F2C11EB5D60E}" type="datetimeFigureOut">
              <a:rPr lang="ar-IQ" smtClean="0"/>
              <a:t>17/10/1447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30B7E878-0A7B-4AE6-B12D-576581768A23}" type="slidenum">
              <a:rPr lang="ar-IQ" smtClean="0"/>
              <a:t>‹#›</a:t>
            </a:fld>
            <a:endParaRPr lang="ar-IQ"/>
          </a:p>
        </p:txBody>
      </p:sp>
    </p:spTree>
    <p:extLst>
      <p:ext uri="{BB962C8B-B14F-4D97-AF65-F5344CB8AC3E}">
        <p14:creationId xmlns:p14="http://schemas.microsoft.com/office/powerpoint/2010/main" val="14817888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729860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996577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453303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61270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227412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924338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481130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5283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466074-38A1-4FEC-AC27-F2C11EB5D60E}" type="datetimeFigureOut">
              <a:rPr lang="ar-IQ" smtClean="0"/>
              <a:t>17/10/1447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0B7E878-0A7B-4AE6-B12D-576581768A23}" type="slidenum">
              <a:rPr lang="ar-IQ" smtClean="0"/>
              <a:t>‹#›</a:t>
            </a:fld>
            <a:endParaRPr lang="ar-IQ"/>
          </a:p>
        </p:txBody>
      </p:sp>
    </p:spTree>
    <p:extLst>
      <p:ext uri="{BB962C8B-B14F-4D97-AF65-F5344CB8AC3E}">
        <p14:creationId xmlns:p14="http://schemas.microsoft.com/office/powerpoint/2010/main" val="13508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466074-38A1-4FEC-AC27-F2C11EB5D60E}" type="datetimeFigureOut">
              <a:rPr lang="ar-IQ" smtClean="0"/>
              <a:t>17/10/1447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0B7E878-0A7B-4AE6-B12D-576581768A23}" type="slidenum">
              <a:rPr lang="ar-IQ" smtClean="0"/>
              <a:t>‹#›</a:t>
            </a:fld>
            <a:endParaRPr lang="ar-IQ"/>
          </a:p>
        </p:txBody>
      </p:sp>
    </p:spTree>
    <p:extLst>
      <p:ext uri="{BB962C8B-B14F-4D97-AF65-F5344CB8AC3E}">
        <p14:creationId xmlns:p14="http://schemas.microsoft.com/office/powerpoint/2010/main" val="81497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3466074-38A1-4FEC-AC27-F2C11EB5D60E}" type="datetimeFigureOut">
              <a:rPr lang="ar-IQ" smtClean="0"/>
              <a:t>17/10/1447</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0B7E878-0A7B-4AE6-B12D-576581768A23}" type="slidenum">
              <a:rPr lang="ar-IQ" smtClean="0"/>
              <a:t>‹#›</a:t>
            </a:fld>
            <a:endParaRPr lang="ar-IQ"/>
          </a:p>
        </p:txBody>
      </p:sp>
    </p:spTree>
    <p:extLst>
      <p:ext uri="{BB962C8B-B14F-4D97-AF65-F5344CB8AC3E}">
        <p14:creationId xmlns:p14="http://schemas.microsoft.com/office/powerpoint/2010/main" val="347982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63275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84628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046828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945252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001114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3E4CE8-39E5-440C-A779-02C45E00BD11}" type="datetimeFigureOut">
              <a:rPr lang="ar-IQ" smtClean="0">
                <a:solidFill>
                  <a:prstClr val="black">
                    <a:tint val="75000"/>
                  </a:prstClr>
                </a:solidFill>
              </a:rPr>
              <a:pPr/>
              <a:t>17/10/1447</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BCFE5D-35B6-4E51-8E1A-B7C810EB00C9}"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240684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16632"/>
            <a:ext cx="8229600" cy="6110139"/>
          </a:xfrm>
        </p:spPr>
        <p:style>
          <a:lnRef idx="1">
            <a:schemeClr val="dk1"/>
          </a:lnRef>
          <a:fillRef idx="3">
            <a:schemeClr val="dk1"/>
          </a:fillRef>
          <a:effectRef idx="2">
            <a:schemeClr val="dk1"/>
          </a:effectRef>
          <a:fontRef idx="minor">
            <a:schemeClr val="lt1"/>
          </a:fontRef>
        </p:style>
        <p:txBody>
          <a:bodyPr>
            <a:normAutofit/>
          </a:bodyPr>
          <a:lstStyle/>
          <a:p>
            <a:pPr algn="ctr"/>
            <a:endParaRPr lang="ar-IQ" sz="7200" dirty="0" smtClean="0"/>
          </a:p>
          <a:p>
            <a:pPr algn="ctr"/>
            <a:r>
              <a:rPr lang="ar-IQ" sz="7200" dirty="0" smtClean="0"/>
              <a:t>دور </a:t>
            </a:r>
            <a:r>
              <a:rPr lang="ar-IQ" sz="7200" dirty="0" err="1" smtClean="0"/>
              <a:t>المراة</a:t>
            </a:r>
            <a:r>
              <a:rPr lang="ar-IQ" sz="7200" dirty="0" smtClean="0"/>
              <a:t> في الحفاظ على البيئة والحيوانات </a:t>
            </a:r>
          </a:p>
        </p:txBody>
      </p:sp>
    </p:spTree>
    <p:extLst>
      <p:ext uri="{BB962C8B-B14F-4D97-AF65-F5344CB8AC3E}">
        <p14:creationId xmlns:p14="http://schemas.microsoft.com/office/powerpoint/2010/main" val="369837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ar-SA" dirty="0"/>
              <a:t>أثر التلوث البيئي على الغطاء النباتي</a:t>
            </a:r>
            <a:endParaRPr lang="ar-IQ"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r>
              <a:rPr lang="ar-SA" dirty="0" smtClean="0"/>
              <a:t>تؤثّر </a:t>
            </a:r>
            <a:r>
              <a:rPr lang="ar-SA" dirty="0"/>
              <a:t>المواد الملوّثة بشكل عميق على الحالة الشكليّة والبيوكيميائيّة والفسيولوجيّة للنباتات، ومن هذه الملوّثات الرئيسيّة المعادن الثّقيلة والهيدروكربونات العطريّة بأنواعها المُتعدّدة، والّتي يمتد تأثيرها ليشمل تغيّر الصّفات الشكليّة للنباتات، بالإضافة لحالتها البيوكيميائيّة التي تتعلّق بمحتواها من الأصباغ والإنزيمات والسّكر وما إلى ذلك، وذلك دون إغفال التأثير على الجانب الفسيولوجي للنبات المتعلّق بالرقم الهيدروجيني ونسبة محتوى الماء فيها، فيكون مجموع هذا التأثير ساماً على النباتات</a:t>
            </a:r>
            <a:endParaRPr lang="ar-IQ" dirty="0"/>
          </a:p>
        </p:txBody>
      </p:sp>
    </p:spTree>
    <p:extLst>
      <p:ext uri="{BB962C8B-B14F-4D97-AF65-F5344CB8AC3E}">
        <p14:creationId xmlns:p14="http://schemas.microsoft.com/office/powerpoint/2010/main" val="204170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a:t> </a:t>
            </a:r>
            <a:r>
              <a:rPr lang="ar-SA" b="1" dirty="0"/>
              <a:t>لمخلفات العقاقير البيطرية</a:t>
            </a:r>
            <a:r>
              <a:rPr lang="ar-SA" dirty="0"/>
              <a:t>، </a:t>
            </a:r>
            <a:endParaRPr lang="ar-IQ" dirty="0"/>
          </a:p>
        </p:txBody>
      </p:sp>
      <p:sp>
        <p:nvSpPr>
          <p:cNvPr id="3" name="Content Placeholder 2"/>
          <p:cNvSpPr>
            <a:spLocks noGrp="1"/>
          </p:cNvSpPr>
          <p:nvPr>
            <p:ph idx="1"/>
          </p:nvPr>
        </p:nvSpPr>
        <p:spPr/>
        <p:style>
          <a:lnRef idx="3">
            <a:schemeClr val="lt1"/>
          </a:lnRef>
          <a:fillRef idx="1">
            <a:schemeClr val="dk1"/>
          </a:fillRef>
          <a:effectRef idx="1">
            <a:schemeClr val="dk1"/>
          </a:effectRef>
          <a:fontRef idx="minor">
            <a:schemeClr val="lt1"/>
          </a:fontRef>
        </p:style>
        <p:txBody>
          <a:bodyPr/>
          <a:lstStyle/>
          <a:p>
            <a:pPr marL="0" indent="0">
              <a:buNone/>
            </a:pPr>
            <a:r>
              <a:rPr lang="ar-SA" dirty="0" smtClean="0"/>
              <a:t>التي </a:t>
            </a:r>
            <a:r>
              <a:rPr lang="ar-SA" dirty="0"/>
              <a:t>تُستخدم لمكافحة الأمراض الحيوانية وتحسين الإنتاج، أن تشكِّل مخاطر صحية. ويجب إخضاع تلك المخلفات للمراقبة من خلال برامج رصد وطنية توجِّهها مختبرات تتمتع بالكفاءة من أجل طمأنة المستهلكين على الصعيدين المحلي والدولي. وثمة أدوات، مثل اختبارات ارتباط اللجينات الموسومة إشعاعيًّا بالمستقبلات والقياس المناعي الإشعاعي، أن تدعم بصورة أفضل رصد مخلفات العقاقير البيطرية والملوثات المرتبطة بها في الأغذية والعينات البيئية</a:t>
            </a:r>
            <a:endParaRPr lang="ar-IQ" dirty="0"/>
          </a:p>
          <a:p>
            <a:endParaRPr lang="ar-IQ" dirty="0"/>
          </a:p>
        </p:txBody>
      </p:sp>
    </p:spTree>
    <p:extLst>
      <p:ext uri="{BB962C8B-B14F-4D97-AF65-F5344CB8AC3E}">
        <p14:creationId xmlns:p14="http://schemas.microsoft.com/office/powerpoint/2010/main" val="1398657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ar-SA" dirty="0" smtClean="0"/>
              <a:t>تغير المناخ</a:t>
            </a:r>
            <a:endParaRPr lang="ar-IQ"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lstStyle/>
          <a:p>
            <a:r>
              <a:rPr lang="ar-SA" dirty="0"/>
              <a:t>مع تغير المناخ تزيد درجات الحرارة ومستويات ثاني أكسيد الكربون مما يلائم نمو حبوب اللقاح والتي تصاحبها زيادة في معدلات الإصابة بالربو لدى الأطفال. ففي جميع أنحاء العالم، يبلغ الآن ما بين 11 و14٪ من الأطفال الذين يبلغون 5 سنوات فأكثر وكبار السن عن أعراض الربو والتي يرتبط نحو 44٪ من هذه الأعراض بالتعرض للمخاطر البيئية. والحاصل أن تلوث الهواء، ودخان التبغ غير المباشر، والعفن والرطوبة في الأماكن المغلقة تجعل الربو أشد وخامة لدى الأطفال</a:t>
            </a:r>
            <a:r>
              <a:rPr lang="en-US" dirty="0"/>
              <a:t>.</a:t>
            </a:r>
          </a:p>
          <a:p>
            <a:endParaRPr lang="ar-IQ" dirty="0"/>
          </a:p>
        </p:txBody>
      </p:sp>
    </p:spTree>
    <p:extLst>
      <p:ext uri="{BB962C8B-B14F-4D97-AF65-F5344CB8AC3E}">
        <p14:creationId xmlns:p14="http://schemas.microsoft.com/office/powerpoint/2010/main" val="3102009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ar-IQ" dirty="0"/>
              <a:t>	طرق الوقاية من التلوث </a:t>
            </a:r>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pPr marL="0" indent="0">
              <a:buNone/>
            </a:pPr>
            <a:r>
              <a:rPr lang="ar-IQ" dirty="0" smtClean="0"/>
              <a:t> • </a:t>
            </a:r>
            <a:r>
              <a:rPr lang="ar-IQ" dirty="0"/>
              <a:t>على صعيد الفرد: • المحافظة على نظافة البيئة المحيطة بالفرد كالبيت والمدرسة والشارع والحديقة • الإقلاع عن التدخين كعامل من عوامل التلوث الضار بصحة الفرد والمجتمع </a:t>
            </a:r>
            <a:endParaRPr lang="ar-IQ" dirty="0" smtClean="0"/>
          </a:p>
          <a:p>
            <a:pPr marL="0" indent="0">
              <a:buNone/>
            </a:pPr>
            <a:r>
              <a:rPr lang="ar-IQ" dirty="0" smtClean="0"/>
              <a:t>• </a:t>
            </a:r>
            <a:r>
              <a:rPr lang="ar-IQ" dirty="0"/>
              <a:t>عدم رمي الفضلات إلا في الأماكن المخصصة لها </a:t>
            </a:r>
            <a:endParaRPr lang="ar-IQ" dirty="0" smtClean="0"/>
          </a:p>
          <a:p>
            <a:pPr marL="0" indent="0">
              <a:buNone/>
            </a:pPr>
            <a:r>
              <a:rPr lang="ar-IQ" dirty="0" smtClean="0"/>
              <a:t>• </a:t>
            </a:r>
            <a:r>
              <a:rPr lang="ar-IQ" dirty="0"/>
              <a:t>تخفيض صوت التلفاز والمذياع والحذر عند استخدام سماعات الأذن أثناء سماع الموسيقى </a:t>
            </a:r>
            <a:endParaRPr lang="ar-IQ" dirty="0" smtClean="0"/>
          </a:p>
          <a:p>
            <a:pPr marL="0" indent="0">
              <a:buNone/>
            </a:pPr>
            <a:r>
              <a:rPr lang="ar-IQ" dirty="0" smtClean="0"/>
              <a:t>• </a:t>
            </a:r>
            <a:r>
              <a:rPr lang="ar-IQ" dirty="0"/>
              <a:t>الاستفادة من الطاقة الشمسية لتسخين المياه واستخدام السيارات صديقة البيئة • على صعيد المجتمع</a:t>
            </a:r>
            <a:r>
              <a:rPr lang="ar-IQ" dirty="0" smtClean="0"/>
              <a:t>:</a:t>
            </a:r>
          </a:p>
          <a:p>
            <a:pPr marL="0" indent="0">
              <a:buNone/>
            </a:pPr>
            <a:r>
              <a:rPr lang="ar-IQ" dirty="0" smtClean="0"/>
              <a:t> </a:t>
            </a:r>
            <a:r>
              <a:rPr lang="ar-IQ" dirty="0"/>
              <a:t>• حماية الغابة من الحرائق والتدمير • مكافحة ظاهرة التصحر :يتم بتوسيع مساحات التشجير المثمر والحراجي والرعوي والمحافظة على البادية والنباتات الرعوية لحماية الثروة الحيوانية </a:t>
            </a:r>
            <a:endParaRPr lang="ar-IQ" dirty="0" smtClean="0"/>
          </a:p>
          <a:p>
            <a:pPr marL="0" indent="0">
              <a:buNone/>
            </a:pPr>
            <a:r>
              <a:rPr lang="ar-IQ" dirty="0" smtClean="0"/>
              <a:t>• </a:t>
            </a:r>
            <a:r>
              <a:rPr lang="ar-IQ" dirty="0"/>
              <a:t>تشجير المدن لامتصاص الضجيج وجعل المطارات بعيدة عن المجمعات السكنية • تشجيع المصانع التي تقوم بعملية إعادة التدوير </a:t>
            </a:r>
            <a:endParaRPr lang="ar-IQ" dirty="0" smtClean="0"/>
          </a:p>
          <a:p>
            <a:pPr marL="0" indent="0">
              <a:buNone/>
            </a:pPr>
            <a:r>
              <a:rPr lang="ar-IQ" dirty="0" smtClean="0"/>
              <a:t>• </a:t>
            </a:r>
            <a:r>
              <a:rPr lang="ar-IQ" dirty="0"/>
              <a:t>نشر الوعي البيئي لدى مختلف شرائح المجتمع • توسيع انتشار الحاويات المخصصة لإعادة التصنيع</a:t>
            </a:r>
          </a:p>
        </p:txBody>
      </p:sp>
    </p:spTree>
    <p:extLst>
      <p:ext uri="{BB962C8B-B14F-4D97-AF65-F5344CB8AC3E}">
        <p14:creationId xmlns:p14="http://schemas.microsoft.com/office/powerpoint/2010/main" val="323611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dirty="0"/>
          </a:p>
        </p:txBody>
      </p:sp>
      <p:sp>
        <p:nvSpPr>
          <p:cNvPr id="3" name="عنوان فرعي 2"/>
          <p:cNvSpPr>
            <a:spLocks noGrp="1"/>
          </p:cNvSpPr>
          <p:nvPr>
            <p:ph type="subTitle"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74694"/>
            <a:ext cx="7101408" cy="532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95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667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908720"/>
            <a:ext cx="6778492" cy="508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375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6682481" cy="501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4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6586471" cy="493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955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805781"/>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11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589640" cy="6192688"/>
          </a:xfrm>
        </p:spPr>
        <p:style>
          <a:lnRef idx="1">
            <a:schemeClr val="dk1"/>
          </a:lnRef>
          <a:fillRef idx="3">
            <a:schemeClr val="dk1"/>
          </a:fillRef>
          <a:effectRef idx="2">
            <a:schemeClr val="dk1"/>
          </a:effectRef>
          <a:fontRef idx="minor">
            <a:schemeClr val="lt1"/>
          </a:fontRef>
        </p:style>
        <p:txBody>
          <a:bodyPr>
            <a:normAutofit fontScale="77500" lnSpcReduction="20000"/>
          </a:bodyPr>
          <a:lstStyle/>
          <a:p>
            <a:r>
              <a:rPr lang="ar-IQ" dirty="0" smtClean="0"/>
              <a:t>ارتبطت </a:t>
            </a:r>
            <a:r>
              <a:rPr lang="ar-IQ" dirty="0"/>
              <a:t>الطبيعة بالمرأة ارتباطا وثيقاً على مر العصور، حيث تصدرت المرأة المشهد </a:t>
            </a:r>
            <a:r>
              <a:rPr lang="ar-IQ" dirty="0" err="1"/>
              <a:t>فى</a:t>
            </a:r>
            <a:r>
              <a:rPr lang="ar-IQ" dirty="0"/>
              <a:t> بعض الثقافات باعتبارها رمزاً معنوياً من رموز الطبيعة، كما أعطت البيئة الهوية والصفات الأنثوية كالرعاية والإنتاج والحياة. وبالرغم من ذلك، نجد أنه من النادر أن يتم توثيق مشاركة المرأة </a:t>
            </a:r>
            <a:r>
              <a:rPr lang="ar-IQ" dirty="0" err="1"/>
              <a:t>فى</a:t>
            </a:r>
            <a:r>
              <a:rPr lang="ar-IQ" dirty="0"/>
              <a:t> الحفاظ على البيئة وتعاونها مع الرجل </a:t>
            </a:r>
            <a:r>
              <a:rPr lang="ar-IQ" dirty="0" err="1"/>
              <a:t>فى</a:t>
            </a:r>
            <a:r>
              <a:rPr lang="ar-IQ" dirty="0"/>
              <a:t> إدارتها، وذلك على مدار تاريخ العديد من الشعوب، حيث تعد الأنماط السلوكية للأفراد أحد التحديات التي تواجه الحفاظ على استدامة البيئة. هنا. تلعب المرأة دورا مهما </a:t>
            </a:r>
            <a:r>
              <a:rPr lang="ar-IQ" dirty="0" err="1"/>
              <a:t>فى</a:t>
            </a:r>
            <a:r>
              <a:rPr lang="ar-IQ" dirty="0"/>
              <a:t> تحقيق تلك الاستدامة من خلال ممارساتها اليومية داخل إطار الأسرة وخارجها، حيث تساعد التوعية البيئية للمرأة على تمكينها من اتخاذ قرارات بيئية صحيحة، مثل شراء منتجات صديقة للبيئة أو إعادة تدوير النفايات، وغير ذلك من قرارات بيئية سليمة. كما يساعد تزويد المرأة بالمعلومات البيئية السليمة على غرس تلك الممارسات لدى أبنائها، وإشراكها </a:t>
            </a:r>
            <a:r>
              <a:rPr lang="ar-IQ" dirty="0" err="1"/>
              <a:t>فى</a:t>
            </a:r>
            <a:r>
              <a:rPr lang="ar-IQ" dirty="0"/>
              <a:t> عمليات الوعي والتثقيف البيئي بشكل عام لتساهم </a:t>
            </a:r>
            <a:r>
              <a:rPr lang="ar-IQ" dirty="0" err="1"/>
              <a:t>فى</a:t>
            </a:r>
            <a:r>
              <a:rPr lang="ar-IQ" dirty="0"/>
              <a:t> إيجاد بيئة سليمة مستدامة، كما تتحمل المرأة مسئولية إدارة البيت مما يجعل لها شأنا </a:t>
            </a:r>
            <a:r>
              <a:rPr lang="ar-IQ" dirty="0" err="1"/>
              <a:t>فى</a:t>
            </a:r>
            <a:r>
              <a:rPr lang="ar-IQ" dirty="0"/>
              <a:t> مواجهة التلوث المنزلي وفى اختيار السكن المناسب بيئيا، كما تقوم المرأة دائما باختيار السلع الغذائية والأدوية والملابس المناسبة لأسرتها، وبإمكانها اختيار السلع الصديقة للبيئة. أما المرأة الريفية التي تفلح الأرض وتزرع المحاصيل وترعي الحيوانات؛ فهي أكثر أفراد المجتمع احساسا بالمشكلات البيئية بدءا من تدهور التربة الزراعية والجفاف وتلوث المياه والهواء والأمراض ومن ثم فإن هناك ضرورة لتعزيز دورها البيئي.</a:t>
            </a:r>
          </a:p>
        </p:txBody>
      </p:sp>
    </p:spTree>
    <p:extLst>
      <p:ext uri="{BB962C8B-B14F-4D97-AF65-F5344CB8AC3E}">
        <p14:creationId xmlns:p14="http://schemas.microsoft.com/office/powerpoint/2010/main" val="765829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77686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088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908720"/>
            <a:ext cx="6682481" cy="501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262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805781"/>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698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6586471" cy="493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50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341" y="836712"/>
            <a:ext cx="7008779" cy="5256584"/>
          </a:xfrm>
          <a:prstGeom prst="rect">
            <a:avLst/>
          </a:prstGeom>
          <a:ln/>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1964527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805781"/>
            <a:ext cx="6199584" cy="46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146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805781"/>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550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363272" cy="5001419"/>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ar-IQ" sz="8000" dirty="0" smtClean="0">
                <a:solidFill>
                  <a:srgbClr val="FF0000"/>
                </a:solidFill>
              </a:rPr>
              <a:t>شكرا </a:t>
            </a:r>
            <a:r>
              <a:rPr lang="ar-IQ" sz="8000" dirty="0" smtClean="0">
                <a:solidFill>
                  <a:srgbClr val="FF0000"/>
                </a:solidFill>
              </a:rPr>
              <a:t>لحسن اصغائكم </a:t>
            </a:r>
            <a:endParaRPr lang="ar-IQ" sz="8000" dirty="0">
              <a:solidFill>
                <a:srgbClr val="FF0000"/>
              </a:solidFill>
            </a:endParaRPr>
          </a:p>
        </p:txBody>
      </p:sp>
    </p:spTree>
    <p:extLst>
      <p:ext uri="{BB962C8B-B14F-4D97-AF65-F5344CB8AC3E}">
        <p14:creationId xmlns:p14="http://schemas.microsoft.com/office/powerpoint/2010/main" val="48147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88640"/>
            <a:ext cx="8280920" cy="6480720"/>
          </a:xfrm>
        </p:spPr>
        <p:style>
          <a:lnRef idx="3">
            <a:schemeClr val="lt1"/>
          </a:lnRef>
          <a:fillRef idx="1">
            <a:schemeClr val="dk1"/>
          </a:fillRef>
          <a:effectRef idx="1">
            <a:schemeClr val="dk1"/>
          </a:effectRef>
          <a:fontRef idx="minor">
            <a:schemeClr val="lt1"/>
          </a:fontRef>
        </p:style>
        <p:txBody>
          <a:bodyPr>
            <a:noAutofit/>
          </a:bodyPr>
          <a:lstStyle/>
          <a:p>
            <a:pPr marL="0" indent="0">
              <a:buNone/>
            </a:pPr>
            <a:endParaRPr lang="en-US" dirty="0"/>
          </a:p>
          <a:p>
            <a:r>
              <a:rPr lang="ar-IQ" dirty="0" smtClean="0"/>
              <a:t>تلعب المرأة دوراً محورياً وأساسياً في حماية البيئة والحفاظ على الحياة البرية، ليس فقط كفرد، بل كمحرك للتغيير في مجتمعها. إليكِ أبرز أدوارها:</a:t>
            </a:r>
          </a:p>
          <a:p>
            <a:r>
              <a:rPr lang="ar-IQ" dirty="0" smtClean="0"/>
              <a:t>إدارة </a:t>
            </a:r>
            <a:r>
              <a:rPr lang="ar-IQ" dirty="0"/>
              <a:t>الموارد المنزلية: المرأة غالباً ما تكون المسؤولة عن اتخاذ قرارات الاستهلاك اليومي، فهي التي تختار المنتجات المستدامة، وتقلل من النفايات البلاستيكية، وتدير عمليات إعادة التدوير وترشيد استهلاك الماء والطاقة.</a:t>
            </a:r>
          </a:p>
          <a:p>
            <a:r>
              <a:rPr lang="ar-IQ" dirty="0" smtClean="0"/>
              <a:t>التوعية </a:t>
            </a:r>
            <a:r>
              <a:rPr lang="ar-IQ" dirty="0"/>
              <a:t>المجتمعية: تمتلك المرأة قدرة عالية على التأثير في محيطها الاجتماعي لنشر ممارسات صديقة للبيئة، مثل تقليل استهلاك اللحوم أو دعم المنتجات التي لا تضر بالحياة الفطرية</a:t>
            </a:r>
            <a:r>
              <a:rPr lang="ar-IQ" dirty="0" smtClean="0"/>
              <a:t>.</a:t>
            </a:r>
          </a:p>
          <a:p>
            <a:endParaRPr lang="ar-IQ" dirty="0"/>
          </a:p>
          <a:p>
            <a:pPr marL="0" indent="0">
              <a:buNone/>
            </a:pPr>
            <a:endParaRPr lang="en-US" dirty="0"/>
          </a:p>
        </p:txBody>
      </p:sp>
    </p:spTree>
    <p:extLst>
      <p:ext uri="{BB962C8B-B14F-4D97-AF65-F5344CB8AC3E}">
        <p14:creationId xmlns:p14="http://schemas.microsoft.com/office/powerpoint/2010/main" val="43724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692696"/>
            <a:ext cx="8291264" cy="5433467"/>
          </a:xfrm>
        </p:spPr>
        <p:style>
          <a:lnRef idx="3">
            <a:schemeClr val="lt1"/>
          </a:lnRef>
          <a:fillRef idx="1">
            <a:schemeClr val="dk1"/>
          </a:fillRef>
          <a:effectRef idx="1">
            <a:schemeClr val="dk1"/>
          </a:effectRef>
          <a:fontRef idx="minor">
            <a:schemeClr val="lt1"/>
          </a:fontRef>
        </p:style>
        <p:txBody>
          <a:bodyPr>
            <a:normAutofit/>
          </a:bodyPr>
          <a:lstStyle/>
          <a:p>
            <a:r>
              <a:rPr lang="ar-IQ" dirty="0"/>
              <a:t>التنشئة والتعليم: هي المعلم الأول للأجيال القادمة، حيث تغرس في أطفالها قيم الرفق بالحيوان واحترام الطبيعة، مما يخلق وعياً بيئياً طويل الأمد.</a:t>
            </a:r>
          </a:p>
          <a:p>
            <a:r>
              <a:rPr lang="ar-IQ" dirty="0"/>
              <a:t>القيادة والنشاط البيئي: برزت النساء كقياديات في حركات </a:t>
            </a:r>
            <a:endParaRPr lang="ar-IQ" dirty="0" smtClean="0"/>
          </a:p>
          <a:p>
            <a:r>
              <a:rPr lang="ar-IQ" dirty="0"/>
              <a:t>الدفاع عن المناخ وحماية الغابات، ومواجهة الصيد الجائر، وإدارة المحميات الطبيعية</a:t>
            </a:r>
            <a:r>
              <a:rPr lang="ar-IQ" dirty="0" smtClean="0"/>
              <a:t>.</a:t>
            </a:r>
          </a:p>
          <a:p>
            <a:r>
              <a:rPr lang="ar-IQ" dirty="0"/>
              <a:t>الزراعة المستدامة: في الكثير من المجتمعات، تدير النساء الأراضي الزراعية، ويحافظن على تنوع البذور والنباتات المحلية، مما يضمن توازن النظام البيئي.</a:t>
            </a:r>
          </a:p>
          <a:p>
            <a:endParaRPr lang="ar-IQ" dirty="0"/>
          </a:p>
          <a:p>
            <a:endParaRPr lang="ar-IQ" dirty="0"/>
          </a:p>
        </p:txBody>
      </p:sp>
    </p:spTree>
    <p:extLst>
      <p:ext uri="{BB962C8B-B14F-4D97-AF65-F5344CB8AC3E}">
        <p14:creationId xmlns:p14="http://schemas.microsoft.com/office/powerpoint/2010/main" val="332315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692696"/>
            <a:ext cx="8219256" cy="5433467"/>
          </a:xfrm>
        </p:spPr>
        <p:style>
          <a:lnRef idx="3">
            <a:schemeClr val="lt1"/>
          </a:lnRef>
          <a:fillRef idx="1">
            <a:schemeClr val="dk1"/>
          </a:fillRef>
          <a:effectRef idx="1">
            <a:schemeClr val="dk1"/>
          </a:effectRef>
          <a:fontRef idx="minor">
            <a:schemeClr val="lt1"/>
          </a:fontRef>
        </p:style>
        <p:txBody>
          <a:bodyPr>
            <a:normAutofit lnSpcReduction="10000"/>
          </a:bodyPr>
          <a:lstStyle/>
          <a:p>
            <a:r>
              <a:rPr lang="ar-IQ" dirty="0"/>
              <a:t>لا تؤثر أزمة المناخ على الجميع بالتساوي. إذ تواجه النساء والفتيات تأثيرات غير متناسبة لتغير المناخ - ويرجع ذلك إلى حد كبير إلى أنهن يشكلن غالبية فقراء العالم، الذين يعتمدون بشكل كبير على الموارد الطبيعية المحلية في معيشتهم. وفي المناطق الريفية على وجه الخصوص، غالبًا ما تتولى النساء والفتيات مسؤولية تأمين الغذاء والماء والحطب لأسرهن. ففي أوقات الجفاف وعدم انتظام هطول الأمطار، تعمل المرأة الريفية بجهد أكبر، وتمشي لمسافات أبعد، وتقضي المزيد من الوقت في تأمين الدخل والموارد لأسرتها. وهو ما من شأنه أن يعرضهن أيضًا للعنف القائم على النوع الاجتماعي، حيث يؤدي تغير المناخ إلى تفاقم النزاعات وعدم المساواة ومواطن الضعف القائمة.</a:t>
            </a:r>
          </a:p>
          <a:p>
            <a:endParaRPr lang="ar-IQ" dirty="0"/>
          </a:p>
          <a:p>
            <a:endParaRPr lang="ar-IQ" dirty="0"/>
          </a:p>
        </p:txBody>
      </p:sp>
    </p:spTree>
    <p:extLst>
      <p:ext uri="{BB962C8B-B14F-4D97-AF65-F5344CB8AC3E}">
        <p14:creationId xmlns:p14="http://schemas.microsoft.com/office/powerpoint/2010/main" val="372014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6632"/>
            <a:ext cx="8352928" cy="6009531"/>
          </a:xfrm>
        </p:spPr>
        <p:style>
          <a:lnRef idx="3">
            <a:schemeClr val="lt1"/>
          </a:lnRef>
          <a:fillRef idx="1">
            <a:schemeClr val="dk1"/>
          </a:fillRef>
          <a:effectRef idx="1">
            <a:schemeClr val="dk1"/>
          </a:effectRef>
          <a:fontRef idx="minor">
            <a:schemeClr val="lt1"/>
          </a:fontRef>
        </p:style>
        <p:txBody>
          <a:bodyPr>
            <a:noAutofit/>
          </a:bodyPr>
          <a:lstStyle/>
          <a:p>
            <a:endParaRPr lang="ar-IQ" dirty="0"/>
          </a:p>
          <a:p>
            <a:r>
              <a:rPr lang="ar-IQ" dirty="0"/>
              <a:t>عندما تحدث كوارث مناخية قاسية، تزيد احتمالات وفاة النساء والأطفال بمقدار 14 مرة أكثر من الرجال، ويرجع ذلك في الغالب إلى محدودية الوصول إلى المعلومات ومحدودية الحركة واتخاذ القرار والموارد. وتشير التقديرات إلى أن 4 من كل 5 أشخاص نزحوا بسبب تأثيرات تغير المناخ هم من النساء والفتيات. ويمكن للكوارث الحادة أيضًا أن تعطل الخدمات الأساسية، بما في ذلك رعاية الصحة الجنسية والإنجابية، مما يؤدي إلى تفاقم الآثار السلبية على النساء والفتيات.</a:t>
            </a:r>
          </a:p>
          <a:p>
            <a:endParaRPr lang="ar-IQ" dirty="0"/>
          </a:p>
          <a:p>
            <a:endParaRPr lang="ar-IQ" dirty="0"/>
          </a:p>
        </p:txBody>
      </p:sp>
    </p:spTree>
    <p:extLst>
      <p:ext uri="{BB962C8B-B14F-4D97-AF65-F5344CB8AC3E}">
        <p14:creationId xmlns:p14="http://schemas.microsoft.com/office/powerpoint/2010/main" val="79963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91264" cy="5649491"/>
          </a:xfrm>
        </p:spPr>
        <p:style>
          <a:lnRef idx="3">
            <a:schemeClr val="lt1"/>
          </a:lnRef>
          <a:fillRef idx="1">
            <a:schemeClr val="dk1"/>
          </a:fillRef>
          <a:effectRef idx="1">
            <a:schemeClr val="dk1"/>
          </a:effectRef>
          <a:fontRef idx="minor">
            <a:schemeClr val="lt1"/>
          </a:fontRef>
        </p:style>
        <p:txBody>
          <a:bodyPr>
            <a:normAutofit fontScale="85000" lnSpcReduction="20000"/>
          </a:bodyPr>
          <a:lstStyle/>
          <a:p>
            <a:r>
              <a:rPr lang="ar-IQ" dirty="0"/>
              <a:t>ويعتبر الاعتراف بحق المرأة </a:t>
            </a:r>
            <a:r>
              <a:rPr lang="ar-IQ" dirty="0" err="1"/>
              <a:t>فى</a:t>
            </a:r>
            <a:r>
              <a:rPr lang="ar-IQ" dirty="0"/>
              <a:t> حماية الطبيعة من الظواهر الأكثر أهمية </a:t>
            </a:r>
            <a:r>
              <a:rPr lang="ar-IQ" dirty="0" err="1"/>
              <a:t>فى</a:t>
            </a:r>
            <a:r>
              <a:rPr lang="ar-IQ" dirty="0"/>
              <a:t> العقود الأخيرة والتي انعكست </a:t>
            </a:r>
            <a:r>
              <a:rPr lang="ar-IQ" dirty="0" err="1"/>
              <a:t>فى</a:t>
            </a:r>
            <a:r>
              <a:rPr lang="ar-IQ" dirty="0"/>
              <a:t> العديد من الاتفاقيات الدولية،  حيث إن علاقة المرأة بالبيئة أشد ارتباطًا وتأثيرًا مقارنة بالرجل، وتتعدد الأسباب التي تؤدي إلي ارتباط هذه العلاقة من حيث كونها كأم تحتاج دائماً إلى توفير الأمن الغذائي لها ولأطفالها خاصًة </a:t>
            </a:r>
            <a:r>
              <a:rPr lang="ar-IQ" dirty="0" err="1"/>
              <a:t>فى</a:t>
            </a:r>
            <a:r>
              <a:rPr lang="ar-IQ" dirty="0"/>
              <a:t> فترتي الحمل والرضاعة، وأسباب اجتماعية ترتبط بتأثيرات التغيرات المناخية؛ حيث تشير منظمة الفاو (منظمة الأغذية والزراعة التابعة للأمم المتحدة)، </a:t>
            </a:r>
            <a:r>
              <a:rPr lang="ar-IQ" dirty="0" err="1"/>
              <a:t>فى</a:t>
            </a:r>
            <a:r>
              <a:rPr lang="ar-IQ" dirty="0"/>
              <a:t> أحد تقاريرها عن التأثيرات الزراعية المرتبطة بتغير المناخ، إلى أن المرأة ستكون أكثر تأثيرًا بتلك التغيرات المترتبة على تغير المناخ، مثل التهجير المرتبط بتغير المناخ حيث تبين من تقديرات الأمم المتحدة عام 2018، أن 80% من النازحين بسبب التغير المناخي كن من النساء </a:t>
            </a:r>
            <a:r>
              <a:rPr lang="ar-IQ" dirty="0" err="1"/>
              <a:t>فى</a:t>
            </a:r>
            <a:r>
              <a:rPr lang="ar-IQ" dirty="0"/>
              <a:t> ظل غياب نظم الحماية الاجتماعية وفى الحالات التي يقترن فيها انعدام الأمن الغذائي وبإفلات مرتكبي العنف من العقاب وضعف مؤسسات إنفاذ القانون. فضلاً عما إذا حدثت صراعات أو حروب أو تأثيرات قوية </a:t>
            </a:r>
            <a:r>
              <a:rPr lang="ar-IQ" dirty="0" err="1"/>
              <a:t>فى</a:t>
            </a:r>
            <a:r>
              <a:rPr lang="ar-IQ" dirty="0"/>
              <a:t> البلدان ستزداد نسبة العنف القائم على النوع الاجتماعي والاستغلال البدني والنفسي للمرأة</a:t>
            </a:r>
            <a:r>
              <a:rPr lang="ar-IQ" dirty="0" smtClean="0"/>
              <a:t>.</a:t>
            </a:r>
            <a:endParaRPr lang="ar-IQ" dirty="0"/>
          </a:p>
        </p:txBody>
      </p:sp>
    </p:spTree>
    <p:extLst>
      <p:ext uri="{BB962C8B-B14F-4D97-AF65-F5344CB8AC3E}">
        <p14:creationId xmlns:p14="http://schemas.microsoft.com/office/powerpoint/2010/main" val="101455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836712"/>
            <a:ext cx="8291264" cy="5289451"/>
          </a:xfrm>
        </p:spPr>
        <p:style>
          <a:lnRef idx="1">
            <a:schemeClr val="dk1"/>
          </a:lnRef>
          <a:fillRef idx="3">
            <a:schemeClr val="dk1"/>
          </a:fillRef>
          <a:effectRef idx="2">
            <a:schemeClr val="dk1"/>
          </a:effectRef>
          <a:fontRef idx="minor">
            <a:schemeClr val="lt1"/>
          </a:fontRef>
        </p:style>
        <p:txBody>
          <a:bodyPr/>
          <a:lstStyle/>
          <a:p>
            <a:r>
              <a:rPr lang="ar-IQ" dirty="0"/>
              <a:t>ونظرًا لوجود النساء على الخطوط الأمامية لأزمة المناخ، فإنهن في وضع فريد يؤهلهن ليكونن عوامل تغيير - للمساعدة في إيجاد طرق للتخفيف من أسباب ظاهرة الاحتباس الحراري والتكيف مع آثارها على أرض الواقع.</a:t>
            </a:r>
          </a:p>
        </p:txBody>
      </p:sp>
    </p:spTree>
    <p:extLst>
      <p:ext uri="{BB962C8B-B14F-4D97-AF65-F5344CB8AC3E}">
        <p14:creationId xmlns:p14="http://schemas.microsoft.com/office/powerpoint/2010/main" val="239363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ar-IQ" dirty="0"/>
              <a:t>أثر التلوث البيئي على الحيوانات </a:t>
            </a:r>
            <a:br>
              <a:rPr lang="ar-IQ" dirty="0"/>
            </a:br>
            <a:endParaRPr lang="ar-IQ" dirty="0"/>
          </a:p>
        </p:txBody>
      </p:sp>
      <p:sp>
        <p:nvSpPr>
          <p:cNvPr id="3" name="Content Placeholder 2"/>
          <p:cNvSpPr>
            <a:spLocks noGrp="1"/>
          </p:cNvSpPr>
          <p:nvPr>
            <p:ph idx="1"/>
          </p:nvPr>
        </p:nvSpPr>
        <p:spPr/>
        <p:style>
          <a:lnRef idx="3">
            <a:schemeClr val="lt1"/>
          </a:lnRef>
          <a:fillRef idx="1">
            <a:schemeClr val="dk1"/>
          </a:fillRef>
          <a:effectRef idx="1">
            <a:schemeClr val="dk1"/>
          </a:effectRef>
          <a:fontRef idx="minor">
            <a:schemeClr val="lt1"/>
          </a:fontRef>
        </p:style>
        <p:txBody>
          <a:bodyPr/>
          <a:lstStyle/>
          <a:p>
            <a:r>
              <a:rPr lang="ar-IQ" dirty="0" smtClean="0"/>
              <a:t>تتأثر </a:t>
            </a:r>
            <a:r>
              <a:rPr lang="ar-IQ" dirty="0"/>
              <a:t>الحياة البرية بالتلوث البيئي بصورة مُشابهة لتأثيره على الإنسان، فتتعرض الحياة البرية إلى مستويات كبيرة من الملوثات المختلفة الّتي يُعتبر الكلورين العضوي والمعادن الثقيلة من أكثرها شيوعاً، فتؤدي بدورها إلى إضعاف مناعة وصحة الحيوانات، فيجعل من المحتمل أن يزيد هذا التأثير من القابلية للإصابة بالأمراض المعدية وغير المعدية، ممّا قد يُشكّل سبباً في إعاقة تنوع الحياة البرية</a:t>
            </a:r>
          </a:p>
        </p:txBody>
      </p:sp>
    </p:spTree>
    <p:extLst>
      <p:ext uri="{BB962C8B-B14F-4D97-AF65-F5344CB8AC3E}">
        <p14:creationId xmlns:p14="http://schemas.microsoft.com/office/powerpoint/2010/main" val="299253453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1230</Words>
  <Application>Microsoft Office PowerPoint</Application>
  <PresentationFormat>عرض على الشاشة (3:4)‏</PresentationFormat>
  <Paragraphs>33</Paragraphs>
  <Slides>27</Slides>
  <Notes>0</Notes>
  <HiddenSlides>0</HiddenSlides>
  <MMClips>0</MMClips>
  <ScaleCrop>false</ScaleCrop>
  <HeadingPairs>
    <vt:vector size="4" baseType="variant">
      <vt:variant>
        <vt:lpstr>نسق</vt:lpstr>
      </vt:variant>
      <vt:variant>
        <vt:i4>7</vt:i4>
      </vt:variant>
      <vt:variant>
        <vt:lpstr>عناوين الشرائح</vt:lpstr>
      </vt:variant>
      <vt:variant>
        <vt:i4>27</vt:i4>
      </vt:variant>
    </vt:vector>
  </HeadingPairs>
  <TitlesOfParts>
    <vt:vector size="34" baseType="lpstr">
      <vt:lpstr>نسق Office</vt:lpstr>
      <vt:lpstr>Office Theme</vt:lpstr>
      <vt:lpstr>1_Office Theme</vt:lpstr>
      <vt:lpstr>2_Office Theme</vt:lpstr>
      <vt:lpstr>3_Office Theme</vt:lpstr>
      <vt:lpstr>4_Office Theme</vt:lpstr>
      <vt:lpstr>5_Office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أثر التلوث البيئي على الحيوانات  </vt:lpstr>
      <vt:lpstr>أثر التلوث البيئي على الغطاء النباتي</vt:lpstr>
      <vt:lpstr> لمخلفات العقاقير البيطرية، </vt:lpstr>
      <vt:lpstr>تغير المناخ</vt:lpstr>
      <vt:lpstr> طرق الوقاية من التلوث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Al-Qaisar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 5590</dc:creator>
  <cp:lastModifiedBy>DELL 5590</cp:lastModifiedBy>
  <cp:revision>6</cp:revision>
  <dcterms:created xsi:type="dcterms:W3CDTF">2026-04-03T23:57:11Z</dcterms:created>
  <dcterms:modified xsi:type="dcterms:W3CDTF">2026-04-05T01:29:51Z</dcterms:modified>
</cp:coreProperties>
</file>