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5" r:id="rId1"/>
  </p:sldMasterIdLst>
  <p:sldIdLst>
    <p:sldId id="256" r:id="rId2"/>
    <p:sldId id="276" r:id="rId3"/>
    <p:sldId id="257" r:id="rId4"/>
    <p:sldId id="262" r:id="rId5"/>
    <p:sldId id="261" r:id="rId6"/>
    <p:sldId id="263" r:id="rId7"/>
    <p:sldId id="264" r:id="rId8"/>
    <p:sldId id="265" r:id="rId9"/>
    <p:sldId id="266" r:id="rId10"/>
    <p:sldId id="260" r:id="rId11"/>
    <p:sldId id="267" r:id="rId12"/>
    <p:sldId id="277" r:id="rId13"/>
    <p:sldId id="278" r:id="rId14"/>
    <p:sldId id="279" r:id="rId15"/>
    <p:sldId id="280" r:id="rId16"/>
    <p:sldId id="281" r:id="rId17"/>
    <p:sldId id="282" r:id="rId18"/>
    <p:sldId id="283" r:id="rId19"/>
    <p:sldId id="284" r:id="rId20"/>
    <p:sldId id="285" r:id="rId21"/>
    <p:sldId id="286" r:id="rId22"/>
    <p:sldId id="287" r:id="rId23"/>
    <p:sldId id="288" r:id="rId24"/>
    <p:sldId id="289" r:id="rId25"/>
    <p:sldId id="258" r:id="rId26"/>
    <p:sldId id="259" r:id="rId27"/>
    <p:sldId id="268" r:id="rId28"/>
    <p:sldId id="270" r:id="rId29"/>
    <p:sldId id="271" r:id="rId30"/>
    <p:sldId id="273" r:id="rId31"/>
    <p:sldId id="272" r:id="rId32"/>
    <p:sldId id="274" r:id="rId33"/>
    <p:sldId id="275" r:id="rId34"/>
    <p:sldId id="290"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8" d="100"/>
          <a:sy n="78" d="100"/>
        </p:scale>
        <p:origin x="85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9E03D158-74BC-47BE-9441-C5F8825AA524}" type="datetimeFigureOut">
              <a:rPr lang="en-US" smtClean="0"/>
              <a:t>5/26/2021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1C966F-79C9-462D-9E19-7A25792593F7}" type="slidenum">
              <a:rPr lang="en-US" smtClean="0"/>
              <a:t>‹#›</a:t>
            </a:fld>
            <a:endParaRPr lang="en-US"/>
          </a:p>
        </p:txBody>
      </p:sp>
    </p:spTree>
    <p:extLst>
      <p:ext uri="{BB962C8B-B14F-4D97-AF65-F5344CB8AC3E}">
        <p14:creationId xmlns:p14="http://schemas.microsoft.com/office/powerpoint/2010/main" val="11197021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E03D158-74BC-47BE-9441-C5F8825AA524}" type="datetimeFigureOut">
              <a:rPr lang="en-US" smtClean="0"/>
              <a:t>5/26/2021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1C966F-79C9-462D-9E19-7A25792593F7}" type="slidenum">
              <a:rPr lang="en-US" smtClean="0"/>
              <a:t>‹#›</a:t>
            </a:fld>
            <a:endParaRPr lang="en-US"/>
          </a:p>
        </p:txBody>
      </p:sp>
    </p:spTree>
    <p:extLst>
      <p:ext uri="{BB962C8B-B14F-4D97-AF65-F5344CB8AC3E}">
        <p14:creationId xmlns:p14="http://schemas.microsoft.com/office/powerpoint/2010/main" val="4252066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E03D158-74BC-47BE-9441-C5F8825AA524}" type="datetimeFigureOut">
              <a:rPr lang="en-US" smtClean="0"/>
              <a:t>5/26/2021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1C966F-79C9-462D-9E19-7A25792593F7}" type="slidenum">
              <a:rPr lang="en-US" smtClean="0"/>
              <a:t>‹#›</a:t>
            </a:fld>
            <a:endParaRPr lang="en-US"/>
          </a:p>
        </p:txBody>
      </p:sp>
    </p:spTree>
    <p:extLst>
      <p:ext uri="{BB962C8B-B14F-4D97-AF65-F5344CB8AC3E}">
        <p14:creationId xmlns:p14="http://schemas.microsoft.com/office/powerpoint/2010/main" val="10447613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4" name="Text Placeholder 3"/>
          <p:cNvSpPr>
            <a:spLocks noGrp="1"/>
          </p:cNvSpPr>
          <p:nvPr>
            <p:ph type="body" sz="half" idx="13"/>
          </p:nvPr>
        </p:nvSpPr>
        <p:spPr>
          <a:xfrm>
            <a:off x="1930400" y="3771174"/>
            <a:ext cx="7279649"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E03D158-74BC-47BE-9441-C5F8825AA524}" type="datetimeFigureOut">
              <a:rPr lang="en-US" smtClean="0"/>
              <a:t>5/26/2021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1C966F-79C9-462D-9E19-7A25792593F7}" type="slidenum">
              <a:rPr lang="en-US" smtClean="0"/>
              <a:t>‹#›</a:t>
            </a:fld>
            <a:endParaRPr lang="en-US"/>
          </a:p>
        </p:txBody>
      </p:sp>
      <p:sp>
        <p:nvSpPr>
          <p:cNvPr id="9" name="TextBox 8"/>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6159239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E03D158-74BC-47BE-9441-C5F8825AA524}" type="datetimeFigureOut">
              <a:rPr lang="en-US" smtClean="0"/>
              <a:t>5/26/2021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1C966F-79C9-462D-9E19-7A25792593F7}" type="slidenum">
              <a:rPr lang="en-US" smtClean="0"/>
              <a:t>‹#›</a:t>
            </a:fld>
            <a:endParaRPr lang="en-US"/>
          </a:p>
        </p:txBody>
      </p:sp>
    </p:spTree>
    <p:extLst>
      <p:ext uri="{BB962C8B-B14F-4D97-AF65-F5344CB8AC3E}">
        <p14:creationId xmlns:p14="http://schemas.microsoft.com/office/powerpoint/2010/main" val="37620518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9E03D158-74BC-47BE-9441-C5F8825AA524}" type="datetimeFigureOut">
              <a:rPr lang="en-US" smtClean="0"/>
              <a:t>5/26/2021</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1C966F-79C9-462D-9E19-7A25792593F7}" type="slidenum">
              <a:rPr lang="en-US" smtClean="0"/>
              <a:t>‹#›</a:t>
            </a:fld>
            <a:endParaRPr lang="en-US"/>
          </a:p>
        </p:txBody>
      </p:sp>
    </p:spTree>
    <p:extLst>
      <p:ext uri="{BB962C8B-B14F-4D97-AF65-F5344CB8AC3E}">
        <p14:creationId xmlns:p14="http://schemas.microsoft.com/office/powerpoint/2010/main" val="24145468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9E03D158-74BC-47BE-9441-C5F8825AA524}" type="datetimeFigureOut">
              <a:rPr lang="en-US" smtClean="0"/>
              <a:t>5/26/2021</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1C966F-79C9-462D-9E19-7A25792593F7}" type="slidenum">
              <a:rPr lang="en-US" smtClean="0"/>
              <a:t>‹#›</a:t>
            </a:fld>
            <a:endParaRPr lang="en-US"/>
          </a:p>
        </p:txBody>
      </p:sp>
    </p:spTree>
    <p:extLst>
      <p:ext uri="{BB962C8B-B14F-4D97-AF65-F5344CB8AC3E}">
        <p14:creationId xmlns:p14="http://schemas.microsoft.com/office/powerpoint/2010/main" val="34579798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E03D158-74BC-47BE-9441-C5F8825AA524}" type="datetimeFigureOut">
              <a:rPr lang="en-US" smtClean="0"/>
              <a:t>5/26/2021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1C966F-79C9-462D-9E19-7A25792593F7}" type="slidenum">
              <a:rPr lang="en-US" smtClean="0"/>
              <a:t>‹#›</a:t>
            </a:fld>
            <a:endParaRPr lang="en-US"/>
          </a:p>
        </p:txBody>
      </p:sp>
    </p:spTree>
    <p:extLst>
      <p:ext uri="{BB962C8B-B14F-4D97-AF65-F5344CB8AC3E}">
        <p14:creationId xmlns:p14="http://schemas.microsoft.com/office/powerpoint/2010/main" val="22515886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E03D158-74BC-47BE-9441-C5F8825AA524}" type="datetimeFigureOut">
              <a:rPr lang="en-US" smtClean="0"/>
              <a:t>5/26/2021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1C966F-79C9-462D-9E19-7A25792593F7}" type="slidenum">
              <a:rPr lang="en-US" smtClean="0"/>
              <a:t>‹#›</a:t>
            </a:fld>
            <a:endParaRPr lang="en-US"/>
          </a:p>
        </p:txBody>
      </p:sp>
    </p:spTree>
    <p:extLst>
      <p:ext uri="{BB962C8B-B14F-4D97-AF65-F5344CB8AC3E}">
        <p14:creationId xmlns:p14="http://schemas.microsoft.com/office/powerpoint/2010/main" val="30246278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E03D158-74BC-47BE-9441-C5F8825AA524}" type="datetimeFigureOut">
              <a:rPr lang="en-US" smtClean="0"/>
              <a:t>5/26/2021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1C966F-79C9-462D-9E19-7A25792593F7}" type="slidenum">
              <a:rPr lang="en-US" smtClean="0"/>
              <a:t>‹#›</a:t>
            </a:fld>
            <a:endParaRPr lang="en-US"/>
          </a:p>
        </p:txBody>
      </p:sp>
    </p:spTree>
    <p:extLst>
      <p:ext uri="{BB962C8B-B14F-4D97-AF65-F5344CB8AC3E}">
        <p14:creationId xmlns:p14="http://schemas.microsoft.com/office/powerpoint/2010/main" val="8889069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E03D158-74BC-47BE-9441-C5F8825AA524}" type="datetimeFigureOut">
              <a:rPr lang="en-US" smtClean="0"/>
              <a:t>5/26/2021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1C966F-79C9-462D-9E19-7A25792593F7}" type="slidenum">
              <a:rPr lang="en-US" smtClean="0"/>
              <a:t>‹#›</a:t>
            </a:fld>
            <a:endParaRPr lang="en-US"/>
          </a:p>
        </p:txBody>
      </p:sp>
    </p:spTree>
    <p:extLst>
      <p:ext uri="{BB962C8B-B14F-4D97-AF65-F5344CB8AC3E}">
        <p14:creationId xmlns:p14="http://schemas.microsoft.com/office/powerpoint/2010/main" val="27255349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E03D158-74BC-47BE-9441-C5F8825AA524}" type="datetimeFigureOut">
              <a:rPr lang="en-US" smtClean="0"/>
              <a:t>5/26/2021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1C966F-79C9-462D-9E19-7A25792593F7}" type="slidenum">
              <a:rPr lang="en-US" smtClean="0"/>
              <a:t>‹#›</a:t>
            </a:fld>
            <a:endParaRPr lang="en-US"/>
          </a:p>
        </p:txBody>
      </p:sp>
    </p:spTree>
    <p:extLst>
      <p:ext uri="{BB962C8B-B14F-4D97-AF65-F5344CB8AC3E}">
        <p14:creationId xmlns:p14="http://schemas.microsoft.com/office/powerpoint/2010/main" val="18692794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E03D158-74BC-47BE-9441-C5F8825AA524}" type="datetimeFigureOut">
              <a:rPr lang="en-US" smtClean="0"/>
              <a:t>5/26/2021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01C966F-79C9-462D-9E19-7A25792593F7}" type="slidenum">
              <a:rPr lang="en-US" smtClean="0"/>
              <a:t>‹#›</a:t>
            </a:fld>
            <a:endParaRPr lang="en-US"/>
          </a:p>
        </p:txBody>
      </p:sp>
    </p:spTree>
    <p:extLst>
      <p:ext uri="{BB962C8B-B14F-4D97-AF65-F5344CB8AC3E}">
        <p14:creationId xmlns:p14="http://schemas.microsoft.com/office/powerpoint/2010/main" val="27310814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9E03D158-74BC-47BE-9441-C5F8825AA524}" type="datetimeFigureOut">
              <a:rPr lang="en-US" smtClean="0"/>
              <a:t>5/26/2021</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C01C966F-79C9-462D-9E19-7A25792593F7}" type="slidenum">
              <a:rPr lang="en-US" smtClean="0"/>
              <a:t>‹#›</a:t>
            </a:fld>
            <a:endParaRPr lang="en-US"/>
          </a:p>
        </p:txBody>
      </p:sp>
    </p:spTree>
    <p:extLst>
      <p:ext uri="{BB962C8B-B14F-4D97-AF65-F5344CB8AC3E}">
        <p14:creationId xmlns:p14="http://schemas.microsoft.com/office/powerpoint/2010/main" val="18535665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9E03D158-74BC-47BE-9441-C5F8825AA524}" type="datetimeFigureOut">
              <a:rPr lang="en-US" smtClean="0"/>
              <a:t>5/26/2021</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C01C966F-79C9-462D-9E19-7A25792593F7}" type="slidenum">
              <a:rPr lang="en-US" smtClean="0"/>
              <a:t>‹#›</a:t>
            </a:fld>
            <a:endParaRPr lang="en-US"/>
          </a:p>
        </p:txBody>
      </p:sp>
    </p:spTree>
    <p:extLst>
      <p:ext uri="{BB962C8B-B14F-4D97-AF65-F5344CB8AC3E}">
        <p14:creationId xmlns:p14="http://schemas.microsoft.com/office/powerpoint/2010/main" val="21129225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9E03D158-74BC-47BE-9441-C5F8825AA524}" type="datetimeFigureOut">
              <a:rPr lang="en-US" smtClean="0"/>
              <a:t>5/26/2021</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C01C966F-79C9-462D-9E19-7A25792593F7}" type="slidenum">
              <a:rPr lang="en-US" smtClean="0"/>
              <a:t>‹#›</a:t>
            </a:fld>
            <a:endParaRPr lang="en-US"/>
          </a:p>
        </p:txBody>
      </p:sp>
    </p:spTree>
    <p:extLst>
      <p:ext uri="{BB962C8B-B14F-4D97-AF65-F5344CB8AC3E}">
        <p14:creationId xmlns:p14="http://schemas.microsoft.com/office/powerpoint/2010/main" val="16344952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E03D158-74BC-47BE-9441-C5F8825AA524}" type="datetimeFigureOut">
              <a:rPr lang="en-US" smtClean="0"/>
              <a:t>5/26/2021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1C966F-79C9-462D-9E19-7A25792593F7}" type="slidenum">
              <a:rPr lang="en-US" smtClean="0"/>
              <a:t>‹#›</a:t>
            </a:fld>
            <a:endParaRPr lang="en-US"/>
          </a:p>
        </p:txBody>
      </p:sp>
    </p:spTree>
    <p:extLst>
      <p:ext uri="{BB962C8B-B14F-4D97-AF65-F5344CB8AC3E}">
        <p14:creationId xmlns:p14="http://schemas.microsoft.com/office/powerpoint/2010/main" val="19451507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9E03D158-74BC-47BE-9441-C5F8825AA524}" type="datetimeFigureOut">
              <a:rPr lang="en-US" smtClean="0"/>
              <a:t>5/26/2021</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C01C966F-79C9-462D-9E19-7A25792593F7}" type="slidenum">
              <a:rPr lang="en-US" smtClean="0"/>
              <a:t>‹#›</a:t>
            </a:fld>
            <a:endParaRPr lang="en-US"/>
          </a:p>
        </p:txBody>
      </p:sp>
    </p:spTree>
    <p:extLst>
      <p:ext uri="{BB962C8B-B14F-4D97-AF65-F5344CB8AC3E}">
        <p14:creationId xmlns:p14="http://schemas.microsoft.com/office/powerpoint/2010/main" val="4214251831"/>
      </p:ext>
    </p:extLst>
  </p:cSld>
  <p:clrMap bg1="dk1" tx1="lt1" bg2="dk2" tx2="lt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 id="2147483737" r:id="rId12"/>
    <p:sldLayoutId id="2147483738" r:id="rId13"/>
    <p:sldLayoutId id="2147483739" r:id="rId14"/>
    <p:sldLayoutId id="2147483740" r:id="rId15"/>
    <p:sldLayoutId id="2147483741" r:id="rId16"/>
    <p:sldLayoutId id="2147483742"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pkp.sfu.ca/"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32387" y="4731341"/>
            <a:ext cx="9684774" cy="1002891"/>
          </a:xfrm>
        </p:spPr>
        <p:txBody>
          <a:bodyPr/>
          <a:lstStyle/>
          <a:p>
            <a:pPr algn="ctr"/>
            <a:r>
              <a:rPr lang="en-US" b="1" dirty="0" smtClean="0">
                <a:solidFill>
                  <a:schemeClr val="bg2">
                    <a:lumMod val="50000"/>
                  </a:schemeClr>
                </a:solidFill>
                <a:latin typeface="Times New Roman" panose="02020603050405020304" pitchFamily="18" charset="0"/>
                <a:cs typeface="Times New Roman" panose="02020603050405020304" pitchFamily="18" charset="0"/>
              </a:rPr>
              <a:t>Open </a:t>
            </a:r>
            <a:r>
              <a:rPr lang="en-US" b="1" dirty="0">
                <a:solidFill>
                  <a:schemeClr val="bg2">
                    <a:lumMod val="50000"/>
                  </a:schemeClr>
                </a:solidFill>
                <a:latin typeface="Times New Roman" panose="02020603050405020304" pitchFamily="18" charset="0"/>
                <a:cs typeface="Times New Roman" panose="02020603050405020304" pitchFamily="18" charset="0"/>
              </a:rPr>
              <a:t>Journal </a:t>
            </a:r>
            <a:r>
              <a:rPr lang="en-US" b="1" dirty="0" smtClean="0">
                <a:solidFill>
                  <a:schemeClr val="bg2">
                    <a:lumMod val="50000"/>
                  </a:schemeClr>
                </a:solidFill>
                <a:latin typeface="Times New Roman" panose="02020603050405020304" pitchFamily="18" charset="0"/>
                <a:cs typeface="Times New Roman" panose="02020603050405020304" pitchFamily="18" charset="0"/>
              </a:rPr>
              <a:t>System</a:t>
            </a:r>
            <a:br>
              <a:rPr lang="en-US" b="1" dirty="0" smtClean="0">
                <a:solidFill>
                  <a:schemeClr val="bg2">
                    <a:lumMod val="50000"/>
                  </a:schemeClr>
                </a:solidFill>
                <a:latin typeface="Times New Roman" panose="02020603050405020304" pitchFamily="18" charset="0"/>
                <a:cs typeface="Times New Roman" panose="02020603050405020304" pitchFamily="18" charset="0"/>
              </a:rPr>
            </a:br>
            <a:r>
              <a:rPr lang="en-US" dirty="0">
                <a:solidFill>
                  <a:schemeClr val="bg2">
                    <a:lumMod val="50000"/>
                  </a:schemeClr>
                </a:solidFill>
                <a:latin typeface="Times New Roman" panose="02020603050405020304" pitchFamily="18" charset="0"/>
                <a:cs typeface="Times New Roman" panose="02020603050405020304" pitchFamily="18" charset="0"/>
              </a:rPr>
              <a:t>OJS</a:t>
            </a:r>
            <a:r>
              <a:rPr lang="en-US" b="1" dirty="0" smtClean="0">
                <a:solidFill>
                  <a:schemeClr val="bg2">
                    <a:lumMod val="50000"/>
                  </a:schemeClr>
                </a:solidFill>
                <a:latin typeface="Times New Roman" panose="02020603050405020304" pitchFamily="18" charset="0"/>
                <a:cs typeface="Times New Roman" panose="02020603050405020304" pitchFamily="18" charset="0"/>
              </a:rPr>
              <a:t> </a:t>
            </a:r>
            <a:r>
              <a:rPr lang="en-US" b="1" dirty="0">
                <a:solidFill>
                  <a:schemeClr val="bg2">
                    <a:lumMod val="50000"/>
                  </a:schemeClr>
                </a:solidFill>
                <a:latin typeface="Times New Roman" panose="02020603050405020304" pitchFamily="18" charset="0"/>
                <a:cs typeface="Times New Roman" panose="02020603050405020304" pitchFamily="18" charset="0"/>
              </a:rPr>
              <a:t/>
            </a:r>
            <a:br>
              <a:rPr lang="en-US" b="1" dirty="0">
                <a:solidFill>
                  <a:schemeClr val="bg2">
                    <a:lumMod val="50000"/>
                  </a:schemeClr>
                </a:solidFill>
                <a:latin typeface="Times New Roman" panose="02020603050405020304" pitchFamily="18" charset="0"/>
                <a:cs typeface="Times New Roman" panose="02020603050405020304" pitchFamily="18" charset="0"/>
              </a:rPr>
            </a:br>
            <a:endParaRPr lang="en-US" dirty="0">
              <a:solidFill>
                <a:schemeClr val="bg2">
                  <a:lumMod val="50000"/>
                </a:schemeClr>
              </a:solidFill>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p:txBody>
          <a:bodyPr>
            <a:normAutofit/>
          </a:bodyPr>
          <a:lstStyle/>
          <a:p>
            <a:pPr algn="ctr"/>
            <a:r>
              <a:rPr lang="en-US" sz="2400" b="1" cap="none" dirty="0" smtClean="0">
                <a:latin typeface="Times New Roman" panose="02020603050405020304" pitchFamily="18" charset="0"/>
                <a:cs typeface="Times New Roman" panose="02020603050405020304" pitchFamily="18" charset="0"/>
              </a:rPr>
              <a:t>Assistant Lec</a:t>
            </a:r>
            <a:r>
              <a:rPr lang="en-US" sz="2400" b="1" cap="none" dirty="0" smtClean="0">
                <a:latin typeface="Times New Roman" panose="02020603050405020304" pitchFamily="18" charset="0"/>
                <a:cs typeface="Times New Roman" panose="02020603050405020304" pitchFamily="18" charset="0"/>
              </a:rPr>
              <a:t>turer</a:t>
            </a:r>
            <a:r>
              <a:rPr lang="en-US" sz="2400" b="1" cap="none" dirty="0" smtClean="0">
                <a:latin typeface="Times New Roman" panose="02020603050405020304" pitchFamily="18" charset="0"/>
                <a:cs typeface="Times New Roman" panose="02020603050405020304" pitchFamily="18" charset="0"/>
              </a:rPr>
              <a:t> Sara Mohammed Abdullah</a:t>
            </a:r>
            <a:endParaRPr lang="en-US" sz="2400" b="1" cap="none" dirty="0">
              <a:latin typeface="Times New Roman" panose="02020603050405020304" pitchFamily="18" charset="0"/>
              <a:cs typeface="Times New Roman" panose="02020603050405020304" pitchFamily="18" charset="0"/>
            </a:endParaRPr>
          </a:p>
        </p:txBody>
      </p:sp>
      <p:sp>
        <p:nvSpPr>
          <p:cNvPr id="4" name="Rectangle 3"/>
          <p:cNvSpPr/>
          <p:nvPr/>
        </p:nvSpPr>
        <p:spPr>
          <a:xfrm>
            <a:off x="688259" y="363793"/>
            <a:ext cx="9576620" cy="22024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solidFill>
                  <a:schemeClr val="bg2">
                    <a:lumMod val="50000"/>
                  </a:schemeClr>
                </a:solidFill>
                <a:latin typeface="Times New Roman" panose="02020603050405020304" pitchFamily="18" charset="0"/>
                <a:cs typeface="Times New Roman" panose="02020603050405020304" pitchFamily="18" charset="0"/>
              </a:rPr>
              <a:t>College of medicine </a:t>
            </a:r>
          </a:p>
          <a:p>
            <a:pPr algn="ctr"/>
            <a:r>
              <a:rPr lang="en-US" sz="4000" b="1" dirty="0" smtClean="0">
                <a:solidFill>
                  <a:schemeClr val="bg2">
                    <a:lumMod val="50000"/>
                  </a:schemeClr>
                </a:solidFill>
                <a:latin typeface="Times New Roman" panose="02020603050405020304" pitchFamily="18" charset="0"/>
                <a:cs typeface="Times New Roman" panose="02020603050405020304" pitchFamily="18" charset="0"/>
              </a:rPr>
              <a:t>University of Baghdad</a:t>
            </a:r>
            <a:endParaRPr lang="en-US" sz="4000" b="1" dirty="0">
              <a:solidFill>
                <a:schemeClr val="bg2">
                  <a:lumMod val="50000"/>
                </a:schemeClr>
              </a:solidFill>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0925" y="517268"/>
            <a:ext cx="1762125" cy="1895475"/>
          </a:xfrm>
          <a:prstGeom prst="rect">
            <a:avLst/>
          </a:prstGeom>
        </p:spPr>
      </p:pic>
    </p:spTree>
    <p:extLst>
      <p:ext uri="{BB962C8B-B14F-4D97-AF65-F5344CB8AC3E}">
        <p14:creationId xmlns:p14="http://schemas.microsoft.com/office/powerpoint/2010/main" val="151282468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883572"/>
          </a:xfrm>
        </p:spPr>
        <p:txBody>
          <a:bodyPr>
            <a:normAutofit/>
          </a:bodyPr>
          <a:lstStyle/>
          <a:p>
            <a:r>
              <a:rPr lang="en-US" sz="4000" dirty="0" smtClean="0">
                <a:latin typeface="Times New Roman" panose="02020603050405020304" pitchFamily="18" charset="0"/>
                <a:cs typeface="Times New Roman" panose="02020603050405020304" pitchFamily="18" charset="0"/>
              </a:rPr>
              <a:t>Submitting a paper</a:t>
            </a:r>
            <a:endParaRPr lang="en-US" sz="40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762784" y="1071716"/>
            <a:ext cx="9649578" cy="1264867"/>
          </a:xfrm>
        </p:spPr>
        <p:txBody>
          <a:bodyPr>
            <a:normAutofit/>
          </a:bodyPr>
          <a:lstStyle/>
          <a:p>
            <a:pPr algn="just"/>
            <a:r>
              <a:rPr lang="en-US" dirty="0" smtClean="0">
                <a:latin typeface="Times New Roman" panose="02020603050405020304" pitchFamily="18" charset="0"/>
                <a:cs typeface="Times New Roman" panose="02020603050405020304" pitchFamily="18" charset="0"/>
              </a:rPr>
              <a:t>Start a new submission by clicking the </a:t>
            </a:r>
            <a:r>
              <a:rPr lang="en-US" b="1" dirty="0" smtClean="0">
                <a:latin typeface="Times New Roman" panose="02020603050405020304" pitchFamily="18" charset="0"/>
                <a:cs typeface="Times New Roman" panose="02020603050405020304" pitchFamily="18" charset="0"/>
              </a:rPr>
              <a:t>New Submission</a:t>
            </a:r>
            <a:r>
              <a:rPr lang="en-US" dirty="0" smtClean="0">
                <a:latin typeface="Times New Roman" panose="02020603050405020304" pitchFamily="18" charset="0"/>
                <a:cs typeface="Times New Roman" panose="02020603050405020304" pitchFamily="18" charset="0"/>
              </a:rPr>
              <a:t> button on the right side of the screen. You will be taken to Step 1 of a 5-Step process to upload and describe your submission.</a:t>
            </a:r>
          </a:p>
          <a:p>
            <a:pPr algn="just"/>
            <a:endParaRPr lang="en-US" dirty="0">
              <a:latin typeface="Times New Roman" panose="02020603050405020304" pitchFamily="18" charset="0"/>
              <a:cs typeface="Times New Roman" panose="02020603050405020304" pitchFamily="18" charset="0"/>
            </a:endParaRPr>
          </a:p>
        </p:txBody>
      </p:sp>
      <p:pic>
        <p:nvPicPr>
          <p:cNvPr id="15362" name="Picture 2" descr="ojs3-author-dashboard-submiss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9065" y="2336583"/>
            <a:ext cx="9493297" cy="36283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918154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1110611"/>
          </a:xfrm>
        </p:spPr>
        <p:txBody>
          <a:bodyPr/>
          <a:lstStyle/>
          <a:p>
            <a:r>
              <a:rPr lang="en-US" sz="2800" dirty="0">
                <a:latin typeface="Times New Roman" panose="02020603050405020304" pitchFamily="18" charset="0"/>
                <a:cs typeface="Times New Roman" panose="02020603050405020304" pitchFamily="18" charset="0"/>
              </a:rPr>
              <a:t>In </a:t>
            </a:r>
            <a:r>
              <a:rPr lang="en-US" sz="2800" b="1" dirty="0">
                <a:latin typeface="Times New Roman" panose="02020603050405020304" pitchFamily="18" charset="0"/>
                <a:cs typeface="Times New Roman" panose="02020603050405020304" pitchFamily="18" charset="0"/>
              </a:rPr>
              <a:t>Step 1</a:t>
            </a:r>
            <a:r>
              <a:rPr lang="en-US" sz="2800" dirty="0">
                <a:latin typeface="Times New Roman" panose="02020603050405020304" pitchFamily="18" charset="0"/>
                <a:cs typeface="Times New Roman" panose="02020603050405020304" pitchFamily="18" charset="0"/>
              </a:rPr>
              <a:t> you will provide preliminary information about your submission.</a:t>
            </a:r>
          </a:p>
        </p:txBody>
      </p:sp>
      <p:pic>
        <p:nvPicPr>
          <p:cNvPr id="5124" name="Picture 4" descr="ojs3-author-submission-step1"/>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63561" y="1731700"/>
            <a:ext cx="10580894" cy="46789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550734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latin typeface="Times New Roman" panose="02020603050405020304" pitchFamily="18" charset="0"/>
                <a:cs typeface="Times New Roman" panose="02020603050405020304" pitchFamily="18" charset="0"/>
              </a:rPr>
              <a:t>On </a:t>
            </a:r>
            <a:r>
              <a:rPr lang="en-US" sz="4000" b="1" dirty="0">
                <a:latin typeface="Times New Roman" panose="02020603050405020304" pitchFamily="18" charset="0"/>
                <a:cs typeface="Times New Roman" panose="02020603050405020304" pitchFamily="18" charset="0"/>
              </a:rPr>
              <a:t>Step 2</a:t>
            </a:r>
            <a:r>
              <a:rPr lang="en-US" sz="4000" dirty="0">
                <a:latin typeface="Times New Roman" panose="02020603050405020304" pitchFamily="18" charset="0"/>
                <a:cs typeface="Times New Roman" panose="02020603050405020304" pitchFamily="18" charset="0"/>
              </a:rPr>
              <a:t>, a window will open allowing you to upload your submission file.</a:t>
            </a:r>
            <a:endParaRPr lang="en-US" sz="4000" dirty="0">
              <a:latin typeface="Times New Roman" panose="02020603050405020304" pitchFamily="18" charset="0"/>
              <a:cs typeface="Times New Roman" panose="02020603050405020304" pitchFamily="18" charset="0"/>
            </a:endParaRPr>
          </a:p>
        </p:txBody>
      </p:sp>
      <p:pic>
        <p:nvPicPr>
          <p:cNvPr id="1026" name="Picture 2" descr="ojs3-author-submission-step2-article-component"/>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646111" y="2104104"/>
            <a:ext cx="9890226" cy="37365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989683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just"/>
            <a:r>
              <a:rPr lang="en-US" sz="2400" dirty="0">
                <a:latin typeface="Times New Roman" panose="02020603050405020304" pitchFamily="18" charset="0"/>
                <a:cs typeface="Times New Roman" panose="02020603050405020304" pitchFamily="18" charset="0"/>
              </a:rPr>
              <a:t>First, you MUST select an Article Component. This lets the system know whether the file is the body of the manuscript, an image, a data set, etc. </a:t>
            </a:r>
            <a:r>
              <a:rPr lang="en-US" sz="2400" b="1" dirty="0">
                <a:latin typeface="Times New Roman" panose="02020603050405020304" pitchFamily="18" charset="0"/>
                <a:cs typeface="Times New Roman" panose="02020603050405020304" pitchFamily="18" charset="0"/>
              </a:rPr>
              <a:t>This must be selected before your file will upload</a:t>
            </a:r>
            <a:r>
              <a:rPr lang="en-US" sz="2400" dirty="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p:pic>
        <p:nvPicPr>
          <p:cNvPr id="2050" name="Picture 2" descr="ojs3-author-submission-step2-article-component-select"/>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103313" y="2455736"/>
            <a:ext cx="8947150" cy="33895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582229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099881"/>
          </a:xfrm>
        </p:spPr>
        <p:txBody>
          <a:bodyPr>
            <a:noAutofit/>
          </a:bodyPr>
          <a:lstStyle/>
          <a:p>
            <a:r>
              <a:rPr lang="en-US" sz="2000" dirty="0">
                <a:latin typeface="Times New Roman" panose="02020603050405020304" pitchFamily="18" charset="0"/>
                <a:cs typeface="Times New Roman" panose="02020603050405020304" pitchFamily="18" charset="0"/>
              </a:rPr>
              <a:t>Once you’ve made that selection, you can then upload your first file. It is important to note that you can only upload </a:t>
            </a:r>
            <a:r>
              <a:rPr lang="en-US" sz="2000" b="1" dirty="0">
                <a:latin typeface="Times New Roman" panose="02020603050405020304" pitchFamily="18" charset="0"/>
                <a:cs typeface="Times New Roman" panose="02020603050405020304" pitchFamily="18" charset="0"/>
              </a:rPr>
              <a:t>one</a:t>
            </a:r>
            <a:r>
              <a:rPr lang="en-US" sz="2000" dirty="0">
                <a:latin typeface="Times New Roman" panose="02020603050405020304" pitchFamily="18" charset="0"/>
                <a:cs typeface="Times New Roman" panose="02020603050405020304" pitchFamily="18" charset="0"/>
              </a:rPr>
              <a:t> file at a time. Additional files can be uploaded later in the process. Typically, this first file will be the body of your manuscript. Hit the </a:t>
            </a:r>
            <a:r>
              <a:rPr lang="en-US" sz="2000" b="1" dirty="0">
                <a:latin typeface="Times New Roman" panose="02020603050405020304" pitchFamily="18" charset="0"/>
                <a:cs typeface="Times New Roman" panose="02020603050405020304" pitchFamily="18" charset="0"/>
              </a:rPr>
              <a:t>Continue</a:t>
            </a:r>
            <a:r>
              <a:rPr lang="en-US" sz="2000" dirty="0">
                <a:latin typeface="Times New Roman" panose="02020603050405020304" pitchFamily="18" charset="0"/>
                <a:cs typeface="Times New Roman" panose="02020603050405020304" pitchFamily="18" charset="0"/>
              </a:rPr>
              <a:t> button once the file uploads</a:t>
            </a:r>
            <a:r>
              <a:rPr lang="en-US" sz="2000" dirty="0" smtClean="0">
                <a:latin typeface="Times New Roman" panose="02020603050405020304" pitchFamily="18" charset="0"/>
                <a:cs typeface="Times New Roman" panose="02020603050405020304" pitchFamily="18" charset="0"/>
              </a:rPr>
              <a:t>.</a:t>
            </a:r>
            <a:br>
              <a:rPr lang="en-US" sz="2000" dirty="0" smtClean="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
            </a:r>
            <a:br>
              <a:rPr lang="en-US" sz="2000" dirty="0">
                <a:latin typeface="Times New Roman" panose="02020603050405020304" pitchFamily="18" charset="0"/>
                <a:cs typeface="Times New Roman" panose="02020603050405020304" pitchFamily="18" charset="0"/>
              </a:rPr>
            </a:br>
            <a:endParaRPr lang="en-US" sz="2000" dirty="0">
              <a:latin typeface="Times New Roman" panose="02020603050405020304" pitchFamily="18" charset="0"/>
              <a:cs typeface="Times New Roman" panose="02020603050405020304" pitchFamily="18" charset="0"/>
            </a:endParaRPr>
          </a:p>
        </p:txBody>
      </p:sp>
      <p:pic>
        <p:nvPicPr>
          <p:cNvPr id="3074" name="Picture 2" descr="ojs3-author-submission-step2-upload"/>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38200" y="1317062"/>
            <a:ext cx="10515600" cy="2279567"/>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838200" y="3712824"/>
            <a:ext cx="10294374" cy="59976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smtClean="0">
              <a:solidFill>
                <a:schemeClr val="tx1"/>
              </a:solidFill>
            </a:endParaRPr>
          </a:p>
          <a:p>
            <a:endParaRPr lang="en-US" dirty="0">
              <a:solidFill>
                <a:schemeClr val="tx1"/>
              </a:solidFill>
            </a:endParaRPr>
          </a:p>
          <a:p>
            <a:r>
              <a:rPr lang="en-US" dirty="0" smtClean="0">
                <a:solidFill>
                  <a:schemeClr val="tx1"/>
                </a:solidFill>
              </a:rPr>
              <a:t>After </a:t>
            </a:r>
            <a:r>
              <a:rPr lang="en-US" dirty="0">
                <a:solidFill>
                  <a:schemeClr val="tx1"/>
                </a:solidFill>
              </a:rPr>
              <a:t>uploading the file, you will be asked to review the name of the file. Use the Edit link to make any changes.</a:t>
            </a:r>
          </a:p>
          <a:p>
            <a:r>
              <a:rPr lang="en-US" dirty="0"/>
              <a:t/>
            </a:r>
            <a:br>
              <a:rPr lang="en-US" dirty="0"/>
            </a:br>
            <a:endParaRPr lang="en-US" dirty="0"/>
          </a:p>
        </p:txBody>
      </p:sp>
      <p:pic>
        <p:nvPicPr>
          <p:cNvPr id="3076" name="Picture 4" descr="ojs3-author-submission-step2-upload-review-detail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4312592"/>
            <a:ext cx="10412682" cy="20174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126931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7"/>
            <a:ext cx="9404723" cy="1867695"/>
          </a:xfrm>
        </p:spPr>
        <p:txBody>
          <a:bodyPr>
            <a:noAutofit/>
          </a:bodyPr>
          <a:lstStyle/>
          <a:p>
            <a:r>
              <a:rPr lang="en-US" sz="2000" dirty="0">
                <a:latin typeface="Times New Roman" panose="02020603050405020304" pitchFamily="18" charset="0"/>
                <a:cs typeface="Times New Roman" panose="02020603050405020304" pitchFamily="18" charset="0"/>
              </a:rPr>
              <a:t>Click the </a:t>
            </a:r>
            <a:r>
              <a:rPr lang="en-US" sz="2000" b="1" dirty="0">
                <a:latin typeface="Times New Roman" panose="02020603050405020304" pitchFamily="18" charset="0"/>
                <a:cs typeface="Times New Roman" panose="02020603050405020304" pitchFamily="18" charset="0"/>
              </a:rPr>
              <a:t>Continue</a:t>
            </a:r>
            <a:r>
              <a:rPr lang="en-US" sz="2000" dirty="0">
                <a:latin typeface="Times New Roman" panose="02020603050405020304" pitchFamily="18" charset="0"/>
                <a:cs typeface="Times New Roman" panose="02020603050405020304" pitchFamily="18" charset="0"/>
              </a:rPr>
              <a:t> button.</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Next, you have the option to repeat the process to upload additional files (e.g., a data set or an image).</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Once you have finished uploading all of your files, click </a:t>
            </a:r>
            <a:r>
              <a:rPr lang="en-US" sz="2000" b="1" dirty="0">
                <a:latin typeface="Times New Roman" panose="02020603050405020304" pitchFamily="18" charset="0"/>
                <a:cs typeface="Times New Roman" panose="02020603050405020304" pitchFamily="18" charset="0"/>
              </a:rPr>
              <a:t>Complete</a:t>
            </a:r>
            <a:r>
              <a:rPr lang="en-US" sz="2000" dirty="0">
                <a:latin typeface="Times New Roman" panose="02020603050405020304" pitchFamily="18" charset="0"/>
                <a:cs typeface="Times New Roman" panose="02020603050405020304" pitchFamily="18" charset="0"/>
              </a:rPr>
              <a:t>; this will close the upload window.</a:t>
            </a:r>
            <a:br>
              <a:rPr lang="en-US" sz="2000" dirty="0">
                <a:latin typeface="Times New Roman" panose="02020603050405020304" pitchFamily="18" charset="0"/>
                <a:cs typeface="Times New Roman" panose="02020603050405020304" pitchFamily="18" charset="0"/>
              </a:rPr>
            </a:br>
            <a:endParaRPr lang="en-US" sz="2000" dirty="0">
              <a:latin typeface="Times New Roman" panose="02020603050405020304" pitchFamily="18" charset="0"/>
              <a:cs typeface="Times New Roman" panose="02020603050405020304" pitchFamily="18" charset="0"/>
            </a:endParaRPr>
          </a:p>
        </p:txBody>
      </p:sp>
      <p:pic>
        <p:nvPicPr>
          <p:cNvPr id="4098" name="Picture 2" descr="ojs3-author-submission-step2-upload-confirm"/>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103313" y="2450092"/>
            <a:ext cx="8947150" cy="34008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07748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3459" y="1032387"/>
            <a:ext cx="10559845" cy="1749682"/>
          </a:xfrm>
        </p:spPr>
        <p:txBody>
          <a:bodyPr>
            <a:noAutofit/>
          </a:bodyPr>
          <a:lstStyle/>
          <a:p>
            <a:pPr algn="just"/>
            <a:r>
              <a:rPr lang="en-US" sz="2400" dirty="0">
                <a:latin typeface="Times New Roman" panose="02020603050405020304" pitchFamily="18" charset="0"/>
                <a:cs typeface="Times New Roman" panose="02020603050405020304" pitchFamily="18" charset="0"/>
              </a:rPr>
              <a:t>You will be brought back to the </a:t>
            </a:r>
            <a:r>
              <a:rPr lang="en-US" sz="2400" i="1" dirty="0">
                <a:latin typeface="Times New Roman" panose="02020603050405020304" pitchFamily="18" charset="0"/>
                <a:cs typeface="Times New Roman" panose="02020603050405020304" pitchFamily="18" charset="0"/>
              </a:rPr>
              <a:t>Submit an Article</a:t>
            </a:r>
            <a:r>
              <a:rPr lang="en-US" sz="2400" dirty="0">
                <a:latin typeface="Times New Roman" panose="02020603050405020304" pitchFamily="18" charset="0"/>
                <a:cs typeface="Times New Roman" panose="02020603050405020304" pitchFamily="18" charset="0"/>
              </a:rPr>
              <a:t> screen where you will see the files you’ve uploaded. If you need to make changes, expand the blue arrow to the left of your file and make any changes using the </a:t>
            </a:r>
            <a:r>
              <a:rPr lang="en-US" sz="2400" i="1" dirty="0">
                <a:latin typeface="Times New Roman" panose="02020603050405020304" pitchFamily="18" charset="0"/>
                <a:cs typeface="Times New Roman" panose="02020603050405020304" pitchFamily="18" charset="0"/>
              </a:rPr>
              <a:t>Edit</a:t>
            </a:r>
            <a:r>
              <a:rPr lang="en-US" sz="2400" dirty="0">
                <a:latin typeface="Times New Roman" panose="02020603050405020304" pitchFamily="18" charset="0"/>
                <a:cs typeface="Times New Roman" panose="02020603050405020304" pitchFamily="18" charset="0"/>
              </a:rPr>
              <a:t> link.</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
            </a:r>
            <a:br>
              <a:rPr lang="en-US" sz="2400" dirty="0">
                <a:latin typeface="Times New Roman" panose="02020603050405020304" pitchFamily="18" charset="0"/>
                <a:cs typeface="Times New Roman" panose="02020603050405020304" pitchFamily="18" charset="0"/>
              </a:rPr>
            </a:br>
            <a:endParaRPr lang="en-US" sz="2400" dirty="0">
              <a:latin typeface="Times New Roman" panose="02020603050405020304" pitchFamily="18" charset="0"/>
              <a:cs typeface="Times New Roman" panose="02020603050405020304" pitchFamily="18" charset="0"/>
            </a:endParaRPr>
          </a:p>
        </p:txBody>
      </p:sp>
      <p:pic>
        <p:nvPicPr>
          <p:cNvPr id="5122" name="Picture 2" descr="ojs3-author-submission-step2-complete"/>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083970" y="3008671"/>
            <a:ext cx="9930055" cy="18990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145810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5218" y="219263"/>
            <a:ext cx="10449866" cy="1606362"/>
          </a:xfrm>
        </p:spPr>
        <p:txBody>
          <a:bodyPr>
            <a:noAutofit/>
          </a:bodyPr>
          <a:lstStyle/>
          <a:p>
            <a:r>
              <a:rPr lang="en-US" sz="2400" dirty="0">
                <a:latin typeface="Times New Roman" panose="02020603050405020304" pitchFamily="18" charset="0"/>
                <a:cs typeface="Times New Roman" panose="02020603050405020304" pitchFamily="18" charset="0"/>
              </a:rPr>
              <a:t>On </a:t>
            </a:r>
            <a:r>
              <a:rPr lang="en-US" sz="2400" b="1" dirty="0">
                <a:latin typeface="Times New Roman" panose="02020603050405020304" pitchFamily="18" charset="0"/>
                <a:cs typeface="Times New Roman" panose="02020603050405020304" pitchFamily="18" charset="0"/>
              </a:rPr>
              <a:t>Step 3</a:t>
            </a:r>
            <a:r>
              <a:rPr lang="en-US" sz="2400" dirty="0">
                <a:latin typeface="Times New Roman" panose="02020603050405020304" pitchFamily="18" charset="0"/>
                <a:cs typeface="Times New Roman" panose="02020603050405020304" pitchFamily="18" charset="0"/>
              </a:rPr>
              <a:t>, you will be asked to add more information about the submission, including the title of the submission (broken down into prefix, title, and subtitle), the abstract, and additional contributors.</a:t>
            </a:r>
          </a:p>
        </p:txBody>
      </p:sp>
      <p:sp>
        <p:nvSpPr>
          <p:cNvPr id="3" name="Content Placeholder 2"/>
          <p:cNvSpPr>
            <a:spLocks noGrp="1"/>
          </p:cNvSpPr>
          <p:nvPr>
            <p:ph idx="1"/>
          </p:nvPr>
        </p:nvSpPr>
        <p:spPr/>
        <p:txBody>
          <a:bodyPr/>
          <a:lstStyle/>
          <a:p>
            <a:endParaRPr lang="en-US" dirty="0"/>
          </a:p>
        </p:txBody>
      </p:sp>
      <p:pic>
        <p:nvPicPr>
          <p:cNvPr id="6146" name="Picture 2" descr="ojs3-author-submission-step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755" y="1533832"/>
            <a:ext cx="10400393" cy="46431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616092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just"/>
            <a:r>
              <a:rPr lang="en-US" sz="2400" dirty="0">
                <a:latin typeface="Times New Roman" panose="02020603050405020304" pitchFamily="18" charset="0"/>
                <a:cs typeface="Times New Roman" panose="02020603050405020304" pitchFamily="18" charset="0"/>
              </a:rPr>
              <a:t>You can add more contributors (e.g., co-authors), by clicking the </a:t>
            </a:r>
            <a:r>
              <a:rPr lang="en-US" sz="2400" b="1" dirty="0">
                <a:latin typeface="Times New Roman" panose="02020603050405020304" pitchFamily="18" charset="0"/>
                <a:cs typeface="Times New Roman" panose="02020603050405020304" pitchFamily="18" charset="0"/>
              </a:rPr>
              <a:t>Add Contributors</a:t>
            </a:r>
            <a:r>
              <a:rPr lang="en-US" sz="2400" dirty="0">
                <a:latin typeface="Times New Roman" panose="02020603050405020304" pitchFamily="18" charset="0"/>
                <a:cs typeface="Times New Roman" panose="02020603050405020304" pitchFamily="18" charset="0"/>
              </a:rPr>
              <a:t> link. This will open a new window with fields to enter their information.</a:t>
            </a:r>
            <a:endParaRPr lang="en-US" sz="2400" dirty="0">
              <a:latin typeface="Times New Roman" panose="02020603050405020304" pitchFamily="18" charset="0"/>
              <a:cs typeface="Times New Roman" panose="02020603050405020304" pitchFamily="18" charset="0"/>
            </a:endParaRPr>
          </a:p>
        </p:txBody>
      </p:sp>
      <p:pic>
        <p:nvPicPr>
          <p:cNvPr id="7170" name="Picture 2" descr="ojs3-author-submission-step3-add-contributo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002981" y="2123769"/>
            <a:ext cx="9657082" cy="35927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703021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latin typeface="Times New Roman" panose="02020603050405020304" pitchFamily="18" charset="0"/>
                <a:cs typeface="Times New Roman" panose="02020603050405020304" pitchFamily="18" charset="0"/>
              </a:rPr>
              <a:t>Click</a:t>
            </a:r>
            <a:r>
              <a:rPr lang="en-US" sz="3600" dirty="0">
                <a:latin typeface="Times New Roman" panose="02020603050405020304" pitchFamily="18" charset="0"/>
                <a:cs typeface="Times New Roman" panose="02020603050405020304" pitchFamily="18" charset="0"/>
              </a:rPr>
              <a:t> </a:t>
            </a:r>
            <a:r>
              <a:rPr lang="en-US" sz="3600" b="1" dirty="0">
                <a:latin typeface="Times New Roman" panose="02020603050405020304" pitchFamily="18" charset="0"/>
                <a:cs typeface="Times New Roman" panose="02020603050405020304" pitchFamily="18" charset="0"/>
              </a:rPr>
              <a:t>Save</a:t>
            </a:r>
            <a:r>
              <a:rPr lang="en-US" sz="3600" dirty="0">
                <a:latin typeface="Times New Roman" panose="02020603050405020304" pitchFamily="18" charset="0"/>
                <a:cs typeface="Times New Roman" panose="02020603050405020304" pitchFamily="18" charset="0"/>
              </a:rPr>
              <a:t>, and the new contributor will appear on the screen.</a:t>
            </a:r>
            <a:endParaRPr lang="en-US" sz="3600" dirty="0">
              <a:latin typeface="Times New Roman" panose="02020603050405020304" pitchFamily="18" charset="0"/>
              <a:cs typeface="Times New Roman" panose="02020603050405020304" pitchFamily="18" charset="0"/>
            </a:endParaRPr>
          </a:p>
        </p:txBody>
      </p:sp>
      <p:pic>
        <p:nvPicPr>
          <p:cNvPr id="8194" name="Picture 2" descr="ojs3-author-submission-step3-contributors-list"/>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103313" y="2099542"/>
            <a:ext cx="8947150" cy="41019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20055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chemeClr val="tx1"/>
                </a:solidFill>
                <a:latin typeface="Times New Roman" panose="02020603050405020304" pitchFamily="18" charset="0"/>
                <a:cs typeface="Times New Roman" panose="02020603050405020304" pitchFamily="18" charset="0"/>
              </a:rPr>
              <a:t>OJS Open Journal System</a:t>
            </a:r>
            <a:endParaRPr lang="en-US" b="1" dirty="0">
              <a:solidFill>
                <a:schemeClr val="tx1"/>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103312" y="1386348"/>
            <a:ext cx="9515527" cy="4862051"/>
          </a:xfrm>
        </p:spPr>
        <p:txBody>
          <a:bodyPr>
            <a:normAutofit/>
          </a:bodyPr>
          <a:lstStyle/>
          <a:p>
            <a:pPr algn="just"/>
            <a:r>
              <a:rPr lang="en-US" sz="2400" dirty="0">
                <a:latin typeface="Times New Roman" panose="02020603050405020304" pitchFamily="18" charset="0"/>
                <a:cs typeface="Times New Roman" panose="02020603050405020304" pitchFamily="18" charset="0"/>
              </a:rPr>
              <a:t>Open Journal Systems (OJS) is an open source software application for managing and publishing scholarly journals. Originally developed and released by </a:t>
            </a:r>
            <a:r>
              <a:rPr lang="en-US" sz="2400" i="1" u="sng" dirty="0">
                <a:latin typeface="Times New Roman" panose="02020603050405020304" pitchFamily="18" charset="0"/>
                <a:cs typeface="Times New Roman" panose="02020603050405020304" pitchFamily="18" charset="0"/>
                <a:hlinkClick r:id="rId2" tooltip="Go to Public Knowledge Project."/>
              </a:rPr>
              <a:t>Public Knowledge Project</a:t>
            </a:r>
            <a:r>
              <a:rPr lang="en-US" sz="2400" i="1" dirty="0">
                <a:latin typeface="Times New Roman" panose="02020603050405020304" pitchFamily="18" charset="0"/>
                <a:cs typeface="Times New Roman" panose="02020603050405020304" pitchFamily="18" charset="0"/>
              </a:rPr>
              <a:t> </a:t>
            </a:r>
            <a:r>
              <a:rPr lang="en-US" sz="2400" i="1" dirty="0" smtClean="0">
                <a:latin typeface="Times New Roman" panose="02020603050405020304" pitchFamily="18" charset="0"/>
                <a:cs typeface="Times New Roman" panose="02020603050405020304" pitchFamily="18" charset="0"/>
              </a:rPr>
              <a:t>(</a:t>
            </a:r>
            <a:r>
              <a:rPr lang="en-US" sz="2400" dirty="0" smtClean="0">
                <a:latin typeface="Times New Roman" panose="02020603050405020304" pitchFamily="18" charset="0"/>
                <a:cs typeface="Times New Roman" panose="02020603050405020304" pitchFamily="18" charset="0"/>
              </a:rPr>
              <a:t>PKP) </a:t>
            </a:r>
            <a:r>
              <a:rPr lang="en-US" sz="2400" dirty="0">
                <a:latin typeface="Times New Roman" panose="02020603050405020304" pitchFamily="18" charset="0"/>
                <a:cs typeface="Times New Roman" panose="02020603050405020304" pitchFamily="18" charset="0"/>
              </a:rPr>
              <a:t>in 2001 to improve access to </a:t>
            </a:r>
            <a:r>
              <a:rPr lang="en-US" sz="2400" dirty="0" smtClean="0">
                <a:latin typeface="Times New Roman" panose="02020603050405020304" pitchFamily="18" charset="0"/>
                <a:cs typeface="Times New Roman" panose="02020603050405020304" pitchFamily="18" charset="0"/>
              </a:rPr>
              <a:t>research.</a:t>
            </a:r>
          </a:p>
          <a:p>
            <a:pPr algn="just"/>
            <a:r>
              <a:rPr lang="en-US" sz="2400" dirty="0">
                <a:latin typeface="Times New Roman" panose="02020603050405020304" pitchFamily="18" charset="0"/>
                <a:cs typeface="Times New Roman" panose="02020603050405020304" pitchFamily="18" charset="0"/>
              </a:rPr>
              <a:t>OJS is free and open source </a:t>
            </a:r>
            <a:r>
              <a:rPr lang="en-US" sz="2400" dirty="0" smtClean="0">
                <a:latin typeface="Times New Roman" panose="02020603050405020304" pitchFamily="18" charset="0"/>
                <a:cs typeface="Times New Roman" panose="02020603050405020304" pitchFamily="18" charset="0"/>
              </a:rPr>
              <a:t>software. </a:t>
            </a:r>
            <a:r>
              <a:rPr lang="en-US" sz="2400" dirty="0">
                <a:latin typeface="Times New Roman" panose="02020603050405020304" pitchFamily="18" charset="0"/>
                <a:cs typeface="Times New Roman" panose="02020603050405020304" pitchFamily="18" charset="0"/>
              </a:rPr>
              <a:t>You are free to download, use, and modify it at no charge</a:t>
            </a:r>
            <a:r>
              <a:rPr lang="en-US" sz="2400" dirty="0" smtClean="0">
                <a:latin typeface="Times New Roman" panose="02020603050405020304" pitchFamily="18" charset="0"/>
                <a:cs typeface="Times New Roman" panose="02020603050405020304" pitchFamily="18" charset="0"/>
              </a:rPr>
              <a:t>.</a:t>
            </a:r>
          </a:p>
          <a:p>
            <a:pPr algn="just"/>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OJS is made freely available to journals worldwide for the purpose of making open access publishing a viable option for more journals, as open access can increase a journal’s readership as well as its contribution to the public good on a global scale</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1498486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just"/>
            <a:r>
              <a:rPr lang="en-US" sz="2800" dirty="0">
                <a:latin typeface="Times New Roman" panose="02020603050405020304" pitchFamily="18" charset="0"/>
                <a:cs typeface="Times New Roman" panose="02020603050405020304" pitchFamily="18" charset="0"/>
              </a:rPr>
              <a:t>Depending on the journal you are submitting to, you may see additional fields to complete, such as keywords.</a:t>
            </a:r>
            <a:endParaRPr lang="en-US" sz="2800" dirty="0">
              <a:latin typeface="Times New Roman" panose="02020603050405020304" pitchFamily="18" charset="0"/>
              <a:cs typeface="Times New Roman" panose="02020603050405020304" pitchFamily="18" charset="0"/>
            </a:endParaRPr>
          </a:p>
        </p:txBody>
      </p:sp>
      <p:pic>
        <p:nvPicPr>
          <p:cNvPr id="9218" name="Picture 2" descr="ojs3-author-submission-step3-metadata"/>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74406" y="1593847"/>
            <a:ext cx="10515600" cy="407109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487046" y="5931662"/>
            <a:ext cx="4608954" cy="369332"/>
          </a:xfrm>
          <a:prstGeom prst="rect">
            <a:avLst/>
          </a:prstGeom>
        </p:spPr>
        <p:txBody>
          <a:bodyPr wrap="none">
            <a:spAutoFit/>
          </a:bodyPr>
          <a:lstStyle/>
          <a:p>
            <a:r>
              <a:rPr lang="en-US" dirty="0">
                <a:solidFill>
                  <a:srgbClr val="777777"/>
                </a:solidFill>
                <a:latin typeface="Open Sans"/>
              </a:rPr>
              <a:t>Click </a:t>
            </a:r>
            <a:r>
              <a:rPr lang="en-US" b="1" dirty="0">
                <a:solidFill>
                  <a:srgbClr val="0088CC"/>
                </a:solidFill>
                <a:latin typeface="Open Sans"/>
              </a:rPr>
              <a:t>Save and Continue</a:t>
            </a:r>
            <a:r>
              <a:rPr lang="en-US" dirty="0">
                <a:solidFill>
                  <a:srgbClr val="777777"/>
                </a:solidFill>
                <a:latin typeface="Open Sans"/>
              </a:rPr>
              <a:t> to move forward.</a:t>
            </a:r>
            <a:endParaRPr lang="en-US" dirty="0"/>
          </a:p>
        </p:txBody>
      </p:sp>
    </p:spTree>
    <p:extLst>
      <p:ext uri="{BB962C8B-B14F-4D97-AF65-F5344CB8AC3E}">
        <p14:creationId xmlns:p14="http://schemas.microsoft.com/office/powerpoint/2010/main" val="361212856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7084" y="186814"/>
            <a:ext cx="10596716" cy="1720184"/>
          </a:xfrm>
        </p:spPr>
        <p:txBody>
          <a:bodyPr>
            <a:noAutofit/>
          </a:bodyPr>
          <a:lstStyle/>
          <a:p>
            <a:r>
              <a:rPr lang="en-US" sz="3200" dirty="0">
                <a:latin typeface="Times New Roman" panose="02020603050405020304" pitchFamily="18" charset="0"/>
                <a:cs typeface="Times New Roman" panose="02020603050405020304" pitchFamily="18" charset="0"/>
              </a:rPr>
              <a:t>On Step 4, you will be asked to confirm </a:t>
            </a:r>
            <a:r>
              <a:rPr lang="en-US" sz="3200" dirty="0" smtClean="0">
                <a:latin typeface="Times New Roman" panose="02020603050405020304" pitchFamily="18" charset="0"/>
                <a:cs typeface="Times New Roman" panose="02020603050405020304" pitchFamily="18" charset="0"/>
              </a:rPr>
              <a:t>your </a:t>
            </a:r>
            <a:r>
              <a:rPr lang="en-US" sz="3200" dirty="0">
                <a:latin typeface="Times New Roman" panose="02020603050405020304" pitchFamily="18" charset="0"/>
                <a:cs typeface="Times New Roman" panose="02020603050405020304" pitchFamily="18" charset="0"/>
              </a:rPr>
              <a:t>submission.</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Click </a:t>
            </a:r>
            <a:r>
              <a:rPr lang="en-US" sz="3200" b="1" dirty="0">
                <a:latin typeface="Times New Roman" panose="02020603050405020304" pitchFamily="18" charset="0"/>
                <a:cs typeface="Times New Roman" panose="02020603050405020304" pitchFamily="18" charset="0"/>
              </a:rPr>
              <a:t>Finish Submission</a:t>
            </a:r>
            <a:r>
              <a:rPr lang="en-US" sz="3200" dirty="0">
                <a:latin typeface="Times New Roman" panose="02020603050405020304" pitchFamily="18" charset="0"/>
                <a:cs typeface="Times New Roman" panose="02020603050405020304" pitchFamily="18" charset="0"/>
              </a:rPr>
              <a:t>.</a:t>
            </a:r>
            <a:br>
              <a:rPr lang="en-US" sz="3200" dirty="0">
                <a:latin typeface="Times New Roman" panose="02020603050405020304" pitchFamily="18" charset="0"/>
                <a:cs typeface="Times New Roman" panose="02020603050405020304" pitchFamily="18" charset="0"/>
              </a:rPr>
            </a:br>
            <a:endParaRPr lang="en-US" sz="3200" dirty="0">
              <a:latin typeface="Times New Roman" panose="02020603050405020304" pitchFamily="18" charset="0"/>
              <a:cs typeface="Times New Roman" panose="02020603050405020304" pitchFamily="18" charset="0"/>
            </a:endParaRPr>
          </a:p>
        </p:txBody>
      </p:sp>
      <p:pic>
        <p:nvPicPr>
          <p:cNvPr id="10242" name="Picture 2" descr="ojs3-author-submission-step4"/>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142642" y="1877504"/>
            <a:ext cx="8947150" cy="33849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465481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Times New Roman" panose="02020603050405020304" pitchFamily="18" charset="0"/>
                <a:cs typeface="Times New Roman" panose="02020603050405020304" pitchFamily="18" charset="0"/>
              </a:rPr>
              <a:t>A box will pop up asking you to confirm you are finished. Click </a:t>
            </a:r>
            <a:r>
              <a:rPr lang="en-US" sz="3600" b="1" dirty="0">
                <a:latin typeface="Times New Roman" panose="02020603050405020304" pitchFamily="18" charset="0"/>
                <a:cs typeface="Times New Roman" panose="02020603050405020304" pitchFamily="18" charset="0"/>
              </a:rPr>
              <a:t>OK</a:t>
            </a:r>
            <a:r>
              <a:rPr lang="en-US" sz="3600" dirty="0">
                <a:latin typeface="Times New Roman" panose="02020603050405020304" pitchFamily="18" charset="0"/>
                <a:cs typeface="Times New Roman" panose="02020603050405020304" pitchFamily="18" charset="0"/>
              </a:rPr>
              <a:t>.</a:t>
            </a:r>
            <a:endParaRPr lang="en-US" sz="3600" dirty="0">
              <a:latin typeface="Times New Roman" panose="02020603050405020304" pitchFamily="18" charset="0"/>
              <a:cs typeface="Times New Roman" panose="02020603050405020304" pitchFamily="18" charset="0"/>
            </a:endParaRPr>
          </a:p>
        </p:txBody>
      </p:sp>
      <p:pic>
        <p:nvPicPr>
          <p:cNvPr id="11266" name="Picture 2" descr="ojs3-author-submission-step4-confirm"/>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103313" y="2485174"/>
            <a:ext cx="8947150" cy="33306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094675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Step 5</a:t>
            </a:r>
            <a:br>
              <a:rPr lang="en-US" dirty="0"/>
            </a:br>
            <a:endParaRPr lang="en-US" dirty="0"/>
          </a:p>
        </p:txBody>
      </p:sp>
      <p:pic>
        <p:nvPicPr>
          <p:cNvPr id="12290" name="Picture 2" descr="ojs3-author-submission-step5"/>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39878" y="1321724"/>
            <a:ext cx="10515600" cy="40022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648852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5944" y="256073"/>
            <a:ext cx="9404723" cy="1400530"/>
          </a:xfrm>
        </p:spPr>
        <p:txBody>
          <a:bodyPr>
            <a:noAutofit/>
          </a:bodyPr>
          <a:lstStyle/>
          <a:p>
            <a:pPr algn="just"/>
            <a:r>
              <a:rPr lang="en-US" sz="3200" dirty="0">
                <a:latin typeface="Times New Roman" panose="02020603050405020304" pitchFamily="18" charset="0"/>
                <a:cs typeface="Times New Roman" panose="02020603050405020304" pitchFamily="18" charset="0"/>
              </a:rPr>
              <a:t>Dashboard</a:t>
            </a:r>
            <a:br>
              <a:rPr lang="en-US" sz="3200" dirty="0">
                <a:latin typeface="Times New Roman" panose="02020603050405020304" pitchFamily="18" charset="0"/>
                <a:cs typeface="Times New Roman" panose="02020603050405020304" pitchFamily="18" charset="0"/>
              </a:rPr>
            </a:br>
            <a:r>
              <a:rPr lang="en-US" sz="3200" dirty="0" smtClean="0">
                <a:latin typeface="Times New Roman" panose="02020603050405020304" pitchFamily="18" charset="0"/>
                <a:cs typeface="Times New Roman" panose="02020603050405020304" pitchFamily="18" charset="0"/>
              </a:rPr>
              <a:t>And </a:t>
            </a:r>
            <a:r>
              <a:rPr lang="en-US" sz="3200" dirty="0">
                <a:latin typeface="Times New Roman" panose="02020603050405020304" pitchFamily="18" charset="0"/>
                <a:cs typeface="Times New Roman" panose="02020603050405020304" pitchFamily="18" charset="0"/>
              </a:rPr>
              <a:t>here is your submission in your Dashboard. You can see that it is currently in the </a:t>
            </a:r>
            <a:r>
              <a:rPr lang="en-US" sz="3200" i="1" dirty="0">
                <a:latin typeface="Times New Roman" panose="02020603050405020304" pitchFamily="18" charset="0"/>
                <a:cs typeface="Times New Roman" panose="02020603050405020304" pitchFamily="18" charset="0"/>
              </a:rPr>
              <a:t>Submission</a:t>
            </a:r>
            <a:r>
              <a:rPr lang="en-US" sz="3200" dirty="0">
                <a:latin typeface="Times New Roman" panose="02020603050405020304" pitchFamily="18" charset="0"/>
                <a:cs typeface="Times New Roman" panose="02020603050405020304" pitchFamily="18" charset="0"/>
              </a:rPr>
              <a:t> stage.</a:t>
            </a:r>
            <a:endParaRPr lang="en-US" sz="3200" dirty="0">
              <a:latin typeface="Times New Roman" panose="02020603050405020304" pitchFamily="18" charset="0"/>
              <a:cs typeface="Times New Roman" panose="02020603050405020304" pitchFamily="18" charset="0"/>
            </a:endParaRPr>
          </a:p>
        </p:txBody>
      </p:sp>
      <p:sp>
        <p:nvSpPr>
          <p:cNvPr id="4" name="Rectangle 1"/>
          <p:cNvSpPr>
            <a:spLocks noChangeArrowheads="1"/>
          </p:cNvSpPr>
          <p:nvPr/>
        </p:nvSpPr>
        <p:spPr bwMode="auto">
          <a:xfrm>
            <a:off x="803274" y="1913469"/>
            <a:ext cx="5067939" cy="507831"/>
          </a:xfrm>
          <a:prstGeom prst="rect">
            <a:avLst/>
          </a:prstGeom>
          <a:solidFill>
            <a:srgbClr val="FDFDF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rgbClr val="777777"/>
                </a:solidFill>
                <a:effectLst/>
                <a:latin typeface="Open Sans"/>
              </a:rPr>
              <a:t>And here is your submission in your Dashboard. You can see that it is currently in the </a:t>
            </a:r>
            <a:r>
              <a:rPr kumimoji="0" lang="en-US" altLang="en-US" sz="1000" b="0" i="1" u="none" strike="noStrike" cap="none" normalizeH="0" baseline="0" smtClean="0">
                <a:ln>
                  <a:noFill/>
                </a:ln>
                <a:solidFill>
                  <a:srgbClr val="777777"/>
                </a:solidFill>
                <a:effectLst/>
                <a:latin typeface="Open Sans"/>
              </a:rPr>
              <a:t>Submission</a:t>
            </a:r>
            <a:r>
              <a:rPr kumimoji="0" lang="en-US" altLang="en-US" sz="1000" b="0" i="0" u="none" strike="noStrike" cap="none" normalizeH="0" baseline="0" smtClean="0">
                <a:ln>
                  <a:noFill/>
                </a:ln>
                <a:solidFill>
                  <a:srgbClr val="777777"/>
                </a:solidFill>
                <a:effectLst/>
                <a:latin typeface="Open Sans"/>
              </a:rPr>
              <a:t> stage.</a:t>
            </a:r>
            <a:endParaRPr kumimoji="0" lang="en-US" altLang="en-US" sz="8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rgbClr val="777777"/>
                </a:solidFill>
                <a:effectLst/>
                <a:latin typeface="Open Sans"/>
              </a:rPr>
              <a:t>  </a:t>
            </a:r>
            <a:endParaRPr kumimoji="0" lang="en-US" altLang="en-US" sz="32700" b="0" i="0" u="none" strike="noStrike" cap="none" normalizeH="0" baseline="0" smtClean="0">
              <a:ln>
                <a:noFill/>
              </a:ln>
              <a:solidFill>
                <a:srgbClr val="777777"/>
              </a:solidFill>
              <a:effectLst/>
              <a:latin typeface="Open Sans"/>
            </a:endParaRPr>
          </a:p>
        </p:txBody>
      </p:sp>
      <p:pic>
        <p:nvPicPr>
          <p:cNvPr id="13314" name="Picture 2" descr="ojs3-author-submission-step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899" y="1913469"/>
            <a:ext cx="11324461" cy="32288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72756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3312" y="452718"/>
            <a:ext cx="8947522" cy="953295"/>
          </a:xfrm>
        </p:spPr>
        <p:txBody>
          <a:bodyPr/>
          <a:lstStyle/>
          <a:p>
            <a:pPr algn="ctr"/>
            <a:r>
              <a:rPr lang="en-US" sz="4400" dirty="0" smtClean="0">
                <a:latin typeface="Times New Roman" panose="02020603050405020304" pitchFamily="18" charset="0"/>
                <a:cs typeface="Times New Roman" panose="02020603050405020304" pitchFamily="18" charset="0"/>
              </a:rPr>
              <a:t>Reviewing process</a:t>
            </a:r>
            <a:endParaRPr lang="en-US" sz="44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481307" y="1315500"/>
            <a:ext cx="8946541" cy="1476862"/>
          </a:xfrm>
        </p:spPr>
        <p:txBody>
          <a:bodyPr>
            <a:normAutofit/>
          </a:bodyPr>
          <a:lstStyle/>
          <a:p>
            <a:r>
              <a:rPr lang="en-US" sz="2400" dirty="0"/>
              <a:t>As a reviewer, you will learn of the review request via email or by checking your dashboard</a:t>
            </a:r>
            <a:r>
              <a:rPr lang="en-US" sz="2400" dirty="0" smtClean="0"/>
              <a:t>:</a:t>
            </a:r>
            <a:endParaRPr lang="en-US" sz="2400" dirty="0"/>
          </a:p>
          <a:p>
            <a:endParaRPr lang="en-US" sz="2400" dirty="0"/>
          </a:p>
        </p:txBody>
      </p:sp>
      <p:pic>
        <p:nvPicPr>
          <p:cNvPr id="6146" name="Picture 2" descr="ojs-reviewer-dashboar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231" y="2557335"/>
            <a:ext cx="11265878" cy="23587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795647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just"/>
            <a:r>
              <a:rPr lang="en-US" sz="2000" dirty="0">
                <a:latin typeface="Times New Roman" panose="02020603050405020304" pitchFamily="18" charset="0"/>
                <a:cs typeface="Times New Roman" panose="02020603050405020304" pitchFamily="18" charset="0"/>
              </a:rPr>
              <a:t>From the My Assigned list, find the title and Review link. Notice the lack of any author information in this double-blind peer review process.</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Selecting the Review link will take you to the first review step in the submission record, which is much more limited than the editor’s view, and contains no author information.</a:t>
            </a:r>
            <a:br>
              <a:rPr lang="en-US" sz="2000" dirty="0">
                <a:latin typeface="Times New Roman" panose="02020603050405020304" pitchFamily="18" charset="0"/>
                <a:cs typeface="Times New Roman" panose="02020603050405020304" pitchFamily="18" charset="0"/>
              </a:rPr>
            </a:br>
            <a:endParaRPr lang="en-US" sz="2000" dirty="0">
              <a:latin typeface="Times New Roman" panose="02020603050405020304" pitchFamily="18" charset="0"/>
              <a:cs typeface="Times New Roman" panose="02020603050405020304" pitchFamily="18" charset="0"/>
            </a:endParaRPr>
          </a:p>
        </p:txBody>
      </p:sp>
      <p:pic>
        <p:nvPicPr>
          <p:cNvPr id="8194" name="Picture 2" descr="ojs3-review-step1"/>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880379" y="1853248"/>
            <a:ext cx="9756388" cy="44295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191387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latin typeface="Times New Roman" panose="02020603050405020304" pitchFamily="18" charset="0"/>
                <a:cs typeface="Times New Roman" panose="02020603050405020304" pitchFamily="18" charset="0"/>
              </a:rPr>
              <a:t>Reviewing </a:t>
            </a:r>
            <a:r>
              <a:rPr lang="en-US" sz="4000" dirty="0" smtClean="0">
                <a:latin typeface="Times New Roman" panose="02020603050405020304" pitchFamily="18" charset="0"/>
                <a:cs typeface="Times New Roman" panose="02020603050405020304" pitchFamily="18" charset="0"/>
              </a:rPr>
              <a:t>process-Step 1</a:t>
            </a:r>
            <a:endParaRPr lang="en-US" dirty="0"/>
          </a:p>
        </p:txBody>
      </p:sp>
      <p:sp>
        <p:nvSpPr>
          <p:cNvPr id="3" name="Content Placeholder 2"/>
          <p:cNvSpPr>
            <a:spLocks noGrp="1"/>
          </p:cNvSpPr>
          <p:nvPr>
            <p:ph idx="1"/>
          </p:nvPr>
        </p:nvSpPr>
        <p:spPr/>
        <p:txBody>
          <a:bodyPr>
            <a:normAutofit/>
          </a:bodyPr>
          <a:lstStyle/>
          <a:p>
            <a:r>
              <a:rPr lang="en-US" sz="2800" dirty="0">
                <a:latin typeface="Times New Roman" panose="02020603050405020304" pitchFamily="18" charset="0"/>
                <a:cs typeface="Times New Roman" panose="02020603050405020304" pitchFamily="18" charset="0"/>
              </a:rPr>
              <a:t>This first step consists of the following sections:</a:t>
            </a:r>
          </a:p>
          <a:p>
            <a:r>
              <a:rPr lang="en-US" sz="2800" b="1" dirty="0">
                <a:latin typeface="Times New Roman" panose="02020603050405020304" pitchFamily="18" charset="0"/>
                <a:cs typeface="Times New Roman" panose="02020603050405020304" pitchFamily="18" charset="0"/>
              </a:rPr>
              <a:t>Request for Review</a:t>
            </a:r>
            <a:r>
              <a:rPr lang="en-US" sz="2800" dirty="0">
                <a:latin typeface="Times New Roman" panose="02020603050405020304" pitchFamily="18" charset="0"/>
                <a:cs typeface="Times New Roman" panose="02020603050405020304" pitchFamily="18" charset="0"/>
              </a:rPr>
              <a:t>: provides some text inviting you to act as a reviewer.</a:t>
            </a:r>
          </a:p>
          <a:p>
            <a:r>
              <a:rPr lang="en-US" sz="2800" b="1" dirty="0">
                <a:latin typeface="Times New Roman" panose="02020603050405020304" pitchFamily="18" charset="0"/>
                <a:cs typeface="Times New Roman" panose="02020603050405020304" pitchFamily="18" charset="0"/>
              </a:rPr>
              <a:t>Article Title</a:t>
            </a:r>
            <a:r>
              <a:rPr lang="en-US" sz="2800" dirty="0">
                <a:latin typeface="Times New Roman" panose="02020603050405020304" pitchFamily="18" charset="0"/>
                <a:cs typeface="Times New Roman" panose="02020603050405020304" pitchFamily="18" charset="0"/>
              </a:rPr>
              <a:t>: provides the title of the article.</a:t>
            </a:r>
          </a:p>
          <a:p>
            <a:r>
              <a:rPr lang="en-US" sz="2800" b="1" dirty="0">
                <a:latin typeface="Times New Roman" panose="02020603050405020304" pitchFamily="18" charset="0"/>
                <a:cs typeface="Times New Roman" panose="02020603050405020304" pitchFamily="18" charset="0"/>
              </a:rPr>
              <a:t>Abstract</a:t>
            </a:r>
            <a:r>
              <a:rPr lang="en-US" sz="2800" dirty="0">
                <a:latin typeface="Times New Roman" panose="02020603050405020304" pitchFamily="18" charset="0"/>
                <a:cs typeface="Times New Roman" panose="02020603050405020304" pitchFamily="18" charset="0"/>
              </a:rPr>
              <a:t>: provides the abstract text</a:t>
            </a:r>
            <a:r>
              <a:rPr lang="en-US" sz="2800" dirty="0" smtClean="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2148358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6857" y="1250027"/>
            <a:ext cx="10515600" cy="1325563"/>
          </a:xfrm>
        </p:spPr>
        <p:txBody>
          <a:bodyPr>
            <a:noAutofit/>
          </a:bodyPr>
          <a:lstStyle/>
          <a:p>
            <a:pPr algn="just"/>
            <a:r>
              <a:rPr lang="en-US" sz="2400" dirty="0" smtClean="0">
                <a:latin typeface="Times New Roman" panose="02020603050405020304" pitchFamily="18" charset="0"/>
                <a:cs typeface="Times New Roman" panose="02020603050405020304" pitchFamily="18" charset="0"/>
              </a:rPr>
              <a:t>you </a:t>
            </a:r>
            <a:r>
              <a:rPr lang="en-US" sz="2400" dirty="0">
                <a:latin typeface="Times New Roman" panose="02020603050405020304" pitchFamily="18" charset="0"/>
                <a:cs typeface="Times New Roman" panose="02020603050405020304" pitchFamily="18" charset="0"/>
              </a:rPr>
              <a:t>can decline or accept the review. If you decline, you will be dropped from the process. If you accept, you will move to review step 2, where you would be able to read any reviewer guidelines provided by the journal.</a:t>
            </a:r>
            <a:br>
              <a:rPr lang="en-US" sz="2400" dirty="0">
                <a:latin typeface="Times New Roman" panose="02020603050405020304" pitchFamily="18" charset="0"/>
                <a:cs typeface="Times New Roman" panose="02020603050405020304" pitchFamily="18" charset="0"/>
              </a:rPr>
            </a:br>
            <a:r>
              <a:rPr lang="en-US" sz="2400" dirty="0" smtClean="0">
                <a:latin typeface="Times New Roman" panose="02020603050405020304" pitchFamily="18" charset="0"/>
                <a:cs typeface="Times New Roman" panose="02020603050405020304" pitchFamily="18" charset="0"/>
              </a:rPr>
              <a:t/>
            </a:r>
            <a:br>
              <a:rPr lang="en-US" sz="2400" dirty="0" smtClean="0">
                <a:latin typeface="Times New Roman" panose="02020603050405020304" pitchFamily="18" charset="0"/>
                <a:cs typeface="Times New Roman" panose="02020603050405020304" pitchFamily="18" charset="0"/>
              </a:rPr>
            </a:br>
            <a:endParaRPr lang="en-US" sz="2400" dirty="0">
              <a:latin typeface="Times New Roman" panose="02020603050405020304" pitchFamily="18" charset="0"/>
              <a:cs typeface="Times New Roman" panose="02020603050405020304" pitchFamily="18" charset="0"/>
            </a:endParaRPr>
          </a:p>
        </p:txBody>
      </p:sp>
      <p:pic>
        <p:nvPicPr>
          <p:cNvPr id="10242" name="Picture 2" descr="ojs3-review-step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50926" y="2772236"/>
            <a:ext cx="10847463" cy="18587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171444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just"/>
            <a:r>
              <a:rPr lang="en-US" sz="2400" dirty="0" smtClean="0">
                <a:latin typeface="Times New Roman" panose="02020603050405020304" pitchFamily="18" charset="0"/>
                <a:cs typeface="Times New Roman" panose="02020603050405020304" pitchFamily="18" charset="0"/>
              </a:rPr>
              <a:t>Click </a:t>
            </a:r>
            <a:r>
              <a:rPr lang="en-US" sz="2400" b="1" dirty="0" smtClean="0">
                <a:latin typeface="Times New Roman" panose="02020603050405020304" pitchFamily="18" charset="0"/>
                <a:cs typeface="Times New Roman" panose="02020603050405020304" pitchFamily="18" charset="0"/>
              </a:rPr>
              <a:t>Continue</a:t>
            </a:r>
            <a:r>
              <a:rPr lang="en-US" sz="2400" dirty="0" smtClean="0">
                <a:latin typeface="Times New Roman" panose="02020603050405020304" pitchFamily="18" charset="0"/>
                <a:cs typeface="Times New Roman" panose="02020603050405020304" pitchFamily="18" charset="0"/>
              </a:rPr>
              <a:t> to move to step 3</a:t>
            </a:r>
            <a:r>
              <a:rPr lang="en-US" sz="2400" dirty="0" smtClean="0">
                <a:latin typeface="Times New Roman" panose="02020603050405020304" pitchFamily="18" charset="0"/>
                <a:cs typeface="Times New Roman" panose="02020603050405020304" pitchFamily="18" charset="0"/>
              </a:rPr>
              <a:t>.</a:t>
            </a:r>
            <a:br>
              <a:rPr lang="en-US" sz="2400" dirty="0" smtClean="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
            </a:r>
            <a:br>
              <a:rPr lang="en-US" sz="2400" dirty="0">
                <a:latin typeface="Times New Roman" panose="02020603050405020304" pitchFamily="18" charset="0"/>
                <a:cs typeface="Times New Roman" panose="02020603050405020304" pitchFamily="18" charset="0"/>
              </a:rPr>
            </a:br>
            <a:r>
              <a:rPr lang="en-US" sz="2400" dirty="0" smtClean="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From here you can download a copy of the review files and enter your review comments. </a:t>
            </a:r>
            <a:endParaRPr lang="en-US" sz="2400" dirty="0">
              <a:latin typeface="Times New Roman" panose="02020603050405020304" pitchFamily="18" charset="0"/>
              <a:cs typeface="Times New Roman" panose="02020603050405020304" pitchFamily="18" charset="0"/>
            </a:endParaRPr>
          </a:p>
        </p:txBody>
      </p:sp>
      <p:pic>
        <p:nvPicPr>
          <p:cNvPr id="11266" name="Picture 2" descr="ojs3-review-step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3707" y="2035278"/>
            <a:ext cx="10635132" cy="37755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289551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400" b="1" dirty="0" smtClean="0">
                <a:latin typeface="Times New Roman" panose="02020603050405020304" pitchFamily="18" charset="0"/>
                <a:cs typeface="Times New Roman" panose="02020603050405020304" pitchFamily="18" charset="0"/>
              </a:rPr>
              <a:t>Registering with OJS</a:t>
            </a:r>
            <a:endParaRPr lang="en-US" sz="44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582561" y="1422502"/>
            <a:ext cx="10515600" cy="4351338"/>
          </a:xfrm>
        </p:spPr>
        <p:txBody>
          <a:bodyPr>
            <a:normAutofit/>
          </a:bodyPr>
          <a:lstStyle/>
          <a:p>
            <a:r>
              <a:rPr lang="en-US" sz="2400" dirty="0">
                <a:latin typeface="Times New Roman" panose="02020603050405020304" pitchFamily="18" charset="0"/>
                <a:cs typeface="Times New Roman" panose="02020603050405020304" pitchFamily="18" charset="0"/>
              </a:rPr>
              <a:t>Unregistered visitors to a journal can normally register as a Reader, Author, and/or Reviewer</a:t>
            </a:r>
            <a:r>
              <a:rPr lang="en-US" sz="2400" dirty="0" smtClean="0">
                <a:latin typeface="Times New Roman" panose="02020603050405020304" pitchFamily="18" charset="0"/>
                <a:cs typeface="Times New Roman" panose="02020603050405020304" pitchFamily="18" charset="0"/>
              </a:rPr>
              <a:t>.</a:t>
            </a:r>
          </a:p>
          <a:p>
            <a:r>
              <a:rPr lang="en-US" sz="2400" dirty="0">
                <a:latin typeface="Times New Roman" panose="02020603050405020304" pitchFamily="18" charset="0"/>
                <a:cs typeface="Times New Roman" panose="02020603050405020304" pitchFamily="18" charset="0"/>
              </a:rPr>
              <a:t>To register with a journal, click the Register link on the upper right corner.</a:t>
            </a:r>
          </a:p>
          <a:p>
            <a:endParaRPr lang="en-US" sz="2400" dirty="0">
              <a:latin typeface="Times New Roman" panose="02020603050405020304" pitchFamily="18" charset="0"/>
              <a:cs typeface="Times New Roman" panose="02020603050405020304" pitchFamily="18" charset="0"/>
            </a:endParaRPr>
          </a:p>
        </p:txBody>
      </p:sp>
      <p:pic>
        <p:nvPicPr>
          <p:cNvPr id="4"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05780" y="2836556"/>
            <a:ext cx="7934633" cy="3829608"/>
          </a:xfrm>
          <a:prstGeom prst="rect">
            <a:avLst/>
          </a:prstGeom>
        </p:spPr>
      </p:pic>
    </p:spTree>
    <p:extLst>
      <p:ext uri="{BB962C8B-B14F-4D97-AF65-F5344CB8AC3E}">
        <p14:creationId xmlns:p14="http://schemas.microsoft.com/office/powerpoint/2010/main" val="286500041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1120443"/>
          </a:xfrm>
        </p:spPr>
        <p:txBody>
          <a:bodyPr/>
          <a:lstStyle/>
          <a:p>
            <a:pPr algn="ctr"/>
            <a:r>
              <a:rPr lang="en-US" sz="4400" dirty="0" smtClean="0">
                <a:latin typeface="Times New Roman" panose="02020603050405020304" pitchFamily="18" charset="0"/>
                <a:cs typeface="Times New Roman" panose="02020603050405020304" pitchFamily="18" charset="0"/>
              </a:rPr>
              <a:t>Reviewing Step -3</a:t>
            </a:r>
            <a:endParaRPr lang="en-US" sz="4400" dirty="0">
              <a:latin typeface="Times New Roman" panose="02020603050405020304" pitchFamily="18" charset="0"/>
              <a:cs typeface="Times New Roman" panose="02020603050405020304" pitchFamily="18" charset="0"/>
            </a:endParaRPr>
          </a:p>
        </p:txBody>
      </p:sp>
      <p:pic>
        <p:nvPicPr>
          <p:cNvPr id="12290" name="Picture 2" descr="ojs3-review-step3-recommendation"/>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46119" y="1494504"/>
            <a:ext cx="11092816" cy="42422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152145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Reviewing –Step3</a:t>
            </a:r>
            <a:endParaRPr lang="en-US" dirty="0"/>
          </a:p>
        </p:txBody>
      </p:sp>
      <p:sp>
        <p:nvSpPr>
          <p:cNvPr id="3" name="Content Placeholder 2"/>
          <p:cNvSpPr>
            <a:spLocks noGrp="1"/>
          </p:cNvSpPr>
          <p:nvPr>
            <p:ph idx="1"/>
          </p:nvPr>
        </p:nvSpPr>
        <p:spPr>
          <a:xfrm>
            <a:off x="1104293" y="1561305"/>
            <a:ext cx="10360120" cy="5095134"/>
          </a:xfrm>
        </p:spPr>
        <p:txBody>
          <a:bodyPr>
            <a:noAutofit/>
          </a:bodyPr>
          <a:lstStyle/>
          <a:p>
            <a:pPr algn="just"/>
            <a:r>
              <a:rPr lang="en-US" sz="1800" dirty="0">
                <a:latin typeface="Times New Roman" panose="02020603050405020304" pitchFamily="18" charset="0"/>
                <a:cs typeface="Times New Roman" panose="02020603050405020304" pitchFamily="18" charset="0"/>
              </a:rPr>
              <a:t>Once you have read the paper and added your comments, scroll down the page to optionally upload a marked up copy of the review file (remember to strip any personal identification from the file before uploading it).</a:t>
            </a:r>
          </a:p>
          <a:p>
            <a:pPr algn="just"/>
            <a:r>
              <a:rPr lang="en-US" sz="1800" dirty="0">
                <a:latin typeface="Times New Roman" panose="02020603050405020304" pitchFamily="18" charset="0"/>
                <a:cs typeface="Times New Roman" panose="02020603050405020304" pitchFamily="18" charset="0"/>
              </a:rPr>
              <a:t>You must then make your recommendation using the dropdown menu.</a:t>
            </a:r>
          </a:p>
          <a:p>
            <a:pPr algn="just"/>
            <a:r>
              <a:rPr lang="en-US" sz="1800" dirty="0">
                <a:latin typeface="Times New Roman" panose="02020603050405020304" pitchFamily="18" charset="0"/>
                <a:cs typeface="Times New Roman" panose="02020603050405020304" pitchFamily="18" charset="0"/>
              </a:rPr>
              <a:t>Your choices include:</a:t>
            </a:r>
          </a:p>
          <a:p>
            <a:pPr algn="just"/>
            <a:r>
              <a:rPr lang="en-US" sz="1800" b="1" dirty="0">
                <a:latin typeface="Times New Roman" panose="02020603050405020304" pitchFamily="18" charset="0"/>
                <a:cs typeface="Times New Roman" panose="02020603050405020304" pitchFamily="18" charset="0"/>
              </a:rPr>
              <a:t>Accept Submission</a:t>
            </a:r>
            <a:r>
              <a:rPr lang="en-US" sz="1800" dirty="0">
                <a:latin typeface="Times New Roman" panose="02020603050405020304" pitchFamily="18" charset="0"/>
                <a:cs typeface="Times New Roman" panose="02020603050405020304" pitchFamily="18" charset="0"/>
              </a:rPr>
              <a:t>: it is ready to go to Copyediting as is.</a:t>
            </a:r>
          </a:p>
          <a:p>
            <a:pPr algn="just"/>
            <a:r>
              <a:rPr lang="en-US" sz="1800" b="1" dirty="0">
                <a:latin typeface="Times New Roman" panose="02020603050405020304" pitchFamily="18" charset="0"/>
                <a:cs typeface="Times New Roman" panose="02020603050405020304" pitchFamily="18" charset="0"/>
              </a:rPr>
              <a:t>Revisions Required</a:t>
            </a:r>
            <a:r>
              <a:rPr lang="en-US" sz="1800" dirty="0">
                <a:latin typeface="Times New Roman" panose="02020603050405020304" pitchFamily="18" charset="0"/>
                <a:cs typeface="Times New Roman" panose="02020603050405020304" pitchFamily="18" charset="0"/>
              </a:rPr>
              <a:t>: it requires minor changes that can be reviewed and accepted by the editor.</a:t>
            </a:r>
          </a:p>
          <a:p>
            <a:pPr algn="just"/>
            <a:r>
              <a:rPr lang="en-US" sz="1800" b="1" dirty="0">
                <a:latin typeface="Times New Roman" panose="02020603050405020304" pitchFamily="18" charset="0"/>
                <a:cs typeface="Times New Roman" panose="02020603050405020304" pitchFamily="18" charset="0"/>
              </a:rPr>
              <a:t>Resubmit for Review</a:t>
            </a:r>
            <a:r>
              <a:rPr lang="en-US" sz="1800" dirty="0">
                <a:latin typeface="Times New Roman" panose="02020603050405020304" pitchFamily="18" charset="0"/>
                <a:cs typeface="Times New Roman" panose="02020603050405020304" pitchFamily="18" charset="0"/>
              </a:rPr>
              <a:t>: it requires major changes and another round of peer review.</a:t>
            </a:r>
          </a:p>
          <a:p>
            <a:pPr algn="just"/>
            <a:r>
              <a:rPr lang="en-US" sz="1800" b="1" dirty="0">
                <a:latin typeface="Times New Roman" panose="02020603050405020304" pitchFamily="18" charset="0"/>
                <a:cs typeface="Times New Roman" panose="02020603050405020304" pitchFamily="18" charset="0"/>
              </a:rPr>
              <a:t>Resubmit Elsewhere</a:t>
            </a:r>
            <a:r>
              <a:rPr lang="en-US" sz="1800" dirty="0">
                <a:latin typeface="Times New Roman" panose="02020603050405020304" pitchFamily="18" charset="0"/>
                <a:cs typeface="Times New Roman" panose="02020603050405020304" pitchFamily="18" charset="0"/>
              </a:rPr>
              <a:t>: it doesn’t seem like a good fit for the focus and scope of this journal.</a:t>
            </a:r>
          </a:p>
          <a:p>
            <a:pPr algn="just"/>
            <a:r>
              <a:rPr lang="en-US" sz="1800" b="1" dirty="0">
                <a:latin typeface="Times New Roman" panose="02020603050405020304" pitchFamily="18" charset="0"/>
                <a:cs typeface="Times New Roman" panose="02020603050405020304" pitchFamily="18" charset="0"/>
              </a:rPr>
              <a:t>Decline Submission</a:t>
            </a:r>
            <a:r>
              <a:rPr lang="en-US" sz="1800" dirty="0">
                <a:latin typeface="Times New Roman" panose="02020603050405020304" pitchFamily="18" charset="0"/>
                <a:cs typeface="Times New Roman" panose="02020603050405020304" pitchFamily="18" charset="0"/>
              </a:rPr>
              <a:t>: it has too many weakness to ever be accepted.</a:t>
            </a:r>
          </a:p>
          <a:p>
            <a:pPr algn="just"/>
            <a:r>
              <a:rPr lang="en-US" sz="1800" b="1" dirty="0">
                <a:latin typeface="Times New Roman" panose="02020603050405020304" pitchFamily="18" charset="0"/>
                <a:cs typeface="Times New Roman" panose="02020603050405020304" pitchFamily="18" charset="0"/>
              </a:rPr>
              <a:t>See Comments</a:t>
            </a:r>
            <a:r>
              <a:rPr lang="en-US" sz="1800" dirty="0">
                <a:latin typeface="Times New Roman" panose="02020603050405020304" pitchFamily="18" charset="0"/>
                <a:cs typeface="Times New Roman" panose="02020603050405020304" pitchFamily="18" charset="0"/>
              </a:rPr>
              <a:t>: if none of the above recommendations make sense, you can leave a comment for the editor detailing your concerns</a:t>
            </a:r>
            <a:r>
              <a:rPr lang="en-US" sz="1800" dirty="0" smtClean="0">
                <a:latin typeface="Times New Roman" panose="02020603050405020304" pitchFamily="18" charset="0"/>
                <a:cs typeface="Times New Roman" panose="02020603050405020304" pitchFamily="18" charset="0"/>
              </a:rPr>
              <a:t>.</a:t>
            </a:r>
            <a:r>
              <a:rPr lang="en-US" sz="1800" dirty="0" smtClean="0">
                <a:latin typeface="Times New Roman" panose="02020603050405020304" pitchFamily="18" charset="0"/>
                <a:cs typeface="Times New Roman" panose="02020603050405020304" pitchFamily="18" charset="0"/>
              </a:rPr>
              <a:t/>
            </a:r>
            <a:br>
              <a:rPr lang="en-US" sz="1800" dirty="0" smtClean="0">
                <a:latin typeface="Times New Roman" panose="02020603050405020304" pitchFamily="18" charset="0"/>
                <a:cs typeface="Times New Roman" panose="02020603050405020304" pitchFamily="18" charset="0"/>
              </a:rPr>
            </a:br>
            <a:endParaRPr lang="en-US"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1420711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just"/>
            <a:r>
              <a:rPr lang="en-US" sz="3200" dirty="0">
                <a:latin typeface="Times New Roman" panose="02020603050405020304" pitchFamily="18" charset="0"/>
                <a:cs typeface="Times New Roman" panose="02020603050405020304" pitchFamily="18" charset="0"/>
              </a:rPr>
              <a:t>Finally, </a:t>
            </a:r>
            <a:r>
              <a:rPr lang="en-US" sz="3200" dirty="0" smtClean="0">
                <a:latin typeface="Times New Roman" panose="02020603050405020304" pitchFamily="18" charset="0"/>
                <a:cs typeface="Times New Roman" panose="02020603050405020304" pitchFamily="18" charset="0"/>
              </a:rPr>
              <a:t>Click </a:t>
            </a:r>
            <a:r>
              <a:rPr lang="en-US" sz="3200" dirty="0" smtClean="0">
                <a:latin typeface="Times New Roman" panose="02020603050405020304" pitchFamily="18" charset="0"/>
                <a:cs typeface="Times New Roman" panose="02020603050405020304" pitchFamily="18" charset="0"/>
              </a:rPr>
              <a:t>the </a:t>
            </a:r>
            <a:r>
              <a:rPr lang="en-US" sz="3200" dirty="0">
                <a:latin typeface="Times New Roman" panose="02020603050405020304" pitchFamily="18" charset="0"/>
                <a:cs typeface="Times New Roman" panose="02020603050405020304" pitchFamily="18" charset="0"/>
              </a:rPr>
              <a:t>Submit Review button to complete your task. You’ll be asked to confirm.</a:t>
            </a:r>
          </a:p>
        </p:txBody>
      </p:sp>
      <p:pic>
        <p:nvPicPr>
          <p:cNvPr id="13314" name="Picture 2" descr="ojs3-review-step3-confirm"/>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363536" y="2261419"/>
            <a:ext cx="9591495" cy="35587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004459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latin typeface="Times New Roman" panose="02020603050405020304" pitchFamily="18" charset="0"/>
                <a:cs typeface="Times New Roman" panose="02020603050405020304" pitchFamily="18" charset="0"/>
              </a:rPr>
              <a:t>Click </a:t>
            </a:r>
            <a:r>
              <a:rPr lang="en-US" sz="3200" dirty="0">
                <a:latin typeface="Times New Roman" panose="02020603050405020304" pitchFamily="18" charset="0"/>
                <a:cs typeface="Times New Roman" panose="02020603050405020304" pitchFamily="18" charset="0"/>
              </a:rPr>
              <a:t>OK. You will be taken the final confirmation screen thanking you for your work.</a:t>
            </a:r>
          </a:p>
        </p:txBody>
      </p:sp>
      <p:pic>
        <p:nvPicPr>
          <p:cNvPr id="14338" name="Picture 2" descr="ojs3-review-step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46111" y="1927123"/>
            <a:ext cx="10877044" cy="20451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883536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62306" y="1403989"/>
            <a:ext cx="8946541" cy="4195481"/>
          </a:xfrm>
        </p:spPr>
        <p:txBody>
          <a:bodyPr>
            <a:normAutofit/>
          </a:bodyPr>
          <a:lstStyle/>
          <a:p>
            <a:pPr marL="0" indent="0" algn="ctr">
              <a:buNone/>
            </a:pPr>
            <a:r>
              <a:rPr lang="en-US" sz="11500" dirty="0" smtClean="0">
                <a:latin typeface="Times New Roman" panose="02020603050405020304" pitchFamily="18" charset="0"/>
                <a:cs typeface="Times New Roman" panose="02020603050405020304" pitchFamily="18" charset="0"/>
              </a:rPr>
              <a:t>Thank You</a:t>
            </a:r>
            <a:endParaRPr lang="en-US" sz="115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546050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8594" y="206477"/>
            <a:ext cx="10685206" cy="1484211"/>
          </a:xfrm>
        </p:spPr>
        <p:txBody>
          <a:bodyPr>
            <a:noAutofit/>
          </a:bodyPr>
          <a:lstStyle/>
          <a:p>
            <a:pPr algn="ctr"/>
            <a:r>
              <a:rPr lang="en-US" sz="3200" b="1" dirty="0" smtClean="0">
                <a:latin typeface="Times New Roman" panose="02020603050405020304" pitchFamily="18" charset="0"/>
                <a:cs typeface="Times New Roman" panose="02020603050405020304" pitchFamily="18" charset="0"/>
              </a:rPr>
              <a:t>This will open the Registration Form for you to complete with all required information.</a:t>
            </a:r>
            <a:br>
              <a:rPr lang="en-US" sz="3200" b="1" dirty="0" smtClean="0">
                <a:latin typeface="Times New Roman" panose="02020603050405020304" pitchFamily="18" charset="0"/>
                <a:cs typeface="Times New Roman" panose="02020603050405020304" pitchFamily="18" charset="0"/>
              </a:rPr>
            </a:br>
            <a:endParaRPr lang="en-US" sz="3200" b="1" dirty="0">
              <a:latin typeface="Times New Roman" panose="02020603050405020304" pitchFamily="18" charset="0"/>
              <a:cs typeface="Times New Roman" panose="02020603050405020304" pitchFamily="18" charset="0"/>
            </a:endParaRP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17263" y="1776463"/>
            <a:ext cx="3766014" cy="5080515"/>
          </a:xfr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89754" y="1776463"/>
            <a:ext cx="5375695" cy="5016242"/>
          </a:xfrm>
          <a:prstGeom prst="rect">
            <a:avLst/>
          </a:prstGeom>
        </p:spPr>
      </p:pic>
    </p:spTree>
    <p:extLst>
      <p:ext uri="{BB962C8B-B14F-4D97-AF65-F5344CB8AC3E}">
        <p14:creationId xmlns:p14="http://schemas.microsoft.com/office/powerpoint/2010/main" val="26568581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59807"/>
          </a:xfrm>
        </p:spPr>
        <p:txBody>
          <a:bodyPr>
            <a:normAutofit fontScale="90000"/>
          </a:bodyPr>
          <a:lstStyle/>
          <a:p>
            <a:pPr algn="ctr"/>
            <a:r>
              <a:rPr lang="en-US" dirty="0">
                <a:latin typeface="Times New Roman" panose="02020603050405020304" pitchFamily="18" charset="0"/>
                <a:cs typeface="Times New Roman" panose="02020603050405020304" pitchFamily="18" charset="0"/>
              </a:rPr>
              <a:t>Viewing and Changing Profile</a:t>
            </a:r>
            <a:br>
              <a:rPr lang="en-US" dirty="0">
                <a:latin typeface="Times New Roman" panose="02020603050405020304" pitchFamily="18" charset="0"/>
                <a:cs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p:txBody>
      </p:sp>
      <p:sp>
        <p:nvSpPr>
          <p:cNvPr id="5" name="Content Placeholder 4"/>
          <p:cNvSpPr>
            <a:spLocks noGrp="1"/>
          </p:cNvSpPr>
          <p:nvPr>
            <p:ph idx="1"/>
          </p:nvPr>
        </p:nvSpPr>
        <p:spPr>
          <a:xfrm>
            <a:off x="698604" y="1204249"/>
            <a:ext cx="10515600" cy="5216216"/>
          </a:xfrm>
        </p:spPr>
        <p:txBody>
          <a:bodyPr>
            <a:normAutofit/>
          </a:bodyPr>
          <a:lstStyle/>
          <a:p>
            <a:r>
              <a:rPr lang="en-US" sz="2400" dirty="0">
                <a:latin typeface="Times New Roman" panose="02020603050405020304" pitchFamily="18" charset="0"/>
                <a:cs typeface="Times New Roman" panose="02020603050405020304" pitchFamily="18" charset="0"/>
              </a:rPr>
              <a:t>To view and edit your profile, log in and click your Username link from the upper right corner. Choose the View Profile link</a:t>
            </a:r>
            <a:r>
              <a:rPr lang="en-US" sz="2400" dirty="0" smtClean="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p:txBody>
      </p:sp>
      <p:pic>
        <p:nvPicPr>
          <p:cNvPr id="1026" name="Picture 2" descr="OJS 3 view profi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9098" y="2149427"/>
            <a:ext cx="9558920" cy="43595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62620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1749708"/>
          </a:xfrm>
        </p:spPr>
        <p:txBody>
          <a:bodyPr>
            <a:noAutofit/>
          </a:bodyPr>
          <a:lstStyle/>
          <a:p>
            <a:pPr algn="just"/>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by choosing the different tabs, you can update your personal details, contact information, change your roles, add a personal image (which some journals may publish along with your article or on a list of editors), determine your notification settings, or update your password.</a:t>
            </a:r>
          </a:p>
        </p:txBody>
      </p:sp>
      <p:pic>
        <p:nvPicPr>
          <p:cNvPr id="2050" name="Picture 2" descr="OJS 3 view profile dashboard"/>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874896" y="2053563"/>
            <a:ext cx="9780131" cy="44553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842316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1002456"/>
          </a:xfrm>
        </p:spPr>
        <p:txBody>
          <a:bodyPr/>
          <a:lstStyle/>
          <a:p>
            <a:pPr algn="ctr"/>
            <a:r>
              <a:rPr lang="en-US" b="1" dirty="0" smtClean="0">
                <a:latin typeface="Times New Roman" panose="02020603050405020304" pitchFamily="18" charset="0"/>
                <a:cs typeface="Times New Roman" panose="02020603050405020304" pitchFamily="18" charset="0"/>
              </a:rPr>
              <a:t>Resetting your password</a:t>
            </a: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104293" y="1374492"/>
            <a:ext cx="8946541" cy="4195481"/>
          </a:xfrm>
        </p:spPr>
        <p:txBody>
          <a:bodyPr>
            <a:normAutofit/>
          </a:bodyPr>
          <a:lstStyle/>
          <a:p>
            <a:r>
              <a:rPr lang="en-US" sz="2800" dirty="0">
                <a:latin typeface="Times New Roman" panose="02020603050405020304" pitchFamily="18" charset="0"/>
                <a:cs typeface="Times New Roman" panose="02020603050405020304" pitchFamily="18" charset="0"/>
              </a:rPr>
              <a:t>You can reset your password by:</a:t>
            </a:r>
          </a:p>
          <a:p>
            <a:r>
              <a:rPr lang="en-US" sz="2800" dirty="0">
                <a:latin typeface="Times New Roman" panose="02020603050405020304" pitchFamily="18" charset="0"/>
                <a:cs typeface="Times New Roman" panose="02020603050405020304" pitchFamily="18" charset="0"/>
              </a:rPr>
              <a:t>Logging into the journal</a:t>
            </a:r>
          </a:p>
          <a:p>
            <a:r>
              <a:rPr lang="en-US" sz="2800" dirty="0">
                <a:latin typeface="Times New Roman" panose="02020603050405020304" pitchFamily="18" charset="0"/>
                <a:cs typeface="Times New Roman" panose="02020603050405020304" pitchFamily="18" charset="0"/>
              </a:rPr>
              <a:t>Selecting your username and View Profile from the upper right corner of the screen</a:t>
            </a:r>
          </a:p>
          <a:p>
            <a:r>
              <a:rPr lang="en-US" sz="2800" dirty="0">
                <a:latin typeface="Times New Roman" panose="02020603050405020304" pitchFamily="18" charset="0"/>
                <a:cs typeface="Times New Roman" panose="02020603050405020304" pitchFamily="18" charset="0"/>
              </a:rPr>
              <a:t>Choosing the Password tab</a:t>
            </a:r>
          </a:p>
          <a:p>
            <a:r>
              <a:rPr lang="en-US" sz="2800" dirty="0">
                <a:latin typeface="Times New Roman" panose="02020603050405020304" pitchFamily="18" charset="0"/>
                <a:cs typeface="Times New Roman" panose="02020603050405020304" pitchFamily="18" charset="0"/>
              </a:rPr>
              <a:t>Entering your current password and then your new password twice</a:t>
            </a:r>
          </a:p>
          <a:p>
            <a:r>
              <a:rPr lang="en-US" sz="2800" dirty="0">
                <a:latin typeface="Times New Roman" panose="02020603050405020304" pitchFamily="18" charset="0"/>
                <a:cs typeface="Times New Roman" panose="02020603050405020304" pitchFamily="18" charset="0"/>
              </a:rPr>
              <a:t>Hitting Save – Your password is now changed.</a:t>
            </a:r>
          </a:p>
        </p:txBody>
      </p:sp>
    </p:spTree>
    <p:extLst>
      <p:ext uri="{BB962C8B-B14F-4D97-AF65-F5344CB8AC3E}">
        <p14:creationId xmlns:p14="http://schemas.microsoft.com/office/powerpoint/2010/main" val="60856620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1031953"/>
          </a:xfrm>
        </p:spPr>
        <p:txBody>
          <a:bodyPr/>
          <a:lstStyle/>
          <a:p>
            <a:pPr algn="ctr"/>
            <a:r>
              <a:rPr lang="en-US" b="1" dirty="0" smtClean="0">
                <a:latin typeface="Times New Roman" panose="02020603050405020304" pitchFamily="18" charset="0"/>
                <a:cs typeface="Times New Roman" panose="02020603050405020304" pitchFamily="18" charset="0"/>
              </a:rPr>
              <a:t>Resetting your password</a:t>
            </a:r>
            <a:endParaRPr lang="en-US" b="1" dirty="0">
              <a:latin typeface="Times New Roman" panose="02020603050405020304" pitchFamily="18" charset="0"/>
              <a:cs typeface="Times New Roman" panose="02020603050405020304" pitchFamily="18" charset="0"/>
            </a:endParaRPr>
          </a:p>
        </p:txBody>
      </p:sp>
      <p:pic>
        <p:nvPicPr>
          <p:cNvPr id="4098" name="Picture 2" descr="OJS 3.x change password"/>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024655" y="1707484"/>
            <a:ext cx="8947150" cy="39618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5899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648495"/>
          </a:xfrm>
        </p:spPr>
        <p:txBody>
          <a:bodyPr/>
          <a:lstStyle/>
          <a:p>
            <a:pPr algn="ctr"/>
            <a:r>
              <a:rPr lang="en-US" dirty="0">
                <a:latin typeface="Times New Roman" panose="02020603050405020304" pitchFamily="18" charset="0"/>
                <a:cs typeface="Times New Roman" panose="02020603050405020304" pitchFamily="18" charset="0"/>
              </a:rPr>
              <a:t>Forgetting your Password</a:t>
            </a:r>
            <a:r>
              <a:rPr lang="en-US" dirty="0"/>
              <a:t/>
            </a:r>
            <a:br>
              <a:rPr lang="en-US" dirty="0"/>
            </a:br>
            <a:endParaRPr lang="en-US" dirty="0"/>
          </a:p>
        </p:txBody>
      </p:sp>
      <p:sp>
        <p:nvSpPr>
          <p:cNvPr id="3" name="Content Placeholder 2"/>
          <p:cNvSpPr>
            <a:spLocks noGrp="1"/>
          </p:cNvSpPr>
          <p:nvPr>
            <p:ph idx="1"/>
          </p:nvPr>
        </p:nvSpPr>
        <p:spPr>
          <a:xfrm>
            <a:off x="838200" y="1027906"/>
            <a:ext cx="10515600" cy="5510546"/>
          </a:xfrm>
        </p:spPr>
        <p:txBody>
          <a:bodyPr>
            <a:normAutofit/>
          </a:bodyPr>
          <a:lstStyle/>
          <a:p>
            <a:pPr algn="just"/>
            <a:r>
              <a:rPr lang="en-US" sz="2000" dirty="0" smtClean="0"/>
              <a:t>If </a:t>
            </a:r>
            <a:r>
              <a:rPr lang="en-US" sz="2000" dirty="0"/>
              <a:t>you have forgotten your password, you can simply go to the login page and click on the ‘Forgot your password’ link </a:t>
            </a:r>
            <a:r>
              <a:rPr lang="en-US" sz="2000" dirty="0"/>
              <a:t>.</a:t>
            </a:r>
            <a:r>
              <a:rPr lang="en-US" sz="2000" dirty="0" smtClean="0"/>
              <a:t> </a:t>
            </a:r>
            <a:r>
              <a:rPr lang="en-US" sz="2000" dirty="0"/>
              <a:t>Clicking on it takes you to password reset page where you can enter your user email address to reset the </a:t>
            </a:r>
            <a:r>
              <a:rPr lang="en-US" sz="2000" dirty="0" smtClean="0"/>
              <a:t>password. </a:t>
            </a:r>
            <a:r>
              <a:rPr lang="en-US" sz="2000" dirty="0"/>
              <a:t>OJS 3.x will send a Password request confirmation link to the user’s email address. By clicking the link in the email a new password is generated and sent to the user’s email address. </a:t>
            </a:r>
          </a:p>
        </p:txBody>
      </p:sp>
      <p:pic>
        <p:nvPicPr>
          <p:cNvPr id="4" name="Picture 2" descr="OJS 3 forget password lin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39669" y="2956335"/>
            <a:ext cx="8011165" cy="38033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312386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BACC050B-8757-4460-95D8-E37B46A6B421}"/>
    </a:ext>
  </a:extLst>
</a:theme>
</file>

<file path=docProps/app.xml><?xml version="1.0" encoding="utf-8"?>
<Properties xmlns="http://schemas.openxmlformats.org/officeDocument/2006/extended-properties" xmlns:vt="http://schemas.openxmlformats.org/officeDocument/2006/docPropsVTypes">
  <Template>Ion</Template>
  <TotalTime>2680</TotalTime>
  <Words>848</Words>
  <Application>Microsoft Office PowerPoint</Application>
  <PresentationFormat>Widescreen</PresentationFormat>
  <Paragraphs>72</Paragraphs>
  <Slides>34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34</vt:i4>
      </vt:variant>
    </vt:vector>
  </HeadingPairs>
  <TitlesOfParts>
    <vt:vector size="40" baseType="lpstr">
      <vt:lpstr>Arial</vt:lpstr>
      <vt:lpstr>Century Gothic</vt:lpstr>
      <vt:lpstr>Open Sans</vt:lpstr>
      <vt:lpstr>Times New Roman</vt:lpstr>
      <vt:lpstr>Wingdings 3</vt:lpstr>
      <vt:lpstr>Ion</vt:lpstr>
      <vt:lpstr>Open Journal System OJS  </vt:lpstr>
      <vt:lpstr>OJS Open Journal System</vt:lpstr>
      <vt:lpstr>Registering with OJS</vt:lpstr>
      <vt:lpstr>This will open the Registration Form for you to complete with all required information. </vt:lpstr>
      <vt:lpstr>Viewing and Changing Profile </vt:lpstr>
      <vt:lpstr> by choosing the different tabs, you can update your personal details, contact information, change your roles, add a personal image (which some journals may publish along with your article or on a list of editors), determine your notification settings, or update your password.</vt:lpstr>
      <vt:lpstr>Resetting your password</vt:lpstr>
      <vt:lpstr>Resetting your password</vt:lpstr>
      <vt:lpstr>Forgetting your Password </vt:lpstr>
      <vt:lpstr>Submitting a paper</vt:lpstr>
      <vt:lpstr>In Step 1 you will provide preliminary information about your submission.</vt:lpstr>
      <vt:lpstr>On Step 2, a window will open allowing you to upload your submission file.</vt:lpstr>
      <vt:lpstr>First, you MUST select an Article Component. This lets the system know whether the file is the body of the manuscript, an image, a data set, etc. This must be selected before your file will upload.</vt:lpstr>
      <vt:lpstr>Once you’ve made that selection, you can then upload your first file. It is important to note that you can only upload one file at a time. Additional files can be uploaded later in the process. Typically, this first file will be the body of your manuscript. Hit the Continue button once the file uploads.  </vt:lpstr>
      <vt:lpstr>Click the Continue button. Next, you have the option to repeat the process to upload additional files (e.g., a data set or an image). Once you have finished uploading all of your files, click Complete; this will close the upload window. </vt:lpstr>
      <vt:lpstr>You will be brought back to the Submit an Article screen where you will see the files you’ve uploaded. If you need to make changes, expand the blue arrow to the left of your file and make any changes using the Edit link.  </vt:lpstr>
      <vt:lpstr>On Step 3, you will be asked to add more information about the submission, including the title of the submission (broken down into prefix, title, and subtitle), the abstract, and additional contributors.</vt:lpstr>
      <vt:lpstr>You can add more contributors (e.g., co-authors), by clicking the Add Contributors link. This will open a new window with fields to enter their information.</vt:lpstr>
      <vt:lpstr>Click Save, and the new contributor will appear on the screen.</vt:lpstr>
      <vt:lpstr>Depending on the journal you are submitting to, you may see additional fields to complete, such as keywords.</vt:lpstr>
      <vt:lpstr>On Step 4, you will be asked to confirm your submission. Click Finish Submission. </vt:lpstr>
      <vt:lpstr>A box will pop up asking you to confirm you are finished. Click OK.</vt:lpstr>
      <vt:lpstr>Step 5 </vt:lpstr>
      <vt:lpstr>Dashboard And here is your submission in your Dashboard. You can see that it is currently in the Submission stage.</vt:lpstr>
      <vt:lpstr>Reviewing process</vt:lpstr>
      <vt:lpstr>From the My Assigned list, find the title and Review link. Notice the lack of any author information in this double-blind peer review process. Selecting the Review link will take you to the first review step in the submission record, which is much more limited than the editor’s view, and contains no author information. </vt:lpstr>
      <vt:lpstr>Reviewing process-Step 1</vt:lpstr>
      <vt:lpstr>you can decline or accept the review. If you decline, you will be dropped from the process. If you accept, you will move to review step 2, where you would be able to read any reviewer guidelines provided by the journal.  </vt:lpstr>
      <vt:lpstr>Click Continue to move to step 3.   From here you can download a copy of the review files and enter your review comments. </vt:lpstr>
      <vt:lpstr>Reviewing Step -3</vt:lpstr>
      <vt:lpstr>Reviewing –Step3</vt:lpstr>
      <vt:lpstr>Finally, Click the Submit Review button to complete your task. You’ll be asked to confirm.</vt:lpstr>
      <vt:lpstr>Click OK. You will be taken the final confirmation screen thanking you for your work.</vt:lpstr>
      <vt:lpstr>PowerPoint Presentation</vt:lpstr>
    </vt:vector>
  </TitlesOfParts>
  <Company>SACC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OJS</dc:title>
  <dc:creator>journal faculty of medicine baghdad</dc:creator>
  <cp:lastModifiedBy>journal faculty of medicine baghdad</cp:lastModifiedBy>
  <cp:revision>25</cp:revision>
  <dcterms:created xsi:type="dcterms:W3CDTF">2021-05-23T22:28:36Z</dcterms:created>
  <dcterms:modified xsi:type="dcterms:W3CDTF">2021-05-26T17:55:05Z</dcterms:modified>
</cp:coreProperties>
</file>