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6" r:id="rId3"/>
    <p:sldId id="257" r:id="rId4"/>
    <p:sldId id="277" r:id="rId5"/>
    <p:sldId id="258" r:id="rId6"/>
    <p:sldId id="278" r:id="rId7"/>
    <p:sldId id="259" r:id="rId8"/>
    <p:sldId id="260" r:id="rId9"/>
    <p:sldId id="261" r:id="rId10"/>
    <p:sldId id="279" r:id="rId11"/>
    <p:sldId id="262" r:id="rId12"/>
    <p:sldId id="280" r:id="rId13"/>
    <p:sldId id="263" r:id="rId14"/>
    <p:sldId id="281" r:id="rId15"/>
    <p:sldId id="264" r:id="rId16"/>
    <p:sldId id="282" r:id="rId17"/>
    <p:sldId id="265" r:id="rId18"/>
    <p:sldId id="266" r:id="rId19"/>
    <p:sldId id="267" r:id="rId20"/>
    <p:sldId id="268" r:id="rId21"/>
    <p:sldId id="269" r:id="rId22"/>
    <p:sldId id="270" r:id="rId23"/>
    <p:sldId id="271" r:id="rId24"/>
    <p:sldId id="283" r:id="rId25"/>
    <p:sldId id="272" r:id="rId26"/>
    <p:sldId id="273" r:id="rId27"/>
    <p:sldId id="274" r:id="rId28"/>
    <p:sldId id="275"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2" d="100"/>
          <a:sy n="72" d="100"/>
        </p:scale>
        <p:origin x="-122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ED2DD93B-51CB-4CB4-B2EB-AC05F0400DB6}" type="datetimeFigureOut">
              <a:rPr lang="ar-IQ" smtClean="0"/>
              <a:t>20/01/1448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BD07DC-9C85-47C3-BB8E-9EA77CD50FDC}" type="slidenum">
              <a:rPr lang="ar-IQ" smtClean="0"/>
              <a:t>‹#›</a:t>
            </a:fld>
            <a:endParaRPr lang="ar-IQ"/>
          </a:p>
        </p:txBody>
      </p:sp>
    </p:spTree>
    <p:extLst>
      <p:ext uri="{BB962C8B-B14F-4D97-AF65-F5344CB8AC3E}">
        <p14:creationId xmlns:p14="http://schemas.microsoft.com/office/powerpoint/2010/main" val="29707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D2DD93B-51CB-4CB4-B2EB-AC05F0400DB6}" type="datetimeFigureOut">
              <a:rPr lang="ar-IQ" smtClean="0"/>
              <a:t>20/01/1448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BD07DC-9C85-47C3-BB8E-9EA77CD50FDC}" type="slidenum">
              <a:rPr lang="ar-IQ" smtClean="0"/>
              <a:t>‹#›</a:t>
            </a:fld>
            <a:endParaRPr lang="ar-IQ"/>
          </a:p>
        </p:txBody>
      </p:sp>
    </p:spTree>
    <p:extLst>
      <p:ext uri="{BB962C8B-B14F-4D97-AF65-F5344CB8AC3E}">
        <p14:creationId xmlns:p14="http://schemas.microsoft.com/office/powerpoint/2010/main" val="379267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D2DD93B-51CB-4CB4-B2EB-AC05F0400DB6}" type="datetimeFigureOut">
              <a:rPr lang="ar-IQ" smtClean="0"/>
              <a:t>20/01/1448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BD07DC-9C85-47C3-BB8E-9EA77CD50FDC}" type="slidenum">
              <a:rPr lang="ar-IQ" smtClean="0"/>
              <a:t>‹#›</a:t>
            </a:fld>
            <a:endParaRPr lang="ar-IQ"/>
          </a:p>
        </p:txBody>
      </p:sp>
    </p:spTree>
    <p:extLst>
      <p:ext uri="{BB962C8B-B14F-4D97-AF65-F5344CB8AC3E}">
        <p14:creationId xmlns:p14="http://schemas.microsoft.com/office/powerpoint/2010/main" val="230603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D2DD93B-51CB-4CB4-B2EB-AC05F0400DB6}" type="datetimeFigureOut">
              <a:rPr lang="ar-IQ" smtClean="0"/>
              <a:t>20/01/1448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BD07DC-9C85-47C3-BB8E-9EA77CD50FDC}" type="slidenum">
              <a:rPr lang="ar-IQ" smtClean="0"/>
              <a:t>‹#›</a:t>
            </a:fld>
            <a:endParaRPr lang="ar-IQ"/>
          </a:p>
        </p:txBody>
      </p:sp>
    </p:spTree>
    <p:extLst>
      <p:ext uri="{BB962C8B-B14F-4D97-AF65-F5344CB8AC3E}">
        <p14:creationId xmlns:p14="http://schemas.microsoft.com/office/powerpoint/2010/main" val="321993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DD93B-51CB-4CB4-B2EB-AC05F0400DB6}" type="datetimeFigureOut">
              <a:rPr lang="ar-IQ" smtClean="0"/>
              <a:t>20/01/1448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CBD07DC-9C85-47C3-BB8E-9EA77CD50FDC}" type="slidenum">
              <a:rPr lang="ar-IQ" smtClean="0"/>
              <a:t>‹#›</a:t>
            </a:fld>
            <a:endParaRPr lang="ar-IQ"/>
          </a:p>
        </p:txBody>
      </p:sp>
    </p:spTree>
    <p:extLst>
      <p:ext uri="{BB962C8B-B14F-4D97-AF65-F5344CB8AC3E}">
        <p14:creationId xmlns:p14="http://schemas.microsoft.com/office/powerpoint/2010/main" val="429265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ED2DD93B-51CB-4CB4-B2EB-AC05F0400DB6}" type="datetimeFigureOut">
              <a:rPr lang="ar-IQ" smtClean="0"/>
              <a:t>20/01/1448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CBD07DC-9C85-47C3-BB8E-9EA77CD50FDC}" type="slidenum">
              <a:rPr lang="ar-IQ" smtClean="0"/>
              <a:t>‹#›</a:t>
            </a:fld>
            <a:endParaRPr lang="ar-IQ"/>
          </a:p>
        </p:txBody>
      </p:sp>
    </p:spTree>
    <p:extLst>
      <p:ext uri="{BB962C8B-B14F-4D97-AF65-F5344CB8AC3E}">
        <p14:creationId xmlns:p14="http://schemas.microsoft.com/office/powerpoint/2010/main" val="406643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ED2DD93B-51CB-4CB4-B2EB-AC05F0400DB6}" type="datetimeFigureOut">
              <a:rPr lang="ar-IQ" smtClean="0"/>
              <a:t>20/01/1448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CBD07DC-9C85-47C3-BB8E-9EA77CD50FDC}" type="slidenum">
              <a:rPr lang="ar-IQ" smtClean="0"/>
              <a:t>‹#›</a:t>
            </a:fld>
            <a:endParaRPr lang="ar-IQ"/>
          </a:p>
        </p:txBody>
      </p:sp>
    </p:spTree>
    <p:extLst>
      <p:ext uri="{BB962C8B-B14F-4D97-AF65-F5344CB8AC3E}">
        <p14:creationId xmlns:p14="http://schemas.microsoft.com/office/powerpoint/2010/main" val="107839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ED2DD93B-51CB-4CB4-B2EB-AC05F0400DB6}" type="datetimeFigureOut">
              <a:rPr lang="ar-IQ" smtClean="0"/>
              <a:t>20/01/1448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CBD07DC-9C85-47C3-BB8E-9EA77CD50FDC}" type="slidenum">
              <a:rPr lang="ar-IQ" smtClean="0"/>
              <a:t>‹#›</a:t>
            </a:fld>
            <a:endParaRPr lang="ar-IQ"/>
          </a:p>
        </p:txBody>
      </p:sp>
    </p:spTree>
    <p:extLst>
      <p:ext uri="{BB962C8B-B14F-4D97-AF65-F5344CB8AC3E}">
        <p14:creationId xmlns:p14="http://schemas.microsoft.com/office/powerpoint/2010/main" val="237793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DD93B-51CB-4CB4-B2EB-AC05F0400DB6}" type="datetimeFigureOut">
              <a:rPr lang="ar-IQ" smtClean="0"/>
              <a:t>20/01/1448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CBD07DC-9C85-47C3-BB8E-9EA77CD50FDC}" type="slidenum">
              <a:rPr lang="ar-IQ" smtClean="0"/>
              <a:t>‹#›</a:t>
            </a:fld>
            <a:endParaRPr lang="ar-IQ"/>
          </a:p>
        </p:txBody>
      </p:sp>
    </p:spTree>
    <p:extLst>
      <p:ext uri="{BB962C8B-B14F-4D97-AF65-F5344CB8AC3E}">
        <p14:creationId xmlns:p14="http://schemas.microsoft.com/office/powerpoint/2010/main" val="116371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DD93B-51CB-4CB4-B2EB-AC05F0400DB6}" type="datetimeFigureOut">
              <a:rPr lang="ar-IQ" smtClean="0"/>
              <a:t>20/01/1448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CBD07DC-9C85-47C3-BB8E-9EA77CD50FDC}" type="slidenum">
              <a:rPr lang="ar-IQ" smtClean="0"/>
              <a:t>‹#›</a:t>
            </a:fld>
            <a:endParaRPr lang="ar-IQ"/>
          </a:p>
        </p:txBody>
      </p:sp>
    </p:spTree>
    <p:extLst>
      <p:ext uri="{BB962C8B-B14F-4D97-AF65-F5344CB8AC3E}">
        <p14:creationId xmlns:p14="http://schemas.microsoft.com/office/powerpoint/2010/main" val="149115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DD93B-51CB-4CB4-B2EB-AC05F0400DB6}" type="datetimeFigureOut">
              <a:rPr lang="ar-IQ" smtClean="0"/>
              <a:t>20/01/1448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CBD07DC-9C85-47C3-BB8E-9EA77CD50FDC}" type="slidenum">
              <a:rPr lang="ar-IQ" smtClean="0"/>
              <a:t>‹#›</a:t>
            </a:fld>
            <a:endParaRPr lang="ar-IQ"/>
          </a:p>
        </p:txBody>
      </p:sp>
    </p:spTree>
    <p:extLst>
      <p:ext uri="{BB962C8B-B14F-4D97-AF65-F5344CB8AC3E}">
        <p14:creationId xmlns:p14="http://schemas.microsoft.com/office/powerpoint/2010/main" val="416556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2DD93B-51CB-4CB4-B2EB-AC05F0400DB6}" type="datetimeFigureOut">
              <a:rPr lang="ar-IQ" smtClean="0"/>
              <a:t>20/01/1448</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BD07DC-9C85-47C3-BB8E-9EA77CD50FDC}" type="slidenum">
              <a:rPr lang="ar-IQ" smtClean="0"/>
              <a:t>‹#›</a:t>
            </a:fld>
            <a:endParaRPr lang="ar-IQ"/>
          </a:p>
        </p:txBody>
      </p:sp>
    </p:spTree>
    <p:extLst>
      <p:ext uri="{BB962C8B-B14F-4D97-AF65-F5344CB8AC3E}">
        <p14:creationId xmlns:p14="http://schemas.microsoft.com/office/powerpoint/2010/main" val="41914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6"/>
            <a:ext cx="7702624" cy="3267795"/>
          </a:xfrm>
        </p:spPr>
        <p:txBody>
          <a:bodyPr>
            <a:normAutofit fontScale="90000"/>
          </a:bodyPr>
          <a:lstStyle/>
          <a:p>
            <a:r>
              <a:rPr lang="ar-SA" dirty="0" smtClean="0"/>
              <a:t/>
            </a:r>
            <a:br>
              <a:rPr lang="ar-SA" dirty="0" smtClean="0"/>
            </a:br>
            <a:r>
              <a:rPr lang="ar-SA" dirty="0" smtClean="0"/>
              <a:t>التشخيص المختبري للقراد الصلب في الحيوانات البيطرية والبرية</a:t>
            </a:r>
            <a:r>
              <a:rPr lang="ar-SA" dirty="0"/>
              <a:t/>
            </a:r>
            <a:br>
              <a:rPr lang="ar-SA" dirty="0"/>
            </a:br>
            <a:r>
              <a:rPr lang="ar-SA" dirty="0"/>
              <a:t> </a:t>
            </a:r>
            <a:r>
              <a:rPr lang="en-US" dirty="0"/>
              <a:t/>
            </a:r>
            <a:br>
              <a:rPr lang="en-US" dirty="0"/>
            </a:br>
            <a:r>
              <a:rPr lang="en-US" dirty="0" err="1" smtClean="0"/>
              <a:t>qq</a:t>
            </a:r>
            <a:endParaRPr lang="ar-IQ" dirty="0"/>
          </a:p>
        </p:txBody>
      </p:sp>
      <p:sp>
        <p:nvSpPr>
          <p:cNvPr id="3" name="Subtitle 2"/>
          <p:cNvSpPr>
            <a:spLocks noGrp="1"/>
          </p:cNvSpPr>
          <p:nvPr>
            <p:ph type="subTitle" idx="1"/>
          </p:nvPr>
        </p:nvSpPr>
        <p:spPr/>
        <p:txBody>
          <a:bodyPr>
            <a:normAutofit fontScale="92500" lnSpcReduction="20000"/>
          </a:bodyPr>
          <a:lstStyle/>
          <a:p>
            <a:r>
              <a:rPr lang="ar-SA" b="1" dirty="0" smtClean="0">
                <a:solidFill>
                  <a:schemeClr val="tx1"/>
                </a:solidFill>
              </a:rPr>
              <a:t>اعداد </a:t>
            </a:r>
          </a:p>
          <a:p>
            <a:r>
              <a:rPr lang="ar-SA" b="1" dirty="0" smtClean="0">
                <a:solidFill>
                  <a:schemeClr val="tx1"/>
                </a:solidFill>
              </a:rPr>
              <a:t>ا.م.د. زينب علوان مكاوي </a:t>
            </a:r>
          </a:p>
          <a:p>
            <a:r>
              <a:rPr lang="ar-SA" b="1" dirty="0" smtClean="0">
                <a:solidFill>
                  <a:schemeClr val="tx1"/>
                </a:solidFill>
              </a:rPr>
              <a:t>جامعة بغداد / مركز بحوث ومتحف التاريخ الطبيعي </a:t>
            </a:r>
            <a:endParaRPr lang="ar-IQ" b="1" dirty="0">
              <a:solidFill>
                <a:schemeClr val="tx1"/>
              </a:solidFill>
            </a:endParaRPr>
          </a:p>
        </p:txBody>
      </p:sp>
    </p:spTree>
    <p:extLst>
      <p:ext uri="{BB962C8B-B14F-4D97-AF65-F5344CB8AC3E}">
        <p14:creationId xmlns:p14="http://schemas.microsoft.com/office/powerpoint/2010/main" val="1075729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404664"/>
            <a:ext cx="8640960"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35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r>
              <a:rPr lang="ar-SA" dirty="0" smtClean="0"/>
              <a:t>2. </a:t>
            </a:r>
            <a:r>
              <a:rPr lang="ar-SA" dirty="0"/>
              <a:t>طور اليرقة (</a:t>
            </a:r>
            <a:r>
              <a:rPr lang="en-US" dirty="0"/>
              <a:t>The Larva</a:t>
            </a:r>
            <a:r>
              <a:rPr lang="ar-SA" dirty="0"/>
              <a:t>)</a:t>
            </a:r>
            <a:endParaRPr lang="en-US" dirty="0"/>
          </a:p>
          <a:p>
            <a:r>
              <a:rPr lang="ar-SA" dirty="0"/>
              <a:t>​تُسمى اليرقات حديثة الفقس أحياناً بـ "قراد البذور" (</a:t>
            </a:r>
            <a:r>
              <a:rPr lang="en-US" dirty="0"/>
              <a:t>Seed Ticks</a:t>
            </a:r>
            <a:r>
              <a:rPr lang="ar-SA" dirty="0"/>
              <a:t>) لصغر حجمها المتناهي.</a:t>
            </a:r>
            <a:endParaRPr lang="en-US" dirty="0"/>
          </a:p>
          <a:p>
            <a:r>
              <a:rPr lang="ar-SA" dirty="0"/>
              <a:t>​</a:t>
            </a:r>
            <a:r>
              <a:rPr lang="ar-SA" dirty="0">
                <a:solidFill>
                  <a:srgbClr val="FF0000"/>
                </a:solidFill>
              </a:rPr>
              <a:t>الميزة التشريحية الأساسية: تمتلك اليرقة 6 أرجل فقط (ثلاثة أزواج)، وتفتقر إلى وجود الفتحات التناسلية</a:t>
            </a:r>
            <a:r>
              <a:rPr lang="ar-SA" dirty="0"/>
              <a:t>.</a:t>
            </a:r>
            <a:endParaRPr lang="en-US" dirty="0"/>
          </a:p>
          <a:p>
            <a:r>
              <a:rPr lang="ar-SA" dirty="0"/>
              <a:t>​تبدأ اليرقة بالبحث عن عائلها الأول (عادةً ما يكون من القوارض الصغيرة أو الطيور) لتأخذ وجبتها الدموية الأولى، والتي تستغرق عدة أيام، ثم تسقط إلى الأرض لتنسلخ وتتحول إلى الطور التالي.</a:t>
            </a:r>
            <a:endParaRPr lang="en-US" dirty="0"/>
          </a:p>
          <a:p>
            <a:pPr marL="0" indent="0">
              <a:buNone/>
            </a:pPr>
            <a:endParaRPr lang="ar-IQ" dirty="0"/>
          </a:p>
        </p:txBody>
      </p:sp>
    </p:spTree>
    <p:extLst>
      <p:ext uri="{BB962C8B-B14F-4D97-AF65-F5344CB8AC3E}">
        <p14:creationId xmlns:p14="http://schemas.microsoft.com/office/powerpoint/2010/main" val="149285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064896"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831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r>
              <a:rPr lang="ar-SA" dirty="0" smtClean="0"/>
              <a:t>3. </a:t>
            </a:r>
            <a:r>
              <a:rPr lang="ar-SA" dirty="0"/>
              <a:t>طور الحورية (</a:t>
            </a:r>
            <a:r>
              <a:rPr lang="en-US" dirty="0"/>
              <a:t>The Nymph</a:t>
            </a:r>
            <a:r>
              <a:rPr lang="ar-SA" dirty="0"/>
              <a:t>)</a:t>
            </a:r>
            <a:endParaRPr lang="en-US" dirty="0"/>
          </a:p>
          <a:p>
            <a:r>
              <a:rPr lang="ar-SA" dirty="0"/>
              <a:t>​بعد الانسلاخ الأول، تظهر الحورية وهي أكبر حجماً من اليرقة.</a:t>
            </a:r>
            <a:endParaRPr lang="en-US" dirty="0"/>
          </a:p>
          <a:p>
            <a:r>
              <a:rPr lang="ar-SA" dirty="0" smtClean="0"/>
              <a:t>​</a:t>
            </a:r>
            <a:r>
              <a:rPr lang="ar-SA" dirty="0" smtClean="0">
                <a:solidFill>
                  <a:srgbClr val="FF0000"/>
                </a:solidFill>
              </a:rPr>
              <a:t>الميزة التشريحية الأساسية: تمتلك الحورية 8 أرجل (أربعة أزواج) مثل البالغين، ولكنها لا تمتلك فتحة تناسلية مطورة بعد (غير ناضجة جنسياً).</a:t>
            </a:r>
            <a:endParaRPr lang="en-US" dirty="0" smtClean="0">
              <a:solidFill>
                <a:srgbClr val="FF0000"/>
              </a:solidFill>
            </a:endParaRPr>
          </a:p>
          <a:p>
            <a:r>
              <a:rPr lang="ar-SA" dirty="0" smtClean="0"/>
              <a:t>​</a:t>
            </a:r>
            <a:r>
              <a:rPr lang="ar-SA" dirty="0"/>
              <a:t>تبحث الحورية عن عائل جديد (قوارض، أرانب، أو حيوانات متوسطة الحجم) لتتغذى على دمه لعدة أيام، ثم تسقط مجدداً في البيئة لتنسلخ وتتحول إلى الطور البالغ.</a:t>
            </a:r>
            <a:endParaRPr lang="en-US" dirty="0"/>
          </a:p>
          <a:p>
            <a:pPr marL="0" indent="0">
              <a:buNone/>
            </a:pPr>
            <a:endParaRPr lang="ar-IQ" dirty="0"/>
          </a:p>
        </p:txBody>
      </p:sp>
    </p:spTree>
    <p:extLst>
      <p:ext uri="{BB962C8B-B14F-4D97-AF65-F5344CB8AC3E}">
        <p14:creationId xmlns:p14="http://schemas.microsoft.com/office/powerpoint/2010/main" val="2938771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332656"/>
            <a:ext cx="828092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63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85000" lnSpcReduction="20000"/>
          </a:bodyPr>
          <a:lstStyle/>
          <a:p>
            <a:r>
              <a:rPr lang="ar-SA" dirty="0" smtClean="0"/>
              <a:t>4-</a:t>
            </a:r>
            <a:r>
              <a:rPr lang="ar-SA" dirty="0"/>
              <a:t>. طور البالغين (</a:t>
            </a:r>
            <a:r>
              <a:rPr lang="en-US" dirty="0"/>
              <a:t>The Adults</a:t>
            </a:r>
            <a:r>
              <a:rPr lang="ar-SA" dirty="0"/>
              <a:t> - الذكر والأنثى)</a:t>
            </a:r>
            <a:endParaRPr lang="en-US" dirty="0"/>
          </a:p>
          <a:p>
            <a:r>
              <a:rPr lang="ar-SA" dirty="0"/>
              <a:t>​يخرج القراد البالغ بـ 8 أرجل وأعضاء تناسلية كاملة النضوج</a:t>
            </a:r>
            <a:r>
              <a:rPr lang="ar-SA" dirty="0" smtClean="0"/>
              <a:t>.</a:t>
            </a:r>
          </a:p>
          <a:p>
            <a:pPr marL="0" indent="0">
              <a:buNone/>
            </a:pPr>
            <a:endParaRPr lang="en-US" dirty="0"/>
          </a:p>
          <a:p>
            <a:r>
              <a:rPr lang="ar-SA" dirty="0"/>
              <a:t>​التمييز بين الجنسين: </a:t>
            </a:r>
            <a:endParaRPr lang="en-US" dirty="0"/>
          </a:p>
          <a:p>
            <a:r>
              <a:rPr lang="ar-SA" dirty="0"/>
              <a:t>​الذكر: يغطي الدرع الصلب (</a:t>
            </a:r>
            <a:r>
              <a:rPr lang="en-US" dirty="0"/>
              <a:t>Scutum</a:t>
            </a:r>
            <a:r>
              <a:rPr lang="ar-SA" dirty="0"/>
              <a:t>) كامل ظهره، وهو لا يتمدد بشكل كبير عند التغذية، ووظيفته الأساسية هي التلقيح</a:t>
            </a:r>
            <a:r>
              <a:rPr lang="ar-SA" dirty="0" smtClean="0"/>
              <a:t>.</a:t>
            </a:r>
          </a:p>
          <a:p>
            <a:pPr marL="0" indent="0">
              <a:buNone/>
            </a:pPr>
            <a:endParaRPr lang="en-US" dirty="0"/>
          </a:p>
          <a:p>
            <a:r>
              <a:rPr lang="ar-SA" dirty="0"/>
              <a:t>​الأنثى: يغطي الدرع الجزء الأمامي فقط من ظهرها، مما يتيح لجسمها التمدد لعدة أضعاف حجمه الأصلي عند امتلاءه بالدم</a:t>
            </a:r>
            <a:r>
              <a:rPr lang="ar-SA" dirty="0" smtClean="0"/>
              <a:t>.</a:t>
            </a:r>
          </a:p>
          <a:p>
            <a:pPr marL="0" indent="0">
              <a:buNone/>
            </a:pPr>
            <a:endParaRPr lang="en-US" dirty="0"/>
          </a:p>
          <a:p>
            <a:r>
              <a:rPr lang="ar-SA" dirty="0"/>
              <a:t>​تبحث البالغات عن عوائل كبيرة (مثل الماشية، الكلاب، الغزلان، أو الإنسان). يحدث التزاوج عادةً على جسم العائل أثناء التغذية، وبعد امتلاء الأنثى بالدم (</a:t>
            </a:r>
            <a:r>
              <a:rPr lang="en-US" dirty="0"/>
              <a:t>Engorged Female</a:t>
            </a:r>
            <a:r>
              <a:rPr lang="ar-SA" dirty="0"/>
              <a:t>) تسقط على الأرض لتضع البيض وتبدأ الدورة من جديد.</a:t>
            </a:r>
            <a:endParaRPr lang="en-US" dirty="0"/>
          </a:p>
          <a:p>
            <a:pPr marL="0" indent="0">
              <a:buNone/>
            </a:pPr>
            <a:endParaRPr lang="ar-IQ" dirty="0"/>
          </a:p>
        </p:txBody>
      </p:sp>
    </p:spTree>
    <p:extLst>
      <p:ext uri="{BB962C8B-B14F-4D97-AF65-F5344CB8AC3E}">
        <p14:creationId xmlns:p14="http://schemas.microsoft.com/office/powerpoint/2010/main" val="3455644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6146" name="Picture 2" descr="Life Cycle of Hard Tick (Geevarghese G and Mishra AC 2011)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568952"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877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20000"/>
          </a:bodyPr>
          <a:lstStyle/>
          <a:p>
            <a:r>
              <a:rPr lang="ar-SA" dirty="0"/>
              <a:t>ثانياً: أنماط التغذية (</a:t>
            </a:r>
            <a:r>
              <a:rPr lang="en-US" dirty="0"/>
              <a:t>Feeding Patterns</a:t>
            </a:r>
            <a:r>
              <a:rPr lang="ar-SA" dirty="0"/>
              <a:t>)</a:t>
            </a:r>
            <a:endParaRPr lang="en-US" dirty="0"/>
          </a:p>
          <a:p>
            <a:r>
              <a:rPr lang="ar-SA" dirty="0"/>
              <a:t>​تُصنف عائلات القراد الصلب بيئياً وبيلوجياً بناءً على عدد العوائل (</a:t>
            </a:r>
            <a:r>
              <a:rPr lang="en-US" dirty="0"/>
              <a:t>Hosts</a:t>
            </a:r>
            <a:r>
              <a:rPr lang="ar-SA" dirty="0"/>
              <a:t>) التي تحتاجها الطفيلية لإتمام دورة حياتها كاملة من طور اليرقة إلى البالغ. وتنقسم إلى ثلاثة أنماط رئيسية</a:t>
            </a:r>
            <a:r>
              <a:rPr lang="ar-SA" dirty="0" smtClean="0"/>
              <a:t>:</a:t>
            </a:r>
          </a:p>
          <a:p>
            <a:endParaRPr lang="en-US" dirty="0"/>
          </a:p>
          <a:p>
            <a:r>
              <a:rPr lang="ar-SA" dirty="0"/>
              <a:t>​1. قراد أحادي العائل (</a:t>
            </a:r>
            <a:r>
              <a:rPr lang="en-US" dirty="0"/>
              <a:t>One-Host Ticks</a:t>
            </a:r>
            <a:r>
              <a:rPr lang="ar-SA" dirty="0"/>
              <a:t>)</a:t>
            </a:r>
            <a:endParaRPr lang="en-US" dirty="0"/>
          </a:p>
          <a:p>
            <a:r>
              <a:rPr lang="ar-SA" dirty="0"/>
              <a:t>​النمط السلوكي: تلتصق اليرقة بالعائل وتتغذى، ثم تنسلخ إلى حورية على نفس العائل وتتغذى، ثم تنسلخ إلى طفيل بالغ وتتغذى وتتزاوج دون أن تترك جسم هذا العائل أبداً.</a:t>
            </a:r>
            <a:endParaRPr lang="en-US" dirty="0"/>
          </a:p>
          <a:p>
            <a:r>
              <a:rPr lang="ar-SA" dirty="0"/>
              <a:t>​تسقط الأنثى البالغة فقط إلى الأرض بعد امتلائها بالدم لتضع البيض.</a:t>
            </a:r>
            <a:endParaRPr lang="en-US" dirty="0"/>
          </a:p>
          <a:p>
            <a:r>
              <a:rPr lang="ar-SA" dirty="0"/>
              <a:t>​أمثلة: قراد الماشية مثل </a:t>
            </a:r>
            <a:r>
              <a:rPr lang="en-US" dirty="0"/>
              <a:t>Rhipicephalus (</a:t>
            </a:r>
            <a:r>
              <a:rPr lang="en-US" dirty="0" err="1"/>
              <a:t>Boophilus</a:t>
            </a:r>
            <a:r>
              <a:rPr lang="en-US" dirty="0"/>
              <a:t>) </a:t>
            </a:r>
            <a:r>
              <a:rPr lang="en-US" dirty="0" err="1"/>
              <a:t>annulatus</a:t>
            </a:r>
            <a:r>
              <a:rPr lang="ar-SA" dirty="0"/>
              <a:t>.</a:t>
            </a:r>
            <a:endParaRPr lang="en-US" dirty="0"/>
          </a:p>
          <a:p>
            <a:pPr marL="0" indent="0">
              <a:buNone/>
            </a:pPr>
            <a:endParaRPr lang="ar-IQ" dirty="0"/>
          </a:p>
        </p:txBody>
      </p:sp>
    </p:spTree>
    <p:extLst>
      <p:ext uri="{BB962C8B-B14F-4D97-AF65-F5344CB8AC3E}">
        <p14:creationId xmlns:p14="http://schemas.microsoft.com/office/powerpoint/2010/main" val="525329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r>
              <a:rPr lang="ar-SA" dirty="0" smtClean="0"/>
              <a:t>2. </a:t>
            </a:r>
            <a:r>
              <a:rPr lang="ar-SA" dirty="0"/>
              <a:t>قراد ثنائي العائل (</a:t>
            </a:r>
            <a:r>
              <a:rPr lang="en-US" dirty="0"/>
              <a:t>Two-Host Ticks</a:t>
            </a:r>
            <a:r>
              <a:rPr lang="ar-SA" dirty="0"/>
              <a:t>)</a:t>
            </a:r>
            <a:endParaRPr lang="en-US" dirty="0"/>
          </a:p>
          <a:p>
            <a:r>
              <a:rPr lang="ar-SA" dirty="0"/>
              <a:t>​النمط السلوكي: تلتصق اليرقة بالعائل الأول (غالباً قوارض أو طيور) وتتغذى وتنسلخ على جسمه لتتحول إلى حورية. تتغذى الحورية أيضاً على نفس العائل الأول، ولكن بمجرد امتلائها بالدم، تسقط الحورية إلى الأرض لتنسلخ وتتحول إلى قراد بالغ في البيئة </a:t>
            </a:r>
            <a:r>
              <a:rPr lang="ar-SA" dirty="0" smtClean="0"/>
              <a:t>الخارجية</a:t>
            </a:r>
            <a:r>
              <a:rPr lang="ar-SA" dirty="0"/>
              <a:t>.</a:t>
            </a:r>
            <a:endParaRPr lang="en-US" dirty="0"/>
          </a:p>
          <a:p>
            <a:r>
              <a:rPr lang="ar-SA" dirty="0"/>
              <a:t>​يبحث القراد البالغ بعد ذلك عن عائل ثانٍ (مثل الثدييات الكبيرة) ليتغذى ويتزاوج عليه.</a:t>
            </a:r>
            <a:endParaRPr lang="en-US" dirty="0"/>
          </a:p>
          <a:p>
            <a:r>
              <a:rPr lang="ar-SA" dirty="0"/>
              <a:t>​أمثلة: بعض أنواع جنس </a:t>
            </a:r>
            <a:r>
              <a:rPr lang="en-US" dirty="0" err="1"/>
              <a:t>Hyalomma</a:t>
            </a:r>
            <a:r>
              <a:rPr lang="ar-SA" dirty="0"/>
              <a:t>.</a:t>
            </a:r>
            <a:endParaRPr lang="en-US" dirty="0"/>
          </a:p>
          <a:p>
            <a:pPr marL="0" indent="0">
              <a:buNone/>
            </a:pPr>
            <a:endParaRPr lang="ar-IQ" dirty="0"/>
          </a:p>
        </p:txBody>
      </p:sp>
    </p:spTree>
    <p:extLst>
      <p:ext uri="{BB962C8B-B14F-4D97-AF65-F5344CB8AC3E}">
        <p14:creationId xmlns:p14="http://schemas.microsoft.com/office/powerpoint/2010/main" val="4221300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85000" lnSpcReduction="10000"/>
          </a:bodyPr>
          <a:lstStyle/>
          <a:p>
            <a:r>
              <a:rPr lang="ar-SA" dirty="0"/>
              <a:t> </a:t>
            </a:r>
            <a:endParaRPr lang="en-US" dirty="0"/>
          </a:p>
          <a:p>
            <a:r>
              <a:rPr lang="ar-SA" dirty="0"/>
              <a:t>​3. قراد ثلاثي العائل (</a:t>
            </a:r>
            <a:r>
              <a:rPr lang="en-US" dirty="0"/>
              <a:t>Three-Host Ticks</a:t>
            </a:r>
            <a:r>
              <a:rPr lang="ar-SA" dirty="0"/>
              <a:t>)</a:t>
            </a:r>
            <a:endParaRPr lang="en-US" dirty="0"/>
          </a:p>
          <a:p>
            <a:r>
              <a:rPr lang="ar-SA" dirty="0"/>
              <a:t>​النمط السلوكي: وهو النمط الأكثر شيوعاً والأكثر تعقيداً؛ حيث يتطلب ثلاثة عوائل منفصلة تماماً لإتمام دورة الحياة. </a:t>
            </a:r>
            <a:endParaRPr lang="en-US" dirty="0"/>
          </a:p>
          <a:p>
            <a:r>
              <a:rPr lang="ar-SA" dirty="0"/>
              <a:t>​تتغذى اليرقة على العائل الأول ثم تسقط للأرض لتنسلخ إلى حورية.</a:t>
            </a:r>
            <a:endParaRPr lang="en-US" dirty="0"/>
          </a:p>
          <a:p>
            <a:r>
              <a:rPr lang="ar-SA" dirty="0"/>
              <a:t>​تبحث الحورية عن عائل ثانٍ وتتغذى عليه ثم تسقط للأرض لتنسلخ إلى بالغ.</a:t>
            </a:r>
            <a:endParaRPr lang="en-US" dirty="0"/>
          </a:p>
          <a:p>
            <a:r>
              <a:rPr lang="ar-SA" dirty="0"/>
              <a:t>​يبحث البالغ عن عائل ثالث للتغذية والتزاوج.</a:t>
            </a:r>
            <a:endParaRPr lang="en-US" dirty="0"/>
          </a:p>
          <a:p>
            <a:r>
              <a:rPr lang="ar-SA" dirty="0"/>
              <a:t>​يُعد هذا النمط هو الأخطر وبائياً لأنه ينقل الأمراض والميكروبات بين أنواع مختلفة من الحيوانات وبيئات متعددة.</a:t>
            </a:r>
            <a:endParaRPr lang="en-US" dirty="0"/>
          </a:p>
          <a:p>
            <a:r>
              <a:rPr lang="ar-SA" dirty="0"/>
              <a:t>​أمثلة: قراد الغزلان وقراد الكلاب البني مثل </a:t>
            </a:r>
            <a:r>
              <a:rPr lang="en-US" dirty="0" err="1"/>
              <a:t>Ixodes</a:t>
            </a:r>
            <a:r>
              <a:rPr lang="en-US" dirty="0"/>
              <a:t> </a:t>
            </a:r>
            <a:r>
              <a:rPr lang="en-US" dirty="0" err="1"/>
              <a:t>ricinus</a:t>
            </a:r>
            <a:r>
              <a:rPr lang="ar-SA" dirty="0"/>
              <a:t> و </a:t>
            </a:r>
            <a:r>
              <a:rPr lang="en-US" dirty="0"/>
              <a:t>Rhipicephalus </a:t>
            </a:r>
            <a:r>
              <a:rPr lang="en-US" dirty="0" err="1"/>
              <a:t>sanguineus</a:t>
            </a:r>
            <a:endParaRPr lang="ar-IQ" dirty="0"/>
          </a:p>
        </p:txBody>
      </p:sp>
    </p:spTree>
    <p:extLst>
      <p:ext uri="{BB962C8B-B14F-4D97-AF65-F5344CB8AC3E}">
        <p14:creationId xmlns:p14="http://schemas.microsoft.com/office/powerpoint/2010/main" val="96148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72816"/>
            <a:ext cx="8229600" cy="2007096"/>
          </a:xfrm>
        </p:spPr>
        <p:txBody>
          <a:bodyPr>
            <a:normAutofit fontScale="90000"/>
          </a:bodyPr>
          <a:lstStyle/>
          <a:p>
            <a:r>
              <a:rPr lang="ar-SA" dirty="0"/>
              <a:t>مقدمة عن عائلة القراد الصلب</a:t>
            </a:r>
            <a:r>
              <a:rPr lang="en-US" dirty="0"/>
              <a:t> (</a:t>
            </a:r>
            <a:r>
              <a:rPr lang="en-US" dirty="0" err="1"/>
              <a:t>Ixodidae</a:t>
            </a:r>
            <a:r>
              <a:rPr lang="en-US" dirty="0"/>
              <a:t>) </a:t>
            </a:r>
            <a:r>
              <a:rPr lang="ar-SA" dirty="0"/>
              <a:t>والفروقات الجوهرية بينها وبين القراد اللين</a:t>
            </a:r>
            <a:r>
              <a:rPr lang="en-US" dirty="0"/>
              <a:t> (</a:t>
            </a:r>
            <a:r>
              <a:rPr lang="en-US" dirty="0" err="1"/>
              <a:t>Argasidae</a:t>
            </a:r>
            <a:r>
              <a:rPr lang="en-US" dirty="0"/>
              <a:t>)</a:t>
            </a:r>
            <a:br>
              <a:rPr lang="en-US" dirty="0"/>
            </a:br>
            <a:endParaRPr lang="ar-IQ" dirty="0"/>
          </a:p>
        </p:txBody>
      </p:sp>
    </p:spTree>
    <p:extLst>
      <p:ext uri="{BB962C8B-B14F-4D97-AF65-F5344CB8AC3E}">
        <p14:creationId xmlns:p14="http://schemas.microsoft.com/office/powerpoint/2010/main" val="180504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85000" lnSpcReduction="10000"/>
          </a:bodyPr>
          <a:lstStyle/>
          <a:p>
            <a:r>
              <a:rPr lang="ar-SA" dirty="0"/>
              <a:t>ثالثاً: ميكانيكية التغذية عند القراد الصلب</a:t>
            </a:r>
            <a:endParaRPr lang="en-US" dirty="0"/>
          </a:p>
          <a:p>
            <a:r>
              <a:rPr lang="ar-SA" dirty="0"/>
              <a:t>​تختلف طريقة تغذية القراد الصلب عن البعوض أو الذباب؛ فهي عملية بطيئة ومحكمة:</a:t>
            </a:r>
            <a:endParaRPr lang="en-US" dirty="0"/>
          </a:p>
          <a:p>
            <a:r>
              <a:rPr lang="ar-SA" dirty="0" smtClean="0"/>
              <a:t>الالتصاق</a:t>
            </a:r>
            <a:r>
              <a:rPr lang="ar-SA" dirty="0"/>
              <a:t>: يستخدم القراد أجزاء فمه (الكلاليب القرنية والخرطوم المخترق المزود بأشواك رجعية تثبته كخطاف) لاختراق جلد العائل.</a:t>
            </a:r>
            <a:endParaRPr lang="en-US" dirty="0"/>
          </a:p>
          <a:p>
            <a:r>
              <a:rPr lang="ar-SA" dirty="0"/>
              <a:t>​إفراز الإسمنت الحيوي: يفرز القراد مادة تشبه الإسمنت حول أجزاء الفم لتثبيته بإحكام شديد لمنع سقوطه عند حركة الحيوان.</a:t>
            </a:r>
            <a:endParaRPr lang="en-US" dirty="0"/>
          </a:p>
          <a:p>
            <a:r>
              <a:rPr lang="ar-SA" dirty="0"/>
              <a:t>​حقن اللعاب المخدر والمانع للتخثر: يحقن القراد لعاباً يحتوي على مركبات كيميائية متطورة (مخدر موضعي لكي لا يشعر العائل باللدغة، ومواد موسعة للأوعية الدموية، ومواد تمنع تجلط الدم).</a:t>
            </a:r>
            <a:endParaRPr lang="en-US" dirty="0"/>
          </a:p>
          <a:p>
            <a:r>
              <a:rPr lang="ar-SA" dirty="0"/>
              <a:t>​التغذية البطيئة والمستمرة: يمتص القراد الدم وسوائل الأنسجة ببطء على مدار أيام، مما يمنح مسببات الأمراض (كالفيروسات والبكتيريا) وقتاً كافياً للانتقال من غدد القراد اللعابية مباشرة إلى مجرى دم العائل.</a:t>
            </a:r>
            <a:endParaRPr lang="en-US" dirty="0"/>
          </a:p>
          <a:p>
            <a:pPr marL="0" indent="0">
              <a:buNone/>
            </a:pPr>
            <a:endParaRPr lang="ar-IQ" dirty="0"/>
          </a:p>
        </p:txBody>
      </p:sp>
    </p:spTree>
    <p:extLst>
      <p:ext uri="{BB962C8B-B14F-4D97-AF65-F5344CB8AC3E}">
        <p14:creationId xmlns:p14="http://schemas.microsoft.com/office/powerpoint/2010/main" val="1391299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29400"/>
          </a:xfrm>
        </p:spPr>
        <p:txBody>
          <a:bodyPr>
            <a:normAutofit fontScale="32500" lnSpcReduction="20000"/>
          </a:bodyPr>
          <a:lstStyle/>
          <a:p>
            <a:endParaRPr lang="ar-SA" sz="4200" b="1" u="sng" dirty="0" smtClean="0"/>
          </a:p>
          <a:p>
            <a:endParaRPr lang="ar-SA" sz="4200" b="1" u="sng" dirty="0"/>
          </a:p>
          <a:p>
            <a:r>
              <a:rPr lang="ar-SA" sz="5500" b="1" u="sng" dirty="0" smtClean="0"/>
              <a:t>الأهمية </a:t>
            </a:r>
            <a:r>
              <a:rPr lang="ar-SA" sz="5500" b="1" u="sng" dirty="0"/>
              <a:t>الطبية والبيطرية والأمراض التي ينقلها</a:t>
            </a:r>
            <a:r>
              <a:rPr lang="en-US" sz="5500" b="1" u="sng" dirty="0"/>
              <a:t> </a:t>
            </a:r>
            <a:r>
              <a:rPr lang="ar-SA" sz="5500" b="1" u="sng" dirty="0" smtClean="0"/>
              <a:t>مثل (حمى </a:t>
            </a:r>
            <a:r>
              <a:rPr lang="ar-SA" sz="5500" b="1" u="sng" dirty="0"/>
              <a:t>القرم</a:t>
            </a:r>
            <a:r>
              <a:rPr lang="en-US" sz="5500" b="1" u="sng" dirty="0"/>
              <a:t>-</a:t>
            </a:r>
            <a:r>
              <a:rPr lang="ar-SA" sz="5500" b="1" u="sng" dirty="0"/>
              <a:t>الكونغو النزفية، وداء اللايم، والبابيزيا</a:t>
            </a:r>
            <a:r>
              <a:rPr lang="en-US" sz="5500" b="1" u="sng" dirty="0"/>
              <a:t>(</a:t>
            </a:r>
            <a:r>
              <a:rPr lang="ar-SA" sz="5500" b="1" u="sng" dirty="0" smtClean="0"/>
              <a:t>.</a:t>
            </a:r>
          </a:p>
          <a:p>
            <a:pPr marL="0" indent="0">
              <a:buNone/>
            </a:pPr>
            <a:endParaRPr lang="en-US" sz="4200" b="1" u="sng" dirty="0"/>
          </a:p>
          <a:p>
            <a:r>
              <a:rPr lang="en-US" dirty="0"/>
              <a:t> </a:t>
            </a:r>
          </a:p>
          <a:p>
            <a:r>
              <a:rPr lang="ar-SA" sz="5000" dirty="0"/>
              <a:t>تعتبر الأهمية الطبية والبيطرية للقراد الصلب من المواضيع الحيوية في دراسة الطفيليات، نظرًا لكونه أحد أكثر الكائنات نقلًا للميكروبات المسببة للأمراض. فيما يلي تفصيل لهذه الأهمية والأمراض التي ينقلها</a:t>
            </a:r>
            <a:r>
              <a:rPr lang="ar-SA" sz="5000" dirty="0" smtClean="0"/>
              <a:t>:</a:t>
            </a:r>
          </a:p>
          <a:p>
            <a:pPr marL="0" indent="0">
              <a:buNone/>
            </a:pPr>
            <a:endParaRPr lang="en-US" sz="5000" dirty="0"/>
          </a:p>
          <a:p>
            <a:r>
              <a:rPr lang="ar-SA" sz="5000" dirty="0"/>
              <a:t>​</a:t>
            </a:r>
            <a:r>
              <a:rPr lang="ar-SA" sz="5000" dirty="0">
                <a:solidFill>
                  <a:srgbClr val="FF0000"/>
                </a:solidFill>
              </a:rPr>
              <a:t>أولاً: الأهمية الطبية (صحة الإنسان)</a:t>
            </a:r>
            <a:endParaRPr lang="en-US" sz="5000" dirty="0">
              <a:solidFill>
                <a:srgbClr val="FF0000"/>
              </a:solidFill>
            </a:endParaRPr>
          </a:p>
          <a:p>
            <a:r>
              <a:rPr lang="ar-SA" sz="5000" dirty="0"/>
              <a:t>​ينقل القراد الصلب للإنسان مجموعة من الأمراض التي قد تكون قاتلة أو تسبب إعاقات مزمنة:</a:t>
            </a:r>
            <a:endParaRPr lang="en-US" sz="5000" dirty="0"/>
          </a:p>
          <a:p>
            <a:r>
              <a:rPr lang="ar-SA" sz="5000" dirty="0"/>
              <a:t>​حمى القرم-الكونغو النزفية (</a:t>
            </a:r>
            <a:r>
              <a:rPr lang="en-US" sz="5000" dirty="0"/>
              <a:t>CCHF</a:t>
            </a:r>
            <a:r>
              <a:rPr lang="ar-SA" sz="5000" dirty="0"/>
              <a:t>): من أخطر الأمراض الفيروسية التي ينقلها قراد من جنس </a:t>
            </a:r>
            <a:r>
              <a:rPr lang="en-US" sz="5000" dirty="0" err="1"/>
              <a:t>Hyalomma</a:t>
            </a:r>
            <a:r>
              <a:rPr lang="ar-SA" sz="5000" dirty="0"/>
              <a:t>، وتسبب نزيفاً داخلياً وخارجياً حاداً</a:t>
            </a:r>
            <a:r>
              <a:rPr lang="ar-SA" sz="5000" dirty="0" smtClean="0"/>
              <a:t>.</a:t>
            </a:r>
          </a:p>
          <a:p>
            <a:pPr marL="0" indent="0">
              <a:buNone/>
            </a:pPr>
            <a:endParaRPr lang="en-US" sz="5000" dirty="0"/>
          </a:p>
          <a:p>
            <a:r>
              <a:rPr lang="ar-SA" sz="5000" dirty="0"/>
              <a:t>​داء لايم (</a:t>
            </a:r>
            <a:r>
              <a:rPr lang="en-US" sz="5000" dirty="0"/>
              <a:t>Lyme Disease</a:t>
            </a:r>
            <a:r>
              <a:rPr lang="ar-SA" sz="5000" dirty="0"/>
              <a:t>): ينتقل عبر بكتيريا تصيب الجهاز العصبي والمفاصل والقلب، وينقله غالباً قراد من جنس </a:t>
            </a:r>
            <a:r>
              <a:rPr lang="en-US" sz="5000" dirty="0" err="1"/>
              <a:t>Ixodes</a:t>
            </a:r>
            <a:r>
              <a:rPr lang="ar-SA" sz="5000" dirty="0" smtClean="0"/>
              <a:t>.</a:t>
            </a:r>
          </a:p>
          <a:p>
            <a:pPr marL="0" indent="0">
              <a:buNone/>
            </a:pPr>
            <a:endParaRPr lang="en-US" sz="5000" dirty="0"/>
          </a:p>
          <a:p>
            <a:r>
              <a:rPr lang="ar-SA" sz="5000" dirty="0"/>
              <a:t>​حمى الجبال الصخرية المبقعة: مرض بكتيري (ريكتسيا) يسبب حمى شديدة وطفحاً جلدياً مميزاً</a:t>
            </a:r>
            <a:r>
              <a:rPr lang="ar-SA" sz="5000" dirty="0" smtClean="0"/>
              <a:t>.</a:t>
            </a:r>
          </a:p>
          <a:p>
            <a:pPr marL="0" indent="0">
              <a:buNone/>
            </a:pPr>
            <a:endParaRPr lang="en-US" sz="5000" dirty="0"/>
          </a:p>
          <a:p>
            <a:r>
              <a:rPr lang="ar-SA" sz="5000" dirty="0"/>
              <a:t>​شلل القراد (</a:t>
            </a:r>
            <a:r>
              <a:rPr lang="en-US" sz="5000" dirty="0"/>
              <a:t>Tick Paralysis</a:t>
            </a:r>
            <a:r>
              <a:rPr lang="ar-SA" sz="5000" dirty="0"/>
              <a:t>): ناتج عن سموم عصبية يفرزها القراد في لعابه أثناء التغذية، وقد يؤدي إلى فشل تنفسي إذا لم تُزل القرادة بسرعة</a:t>
            </a:r>
            <a:r>
              <a:rPr lang="ar-SA" sz="5000" dirty="0" smtClean="0"/>
              <a:t>.</a:t>
            </a:r>
          </a:p>
          <a:p>
            <a:pPr marL="0" indent="0">
              <a:buNone/>
            </a:pPr>
            <a:endParaRPr lang="en-US" sz="5000" dirty="0"/>
          </a:p>
          <a:p>
            <a:r>
              <a:rPr lang="ar-SA" sz="5000" dirty="0">
                <a:solidFill>
                  <a:srgbClr val="FF0000"/>
                </a:solidFill>
              </a:rPr>
              <a:t>​ثانياً: الأهمية البيطرية (الثروة الحيوانية)</a:t>
            </a:r>
            <a:endParaRPr lang="en-US" sz="5000" dirty="0">
              <a:solidFill>
                <a:srgbClr val="FF0000"/>
              </a:solidFill>
            </a:endParaRPr>
          </a:p>
          <a:p>
            <a:r>
              <a:rPr lang="ar-SA" sz="5000" dirty="0"/>
              <a:t>​تتأثر الحيوانات (الأبقار، الأغنام، الخيول) بشكل مباشر وغير مباشر بالقراد:</a:t>
            </a:r>
            <a:endParaRPr lang="en-US" sz="5000" dirty="0"/>
          </a:p>
          <a:p>
            <a:r>
              <a:rPr lang="ar-SA" sz="5000" dirty="0"/>
              <a:t>​نقل الطفيليات الدموية: مثل داء البابيزيا (</a:t>
            </a:r>
            <a:r>
              <a:rPr lang="en-US" sz="5000" dirty="0" err="1"/>
              <a:t>Babesiosis</a:t>
            </a:r>
            <a:r>
              <a:rPr lang="ar-SA" sz="5000" dirty="0"/>
              <a:t>) والثيليريا (</a:t>
            </a:r>
            <a:r>
              <a:rPr lang="en-US" sz="5000" dirty="0"/>
              <a:t>Theileriosis</a:t>
            </a:r>
            <a:r>
              <a:rPr lang="ar-SA" sz="5000" dirty="0"/>
              <a:t>)، وهي أمراض تدمر كريات الدم الحمراء وتؤدي لنفوق الحيوانات.</a:t>
            </a:r>
            <a:endParaRPr lang="en-US" sz="5000" dirty="0"/>
          </a:p>
          <a:p>
            <a:r>
              <a:rPr lang="ar-SA" sz="5000" dirty="0"/>
              <a:t>​الخسائر الاقتصادية: تسبب الإصابة الشديدة فقر دم (</a:t>
            </a:r>
            <a:r>
              <a:rPr lang="en-US" sz="5000" dirty="0"/>
              <a:t>Anemia</a:t>
            </a:r>
            <a:r>
              <a:rPr lang="ar-SA" sz="5000" dirty="0"/>
              <a:t>) وهزال الحيوان، مما يقلل من إنتاج الحليب واللحم بشكل كبير.</a:t>
            </a:r>
            <a:endParaRPr lang="en-US" sz="5000" dirty="0"/>
          </a:p>
          <a:p>
            <a:r>
              <a:rPr lang="ar-SA" sz="5000" dirty="0"/>
              <a:t>​تدمير الجلود: تترك لدغات القراد ثقوباً وندبات في جلود الحيوانات، مما يقلل من قيمتها التجارية في الصناعات الجلدية.</a:t>
            </a:r>
            <a:endParaRPr lang="en-US" sz="5000" dirty="0"/>
          </a:p>
          <a:p>
            <a:r>
              <a:rPr lang="ar-SA" sz="5000" dirty="0"/>
              <a:t>​العدوى الثانوية: الجروح الناتجة عن اللدغ تصبح بيئة خصبة ليرقات الذباب والتهابات بكتيرية ثانوية.</a:t>
            </a:r>
            <a:endParaRPr lang="en-US" sz="5000" dirty="0"/>
          </a:p>
          <a:p>
            <a:r>
              <a:rPr lang="ar-SA" sz="5000" dirty="0"/>
              <a:t> </a:t>
            </a:r>
            <a:endParaRPr lang="en-US" sz="5000" dirty="0"/>
          </a:p>
          <a:p>
            <a:r>
              <a:rPr lang="ar-SA" dirty="0"/>
              <a:t> </a:t>
            </a:r>
            <a:endParaRPr lang="en-US" dirty="0"/>
          </a:p>
          <a:p>
            <a:pPr marL="0" indent="0">
              <a:buNone/>
            </a:pPr>
            <a:endParaRPr lang="ar-IQ" dirty="0"/>
          </a:p>
        </p:txBody>
      </p:sp>
    </p:spTree>
    <p:extLst>
      <p:ext uri="{BB962C8B-B14F-4D97-AF65-F5344CB8AC3E}">
        <p14:creationId xmlns:p14="http://schemas.microsoft.com/office/powerpoint/2010/main" val="1771034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ar-SA" b="1" dirty="0"/>
              <a:t>الجانب العملي</a:t>
            </a:r>
            <a:r>
              <a:rPr lang="en-US" b="1" dirty="0"/>
              <a:t>:</a:t>
            </a:r>
            <a:endParaRPr lang="en-US" dirty="0"/>
          </a:p>
          <a:p>
            <a:pPr marL="0" indent="0" algn="ctr">
              <a:buNone/>
            </a:pPr>
            <a:endParaRPr lang="en-US" dirty="0"/>
          </a:p>
          <a:p>
            <a:pPr marL="0" indent="0" algn="ctr">
              <a:buNone/>
            </a:pPr>
            <a:r>
              <a:rPr lang="ar-SA" dirty="0"/>
              <a:t>التعرف على أدوات السلامة الحيوية والمعدات المستخدمة في المختبر</a:t>
            </a:r>
            <a:endParaRPr lang="en-US" dirty="0"/>
          </a:p>
          <a:p>
            <a:pPr marL="0" indent="0">
              <a:buNone/>
            </a:pPr>
            <a:r>
              <a:rPr lang="en-US" dirty="0"/>
              <a:t> </a:t>
            </a:r>
          </a:p>
          <a:p>
            <a:pPr marL="0" indent="0">
              <a:buNone/>
            </a:pPr>
            <a:endParaRPr lang="ar-IQ" dirty="0"/>
          </a:p>
        </p:txBody>
      </p:sp>
    </p:spTree>
    <p:extLst>
      <p:ext uri="{BB962C8B-B14F-4D97-AF65-F5344CB8AC3E}">
        <p14:creationId xmlns:p14="http://schemas.microsoft.com/office/powerpoint/2010/main" val="1985362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8964488" cy="6912768"/>
          </a:xfrm>
        </p:spPr>
        <p:txBody>
          <a:bodyPr>
            <a:normAutofit fontScale="32500" lnSpcReduction="20000"/>
          </a:bodyPr>
          <a:lstStyle/>
          <a:p>
            <a:endParaRPr lang="ar-SA" sz="4500" dirty="0" smtClean="0"/>
          </a:p>
          <a:p>
            <a:endParaRPr lang="ar-SA" sz="4500" dirty="0"/>
          </a:p>
          <a:p>
            <a:endParaRPr lang="ar-SA" sz="4500" dirty="0" smtClean="0"/>
          </a:p>
          <a:p>
            <a:r>
              <a:rPr lang="ar-SA" sz="4500" dirty="0" smtClean="0"/>
              <a:t>تُعد </a:t>
            </a:r>
            <a:r>
              <a:rPr lang="ar-SA" sz="4500" dirty="0"/>
              <a:t>إجراءات السلامة الحيوية (</a:t>
            </a:r>
            <a:r>
              <a:rPr lang="en-US" sz="4500" dirty="0"/>
              <a:t>Biosafety</a:t>
            </a:r>
            <a:r>
              <a:rPr lang="ar-SA" sz="4500" dirty="0"/>
              <a:t>) عند التعامل مع القراد الصلب، سواء في الحقل أو المختبر، أمراً بالغ الأهمية نظراً لقدرة هذه الكائنات على نقل مسببات أمراض فتاكة (مثل فيروس حمى القرم النزفية وبكتيريا داء لايم).</a:t>
            </a:r>
            <a:endParaRPr lang="en-US" sz="4500" dirty="0"/>
          </a:p>
          <a:p>
            <a:r>
              <a:rPr lang="ar-SA" sz="4500" dirty="0"/>
              <a:t>تتضمن عملية التعرف على إجراءات السلامة الحيوية وتطبيقها الجوانب التالية</a:t>
            </a:r>
            <a:r>
              <a:rPr lang="ar-SA" sz="4500" dirty="0" smtClean="0"/>
              <a:t>:</a:t>
            </a:r>
          </a:p>
          <a:p>
            <a:endParaRPr lang="en-US" sz="4500" dirty="0"/>
          </a:p>
          <a:p>
            <a:r>
              <a:rPr lang="ar-SA" sz="4500" dirty="0"/>
              <a:t>1. مستويات المختبرات المطلوبة (</a:t>
            </a:r>
            <a:r>
              <a:rPr lang="en-US" sz="4500" dirty="0"/>
              <a:t>Biosafety Levels</a:t>
            </a:r>
            <a:r>
              <a:rPr lang="ar-SA" sz="4500" dirty="0"/>
              <a:t>)</a:t>
            </a:r>
            <a:endParaRPr lang="en-US" sz="4500" dirty="0"/>
          </a:p>
          <a:p>
            <a:r>
              <a:rPr lang="ar-SA" sz="4500" dirty="0"/>
              <a:t>المستوى الثاني (</a:t>
            </a:r>
            <a:r>
              <a:rPr lang="en-US" sz="4500" dirty="0"/>
              <a:t>BSL-2</a:t>
            </a:r>
            <a:r>
              <a:rPr lang="ar-SA" sz="4500" dirty="0"/>
              <a:t>): يستخدم عند التعامل مع القراد الذي قد يحمل مسببات أمراض موجودة محلياً وغير هوائية (مثل البابيزيا).</a:t>
            </a:r>
            <a:endParaRPr lang="en-US" sz="4500" dirty="0"/>
          </a:p>
          <a:p>
            <a:r>
              <a:rPr lang="ar-SA" sz="4500" dirty="0"/>
              <a:t>المستوى الثالث (</a:t>
            </a:r>
            <a:r>
              <a:rPr lang="en-US" sz="4500" dirty="0"/>
              <a:t>BSL-3</a:t>
            </a:r>
            <a:r>
              <a:rPr lang="ar-SA" sz="4500" dirty="0"/>
              <a:t>): إلزامي عند التعامل مع القراد المصاب بفيروسات خطيرة مثل حمى القرم-الكونغو النزفية (</a:t>
            </a:r>
            <a:r>
              <a:rPr lang="en-US" sz="4500" dirty="0"/>
              <a:t>CCHF</a:t>
            </a:r>
            <a:r>
              <a:rPr lang="ar-SA" sz="4500" dirty="0"/>
              <a:t>)، حيث يتطلب المختبر ضغط هواء سالباً وفلترة دقيقة (</a:t>
            </a:r>
            <a:r>
              <a:rPr lang="en-US" sz="4500" dirty="0"/>
              <a:t>HEPA</a:t>
            </a:r>
            <a:r>
              <a:rPr lang="ar-SA" sz="4500" dirty="0" smtClean="0"/>
              <a:t>).</a:t>
            </a:r>
          </a:p>
          <a:p>
            <a:pPr marL="0" indent="0">
              <a:buNone/>
            </a:pPr>
            <a:endParaRPr lang="en-US" sz="4500" dirty="0"/>
          </a:p>
          <a:p>
            <a:r>
              <a:rPr lang="ar-SA" sz="4500" dirty="0"/>
              <a:t>2. معدات الحماية الشخصية (</a:t>
            </a:r>
            <a:r>
              <a:rPr lang="en-US" sz="4500" dirty="0"/>
              <a:t>PPE</a:t>
            </a:r>
            <a:r>
              <a:rPr lang="ar-SA" sz="4500" dirty="0"/>
              <a:t>)</a:t>
            </a:r>
            <a:endParaRPr lang="en-US" sz="4500" dirty="0"/>
          </a:p>
          <a:p>
            <a:r>
              <a:rPr lang="ar-SA" sz="4500" dirty="0"/>
              <a:t>عند جمع القراد من الحقل أو تشريحه في المختبر، يجب الالتزام بالآتي:</a:t>
            </a:r>
            <a:endParaRPr lang="en-US" sz="4500" dirty="0"/>
          </a:p>
          <a:p>
            <a:r>
              <a:rPr lang="ar-SA" sz="4500" dirty="0"/>
              <a:t>الملابس: ارتداء ملابس فاتحة اللون (لسهولة رؤية القراد الزاحف)، وتغطية كامل الجسم (وضع البنطال داخل الجوارب).</a:t>
            </a:r>
            <a:endParaRPr lang="en-US" sz="4500" dirty="0"/>
          </a:p>
          <a:p>
            <a:r>
              <a:rPr lang="ar-SA" sz="4500" dirty="0"/>
              <a:t>القفازات: ارتداء زوجين من القفازات (</a:t>
            </a:r>
            <a:r>
              <a:rPr lang="en-US" sz="4500" dirty="0"/>
              <a:t>Double Gloving</a:t>
            </a:r>
            <a:r>
              <a:rPr lang="ar-SA" sz="4500" dirty="0"/>
              <a:t>) عند التعامل مع العينات الحية أو تشريحها.</a:t>
            </a:r>
            <a:endParaRPr lang="en-US" sz="4500" dirty="0"/>
          </a:p>
          <a:p>
            <a:r>
              <a:rPr lang="ar-SA" sz="4500" dirty="0"/>
              <a:t>الكمامات والنظارات: حماية الأغشية المخاطية من أي رذاذ قد ينتج أثناء سحق أو تشريح القراد المصاب</a:t>
            </a:r>
            <a:r>
              <a:rPr lang="ar-SA" sz="4500" dirty="0" smtClean="0"/>
              <a:t>.</a:t>
            </a:r>
          </a:p>
          <a:p>
            <a:pPr marL="0" indent="0">
              <a:buNone/>
            </a:pPr>
            <a:endParaRPr lang="en-US" sz="4500" dirty="0"/>
          </a:p>
          <a:p>
            <a:r>
              <a:rPr lang="ar-SA" sz="4500" dirty="0"/>
              <a:t>3. السلامة أثناء الجمع الميداني (</a:t>
            </a:r>
            <a:r>
              <a:rPr lang="en-US" sz="4500" dirty="0"/>
              <a:t>Field Safety</a:t>
            </a:r>
            <a:r>
              <a:rPr lang="ar-SA" sz="4500" dirty="0"/>
              <a:t>)</a:t>
            </a:r>
            <a:endParaRPr lang="en-US" sz="4500" dirty="0"/>
          </a:p>
          <a:p>
            <a:r>
              <a:rPr lang="ar-SA" sz="4500" dirty="0"/>
              <a:t>استخدام المنفرات: رش الملابس بمواد تحتوي على (</a:t>
            </a:r>
            <a:r>
              <a:rPr lang="en-US" sz="4500" dirty="0"/>
              <a:t>DEET</a:t>
            </a:r>
            <a:r>
              <a:rPr lang="ar-SA" sz="4500" dirty="0"/>
              <a:t>) </a:t>
            </a:r>
            <a:r>
              <a:rPr lang="ar-SA" sz="4500" dirty="0" smtClean="0"/>
              <a:t>(طارد </a:t>
            </a:r>
            <a:r>
              <a:rPr lang="ar-SA" sz="4500" dirty="0"/>
              <a:t>حشرات كيميائي يعمل على إخفاء رائحة الجسم البشري، مما يجعل من الصعب على الحشرات اكتشافك. يُستخدم هذا البخاخ عادةً مباشرة على الجلد </a:t>
            </a:r>
            <a:r>
              <a:rPr lang="ar-SA" sz="4500" dirty="0" smtClean="0"/>
              <a:t>المكشوفأ  و </a:t>
            </a:r>
            <a:r>
              <a:rPr lang="ar-SA" sz="4500" dirty="0"/>
              <a:t>(</a:t>
            </a:r>
            <a:r>
              <a:rPr lang="en-US" sz="4500" dirty="0"/>
              <a:t>Permethrin</a:t>
            </a:r>
            <a:r>
              <a:rPr lang="ar-SA" sz="4500" dirty="0"/>
              <a:t>) هو مبيد حشري ومُنفّر يُستخدم حصرياً لرش الملابس والمعدات (ولا يُرش على الجلد مباشرة</a:t>
            </a:r>
            <a:r>
              <a:rPr lang="ar-SA" sz="4500" dirty="0" smtClean="0"/>
              <a:t>).</a:t>
            </a:r>
          </a:p>
          <a:p>
            <a:pPr marL="0" indent="0">
              <a:buNone/>
            </a:pPr>
            <a:endParaRPr lang="en-US" sz="4500" dirty="0"/>
          </a:p>
          <a:p>
            <a:pPr marL="0" indent="0">
              <a:buNone/>
            </a:pPr>
            <a:endParaRPr lang="en-US" sz="4500" dirty="0"/>
          </a:p>
          <a:p>
            <a:r>
              <a:rPr lang="ar-SA" sz="4500" dirty="0"/>
              <a:t> </a:t>
            </a:r>
            <a:endParaRPr lang="en-US" sz="4500" dirty="0"/>
          </a:p>
          <a:p>
            <a:pPr marL="0" indent="0">
              <a:buNone/>
            </a:pPr>
            <a:endParaRPr lang="ar-IQ" dirty="0"/>
          </a:p>
        </p:txBody>
      </p:sp>
    </p:spTree>
    <p:extLst>
      <p:ext uri="{BB962C8B-B14F-4D97-AF65-F5344CB8AC3E}">
        <p14:creationId xmlns:p14="http://schemas.microsoft.com/office/powerpoint/2010/main" val="1769850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55000" lnSpcReduction="20000"/>
          </a:bodyPr>
          <a:lstStyle/>
          <a:p>
            <a:r>
              <a:rPr lang="ar-SA" dirty="0"/>
              <a:t>الفحص الذاتي: إجراء "فحص القراد" للجسم فور العودة من الحقل، مع التركيز على المناطق المخفية (خلف الأذنين، تحت الإبط).</a:t>
            </a:r>
            <a:endParaRPr lang="en-US" dirty="0"/>
          </a:p>
          <a:p>
            <a:r>
              <a:rPr lang="ar-SA" dirty="0"/>
              <a:t>التعامل مع العينات: وضع القراد المجموع في أنابيب محكمة الإغلاق (</a:t>
            </a:r>
            <a:r>
              <a:rPr lang="en-US" dirty="0"/>
              <a:t>Screw-cap tubes</a:t>
            </a:r>
            <a:r>
              <a:rPr lang="ar-SA" dirty="0"/>
              <a:t>) مضاف إليها كحول بتركيز 70% لقتلها وتثبيتها، أو وضعها في أنابيب بفتحات تهوية دقيقة جداً إذا كان الهدف تربيتها.</a:t>
            </a:r>
          </a:p>
          <a:p>
            <a:pPr marL="0" indent="0">
              <a:buNone/>
            </a:pPr>
            <a:endParaRPr lang="en-US" dirty="0"/>
          </a:p>
          <a:p>
            <a:r>
              <a:rPr lang="ar-SA" dirty="0"/>
              <a:t>4. إجراءات السلامة داخل المختبر (</a:t>
            </a:r>
            <a:r>
              <a:rPr lang="en-US" dirty="0"/>
              <a:t>Laboratory Protocols</a:t>
            </a:r>
            <a:r>
              <a:rPr lang="ar-SA" dirty="0"/>
              <a:t>)</a:t>
            </a:r>
            <a:endParaRPr lang="en-US" dirty="0"/>
          </a:p>
          <a:p>
            <a:r>
              <a:rPr lang="ar-SA" dirty="0"/>
              <a:t>منع الهروب: يجب أن تكون طاولات العمل محاطة بخنادق مائية أو زيوت (</a:t>
            </a:r>
            <a:r>
              <a:rPr lang="en-US" dirty="0"/>
              <a:t>Oil barriers</a:t>
            </a:r>
            <a:r>
              <a:rPr lang="ar-SA" dirty="0"/>
              <a:t>) لمنع القراد من الزحف والهروب من منطقة العمل.</a:t>
            </a:r>
            <a:endParaRPr lang="en-US" dirty="0"/>
          </a:p>
          <a:p>
            <a:r>
              <a:rPr lang="ar-SA" dirty="0"/>
              <a:t>التعقيم: استخدام المعقمات الكيميائية القوية (مثل الكلور أو الإيثانول) لتنظيف الأسطح بعد الانتهاء.</a:t>
            </a:r>
            <a:endParaRPr lang="en-US" dirty="0"/>
          </a:p>
          <a:p>
            <a:r>
              <a:rPr lang="ar-SA" dirty="0"/>
              <a:t>التخلص من النفايات: يجب تعقيم جميع الأدوات والنفايات الحيوية (القراد الميت، القطن، القفازات) بواسطة الموصدة (</a:t>
            </a:r>
            <a:r>
              <a:rPr lang="en-US" dirty="0"/>
              <a:t>Autoclave</a:t>
            </a:r>
            <a:r>
              <a:rPr lang="ar-SA" dirty="0"/>
              <a:t>) قبل التخلص منها.</a:t>
            </a:r>
          </a:p>
          <a:p>
            <a:pPr marL="0" indent="0">
              <a:buNone/>
            </a:pPr>
            <a:endParaRPr lang="en-US" dirty="0"/>
          </a:p>
          <a:p>
            <a:r>
              <a:rPr lang="ar-SA" dirty="0"/>
              <a:t>5. التعامل مع حوادث اللدغ (</a:t>
            </a:r>
            <a:r>
              <a:rPr lang="en-US" dirty="0"/>
              <a:t>Accidental Exposure</a:t>
            </a:r>
            <a:r>
              <a:rPr lang="ar-SA" dirty="0"/>
              <a:t>)</a:t>
            </a:r>
            <a:endParaRPr lang="en-US" dirty="0"/>
          </a:p>
          <a:p>
            <a:r>
              <a:rPr lang="ar-SA" dirty="0"/>
              <a:t>في حال التعرض للدغة أثناء العمل، يجب استخدام ملقط دقيق للإمساك برأس القرادة من أقرب نقطة للجلد وسحبها للأعلى ببطء دون سحق جسمها (لتجنب حقن مسببات الأمراض داخل الجرح).</a:t>
            </a:r>
            <a:endParaRPr lang="en-US" dirty="0"/>
          </a:p>
          <a:p>
            <a:r>
              <a:rPr lang="ar-SA" dirty="0"/>
              <a:t>يجب حفظ القرادة التي لدغت الشخص في أنبوب لاختبارها لاحقاً، ومراقبة المصاب طبياً لمدة 14 يوماً لرصد أي ظهور للحمى أو الطفح الجلدي.</a:t>
            </a:r>
            <a:endParaRPr lang="ar-IQ" dirty="0"/>
          </a:p>
        </p:txBody>
      </p:sp>
    </p:spTree>
    <p:extLst>
      <p:ext uri="{BB962C8B-B14F-4D97-AF65-F5344CB8AC3E}">
        <p14:creationId xmlns:p14="http://schemas.microsoft.com/office/powerpoint/2010/main" val="1370437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ctr">
              <a:buNone/>
            </a:pPr>
            <a:endParaRPr lang="ar-SA" dirty="0" smtClean="0"/>
          </a:p>
          <a:p>
            <a:pPr marL="0" indent="0" algn="ctr">
              <a:buNone/>
            </a:pPr>
            <a:endParaRPr lang="ar-SA" dirty="0"/>
          </a:p>
          <a:p>
            <a:pPr marL="0" indent="0" algn="ctr">
              <a:buNone/>
            </a:pPr>
            <a:r>
              <a:rPr lang="ar-SA" dirty="0" smtClean="0"/>
              <a:t>فحص </a:t>
            </a:r>
            <a:r>
              <a:rPr lang="ar-SA" dirty="0"/>
              <a:t>عينات عامة بالمجهر التشريحي</a:t>
            </a:r>
            <a:r>
              <a:rPr lang="en-US" dirty="0"/>
              <a:t> (Stereomicroscope) </a:t>
            </a:r>
            <a:r>
              <a:rPr lang="ar-SA" dirty="0"/>
              <a:t>للتمييز الأولي بناءً على وجود الدرع الظهري</a:t>
            </a:r>
            <a:r>
              <a:rPr lang="en-US" dirty="0"/>
              <a:t> (Scutum)</a:t>
            </a:r>
          </a:p>
          <a:p>
            <a:pPr algn="ctr"/>
            <a:r>
              <a:rPr lang="en-US" dirty="0"/>
              <a:t> </a:t>
            </a:r>
          </a:p>
          <a:p>
            <a:pPr marL="0" indent="0">
              <a:buNone/>
            </a:pPr>
            <a:endParaRPr lang="ar-IQ" dirty="0"/>
          </a:p>
        </p:txBody>
      </p:sp>
    </p:spTree>
    <p:extLst>
      <p:ext uri="{BB962C8B-B14F-4D97-AF65-F5344CB8AC3E}">
        <p14:creationId xmlns:p14="http://schemas.microsoft.com/office/powerpoint/2010/main" val="1564562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147248" cy="5361459"/>
          </a:xfrm>
        </p:spPr>
        <p:txBody>
          <a:bodyPr>
            <a:normAutofit fontScale="70000" lnSpcReduction="20000"/>
          </a:bodyPr>
          <a:lstStyle/>
          <a:p>
            <a:r>
              <a:rPr lang="ar-SA" dirty="0"/>
              <a:t>تعتمد عملية فحص عينات القراد الصلب (</a:t>
            </a:r>
            <a:r>
              <a:rPr lang="en-US" dirty="0" err="1"/>
              <a:t>Ixodidae</a:t>
            </a:r>
            <a:r>
              <a:rPr lang="ar-SA" dirty="0"/>
              <a:t>) تحت المجهر وتصنيفها بشكل أساسي على فحص الدرع الظهري (</a:t>
            </a:r>
            <a:r>
              <a:rPr lang="en-US" dirty="0"/>
              <a:t>Scutum</a:t>
            </a:r>
            <a:r>
              <a:rPr lang="ar-SA" dirty="0"/>
              <a:t>)، حيث يُعد هذا التركيب التشريحي المفتاح الرئيسي للتمييز بين الجنسين (الذكر والأنثى)، وكذلك بين الأطوار المختلفة (يرقة، حورية، بالغ). </a:t>
            </a:r>
            <a:endParaRPr lang="en-US" dirty="0"/>
          </a:p>
          <a:p>
            <a:r>
              <a:rPr lang="ar-SA" dirty="0"/>
              <a:t>​إليك خطوات الفحص وكيفية التمييز بناءً على الدرع:</a:t>
            </a:r>
            <a:endParaRPr lang="en-US" dirty="0"/>
          </a:p>
          <a:p>
            <a:r>
              <a:rPr lang="ar-SA" dirty="0"/>
              <a:t>​أولاً: طريقة تحضير وفحص العينة</a:t>
            </a:r>
            <a:endParaRPr lang="en-US" dirty="0"/>
          </a:p>
          <a:p>
            <a:r>
              <a:rPr lang="ar-SA" dirty="0"/>
              <a:t>​التثبيت والتنظيف: يتم غمر القرادة في كحول إيثيلي بتركيز 70% لتنظيفها من الأتربة أو بقايا دم العائل العالقة بها.</a:t>
            </a:r>
            <a:endParaRPr lang="en-US" dirty="0"/>
          </a:p>
          <a:p>
            <a:r>
              <a:rPr lang="ar-SA" dirty="0"/>
              <a:t>​الوضعية تحت المجهر: تُوضع القرادة على طبق بتري (</a:t>
            </a:r>
            <a:r>
              <a:rPr lang="en-US" dirty="0"/>
              <a:t>Petri dish</a:t>
            </a:r>
            <a:r>
              <a:rPr lang="ar-SA" dirty="0"/>
              <a:t>) بحيث يكون السطح الظهري (</a:t>
            </a:r>
            <a:r>
              <a:rPr lang="en-US" dirty="0"/>
              <a:t>Dorsal side</a:t>
            </a:r>
            <a:r>
              <a:rPr lang="ar-SA" dirty="0"/>
              <a:t>) متجهاً للأعلى تحت المجهر التشريحي (</a:t>
            </a:r>
            <a:r>
              <a:rPr lang="en-US" dirty="0"/>
              <a:t>Stereomicroscope</a:t>
            </a:r>
            <a:r>
              <a:rPr lang="ar-SA" dirty="0"/>
              <a:t>).</a:t>
            </a:r>
            <a:endParaRPr lang="en-US" dirty="0"/>
          </a:p>
          <a:p>
            <a:r>
              <a:rPr lang="ar-SA" dirty="0"/>
              <a:t>​الإضاءة: يُفضل استخدام إضاءة علوية مباشرة وممتازة لرؤية حدود الدرع، والتقعرات، والنقوش الموجودة عليه بوضوح</a:t>
            </a:r>
            <a:r>
              <a:rPr lang="ar-SA" dirty="0" smtClean="0"/>
              <a:t>.</a:t>
            </a:r>
          </a:p>
          <a:p>
            <a:pPr marL="0" indent="0">
              <a:buNone/>
            </a:pPr>
            <a:endParaRPr lang="en-US" dirty="0"/>
          </a:p>
          <a:p>
            <a:r>
              <a:rPr lang="ar-SA" dirty="0"/>
              <a:t>​ثانياً: التمييز بين الجنسين (الذكور والإناث البالغة) بناءً على الدرع</a:t>
            </a:r>
            <a:endParaRPr lang="en-US" dirty="0"/>
          </a:p>
          <a:p>
            <a:r>
              <a:rPr lang="ar-SA" dirty="0"/>
              <a:t>​الدرع هو العلامة الحاسمة للتفريق بين الجنسين في الطور البالغ:</a:t>
            </a:r>
            <a:endParaRPr lang="en-US" dirty="0"/>
          </a:p>
          <a:p>
            <a:pPr marL="0" indent="0">
              <a:buNone/>
            </a:pPr>
            <a:endParaRPr lang="ar-IQ" dirty="0"/>
          </a:p>
        </p:txBody>
      </p:sp>
    </p:spTree>
    <p:extLst>
      <p:ext uri="{BB962C8B-B14F-4D97-AF65-F5344CB8AC3E}">
        <p14:creationId xmlns:p14="http://schemas.microsoft.com/office/powerpoint/2010/main" val="4242502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55000" lnSpcReduction="20000"/>
          </a:bodyPr>
          <a:lstStyle/>
          <a:p>
            <a:r>
              <a:rPr lang="ar-SA" dirty="0"/>
              <a:t> </a:t>
            </a:r>
            <a:endParaRPr lang="en-US" dirty="0"/>
          </a:p>
          <a:p>
            <a:r>
              <a:rPr lang="ar-SA" dirty="0" smtClean="0"/>
              <a:t>​​</a:t>
            </a:r>
            <a:r>
              <a:rPr lang="ar-SA" dirty="0"/>
              <a:t>ثالثاً: التمييز بين الأطوار (يرقة، حورية، بالغ) بناءً على الدرع </a:t>
            </a:r>
            <a:r>
              <a:rPr lang="ar-SA" dirty="0" smtClean="0"/>
              <a:t>والأرجل:</a:t>
            </a:r>
          </a:p>
          <a:p>
            <a:pPr marL="0" indent="0">
              <a:buNone/>
            </a:pPr>
            <a:endParaRPr lang="en-US" dirty="0"/>
          </a:p>
          <a:p>
            <a:r>
              <a:rPr lang="ar-SA" dirty="0"/>
              <a:t>​عند الفحص التشخيصي، يساعد دمج صفة الدرع مع عدد الأرجل في تحديد الطور بدقة</a:t>
            </a:r>
            <a:r>
              <a:rPr lang="ar-SA" dirty="0" smtClean="0"/>
              <a:t>:</a:t>
            </a:r>
          </a:p>
          <a:p>
            <a:pPr marL="0" indent="0">
              <a:buNone/>
            </a:pPr>
            <a:endParaRPr lang="en-US" dirty="0"/>
          </a:p>
          <a:p>
            <a:r>
              <a:rPr lang="ar-SA" dirty="0"/>
              <a:t>​اليرقة (</a:t>
            </a:r>
            <a:r>
              <a:rPr lang="en-US" dirty="0"/>
              <a:t>Larva</a:t>
            </a:r>
            <a:r>
              <a:rPr lang="ar-SA" dirty="0"/>
              <a:t>): تمتلك 6 أرجل فقط، والدرع يغطي جزءاً صغيراً جداً من الناحية الأمامية</a:t>
            </a:r>
            <a:r>
              <a:rPr lang="ar-SA" dirty="0" smtClean="0"/>
              <a:t>.</a:t>
            </a:r>
          </a:p>
          <a:p>
            <a:pPr marL="0" indent="0">
              <a:buNone/>
            </a:pPr>
            <a:endParaRPr lang="en-US" dirty="0"/>
          </a:p>
          <a:p>
            <a:r>
              <a:rPr lang="ar-SA" dirty="0"/>
              <a:t>​الحورية (</a:t>
            </a:r>
            <a:r>
              <a:rPr lang="en-US" dirty="0"/>
              <a:t>Nymph</a:t>
            </a:r>
            <a:r>
              <a:rPr lang="ar-SA" dirty="0"/>
              <a:t>): تمتلك 8 أرجل، والدرع يغطي الجزء الأمامي أيضاً، ولكنها تفتقر تماماً لوجود الفتحة التناسلية (</a:t>
            </a:r>
            <a:r>
              <a:rPr lang="en-US" dirty="0"/>
              <a:t>Genital aperture</a:t>
            </a:r>
            <a:r>
              <a:rPr lang="ar-SA" dirty="0"/>
              <a:t>) عند قلبها على الجانب البطني</a:t>
            </a:r>
            <a:r>
              <a:rPr lang="ar-SA" dirty="0" smtClean="0"/>
              <a:t>.</a:t>
            </a:r>
          </a:p>
          <a:p>
            <a:pPr marL="0" indent="0">
              <a:buNone/>
            </a:pPr>
            <a:endParaRPr lang="en-US" dirty="0"/>
          </a:p>
          <a:p>
            <a:r>
              <a:rPr lang="ar-SA" dirty="0"/>
              <a:t>​البالغ (</a:t>
            </a:r>
            <a:r>
              <a:rPr lang="en-US" dirty="0"/>
              <a:t>Adult</a:t>
            </a:r>
            <a:r>
              <a:rPr lang="ar-SA" dirty="0"/>
              <a:t>): يمتلك 8 أرجل، والفتحة التناسلية واضحة بيولوجياً، والدرع إما كامل (ذكر) أو أمامي فقط (أنثى).</a:t>
            </a:r>
            <a:endParaRPr lang="en-US" dirty="0"/>
          </a:p>
          <a:p>
            <a:r>
              <a:rPr lang="ar-SA" dirty="0"/>
              <a:t>​رابعاً: الصفات التشخيصية الإضافية على الدرع (لتحديد الجنس والنوع</a:t>
            </a:r>
            <a:r>
              <a:rPr lang="ar-SA" dirty="0" smtClean="0"/>
              <a:t>)</a:t>
            </a:r>
          </a:p>
          <a:p>
            <a:pPr marL="0" indent="0">
              <a:buNone/>
            </a:pPr>
            <a:endParaRPr lang="en-US" dirty="0"/>
          </a:p>
          <a:p>
            <a:r>
              <a:rPr lang="ar-SA" dirty="0"/>
              <a:t>​عند الفحص المتقدم داخل المختبر، يتم التركيز على التفاصيل الدقيقة </a:t>
            </a:r>
            <a:r>
              <a:rPr lang="ar-SA"/>
              <a:t>للدرع</a:t>
            </a:r>
            <a:r>
              <a:rPr lang="ar-SA" smtClean="0"/>
              <a:t>:</a:t>
            </a:r>
            <a:endParaRPr lang="en-US" dirty="0"/>
          </a:p>
          <a:p>
            <a:r>
              <a:rPr lang="ar-SA" dirty="0"/>
              <a:t>​العيون (</a:t>
            </a:r>
            <a:r>
              <a:rPr lang="en-US" dirty="0"/>
              <a:t>Eyes</a:t>
            </a:r>
            <a:r>
              <a:rPr lang="ar-SA" dirty="0"/>
              <a:t>): تتواجد على الحواف الجانبية للدرع في بعض الأجناس (مثل </a:t>
            </a:r>
            <a:r>
              <a:rPr lang="en-US" dirty="0" err="1"/>
              <a:t>Hyalomma</a:t>
            </a:r>
            <a:r>
              <a:rPr lang="ar-SA" dirty="0"/>
              <a:t> و </a:t>
            </a:r>
            <a:r>
              <a:rPr lang="en-US" dirty="0"/>
              <a:t>Rhipicephalus</a:t>
            </a:r>
            <a:r>
              <a:rPr lang="ar-SA" dirty="0"/>
              <a:t>)، بينما تفتقر إليها أجناس أخرى (مثل </a:t>
            </a:r>
            <a:r>
              <a:rPr lang="en-US" dirty="0" err="1"/>
              <a:t>Ixodes</a:t>
            </a:r>
            <a:r>
              <a:rPr lang="ar-SA" dirty="0"/>
              <a:t>).</a:t>
            </a:r>
            <a:endParaRPr lang="en-US" dirty="0"/>
          </a:p>
          <a:p>
            <a:r>
              <a:rPr lang="ar-SA" dirty="0"/>
              <a:t>​النقوش والزخرفة (</a:t>
            </a:r>
            <a:r>
              <a:rPr lang="en-US" dirty="0"/>
              <a:t>Festoons</a:t>
            </a:r>
            <a:r>
              <a:rPr lang="ar-SA" dirty="0"/>
              <a:t>): وهي تقسيمات تشبه الأثلام تتواجد عند الحافة الخلفية للجسم (تظهر بوضوح في الذكور لعدم تمدد الجسم).</a:t>
            </a:r>
            <a:endParaRPr lang="en-US" dirty="0"/>
          </a:p>
          <a:p>
            <a:r>
              <a:rPr lang="ar-SA" dirty="0"/>
              <a:t>​التنقيط (</a:t>
            </a:r>
            <a:r>
              <a:rPr lang="en-US" dirty="0"/>
              <a:t>Punctuation</a:t>
            </a:r>
            <a:r>
              <a:rPr lang="ar-SA" dirty="0"/>
              <a:t>): وجود ثقوب أو نقوش دقيقة على سطح الدرع تختلف كثافتها وعمقها من نوع لآخر، وتُستخدم كصفة تصنيفية نوعية.</a:t>
            </a:r>
            <a:endParaRPr lang="en-US" dirty="0"/>
          </a:p>
          <a:p>
            <a:pPr marL="0" indent="0">
              <a:buNone/>
            </a:pPr>
            <a:endParaRPr lang="ar-IQ" dirty="0"/>
          </a:p>
        </p:txBody>
      </p:sp>
    </p:spTree>
    <p:extLst>
      <p:ext uri="{BB962C8B-B14F-4D97-AF65-F5344CB8AC3E}">
        <p14:creationId xmlns:p14="http://schemas.microsoft.com/office/powerpoint/2010/main" val="2159133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ar-IQ"/>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2929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712968" cy="5577483"/>
          </a:xfrm>
        </p:spPr>
        <p:txBody>
          <a:bodyPr>
            <a:normAutofit fontScale="92500" lnSpcReduction="20000"/>
          </a:bodyPr>
          <a:lstStyle/>
          <a:p>
            <a:pPr algn="just"/>
            <a:r>
              <a:rPr lang="ar-SA" dirty="0"/>
              <a:t>تُعتبر عائلة القراد الصلب (الاسم العلمي: </a:t>
            </a:r>
            <a:r>
              <a:rPr lang="en-US" dirty="0" err="1"/>
              <a:t>Ixodidae</a:t>
            </a:r>
            <a:r>
              <a:rPr lang="ar-SA" dirty="0"/>
              <a:t>) واحدة من أهم عائلات الطفيليات الخارجية (</a:t>
            </a:r>
            <a:r>
              <a:rPr lang="en-US" dirty="0" err="1"/>
              <a:t>Ectoparasites</a:t>
            </a:r>
            <a:r>
              <a:rPr lang="ar-SA" dirty="0"/>
              <a:t>) التي تعيش على امتصاص دماء الفقاريات كالثدييات، </a:t>
            </a:r>
            <a:r>
              <a:rPr lang="ar-SA" dirty="0" smtClean="0"/>
              <a:t>الطيور</a:t>
            </a:r>
            <a:r>
              <a:rPr lang="ar-SA" dirty="0"/>
              <a:t>، والزواحف. </a:t>
            </a:r>
            <a:r>
              <a:rPr lang="ar-SA" dirty="0" smtClean="0"/>
              <a:t>وتكتسب </a:t>
            </a:r>
            <a:r>
              <a:rPr lang="ar-SA" dirty="0"/>
              <a:t>هذه الكائنات أهمية وبائية وطبية وبيطرية بالغة الخطورة؛ فهي لا تكتفي بسحب دماء العائل </a:t>
            </a:r>
            <a:r>
              <a:rPr lang="ar-SA" dirty="0" smtClean="0"/>
              <a:t>وتسبب </a:t>
            </a:r>
            <a:r>
              <a:rPr lang="ar-SA" dirty="0"/>
              <a:t>في إضعافه، بل تصنف كـ ناقل حيوي (</a:t>
            </a:r>
            <a:r>
              <a:rPr lang="en-US" dirty="0"/>
              <a:t>Biological Vector</a:t>
            </a:r>
            <a:r>
              <a:rPr lang="ar-SA" dirty="0"/>
              <a:t>) لمجموعة واسعة ومتنوعة من مسببات الأمراض الفتاكة مثل الفيروسات (كحمى القرم-الكونغو النزفية)، والبكتيريا (كداء لايم)، والريكتسيا، والطفيليات الأولية (كالبابيزيا والثيليريا).  </a:t>
            </a:r>
            <a:endParaRPr lang="en-US" dirty="0"/>
          </a:p>
          <a:p>
            <a:pPr algn="just"/>
            <a:r>
              <a:rPr lang="ar-SA" dirty="0"/>
              <a:t>​تتميز دورة حياة القراد الصلب بـ التحول التدريجي عبر أربعة أطوار (البيضة، اليرقة، الحورية، البالغ). وتعتمد ميكانيكية تغذيته على الالتصاق المحكم بجلد العائل لعدة أيام أو أسابيع وإفراز لعاب يحتوي على مركبات مخدرة ومواد تمنع تخثر الدم لضمان تدفق وجبته ببطء وأمان.  </a:t>
            </a:r>
            <a:endParaRPr lang="en-US" dirty="0"/>
          </a:p>
          <a:p>
            <a:pPr marL="0" indent="0">
              <a:buNone/>
            </a:pPr>
            <a:endParaRPr lang="ar-IQ" dirty="0"/>
          </a:p>
        </p:txBody>
      </p:sp>
    </p:spTree>
    <p:extLst>
      <p:ext uri="{BB962C8B-B14F-4D97-AF65-F5344CB8AC3E}">
        <p14:creationId xmlns:p14="http://schemas.microsoft.com/office/powerpoint/2010/main" val="3945923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1026" name="Picture 2" descr="Tick Biology and Ecology - Cooperative Extension: Tick Lab - University of  Maine Cooperative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856984"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967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6336704"/>
          </a:xfrm>
        </p:spPr>
        <p:txBody>
          <a:bodyPr>
            <a:normAutofit fontScale="47500" lnSpcReduction="20000"/>
          </a:bodyPr>
          <a:lstStyle/>
          <a:p>
            <a:r>
              <a:rPr lang="ar-SA" sz="4400" u="sng" dirty="0"/>
              <a:t>الفروقات الجوهرية بين القراد الصلب والقراد </a:t>
            </a:r>
            <a:r>
              <a:rPr lang="ar-SA" sz="4400" u="sng" dirty="0" smtClean="0"/>
              <a:t>اللين</a:t>
            </a:r>
          </a:p>
          <a:p>
            <a:endParaRPr lang="en-US" sz="4400" u="sng" dirty="0"/>
          </a:p>
          <a:p>
            <a:r>
              <a:rPr lang="ar-SA" dirty="0"/>
              <a:t>​</a:t>
            </a:r>
            <a:r>
              <a:rPr lang="ar-SA" sz="3800" dirty="0"/>
              <a:t>تنقسم رتبة القراد </a:t>
            </a:r>
            <a:r>
              <a:rPr lang="ar-SA" sz="3800" dirty="0" smtClean="0"/>
              <a:t>إلى </a:t>
            </a:r>
            <a:r>
              <a:rPr lang="ar-SA" sz="3800" dirty="0"/>
              <a:t>عائلتين </a:t>
            </a:r>
            <a:r>
              <a:rPr lang="ar-SA" sz="3800" dirty="0" smtClean="0"/>
              <a:t>هي : </a:t>
            </a:r>
            <a:r>
              <a:rPr lang="ar-SA" sz="3800" dirty="0"/>
              <a:t>القراد الصلب (</a:t>
            </a:r>
            <a:r>
              <a:rPr lang="en-US" sz="3800" dirty="0" err="1"/>
              <a:t>Ixodidae</a:t>
            </a:r>
            <a:r>
              <a:rPr lang="ar-SA" sz="3800" dirty="0"/>
              <a:t>) والقراد اللين (</a:t>
            </a:r>
            <a:r>
              <a:rPr lang="en-US" sz="3800" dirty="0" err="1"/>
              <a:t>Argasidae</a:t>
            </a:r>
            <a:r>
              <a:rPr lang="ar-SA" sz="3800" dirty="0"/>
              <a:t>). وتوجد بينهما اختلافات بنيوية وسلوكية عميقة تحدد نمط حياة كل منهما</a:t>
            </a:r>
            <a:r>
              <a:rPr lang="ar-SA" sz="3800" dirty="0" smtClean="0"/>
              <a:t>:</a:t>
            </a:r>
          </a:p>
          <a:p>
            <a:pPr marL="0" indent="0">
              <a:buNone/>
            </a:pPr>
            <a:endParaRPr lang="en-US" sz="3800" dirty="0"/>
          </a:p>
          <a:p>
            <a:r>
              <a:rPr lang="ar-SA" sz="3800" dirty="0"/>
              <a:t>​1. الدرع الظهري (</a:t>
            </a:r>
            <a:r>
              <a:rPr lang="en-US" sz="3800" dirty="0"/>
              <a:t>Scutum</a:t>
            </a:r>
            <a:r>
              <a:rPr lang="ar-SA" sz="3800" dirty="0" smtClean="0"/>
              <a:t>)</a:t>
            </a:r>
          </a:p>
          <a:p>
            <a:pPr marL="0" indent="0">
              <a:buNone/>
            </a:pPr>
            <a:endParaRPr lang="en-US" sz="3800" dirty="0"/>
          </a:p>
          <a:p>
            <a:r>
              <a:rPr lang="ar-SA" sz="3800" dirty="0"/>
              <a:t>​القراد الصلب: يمتلك درعاً ظهرياً صلباً وواضحاً. هذا الدرع يغطي كامل ظهر الذكر البالغ، بينما يغطي الجزء الأمامي فقط من ظهر الأنثى، واليرقات، والحوريات. (هذا التموضع الجزئي في الأنثى يسمح لجلدها الخلفي المرن بالتمدد بشكل هائل لاستيعاب وجبة الدم الضخمة).  </a:t>
            </a:r>
            <a:endParaRPr lang="en-US" sz="3800" dirty="0"/>
          </a:p>
          <a:p>
            <a:r>
              <a:rPr lang="ar-SA" sz="3800" dirty="0"/>
              <a:t>​القراد اللين: يفتقر تماماً لوجود هذا الدرع الصلب؛ وجلده الخارجي يتميز بأنه حبيبي، مجعد، ومرن بالكامل، مما يتيح للجسم بأكمله الانتفاخ بشكل متناسق وسريع أثناء التغذية الخاطفة</a:t>
            </a:r>
            <a:r>
              <a:rPr lang="ar-SA" sz="3800" dirty="0" smtClean="0"/>
              <a:t>.</a:t>
            </a:r>
          </a:p>
          <a:p>
            <a:pPr marL="0" indent="0">
              <a:buNone/>
            </a:pPr>
            <a:endParaRPr lang="en-US" sz="3800" dirty="0"/>
          </a:p>
          <a:p>
            <a:r>
              <a:rPr lang="ar-SA" sz="3800" dirty="0"/>
              <a:t>​2. أجزاء الفم (</a:t>
            </a:r>
            <a:r>
              <a:rPr lang="en-US" sz="3800" dirty="0" err="1"/>
              <a:t>Capitulum</a:t>
            </a:r>
            <a:r>
              <a:rPr lang="ar-SA" sz="3800" dirty="0"/>
              <a:t>)</a:t>
            </a:r>
            <a:endParaRPr lang="en-US" sz="3800" dirty="0"/>
          </a:p>
          <a:p>
            <a:r>
              <a:rPr lang="ar-SA" sz="3800" dirty="0"/>
              <a:t>​القراد الصلب: تكون أجزاء الفم بارزة وممتدة للأمام، بحيث يمكن رؤيتها بوضوح شديد عند فحص القرادة من الناحية الظهرية (من الأعلى).  </a:t>
            </a:r>
            <a:endParaRPr lang="en-US" sz="3800" dirty="0"/>
          </a:p>
          <a:p>
            <a:r>
              <a:rPr lang="ar-SA" sz="3800" dirty="0"/>
              <a:t>​القراد اللين: تكون أجزاء الفم مخفية في الناحية البطنية (تحت الجسم) في الأطوار البالغة والحوريات، وبالتالي لا يمكن رؤيتها إطلاقاً عند النظر إلى القرادة من الأعلى</a:t>
            </a:r>
            <a:r>
              <a:rPr lang="ar-SA" sz="3800" dirty="0" smtClean="0"/>
              <a:t>.</a:t>
            </a:r>
          </a:p>
          <a:p>
            <a:pPr marL="0" indent="0">
              <a:buNone/>
            </a:pPr>
            <a:endParaRPr lang="en-US" sz="3800" dirty="0"/>
          </a:p>
          <a:p>
            <a:r>
              <a:rPr lang="ar-SA" sz="3800" dirty="0"/>
              <a:t>​3. نمط وسلوك </a:t>
            </a:r>
            <a:r>
              <a:rPr lang="ar-SA" sz="3800" dirty="0" smtClean="0"/>
              <a:t>التغذية</a:t>
            </a:r>
          </a:p>
          <a:p>
            <a:r>
              <a:rPr lang="ar-SA" sz="3800" dirty="0" smtClean="0"/>
              <a:t>​</a:t>
            </a:r>
            <a:r>
              <a:rPr lang="ar-SA" sz="3800" dirty="0"/>
              <a:t>القراد الصلب: يتغذى ببطء شديد، حيث يبقى ملتصقاً بإحكام على جسم العائل لفترات طويلة تتراوح بين عدة أيام إلى أسابيع لإتمام وجبة دموية واحدة. </a:t>
            </a:r>
            <a:endParaRPr lang="ar-SA" sz="3800" dirty="0" smtClean="0"/>
          </a:p>
          <a:p>
            <a:r>
              <a:rPr lang="ar-SA" sz="3800" dirty="0"/>
              <a:t>القراد اللين: يتغذى بأسلوب "الوجبات السريعة الخاطفة"؛ فهو يلتصق بالعائل لفترات قصيرة جداً تستغرق دقائق إلى بضع ساعات فقط، ثم يتركه فوراً بعد الامتلاء. </a:t>
            </a:r>
            <a:r>
              <a:rPr lang="ar-SA" sz="3800" dirty="0" smtClean="0"/>
              <a:t> </a:t>
            </a:r>
            <a:endParaRPr lang="en-US" sz="3800" dirty="0"/>
          </a:p>
          <a:p>
            <a:pPr marL="0" indent="0">
              <a:buNone/>
            </a:pPr>
            <a:endParaRPr lang="ar-IQ" sz="3800" dirty="0"/>
          </a:p>
        </p:txBody>
      </p:sp>
    </p:spTree>
    <p:extLst>
      <p:ext uri="{BB962C8B-B14F-4D97-AF65-F5344CB8AC3E}">
        <p14:creationId xmlns:p14="http://schemas.microsoft.com/office/powerpoint/2010/main" val="1178599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2050" name="Picture 2" descr="A Closer Look at the Different Types of Ticks | IGeneX Tick T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640960"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649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62500" lnSpcReduction="20000"/>
          </a:bodyPr>
          <a:lstStyle/>
          <a:p>
            <a:r>
              <a:rPr lang="ar-SA" dirty="0" smtClean="0"/>
              <a:t>4. </a:t>
            </a:r>
            <a:r>
              <a:rPr lang="ar-SA" dirty="0"/>
              <a:t>وضع البيض ودورة الحياة</a:t>
            </a:r>
            <a:endParaRPr lang="en-US" dirty="0"/>
          </a:p>
          <a:p>
            <a:r>
              <a:rPr lang="ar-SA" dirty="0"/>
              <a:t>​القراد الصلب: تأخذ الأنثى وجبة دموية واحدة ضخمة، ثم تضع كتلة واحدة كبيرة جداً تحتوي على آلاف البيضات في البيئة، وتموت فوراً بعد هذه العملية.  </a:t>
            </a:r>
            <a:endParaRPr lang="en-US" dirty="0"/>
          </a:p>
          <a:p>
            <a:r>
              <a:rPr lang="ar-SA" dirty="0"/>
              <a:t>​القراد اللين: تتغذى الأنثى وتضع البيض على دفعات صغيرة ومتكررة (مئات البيضات في كل دفعة بعد كل وجبة دم)، وتستطيع العيش لسنوات طويلة وتكرار هذه العملية عدة مرات. </a:t>
            </a:r>
            <a:endParaRPr lang="ar-SA" dirty="0" smtClean="0"/>
          </a:p>
          <a:p>
            <a:pPr marL="0" indent="0">
              <a:buNone/>
            </a:pPr>
            <a:endParaRPr lang="en-US" dirty="0"/>
          </a:p>
          <a:p>
            <a:r>
              <a:rPr lang="ar-SA" dirty="0"/>
              <a:t>​5. البيئة والمأوى</a:t>
            </a:r>
            <a:endParaRPr lang="en-US" dirty="0"/>
          </a:p>
          <a:p>
            <a:r>
              <a:rPr lang="ar-SA" dirty="0"/>
              <a:t>​القراد الصلب: يفضل البيئات المفتوحة؛ حيث يتواجد في المراعي، الحقول، والأعشاب، ويتسلق النباتات منتظراً مرور عائل مناسب ليلتصق به.  </a:t>
            </a:r>
            <a:endParaRPr lang="en-US" dirty="0"/>
          </a:p>
          <a:p>
            <a:r>
              <a:rPr lang="ar-SA" dirty="0"/>
              <a:t>​القراد اللين: يفضل الأماكن المغلقة والمحمية؛ حيث يعيش في شقوق الجدران، داخل حظائر الماشية، جحور الحيوانات، وأعشاش الطيور، ويخرج ليلاً ليتغذى سريعاً من العائل النائم ثم يعود لمخبأه.  </a:t>
            </a:r>
            <a:endParaRPr lang="en-US" dirty="0"/>
          </a:p>
          <a:p>
            <a:r>
              <a:rPr lang="ar-SA" dirty="0"/>
              <a:t>​6. مقاومة الظروف </a:t>
            </a:r>
            <a:r>
              <a:rPr lang="ar-SA" dirty="0" smtClean="0"/>
              <a:t>البيئية</a:t>
            </a:r>
          </a:p>
          <a:p>
            <a:pPr marL="0" indent="0">
              <a:buNone/>
            </a:pPr>
            <a:endParaRPr lang="en-US" dirty="0"/>
          </a:p>
          <a:p>
            <a:r>
              <a:rPr lang="ar-SA" dirty="0"/>
              <a:t>​القراد الصلب: حساسيته للجفاف أعلى، ويحتاج إلى نسب رطوبة معينة في بيئته الخارجية للحفاظ على حيويته.  </a:t>
            </a:r>
            <a:endParaRPr lang="en-US" dirty="0"/>
          </a:p>
          <a:p>
            <a:r>
              <a:rPr lang="ar-SA" dirty="0"/>
              <a:t>​القراد اللين: مقاوم جداً للجفاف الشديد والظروف القاسية؛ ويمتلك قدرة مذهلة على البقاء حياً داخل الشقوق لسنوات طويلة دون الحاجة لتناول أي وجبة دموية.</a:t>
            </a:r>
            <a:endParaRPr lang="en-US" dirty="0"/>
          </a:p>
          <a:p>
            <a:pPr marL="0" indent="0">
              <a:buNone/>
            </a:pPr>
            <a:endParaRPr lang="ar-IQ" dirty="0"/>
          </a:p>
        </p:txBody>
      </p:sp>
    </p:spTree>
    <p:extLst>
      <p:ext uri="{BB962C8B-B14F-4D97-AF65-F5344CB8AC3E}">
        <p14:creationId xmlns:p14="http://schemas.microsoft.com/office/powerpoint/2010/main" val="3662117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endParaRPr lang="ar-SA" dirty="0" smtClean="0"/>
          </a:p>
          <a:p>
            <a:pPr marL="0" indent="0">
              <a:buNone/>
            </a:pPr>
            <a:endParaRPr lang="ar-SA" dirty="0"/>
          </a:p>
          <a:p>
            <a:pPr marL="0" indent="0" algn="ctr">
              <a:buNone/>
            </a:pPr>
            <a:r>
              <a:rPr lang="ar-SA" sz="4000" dirty="0" smtClean="0"/>
              <a:t>دورة </a:t>
            </a:r>
            <a:r>
              <a:rPr lang="ar-SA" sz="4000" dirty="0"/>
              <a:t>حياة القراد الصلب (البيضة، اليرقة، الحورية، </a:t>
            </a:r>
            <a:r>
              <a:rPr lang="ar-SA" sz="4000" dirty="0" smtClean="0"/>
              <a:t>البالغ</a:t>
            </a:r>
            <a:r>
              <a:rPr lang="en-US" sz="4000" dirty="0" smtClean="0"/>
              <a:t>(</a:t>
            </a:r>
          </a:p>
          <a:p>
            <a:pPr marL="0" indent="0" algn="ctr">
              <a:buNone/>
            </a:pPr>
            <a:r>
              <a:rPr lang="en-US" sz="4000" dirty="0" smtClean="0"/>
              <a:t> </a:t>
            </a:r>
            <a:r>
              <a:rPr lang="ar-SA" sz="4000" dirty="0"/>
              <a:t>وأنماط التغذية</a:t>
            </a:r>
            <a:r>
              <a:rPr lang="en-US" sz="4000" dirty="0"/>
              <a:t> </a:t>
            </a:r>
            <a:r>
              <a:rPr lang="en-US" sz="4000" dirty="0" smtClean="0"/>
              <a:t>)</a:t>
            </a:r>
            <a:r>
              <a:rPr lang="ar-SA" sz="4000" dirty="0" smtClean="0"/>
              <a:t>قراد </a:t>
            </a:r>
            <a:r>
              <a:rPr lang="ar-SA" sz="4000" dirty="0"/>
              <a:t>أحادي، ثنائي، وثلاثي العائل).</a:t>
            </a:r>
            <a:endParaRPr lang="en-US" sz="4000" dirty="0"/>
          </a:p>
          <a:p>
            <a:pPr marL="0" indent="0" algn="ctr">
              <a:buNone/>
            </a:pPr>
            <a:r>
              <a:rPr lang="en-US" sz="4000" dirty="0"/>
              <a:t> </a:t>
            </a:r>
          </a:p>
          <a:p>
            <a:pPr marL="0" indent="0">
              <a:buNone/>
            </a:pPr>
            <a:endParaRPr lang="ar-IQ" dirty="0"/>
          </a:p>
        </p:txBody>
      </p:sp>
    </p:spTree>
    <p:extLst>
      <p:ext uri="{BB962C8B-B14F-4D97-AF65-F5344CB8AC3E}">
        <p14:creationId xmlns:p14="http://schemas.microsoft.com/office/powerpoint/2010/main" val="2202537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70000" lnSpcReduction="20000"/>
          </a:bodyPr>
          <a:lstStyle/>
          <a:p>
            <a:r>
              <a:rPr lang="ar-SA" dirty="0"/>
              <a:t>تمر دورة حياة القراد الصلب (</a:t>
            </a:r>
            <a:r>
              <a:rPr lang="en-US" dirty="0" err="1"/>
              <a:t>Ixodidae</a:t>
            </a:r>
            <a:r>
              <a:rPr lang="ar-SA" dirty="0"/>
              <a:t>) بتغيرات حيوية وسلوكية معقدة تعتمد كلياً على بيئتها المحيطة وتوفر العوائل المناسبة. وتُعد معرفة هذه المراحل وأنماط التغذية المرتبطة بها ركيزة أساسية في دراسة الطفيليات التشخيصية والوقاية منها</a:t>
            </a:r>
            <a:r>
              <a:rPr lang="ar-SA" dirty="0" smtClean="0"/>
              <a:t>.</a:t>
            </a:r>
          </a:p>
          <a:p>
            <a:pPr marL="0" indent="0">
              <a:buNone/>
            </a:pPr>
            <a:r>
              <a:rPr lang="ar-SA" dirty="0" smtClean="0"/>
              <a:t> </a:t>
            </a:r>
            <a:endParaRPr lang="en-US" dirty="0"/>
          </a:p>
          <a:p>
            <a:r>
              <a:rPr lang="ar-SA" dirty="0"/>
              <a:t>​فيما يلي شرح مفصل لدورة الحياة وأنماط التغذية الخاصة بالقراد الصلب</a:t>
            </a:r>
            <a:r>
              <a:rPr lang="ar-SA" dirty="0" smtClean="0"/>
              <a:t>:</a:t>
            </a:r>
          </a:p>
          <a:p>
            <a:pPr marL="0" indent="0">
              <a:buNone/>
            </a:pPr>
            <a:endParaRPr lang="en-US" dirty="0"/>
          </a:p>
          <a:p>
            <a:r>
              <a:rPr lang="ar-SA" dirty="0"/>
              <a:t>​أولاً: دورة حياة القراد الصلب (</a:t>
            </a:r>
            <a:r>
              <a:rPr lang="en-US" dirty="0"/>
              <a:t>Life Cycle</a:t>
            </a:r>
            <a:r>
              <a:rPr lang="ar-SA" dirty="0"/>
              <a:t>)</a:t>
            </a:r>
            <a:endParaRPr lang="en-US" dirty="0"/>
          </a:p>
          <a:p>
            <a:r>
              <a:rPr lang="ar-SA" dirty="0"/>
              <a:t>​تتميز دورة حياة القراد الصلب بأنها دورة "متحولة تدريجياً" (</a:t>
            </a:r>
            <a:r>
              <a:rPr lang="en-US" dirty="0"/>
              <a:t>Incomplete Metamorphosis</a:t>
            </a:r>
            <a:r>
              <a:rPr lang="ar-SA" dirty="0"/>
              <a:t>) وتتكون من أربعة أطوار رئيسية، وتستغرق عادةً من عدة أشهر إلى ثلاث سنوات بناءً على الظروف البيئية ونوع القراد</a:t>
            </a:r>
            <a:r>
              <a:rPr lang="ar-SA" dirty="0" smtClean="0"/>
              <a:t>:</a:t>
            </a:r>
          </a:p>
          <a:p>
            <a:pPr marL="0" indent="0">
              <a:buNone/>
            </a:pPr>
            <a:endParaRPr lang="en-US" dirty="0"/>
          </a:p>
          <a:p>
            <a:r>
              <a:rPr lang="ar-SA" dirty="0"/>
              <a:t>​1. طور البيضة (</a:t>
            </a:r>
            <a:r>
              <a:rPr lang="en-US" dirty="0"/>
              <a:t>The Egg</a:t>
            </a:r>
            <a:r>
              <a:rPr lang="ar-SA" dirty="0" smtClean="0"/>
              <a:t>):</a:t>
            </a:r>
          </a:p>
          <a:p>
            <a:pPr marL="0" indent="0">
              <a:buNone/>
            </a:pPr>
            <a:endParaRPr lang="en-US" dirty="0"/>
          </a:p>
          <a:p>
            <a:r>
              <a:rPr lang="ar-SA" dirty="0"/>
              <a:t>​تبدأ الدورة عندما تضع الأنثى البالغة والملقحة كتلة واحدة ضخمة تحتوي على آلاف البيضات (تتراوح من 2,000 إلى أكثر من 10,000 بيضة حسب النوع) في مكان محمي مثل </a:t>
            </a:r>
            <a:r>
              <a:rPr lang="ar-SA" dirty="0" smtClean="0"/>
              <a:t>(التربة</a:t>
            </a:r>
            <a:r>
              <a:rPr lang="ar-SA" dirty="0"/>
              <a:t>، تحت أوراق الأشجار الميتة، أو في شقوق </a:t>
            </a:r>
            <a:r>
              <a:rPr lang="ar-SA" dirty="0" smtClean="0"/>
              <a:t>الحظائر).</a:t>
            </a:r>
            <a:endParaRPr lang="en-US" dirty="0"/>
          </a:p>
          <a:p>
            <a:r>
              <a:rPr lang="ar-SA" dirty="0"/>
              <a:t>​بعد وضع هذه الكتلة الضخمة، تموت الأنثى فوراً بسبب استهلاك كامل طاقتها الحيوية.</a:t>
            </a:r>
            <a:endParaRPr lang="en-US" dirty="0"/>
          </a:p>
          <a:p>
            <a:r>
              <a:rPr lang="ar-SA" dirty="0"/>
              <a:t>​يفقس البيض بعد أسابيع (حسب درجة الحرارة والرطوبة) ليخرج منه الطور التالي.</a:t>
            </a:r>
            <a:endParaRPr lang="en-US" dirty="0"/>
          </a:p>
          <a:p>
            <a:pPr marL="0" indent="0">
              <a:buNone/>
            </a:pPr>
            <a:endParaRPr lang="ar-IQ" dirty="0"/>
          </a:p>
        </p:txBody>
      </p:sp>
    </p:spTree>
    <p:extLst>
      <p:ext uri="{BB962C8B-B14F-4D97-AF65-F5344CB8AC3E}">
        <p14:creationId xmlns:p14="http://schemas.microsoft.com/office/powerpoint/2010/main" val="801806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2122</Words>
  <Application>Microsoft Office PowerPoint</Application>
  <PresentationFormat>On-screen Show (4:3)</PresentationFormat>
  <Paragraphs>183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التشخيص المختبري للقراد الصلب في الحيوانات البيطرية والبرية   qq</vt:lpstr>
      <vt:lpstr>مقدمة عن عائلة القراد الصلب (Ixodidae) والفروقات الجوهرية بينها وبين القراد اللين (Argasidae)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مقدمة عن عائلة القراد الصلب (Ixodidae) والفروقات الجوهرية بينها وبين القراد اللين (Argasidae)</dc:title>
  <dc:creator>USER</dc:creator>
  <cp:lastModifiedBy>Museum18</cp:lastModifiedBy>
  <cp:revision>18</cp:revision>
  <dcterms:created xsi:type="dcterms:W3CDTF">2026-07-03T14:50:12Z</dcterms:created>
  <dcterms:modified xsi:type="dcterms:W3CDTF">2026-07-05T07:51:25Z</dcterms:modified>
</cp:coreProperties>
</file>