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5" r:id="rId2"/>
    <p:sldId id="282" r:id="rId3"/>
    <p:sldId id="256" r:id="rId4"/>
    <p:sldId id="271" r:id="rId5"/>
    <p:sldId id="272" r:id="rId6"/>
    <p:sldId id="273" r:id="rId7"/>
    <p:sldId id="274" r:id="rId8"/>
    <p:sldId id="275" r:id="rId9"/>
    <p:sldId id="276" r:id="rId10"/>
    <p:sldId id="277" r:id="rId11"/>
    <p:sldId id="278" r:id="rId12"/>
    <p:sldId id="279" r:id="rId13"/>
    <p:sldId id="280" r:id="rId14"/>
    <p:sldId id="281" r:id="rId15"/>
    <p:sldId id="283"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IQ"/>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6F46A03-3804-377C-BB21-BEDF5C416F17}"/>
              </a:ext>
            </a:extLst>
          </p:cNvPr>
          <p:cNvSpPr txBox="1">
            <a:spLocks/>
          </p:cNvSpPr>
          <p:nvPr/>
        </p:nvSpPr>
        <p:spPr>
          <a:xfrm>
            <a:off x="963038" y="1558288"/>
            <a:ext cx="8790562" cy="10968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ar-IQ" sz="2800" b="1" dirty="0">
                <a:solidFill>
                  <a:schemeClr val="tx1"/>
                </a:solidFill>
                <a:latin typeface="Arial" panose="020B0604020202020204" pitchFamily="34" charset="0"/>
                <a:cs typeface="Arial" panose="020B0604020202020204" pitchFamily="34" charset="0"/>
              </a:rPr>
              <a:t>برعاية  </a:t>
            </a:r>
          </a:p>
          <a:p>
            <a:pPr algn="ctr"/>
            <a:r>
              <a:rPr lang="ar-IQ" sz="2800" b="1" dirty="0">
                <a:solidFill>
                  <a:srgbClr val="FF0000"/>
                </a:solidFill>
                <a:latin typeface="Times New Roman" panose="02020603050405020304" pitchFamily="18" charset="0"/>
                <a:cs typeface="Times New Roman" panose="02020603050405020304" pitchFamily="18" charset="0"/>
              </a:rPr>
              <a:t>السيد عميد كلية الهندسة الاستاذ الدكتور غسان حميد عبد المجيد المحترم </a:t>
            </a:r>
            <a:r>
              <a:rPr lang="ar-IQ" sz="2400" b="1" dirty="0">
                <a:solidFill>
                  <a:schemeClr val="tx1"/>
                </a:solidFill>
                <a:latin typeface="Times New Roman" panose="02020603050405020304" pitchFamily="18" charset="0"/>
                <a:cs typeface="Times New Roman" panose="02020603050405020304" pitchFamily="18" charset="0"/>
              </a:rPr>
              <a:t>وبالتعاون مع وحدة التأهيل والتوظيف ووحدة التعليم المستمر في كلية الهندسة يقيم قسم الهندسة الميكانيكية ورشة بعنوان</a:t>
            </a:r>
            <a:endParaRPr lang="ar-IQ" sz="2800" b="1" dirty="0">
              <a:solidFill>
                <a:schemeClr val="tx1"/>
              </a:solidFill>
              <a:latin typeface="Times New Roman" panose="02020603050405020304" pitchFamily="18" charset="0"/>
              <a:cs typeface="Times New Roman" panose="02020603050405020304" pitchFamily="18" charset="0"/>
            </a:endParaRPr>
          </a:p>
          <a:p>
            <a:pPr algn="ctr"/>
            <a:r>
              <a:rPr lang="ar-IQ" sz="2800" b="1" dirty="0">
                <a:solidFill>
                  <a:srgbClr val="FF0000"/>
                </a:solidFill>
                <a:latin typeface="Times New Roman" panose="02020603050405020304" pitchFamily="18" charset="0"/>
                <a:cs typeface="Times New Roman" panose="02020603050405020304" pitchFamily="18" charset="0"/>
              </a:rPr>
              <a:t>(الاعتبارات الأخلاقية في البحث)</a:t>
            </a:r>
            <a:endParaRPr lang="en-US" sz="2800" b="1" dirty="0">
              <a:solidFill>
                <a:srgbClr val="FF0000"/>
              </a:solidFill>
              <a:latin typeface="Times New Roman" panose="02020603050405020304" pitchFamily="18" charset="0"/>
              <a:cs typeface="Times New Roman" panose="02020603050405020304" pitchFamily="18" charset="0"/>
            </a:endParaRPr>
          </a:p>
          <a:p>
            <a:pPr algn="ctr" rtl="1"/>
            <a:r>
              <a:rPr lang="ar-IQ" sz="2800" b="1" dirty="0">
                <a:solidFill>
                  <a:srgbClr val="FF0000"/>
                </a:solidFill>
                <a:latin typeface="Times New Roman" panose="02020603050405020304" pitchFamily="18" charset="0"/>
                <a:cs typeface="Times New Roman" panose="02020603050405020304" pitchFamily="18" charset="0"/>
              </a:rPr>
              <a:t> والتي يلقيها أ.م. د علي إبراهيم حسن</a:t>
            </a:r>
          </a:p>
          <a:p>
            <a:pPr algn="ctr"/>
            <a:r>
              <a:rPr lang="en-GB" sz="2400" b="1" dirty="0">
                <a:solidFill>
                  <a:schemeClr val="tx1"/>
                </a:solidFill>
                <a:latin typeface="Times New Roman" panose="02020603050405020304" pitchFamily="18" charset="0"/>
                <a:cs typeface="Times New Roman" panose="02020603050405020304" pitchFamily="18" charset="0"/>
              </a:rPr>
              <a:t>10:30</a:t>
            </a:r>
            <a:r>
              <a:rPr lang="ar-IQ" sz="2400" b="1" dirty="0">
                <a:solidFill>
                  <a:schemeClr val="tx1"/>
                </a:solidFill>
                <a:latin typeface="Times New Roman" panose="02020603050405020304" pitchFamily="18" charset="0"/>
                <a:cs typeface="Times New Roman" panose="02020603050405020304" pitchFamily="18" charset="0"/>
              </a:rPr>
              <a:t> في تمام الساعة </a:t>
            </a:r>
            <a:r>
              <a:rPr lang="en-GB" sz="2400" b="1" dirty="0">
                <a:solidFill>
                  <a:schemeClr val="tx1"/>
                </a:solidFill>
                <a:latin typeface="Times New Roman" panose="02020603050405020304" pitchFamily="18" charset="0"/>
                <a:cs typeface="Times New Roman" panose="02020603050405020304" pitchFamily="18" charset="0"/>
              </a:rPr>
              <a:t>1\3\2026</a:t>
            </a:r>
            <a:r>
              <a:rPr lang="en-US" sz="2400" b="1" dirty="0">
                <a:solidFill>
                  <a:schemeClr val="tx1"/>
                </a:solidFill>
                <a:latin typeface="Times New Roman" panose="02020603050405020304" pitchFamily="18" charset="0"/>
                <a:cs typeface="Times New Roman" panose="02020603050405020304" pitchFamily="18" charset="0"/>
              </a:rPr>
              <a:t> </a:t>
            </a:r>
            <a:r>
              <a:rPr lang="ar-IQ" sz="2400" b="1" dirty="0">
                <a:solidFill>
                  <a:schemeClr val="tx1"/>
                </a:solidFill>
                <a:latin typeface="Times New Roman" panose="02020603050405020304" pitchFamily="18" charset="0"/>
                <a:cs typeface="Times New Roman" panose="02020603050405020304" pitchFamily="18" charset="0"/>
              </a:rPr>
              <a:t>وذلك يوم الاحد الموافق </a:t>
            </a:r>
          </a:p>
          <a:p>
            <a:pPr algn="ctr"/>
            <a:r>
              <a:rPr lang="ar-IQ" sz="2400" b="1" dirty="0">
                <a:solidFill>
                  <a:schemeClr val="tx1"/>
                </a:solidFill>
                <a:latin typeface="Times New Roman" panose="02020603050405020304" pitchFamily="18" charset="0"/>
                <a:cs typeface="Times New Roman" panose="02020603050405020304" pitchFamily="18" charset="0"/>
              </a:rPr>
              <a:t>تستهدف التدريسين وطلبة الدراسات العليا</a:t>
            </a:r>
          </a:p>
          <a:p>
            <a:pPr algn="ctr" rtl="1"/>
            <a:r>
              <a:rPr lang="ar-IQ" sz="2400" b="1" dirty="0">
                <a:solidFill>
                  <a:schemeClr val="tx1"/>
                </a:solidFill>
                <a:latin typeface="Times New Roman" panose="02020603050405020304" pitchFamily="18" charset="0"/>
                <a:cs typeface="Times New Roman" panose="02020603050405020304" pitchFamily="18" charset="0"/>
              </a:rPr>
              <a:t> في قاعة د. احسان يحيى داخل قسم هندسة الميكانيك</a:t>
            </a:r>
          </a:p>
          <a:p>
            <a:pPr algn="ctr" rtl="1"/>
            <a:r>
              <a:rPr lang="ar-IQ" sz="2400" b="1" dirty="0">
                <a:solidFill>
                  <a:schemeClr val="tx1"/>
                </a:solidFill>
                <a:latin typeface="Times New Roman" panose="02020603050405020304" pitchFamily="18" charset="0"/>
                <a:cs typeface="Times New Roman" panose="02020603050405020304" pitchFamily="18" charset="0"/>
              </a:rPr>
              <a:t>الدعوة عامة للجميع</a:t>
            </a:r>
          </a:p>
          <a:p>
            <a:endParaRPr lang="en-US" sz="2400" dirty="0"/>
          </a:p>
        </p:txBody>
      </p:sp>
      <p:pic>
        <p:nvPicPr>
          <p:cNvPr id="5" name="Picture 4">
            <a:extLst>
              <a:ext uri="{FF2B5EF4-FFF2-40B4-BE49-F238E27FC236}">
                <a16:creationId xmlns:a16="http://schemas.microsoft.com/office/drawing/2014/main" id="{CEEA09F3-67B3-1019-D3BC-7C0EE6E60482}"/>
              </a:ext>
            </a:extLst>
          </p:cNvPr>
          <p:cNvPicPr>
            <a:picLocks noChangeAspect="1"/>
          </p:cNvPicPr>
          <p:nvPr/>
        </p:nvPicPr>
        <p:blipFill>
          <a:blip r:embed="rId2"/>
          <a:stretch>
            <a:fillRect/>
          </a:stretch>
        </p:blipFill>
        <p:spPr>
          <a:xfrm>
            <a:off x="7111325" y="270772"/>
            <a:ext cx="1783747" cy="1684650"/>
          </a:xfrm>
          <a:prstGeom prst="rect">
            <a:avLst/>
          </a:prstGeom>
        </p:spPr>
      </p:pic>
      <p:pic>
        <p:nvPicPr>
          <p:cNvPr id="6" name="Picture 5">
            <a:extLst>
              <a:ext uri="{FF2B5EF4-FFF2-40B4-BE49-F238E27FC236}">
                <a16:creationId xmlns:a16="http://schemas.microsoft.com/office/drawing/2014/main" id="{39C11345-D1CC-26CB-4ABF-11C15921F8BC}"/>
              </a:ext>
            </a:extLst>
          </p:cNvPr>
          <p:cNvPicPr>
            <a:picLocks noChangeAspect="1"/>
          </p:cNvPicPr>
          <p:nvPr/>
        </p:nvPicPr>
        <p:blipFill>
          <a:blip r:embed="rId3"/>
          <a:stretch>
            <a:fillRect/>
          </a:stretch>
        </p:blipFill>
        <p:spPr>
          <a:xfrm>
            <a:off x="1675444" y="165897"/>
            <a:ext cx="1783748" cy="1836882"/>
          </a:xfrm>
          <a:prstGeom prst="rect">
            <a:avLst/>
          </a:prstGeom>
        </p:spPr>
      </p:pic>
    </p:spTree>
    <p:extLst>
      <p:ext uri="{BB962C8B-B14F-4D97-AF65-F5344CB8AC3E}">
        <p14:creationId xmlns:p14="http://schemas.microsoft.com/office/powerpoint/2010/main" val="84184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0066AA-970C-B5C0-2989-1D9FD8FC4F6C}"/>
              </a:ext>
            </a:extLst>
          </p:cNvPr>
          <p:cNvGrpSpPr/>
          <p:nvPr/>
        </p:nvGrpSpPr>
        <p:grpSpPr>
          <a:xfrm>
            <a:off x="90487" y="241526"/>
            <a:ext cx="9592357" cy="5692549"/>
            <a:chOff x="90487" y="241526"/>
            <a:chExt cx="9592357" cy="5692549"/>
          </a:xfrm>
        </p:grpSpPr>
        <p:pic>
          <p:nvPicPr>
            <p:cNvPr id="5" name="Picture 4">
              <a:extLst>
                <a:ext uri="{FF2B5EF4-FFF2-40B4-BE49-F238E27FC236}">
                  <a16:creationId xmlns:a16="http://schemas.microsoft.com/office/drawing/2014/main" id="{2A45F6CA-0A27-BDA4-20A6-2A3A7734EB67}"/>
                </a:ext>
              </a:extLst>
            </p:cNvPr>
            <p:cNvPicPr>
              <a:picLocks noChangeAspect="1"/>
            </p:cNvPicPr>
            <p:nvPr/>
          </p:nvPicPr>
          <p:blipFill>
            <a:blip r:embed="rId2"/>
            <a:stretch>
              <a:fillRect/>
            </a:stretch>
          </p:blipFill>
          <p:spPr>
            <a:xfrm>
              <a:off x="90488" y="241526"/>
              <a:ext cx="9592356" cy="2505075"/>
            </a:xfrm>
            <a:prstGeom prst="rect">
              <a:avLst/>
            </a:prstGeom>
          </p:spPr>
        </p:pic>
        <p:pic>
          <p:nvPicPr>
            <p:cNvPr id="7" name="Picture 6">
              <a:extLst>
                <a:ext uri="{FF2B5EF4-FFF2-40B4-BE49-F238E27FC236}">
                  <a16:creationId xmlns:a16="http://schemas.microsoft.com/office/drawing/2014/main" id="{45BC8B56-439C-632C-4918-7F4D0B39BB8A}"/>
                </a:ext>
              </a:extLst>
            </p:cNvPr>
            <p:cNvPicPr>
              <a:picLocks noChangeAspect="1"/>
            </p:cNvPicPr>
            <p:nvPr/>
          </p:nvPicPr>
          <p:blipFill>
            <a:blip r:embed="rId3"/>
            <a:stretch>
              <a:fillRect/>
            </a:stretch>
          </p:blipFill>
          <p:spPr>
            <a:xfrm>
              <a:off x="90487" y="3429000"/>
              <a:ext cx="8857569" cy="2505075"/>
            </a:xfrm>
            <a:prstGeom prst="rect">
              <a:avLst/>
            </a:prstGeom>
          </p:spPr>
        </p:pic>
      </p:grpSp>
    </p:spTree>
    <p:extLst>
      <p:ext uri="{BB962C8B-B14F-4D97-AF65-F5344CB8AC3E}">
        <p14:creationId xmlns:p14="http://schemas.microsoft.com/office/powerpoint/2010/main" val="154939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6EBD79-C164-5AE3-6F7D-F98E07F5F10F}"/>
              </a:ext>
            </a:extLst>
          </p:cNvPr>
          <p:cNvGrpSpPr/>
          <p:nvPr/>
        </p:nvGrpSpPr>
        <p:grpSpPr>
          <a:xfrm>
            <a:off x="220436" y="333375"/>
            <a:ext cx="9563644" cy="5370739"/>
            <a:chOff x="220436" y="333375"/>
            <a:chExt cx="9563644" cy="5370739"/>
          </a:xfrm>
        </p:grpSpPr>
        <p:pic>
          <p:nvPicPr>
            <p:cNvPr id="5" name="Picture 4">
              <a:extLst>
                <a:ext uri="{FF2B5EF4-FFF2-40B4-BE49-F238E27FC236}">
                  <a16:creationId xmlns:a16="http://schemas.microsoft.com/office/drawing/2014/main" id="{E20C796D-0EF2-789D-3BE0-4492322E4106}"/>
                </a:ext>
              </a:extLst>
            </p:cNvPr>
            <p:cNvPicPr>
              <a:picLocks noChangeAspect="1"/>
            </p:cNvPicPr>
            <p:nvPr/>
          </p:nvPicPr>
          <p:blipFill>
            <a:blip r:embed="rId2"/>
            <a:stretch>
              <a:fillRect/>
            </a:stretch>
          </p:blipFill>
          <p:spPr>
            <a:xfrm>
              <a:off x="220436" y="333375"/>
              <a:ext cx="9563644" cy="2647950"/>
            </a:xfrm>
            <a:prstGeom prst="rect">
              <a:avLst/>
            </a:prstGeom>
          </p:spPr>
        </p:pic>
        <p:pic>
          <p:nvPicPr>
            <p:cNvPr id="7" name="Picture 6">
              <a:extLst>
                <a:ext uri="{FF2B5EF4-FFF2-40B4-BE49-F238E27FC236}">
                  <a16:creationId xmlns:a16="http://schemas.microsoft.com/office/drawing/2014/main" id="{C959F262-35B1-55CC-33B2-47FAF53AB5CD}"/>
                </a:ext>
              </a:extLst>
            </p:cNvPr>
            <p:cNvPicPr>
              <a:picLocks noChangeAspect="1"/>
            </p:cNvPicPr>
            <p:nvPr/>
          </p:nvPicPr>
          <p:blipFill>
            <a:blip r:embed="rId3"/>
            <a:stretch>
              <a:fillRect/>
            </a:stretch>
          </p:blipFill>
          <p:spPr>
            <a:xfrm>
              <a:off x="220436" y="3570514"/>
              <a:ext cx="9563644" cy="2133600"/>
            </a:xfrm>
            <a:prstGeom prst="rect">
              <a:avLst/>
            </a:prstGeom>
          </p:spPr>
        </p:pic>
      </p:grpSp>
    </p:spTree>
    <p:extLst>
      <p:ext uri="{BB962C8B-B14F-4D97-AF65-F5344CB8AC3E}">
        <p14:creationId xmlns:p14="http://schemas.microsoft.com/office/powerpoint/2010/main" val="139307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5112D3-BE75-9065-86E3-35EAEDD02983}"/>
              </a:ext>
            </a:extLst>
          </p:cNvPr>
          <p:cNvGrpSpPr/>
          <p:nvPr/>
        </p:nvGrpSpPr>
        <p:grpSpPr>
          <a:xfrm>
            <a:off x="119062" y="332694"/>
            <a:ext cx="9580109" cy="5474153"/>
            <a:chOff x="119062" y="332694"/>
            <a:chExt cx="9580109" cy="5474153"/>
          </a:xfrm>
        </p:grpSpPr>
        <p:pic>
          <p:nvPicPr>
            <p:cNvPr id="5" name="Picture 4">
              <a:extLst>
                <a:ext uri="{FF2B5EF4-FFF2-40B4-BE49-F238E27FC236}">
                  <a16:creationId xmlns:a16="http://schemas.microsoft.com/office/drawing/2014/main" id="{39A33BA2-3192-6DA8-1E31-9B5242EB44B8}"/>
                </a:ext>
              </a:extLst>
            </p:cNvPr>
            <p:cNvPicPr>
              <a:picLocks noChangeAspect="1"/>
            </p:cNvPicPr>
            <p:nvPr/>
          </p:nvPicPr>
          <p:blipFill>
            <a:blip r:embed="rId2"/>
            <a:stretch>
              <a:fillRect/>
            </a:stretch>
          </p:blipFill>
          <p:spPr>
            <a:xfrm>
              <a:off x="119062" y="332694"/>
              <a:ext cx="9580109" cy="2486025"/>
            </a:xfrm>
            <a:prstGeom prst="rect">
              <a:avLst/>
            </a:prstGeom>
          </p:spPr>
        </p:pic>
        <p:pic>
          <p:nvPicPr>
            <p:cNvPr id="7" name="Picture 6">
              <a:extLst>
                <a:ext uri="{FF2B5EF4-FFF2-40B4-BE49-F238E27FC236}">
                  <a16:creationId xmlns:a16="http://schemas.microsoft.com/office/drawing/2014/main" id="{619B3633-736A-B893-544A-BA86A43F3955}"/>
                </a:ext>
              </a:extLst>
            </p:cNvPr>
            <p:cNvPicPr>
              <a:picLocks noChangeAspect="1"/>
            </p:cNvPicPr>
            <p:nvPr/>
          </p:nvPicPr>
          <p:blipFill>
            <a:blip r:embed="rId3"/>
            <a:stretch>
              <a:fillRect/>
            </a:stretch>
          </p:blipFill>
          <p:spPr>
            <a:xfrm>
              <a:off x="119062" y="3320822"/>
              <a:ext cx="9580109" cy="2486025"/>
            </a:xfrm>
            <a:prstGeom prst="rect">
              <a:avLst/>
            </a:prstGeom>
          </p:spPr>
        </p:pic>
      </p:grpSp>
    </p:spTree>
    <p:extLst>
      <p:ext uri="{BB962C8B-B14F-4D97-AF65-F5344CB8AC3E}">
        <p14:creationId xmlns:p14="http://schemas.microsoft.com/office/powerpoint/2010/main" val="283237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279F2C-9288-1CDD-0FCD-D491D52ED2A4}"/>
              </a:ext>
            </a:extLst>
          </p:cNvPr>
          <p:cNvGrpSpPr/>
          <p:nvPr/>
        </p:nvGrpSpPr>
        <p:grpSpPr>
          <a:xfrm>
            <a:off x="134711" y="408894"/>
            <a:ext cx="9833882" cy="5563281"/>
            <a:chOff x="134711" y="408894"/>
            <a:chExt cx="9833882" cy="5563281"/>
          </a:xfrm>
        </p:grpSpPr>
        <p:pic>
          <p:nvPicPr>
            <p:cNvPr id="5" name="Picture 4">
              <a:extLst>
                <a:ext uri="{FF2B5EF4-FFF2-40B4-BE49-F238E27FC236}">
                  <a16:creationId xmlns:a16="http://schemas.microsoft.com/office/drawing/2014/main" id="{75B80697-99E3-3D56-19CC-CFE700A9667D}"/>
                </a:ext>
              </a:extLst>
            </p:cNvPr>
            <p:cNvPicPr>
              <a:picLocks noChangeAspect="1"/>
            </p:cNvPicPr>
            <p:nvPr/>
          </p:nvPicPr>
          <p:blipFill>
            <a:blip r:embed="rId2"/>
            <a:stretch>
              <a:fillRect/>
            </a:stretch>
          </p:blipFill>
          <p:spPr>
            <a:xfrm>
              <a:off x="134711" y="408894"/>
              <a:ext cx="9597118" cy="2447925"/>
            </a:xfrm>
            <a:prstGeom prst="rect">
              <a:avLst/>
            </a:prstGeom>
          </p:spPr>
        </p:pic>
        <p:pic>
          <p:nvPicPr>
            <p:cNvPr id="7" name="Picture 6">
              <a:extLst>
                <a:ext uri="{FF2B5EF4-FFF2-40B4-BE49-F238E27FC236}">
                  <a16:creationId xmlns:a16="http://schemas.microsoft.com/office/drawing/2014/main" id="{7F40F421-A795-9284-652D-C84C605A2FF4}"/>
                </a:ext>
              </a:extLst>
            </p:cNvPr>
            <p:cNvPicPr>
              <a:picLocks noChangeAspect="1"/>
            </p:cNvPicPr>
            <p:nvPr/>
          </p:nvPicPr>
          <p:blipFill>
            <a:blip r:embed="rId3"/>
            <a:stretch>
              <a:fillRect/>
            </a:stretch>
          </p:blipFill>
          <p:spPr>
            <a:xfrm>
              <a:off x="134711" y="3429000"/>
              <a:ext cx="9833882" cy="2543175"/>
            </a:xfrm>
            <a:prstGeom prst="rect">
              <a:avLst/>
            </a:prstGeom>
          </p:spPr>
        </p:pic>
      </p:grpSp>
    </p:spTree>
    <p:extLst>
      <p:ext uri="{BB962C8B-B14F-4D97-AF65-F5344CB8AC3E}">
        <p14:creationId xmlns:p14="http://schemas.microsoft.com/office/powerpoint/2010/main" val="29183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3C21D5-05B5-70DA-41FC-761148CB2E0F}"/>
              </a:ext>
            </a:extLst>
          </p:cNvPr>
          <p:cNvSpPr txBox="1"/>
          <p:nvPr/>
        </p:nvSpPr>
        <p:spPr>
          <a:xfrm>
            <a:off x="2110467" y="192210"/>
            <a:ext cx="6706961" cy="584775"/>
          </a:xfrm>
          <a:prstGeom prst="rect">
            <a:avLst/>
          </a:prstGeom>
          <a:noFill/>
        </p:spPr>
        <p:txBody>
          <a:bodyPr wrap="square">
            <a:spAutoFit/>
          </a:bodyPr>
          <a:lstStyle/>
          <a:p>
            <a:pPr fontAlgn="base"/>
            <a:r>
              <a:rPr lang="en-GB" sz="3200" b="1" dirty="0">
                <a:solidFill>
                  <a:srgbClr val="202124"/>
                </a:solidFill>
                <a:latin typeface="Google Sans"/>
              </a:rPr>
              <a:t>Ethical Decision-Making in Research</a:t>
            </a:r>
          </a:p>
        </p:txBody>
      </p:sp>
      <p:sp>
        <p:nvSpPr>
          <p:cNvPr id="7" name="TextBox 6">
            <a:extLst>
              <a:ext uri="{FF2B5EF4-FFF2-40B4-BE49-F238E27FC236}">
                <a16:creationId xmlns:a16="http://schemas.microsoft.com/office/drawing/2014/main" id="{5191D388-537C-27B1-5717-10C9101A811E}"/>
              </a:ext>
            </a:extLst>
          </p:cNvPr>
          <p:cNvSpPr txBox="1"/>
          <p:nvPr/>
        </p:nvSpPr>
        <p:spPr>
          <a:xfrm>
            <a:off x="404130" y="899450"/>
            <a:ext cx="9254220" cy="1938992"/>
          </a:xfrm>
          <a:prstGeom prst="rect">
            <a:avLst/>
          </a:prstGeom>
          <a:noFill/>
        </p:spPr>
        <p:txBody>
          <a:bodyPr wrap="square">
            <a:spAutoFit/>
          </a:bodyPr>
          <a:lstStyle/>
          <a:p>
            <a:r>
              <a:rPr lang="en-GB" sz="2000" dirty="0">
                <a:solidFill>
                  <a:srgbClr val="202124"/>
                </a:solidFill>
                <a:latin typeface="Google Sans"/>
              </a:rPr>
              <a:t>Although codes, policies, and principles are very important and useful, like any set of rules, they do not cover every situation, they often conflict, and they require considerable interpretation. Therefore, it is important for researchers to learn how to interpret, assess, and apply various research rules and how to make decisions to act ethically in various situations. The vast majority of decisions involve the straightforward application of ethical rules. </a:t>
            </a:r>
            <a:r>
              <a:rPr lang="en-GB" sz="2000" b="0" i="0" dirty="0">
                <a:solidFill>
                  <a:srgbClr val="4C4C4C"/>
                </a:solidFill>
                <a:effectLst/>
                <a:latin typeface="Open Sans" panose="020B0606030504020204" pitchFamily="34" charset="0"/>
              </a:rPr>
              <a:t> </a:t>
            </a:r>
            <a:r>
              <a:rPr lang="en-GB" sz="2000" dirty="0">
                <a:solidFill>
                  <a:srgbClr val="202124"/>
                </a:solidFill>
                <a:latin typeface="Google Sans"/>
              </a:rPr>
              <a:t>For example, consider the following case,</a:t>
            </a:r>
            <a:endParaRPr lang="ar-IQ" sz="2000" dirty="0">
              <a:solidFill>
                <a:srgbClr val="202124"/>
              </a:solidFill>
              <a:latin typeface="Google Sans"/>
            </a:endParaRPr>
          </a:p>
        </p:txBody>
      </p:sp>
      <p:pic>
        <p:nvPicPr>
          <p:cNvPr id="9" name="Picture 8">
            <a:extLst>
              <a:ext uri="{FF2B5EF4-FFF2-40B4-BE49-F238E27FC236}">
                <a16:creationId xmlns:a16="http://schemas.microsoft.com/office/drawing/2014/main" id="{75253B11-C890-860C-1561-9C89F4EAEC16}"/>
              </a:ext>
            </a:extLst>
          </p:cNvPr>
          <p:cNvPicPr>
            <a:picLocks noChangeAspect="1"/>
          </p:cNvPicPr>
          <p:nvPr/>
        </p:nvPicPr>
        <p:blipFill>
          <a:blip r:embed="rId2"/>
          <a:stretch>
            <a:fillRect/>
          </a:stretch>
        </p:blipFill>
        <p:spPr>
          <a:xfrm>
            <a:off x="2033589" y="3114710"/>
            <a:ext cx="6981825" cy="3428616"/>
          </a:xfrm>
          <a:prstGeom prst="rect">
            <a:avLst/>
          </a:prstGeom>
        </p:spPr>
      </p:pic>
    </p:spTree>
    <p:extLst>
      <p:ext uri="{BB962C8B-B14F-4D97-AF65-F5344CB8AC3E}">
        <p14:creationId xmlns:p14="http://schemas.microsoft.com/office/powerpoint/2010/main" val="299854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715C76-7299-15CE-DE64-0B4A856E9FF5}"/>
              </a:ext>
            </a:extLst>
          </p:cNvPr>
          <p:cNvSpPr txBox="1"/>
          <p:nvPr/>
        </p:nvSpPr>
        <p:spPr>
          <a:xfrm>
            <a:off x="236764" y="615459"/>
            <a:ext cx="9348107" cy="3170099"/>
          </a:xfrm>
          <a:prstGeom prst="rect">
            <a:avLst/>
          </a:prstGeom>
          <a:noFill/>
        </p:spPr>
        <p:txBody>
          <a:bodyPr wrap="square">
            <a:spAutoFit/>
          </a:bodyPr>
          <a:lstStyle/>
          <a:p>
            <a:pPr algn="l" fontAlgn="base"/>
            <a:r>
              <a:rPr lang="en-GB" sz="2000" dirty="0" err="1">
                <a:solidFill>
                  <a:srgbClr val="202124"/>
                </a:solidFill>
                <a:latin typeface="Google Sans"/>
              </a:rPr>
              <a:t>Dr.</a:t>
            </a:r>
            <a:r>
              <a:rPr lang="en-GB" sz="2000" dirty="0">
                <a:solidFill>
                  <a:srgbClr val="202124"/>
                </a:solidFill>
                <a:latin typeface="Google Sans"/>
              </a:rPr>
              <a:t> T has just discovered a mathematical error in his paper that has been accepted for publication in a journal. The error does not affect the overall results of his research, but it is potentially misleading. The journal has just gone to press, so it is too late to catch the error before it appears in print. In order to avoid embarrassment, </a:t>
            </a:r>
            <a:r>
              <a:rPr lang="en-GB" sz="2000" dirty="0" err="1">
                <a:solidFill>
                  <a:srgbClr val="202124"/>
                </a:solidFill>
                <a:latin typeface="Google Sans"/>
              </a:rPr>
              <a:t>Dr.</a:t>
            </a:r>
            <a:r>
              <a:rPr lang="en-GB" sz="2000" dirty="0">
                <a:solidFill>
                  <a:srgbClr val="202124"/>
                </a:solidFill>
                <a:latin typeface="Google Sans"/>
              </a:rPr>
              <a:t> T decides to ignore the error.</a:t>
            </a:r>
          </a:p>
          <a:p>
            <a:pPr algn="l" fontAlgn="base"/>
            <a:r>
              <a:rPr lang="en-GB" sz="2000" dirty="0" err="1">
                <a:solidFill>
                  <a:srgbClr val="202124"/>
                </a:solidFill>
                <a:latin typeface="Google Sans"/>
              </a:rPr>
              <a:t>Dr.</a:t>
            </a:r>
            <a:r>
              <a:rPr lang="en-GB" sz="2000" dirty="0">
                <a:solidFill>
                  <a:srgbClr val="202124"/>
                </a:solidFill>
                <a:latin typeface="Google Sans"/>
              </a:rPr>
              <a:t> T's error is not misconduct, nor is his decision to take no action to correct the error. Most researchers, as well as many different policies and codes, would say that </a:t>
            </a:r>
            <a:r>
              <a:rPr lang="en-GB" sz="2000" dirty="0" err="1">
                <a:solidFill>
                  <a:srgbClr val="202124"/>
                </a:solidFill>
                <a:latin typeface="Google Sans"/>
              </a:rPr>
              <a:t>Dr.</a:t>
            </a:r>
            <a:r>
              <a:rPr lang="en-GB" sz="2000" dirty="0">
                <a:solidFill>
                  <a:srgbClr val="202124"/>
                </a:solidFill>
                <a:latin typeface="Google Sans"/>
              </a:rPr>
              <a:t> T should tell the journal (and any coauthors) about the error and consider publishing a correction or errata. Failing to publish a correction would be unethical because it would violate norms relating to honesty and objectivity in research.</a:t>
            </a:r>
          </a:p>
        </p:txBody>
      </p:sp>
      <p:pic>
        <p:nvPicPr>
          <p:cNvPr id="7" name="Picture 6">
            <a:extLst>
              <a:ext uri="{FF2B5EF4-FFF2-40B4-BE49-F238E27FC236}">
                <a16:creationId xmlns:a16="http://schemas.microsoft.com/office/drawing/2014/main" id="{DC8C43E5-C4A9-7851-CF21-E5B040A61DE5}"/>
              </a:ext>
            </a:extLst>
          </p:cNvPr>
          <p:cNvPicPr>
            <a:picLocks noChangeAspect="1"/>
          </p:cNvPicPr>
          <p:nvPr/>
        </p:nvPicPr>
        <p:blipFill>
          <a:blip r:embed="rId2"/>
          <a:stretch>
            <a:fillRect/>
          </a:stretch>
        </p:blipFill>
        <p:spPr>
          <a:xfrm>
            <a:off x="2549977" y="3935185"/>
            <a:ext cx="5353051" cy="2778400"/>
          </a:xfrm>
          <a:prstGeom prst="rect">
            <a:avLst/>
          </a:prstGeom>
        </p:spPr>
      </p:pic>
      <p:sp>
        <p:nvSpPr>
          <p:cNvPr id="9" name="TextBox 8">
            <a:extLst>
              <a:ext uri="{FF2B5EF4-FFF2-40B4-BE49-F238E27FC236}">
                <a16:creationId xmlns:a16="http://schemas.microsoft.com/office/drawing/2014/main" id="{1C57F467-1FFE-A714-5457-7F6AD79AFF30}"/>
              </a:ext>
            </a:extLst>
          </p:cNvPr>
          <p:cNvSpPr txBox="1"/>
          <p:nvPr/>
        </p:nvSpPr>
        <p:spPr>
          <a:xfrm>
            <a:off x="236764" y="144415"/>
            <a:ext cx="6098720" cy="461665"/>
          </a:xfrm>
          <a:prstGeom prst="rect">
            <a:avLst/>
          </a:prstGeom>
          <a:noFill/>
        </p:spPr>
        <p:txBody>
          <a:bodyPr wrap="square">
            <a:spAutoFit/>
          </a:bodyPr>
          <a:lstStyle/>
          <a:p>
            <a:r>
              <a:rPr lang="en-GB" sz="2400" b="1" i="0" dirty="0">
                <a:solidFill>
                  <a:srgbClr val="4C4C4C"/>
                </a:solidFill>
                <a:effectLst/>
                <a:latin typeface="Matura MT Script Capitals" panose="03020802060602070202" pitchFamily="66" charset="0"/>
              </a:rPr>
              <a:t>Case 1:</a:t>
            </a:r>
            <a:endParaRPr lang="ar-IQ" sz="2400" dirty="0">
              <a:latin typeface="Matura MT Script Capitals" panose="03020802060602070202" pitchFamily="66" charset="0"/>
            </a:endParaRPr>
          </a:p>
        </p:txBody>
      </p:sp>
    </p:spTree>
    <p:extLst>
      <p:ext uri="{BB962C8B-B14F-4D97-AF65-F5344CB8AC3E}">
        <p14:creationId xmlns:p14="http://schemas.microsoft.com/office/powerpoint/2010/main" val="311685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71EAA9-35E8-472A-B122-79395EF03211}"/>
              </a:ext>
            </a:extLst>
          </p:cNvPr>
          <p:cNvSpPr txBox="1"/>
          <p:nvPr/>
        </p:nvSpPr>
        <p:spPr>
          <a:xfrm>
            <a:off x="3301432" y="1821707"/>
            <a:ext cx="3862387" cy="646331"/>
          </a:xfrm>
          <a:prstGeom prst="rect">
            <a:avLst/>
          </a:prstGeom>
          <a:noFill/>
        </p:spPr>
        <p:txBody>
          <a:bodyPr wrap="square">
            <a:spAutoFit/>
          </a:bodyPr>
          <a:lstStyle/>
          <a:p>
            <a:r>
              <a:rPr lang="en-GB" sz="3600" dirty="0"/>
              <a:t>End of lecture</a:t>
            </a:r>
            <a:endParaRPr lang="ar-IQ" sz="3600" dirty="0"/>
          </a:p>
        </p:txBody>
      </p:sp>
      <p:sp>
        <p:nvSpPr>
          <p:cNvPr id="2" name="TextBox 1">
            <a:extLst>
              <a:ext uri="{FF2B5EF4-FFF2-40B4-BE49-F238E27FC236}">
                <a16:creationId xmlns:a16="http://schemas.microsoft.com/office/drawing/2014/main" id="{E6A2A261-CF4D-6724-8744-3096CC0F78F6}"/>
              </a:ext>
            </a:extLst>
          </p:cNvPr>
          <p:cNvSpPr txBox="1"/>
          <p:nvPr/>
        </p:nvSpPr>
        <p:spPr>
          <a:xfrm>
            <a:off x="653143" y="210622"/>
            <a:ext cx="8396287" cy="1200329"/>
          </a:xfrm>
          <a:prstGeom prst="rect">
            <a:avLst/>
          </a:prstGeom>
          <a:noFill/>
        </p:spPr>
        <p:txBody>
          <a:bodyPr wrap="square">
            <a:spAutoFit/>
          </a:bodyPr>
          <a:lstStyle/>
          <a:p>
            <a:r>
              <a:rPr lang="en-GB" sz="3600" dirty="0"/>
              <a:t>Keep going with your research without giving up…….</a:t>
            </a:r>
            <a:endParaRPr lang="ar-IQ" sz="3600" dirty="0"/>
          </a:p>
        </p:txBody>
      </p:sp>
      <p:pic>
        <p:nvPicPr>
          <p:cNvPr id="4" name="Picture 3">
            <a:extLst>
              <a:ext uri="{FF2B5EF4-FFF2-40B4-BE49-F238E27FC236}">
                <a16:creationId xmlns:a16="http://schemas.microsoft.com/office/drawing/2014/main" id="{0DC7D328-9BA4-65D5-700F-5A7850B4F717}"/>
              </a:ext>
            </a:extLst>
          </p:cNvPr>
          <p:cNvPicPr>
            <a:picLocks noChangeAspect="1"/>
          </p:cNvPicPr>
          <p:nvPr/>
        </p:nvPicPr>
        <p:blipFill>
          <a:blip r:embed="rId2"/>
          <a:stretch>
            <a:fillRect/>
          </a:stretch>
        </p:blipFill>
        <p:spPr>
          <a:xfrm>
            <a:off x="2390773" y="2742658"/>
            <a:ext cx="5683704" cy="3904720"/>
          </a:xfrm>
          <a:prstGeom prst="rect">
            <a:avLst/>
          </a:prstGeom>
        </p:spPr>
      </p:pic>
    </p:spTree>
    <p:extLst>
      <p:ext uri="{BB962C8B-B14F-4D97-AF65-F5344CB8AC3E}">
        <p14:creationId xmlns:p14="http://schemas.microsoft.com/office/powerpoint/2010/main" val="1521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EC41A-8AA5-A5FA-74FB-536FB39BB64F}"/>
              </a:ext>
            </a:extLst>
          </p:cNvPr>
          <p:cNvSpPr txBox="1"/>
          <p:nvPr/>
        </p:nvSpPr>
        <p:spPr>
          <a:xfrm>
            <a:off x="751114" y="2619767"/>
            <a:ext cx="8752114" cy="707886"/>
          </a:xfrm>
          <a:prstGeom prst="rect">
            <a:avLst/>
          </a:prstGeom>
          <a:noFill/>
        </p:spPr>
        <p:txBody>
          <a:bodyPr wrap="square">
            <a:spAutoFit/>
          </a:bodyPr>
          <a:lstStyle/>
          <a:p>
            <a:r>
              <a:rPr lang="ar-IQ" sz="4000" b="1" dirty="0"/>
              <a:t>Ethics Consideration</a:t>
            </a:r>
            <a:r>
              <a:rPr lang="en-GB" sz="4000" b="1" dirty="0"/>
              <a:t>s</a:t>
            </a:r>
            <a:r>
              <a:rPr lang="ar-IQ" sz="4000" b="1" dirty="0"/>
              <a:t> in Research</a:t>
            </a:r>
          </a:p>
        </p:txBody>
      </p:sp>
    </p:spTree>
    <p:extLst>
      <p:ext uri="{BB962C8B-B14F-4D97-AF65-F5344CB8AC3E}">
        <p14:creationId xmlns:p14="http://schemas.microsoft.com/office/powerpoint/2010/main" val="109963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9305-B0FC-47E9-A8AB-08721B6040B4}"/>
              </a:ext>
            </a:extLst>
          </p:cNvPr>
          <p:cNvSpPr>
            <a:spLocks noGrp="1"/>
          </p:cNvSpPr>
          <p:nvPr>
            <p:ph type="ctrTitle"/>
          </p:nvPr>
        </p:nvSpPr>
        <p:spPr>
          <a:xfrm>
            <a:off x="1745192" y="187779"/>
            <a:ext cx="6280301" cy="579361"/>
          </a:xfrm>
        </p:spPr>
        <p:txBody>
          <a:bodyPr/>
          <a:lstStyle/>
          <a:p>
            <a:pPr algn="l"/>
            <a:r>
              <a:rPr lang="en-GB" sz="2800" b="1" i="0" dirty="0">
                <a:solidFill>
                  <a:srgbClr val="202124"/>
                </a:solidFill>
                <a:effectLst/>
                <a:latin typeface="Google Sans"/>
              </a:rPr>
              <a:t>CONTENTS OF A RESEARCH PROPOSAL</a:t>
            </a:r>
            <a:endParaRPr lang="en-GB" sz="2800" b="0" i="0" dirty="0">
              <a:solidFill>
                <a:srgbClr val="202124"/>
              </a:solidFill>
              <a:effectLst/>
              <a:latin typeface="Google Sans"/>
            </a:endParaRPr>
          </a:p>
        </p:txBody>
      </p:sp>
      <p:grpSp>
        <p:nvGrpSpPr>
          <p:cNvPr id="6" name="Group 5">
            <a:extLst>
              <a:ext uri="{FF2B5EF4-FFF2-40B4-BE49-F238E27FC236}">
                <a16:creationId xmlns:a16="http://schemas.microsoft.com/office/drawing/2014/main" id="{1F5E1030-AF76-B8FB-12E9-0630F90D566B}"/>
              </a:ext>
            </a:extLst>
          </p:cNvPr>
          <p:cNvGrpSpPr/>
          <p:nvPr/>
        </p:nvGrpSpPr>
        <p:grpSpPr>
          <a:xfrm>
            <a:off x="824593" y="851054"/>
            <a:ext cx="8874577" cy="5689705"/>
            <a:chOff x="840922" y="1046998"/>
            <a:chExt cx="8874577" cy="5689705"/>
          </a:xfrm>
        </p:grpSpPr>
        <p:sp>
          <p:nvSpPr>
            <p:cNvPr id="4" name="TextBox 3">
              <a:extLst>
                <a:ext uri="{FF2B5EF4-FFF2-40B4-BE49-F238E27FC236}">
                  <a16:creationId xmlns:a16="http://schemas.microsoft.com/office/drawing/2014/main" id="{74D3D829-F1B3-D9C7-C464-50B552D9B6F9}"/>
                </a:ext>
              </a:extLst>
            </p:cNvPr>
            <p:cNvSpPr txBox="1"/>
            <p:nvPr/>
          </p:nvSpPr>
          <p:spPr>
            <a:xfrm>
              <a:off x="840922" y="1046998"/>
              <a:ext cx="8454117" cy="4524315"/>
            </a:xfrm>
            <a:prstGeom prst="rect">
              <a:avLst/>
            </a:prstGeom>
            <a:noFill/>
          </p:spPr>
          <p:txBody>
            <a:bodyPr wrap="square">
              <a:spAutoFit/>
            </a:bodyPr>
            <a:lstStyle/>
            <a:p>
              <a:pPr marL="342900" indent="-342900" algn="l">
                <a:buFont typeface="Wingdings" panose="05000000000000000000" pitchFamily="2" charset="2"/>
                <a:buChar char="v"/>
              </a:pPr>
              <a:r>
                <a:rPr lang="en-GB" sz="2400" b="0" i="0" dirty="0">
                  <a:solidFill>
                    <a:srgbClr val="202124"/>
                  </a:solidFill>
                  <a:effectLst/>
                  <a:latin typeface="Google Sans"/>
                </a:rPr>
                <a:t>Topic (title).</a:t>
              </a:r>
            </a:p>
            <a:p>
              <a:pPr marL="342900" indent="-342900" algn="l">
                <a:buFont typeface="Wingdings" panose="05000000000000000000" pitchFamily="2" charset="2"/>
                <a:buChar char="v"/>
              </a:pPr>
              <a:r>
                <a:rPr lang="en-GB" sz="2400" b="0" i="0" dirty="0">
                  <a:solidFill>
                    <a:srgbClr val="202124"/>
                  </a:solidFill>
                  <a:effectLst/>
                  <a:latin typeface="Google Sans"/>
                </a:rPr>
                <a:t>Abstract. </a:t>
              </a:r>
            </a:p>
            <a:p>
              <a:pPr marL="342900" indent="-342900" algn="l">
                <a:buFont typeface="Wingdings" panose="05000000000000000000" pitchFamily="2" charset="2"/>
                <a:buChar char="v"/>
              </a:pPr>
              <a:r>
                <a:rPr lang="en-GB" sz="2400" b="0" i="0" dirty="0">
                  <a:solidFill>
                    <a:srgbClr val="202124"/>
                  </a:solidFill>
                  <a:effectLst/>
                  <a:latin typeface="Google Sans"/>
                </a:rPr>
                <a:t>Introduction. </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202124"/>
                  </a:solidFill>
                  <a:effectLst/>
                  <a:latin typeface="Google Sans"/>
                </a:rPr>
                <a:t>Review of literature. It refers to all sources of scientific evidence about the topic of interest. It is sometimes termed as a 'need for study ‘ or to find a knowledge gap......</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202124"/>
                  </a:solidFill>
                  <a:effectLst/>
                  <a:latin typeface="Google Sans"/>
                </a:rPr>
                <a:t>Aims and objectives. ...</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202124"/>
                  </a:solidFill>
                  <a:effectLst/>
                  <a:latin typeface="Google Sans"/>
                </a:rPr>
                <a:t>Research design and method. ...</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0070C0"/>
                  </a:solidFill>
                  <a:effectLst/>
                  <a:latin typeface="Google Sans"/>
                </a:rPr>
                <a:t>Ethical considerations</a:t>
              </a:r>
              <a:r>
                <a:rPr lang="en-GB" sz="2400" b="0" i="0" dirty="0">
                  <a:solidFill>
                    <a:srgbClr val="202124"/>
                  </a:solidFill>
                  <a:effectLst/>
                  <a:latin typeface="Google Sans"/>
                </a:rPr>
                <a:t>. ...</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202124"/>
                  </a:solidFill>
                  <a:effectLst/>
                  <a:latin typeface="Google Sans"/>
                </a:rPr>
                <a:t>Budget. ...</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202124"/>
                  </a:solidFill>
                  <a:effectLst/>
                  <a:latin typeface="Google Sans"/>
                </a:rPr>
                <a:t>Appendices. ...</a:t>
              </a:r>
            </a:p>
            <a:p>
              <a:pPr marL="342900" indent="-342900" algn="l">
                <a:buFont typeface="Wingdings" panose="05000000000000000000" pitchFamily="2" charset="2"/>
                <a:buChar char="v"/>
              </a:pPr>
              <a:r>
                <a:rPr lang="en-GB" sz="2400" dirty="0">
                  <a:solidFill>
                    <a:srgbClr val="202124"/>
                  </a:solidFill>
                  <a:latin typeface="Google Sans"/>
                </a:rPr>
                <a:t> </a:t>
              </a:r>
              <a:r>
                <a:rPr lang="en-GB" sz="2400" b="0" i="0" dirty="0">
                  <a:solidFill>
                    <a:srgbClr val="202124"/>
                  </a:solidFill>
                  <a:effectLst/>
                  <a:latin typeface="Google Sans"/>
                </a:rPr>
                <a:t>Citations (References).</a:t>
              </a:r>
            </a:p>
          </p:txBody>
        </p:sp>
        <p:pic>
          <p:nvPicPr>
            <p:cNvPr id="5" name="Picture 4">
              <a:extLst>
                <a:ext uri="{FF2B5EF4-FFF2-40B4-BE49-F238E27FC236}">
                  <a16:creationId xmlns:a16="http://schemas.microsoft.com/office/drawing/2014/main" id="{CFE008D0-8E5E-07E0-A40E-16385C1E5E4C}"/>
                </a:ext>
              </a:extLst>
            </p:cNvPr>
            <p:cNvPicPr>
              <a:picLocks noChangeAspect="1"/>
            </p:cNvPicPr>
            <p:nvPr/>
          </p:nvPicPr>
          <p:blipFill>
            <a:blip r:embed="rId2"/>
            <a:stretch>
              <a:fillRect/>
            </a:stretch>
          </p:blipFill>
          <p:spPr>
            <a:xfrm>
              <a:off x="5404756" y="3418405"/>
              <a:ext cx="4310743" cy="3318298"/>
            </a:xfrm>
            <a:prstGeom prst="rect">
              <a:avLst/>
            </a:prstGeom>
          </p:spPr>
        </p:pic>
      </p:grpSp>
    </p:spTree>
    <p:extLst>
      <p:ext uri="{BB962C8B-B14F-4D97-AF65-F5344CB8AC3E}">
        <p14:creationId xmlns:p14="http://schemas.microsoft.com/office/powerpoint/2010/main" val="94188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36629-B6CC-1EFD-56FB-F9D365081F7E}"/>
              </a:ext>
            </a:extLst>
          </p:cNvPr>
          <p:cNvSpPr txBox="1"/>
          <p:nvPr/>
        </p:nvSpPr>
        <p:spPr>
          <a:xfrm>
            <a:off x="3261633" y="186809"/>
            <a:ext cx="4222296" cy="584775"/>
          </a:xfrm>
          <a:prstGeom prst="rect">
            <a:avLst/>
          </a:prstGeom>
          <a:noFill/>
        </p:spPr>
        <p:txBody>
          <a:bodyPr wrap="square">
            <a:spAutoFit/>
          </a:bodyPr>
          <a:lstStyle/>
          <a:p>
            <a:r>
              <a:rPr lang="en-GB" sz="3200" b="1" i="0" dirty="0">
                <a:solidFill>
                  <a:srgbClr val="202124"/>
                </a:solidFill>
                <a:effectLst/>
                <a:latin typeface="Google Sans"/>
              </a:rPr>
              <a:t>Ethical considerations</a:t>
            </a:r>
            <a:endParaRPr lang="ar-IQ" sz="3200" b="1" dirty="0"/>
          </a:p>
        </p:txBody>
      </p:sp>
      <p:sp>
        <p:nvSpPr>
          <p:cNvPr id="5" name="TextBox 4">
            <a:extLst>
              <a:ext uri="{FF2B5EF4-FFF2-40B4-BE49-F238E27FC236}">
                <a16:creationId xmlns:a16="http://schemas.microsoft.com/office/drawing/2014/main" id="{5EC54775-0C55-71C8-572B-3EB0A4B4E4BC}"/>
              </a:ext>
            </a:extLst>
          </p:cNvPr>
          <p:cNvSpPr txBox="1"/>
          <p:nvPr/>
        </p:nvSpPr>
        <p:spPr>
          <a:xfrm>
            <a:off x="375557" y="856285"/>
            <a:ext cx="9421586" cy="1323439"/>
          </a:xfrm>
          <a:prstGeom prst="rect">
            <a:avLst/>
          </a:prstGeom>
          <a:noFill/>
        </p:spPr>
        <p:txBody>
          <a:bodyPr wrap="square">
            <a:spAutoFit/>
          </a:bodyPr>
          <a:lstStyle/>
          <a:p>
            <a:r>
              <a:rPr lang="en-GB" sz="2000" dirty="0">
                <a:solidFill>
                  <a:srgbClr val="202124"/>
                </a:solidFill>
                <a:latin typeface="Google Sans"/>
              </a:rPr>
              <a:t>Most people learn ethical norms at home, at school, in church, or in other social settings. Although most people acquire their sense of right and wrong during childhood, moral development occurs throughout life, and human beings pass through different stages of growth as they mature.</a:t>
            </a:r>
            <a:endParaRPr lang="ar-IQ" sz="2000" dirty="0">
              <a:solidFill>
                <a:srgbClr val="202124"/>
              </a:solidFill>
              <a:latin typeface="Google Sans"/>
            </a:endParaRPr>
          </a:p>
        </p:txBody>
      </p:sp>
      <p:sp>
        <p:nvSpPr>
          <p:cNvPr id="7" name="TextBox 6">
            <a:extLst>
              <a:ext uri="{FF2B5EF4-FFF2-40B4-BE49-F238E27FC236}">
                <a16:creationId xmlns:a16="http://schemas.microsoft.com/office/drawing/2014/main" id="{A4A034C2-C88A-1FDF-2058-2E71BDA2715D}"/>
              </a:ext>
            </a:extLst>
          </p:cNvPr>
          <p:cNvSpPr txBox="1"/>
          <p:nvPr/>
        </p:nvSpPr>
        <p:spPr>
          <a:xfrm>
            <a:off x="375557" y="2228671"/>
            <a:ext cx="9421585" cy="1600438"/>
          </a:xfrm>
          <a:prstGeom prst="rect">
            <a:avLst/>
          </a:prstGeom>
          <a:noFill/>
        </p:spPr>
        <p:txBody>
          <a:bodyPr wrap="square">
            <a:spAutoFit/>
          </a:bodyPr>
          <a:lstStyle/>
          <a:p>
            <a:pPr algn="l"/>
            <a:r>
              <a:rPr lang="en-GB" sz="2000" dirty="0">
                <a:solidFill>
                  <a:srgbClr val="202124"/>
                </a:solidFill>
                <a:latin typeface="Google Sans"/>
              </a:rPr>
              <a:t>Most societies also have legal rules that govern behaviour, but ethical norms tend to be broader and more informal than laws. Although most societies use laws to enforce widely accepted moral standards and ethical and legal rules, use similar concepts, ethics and law are not the same</a:t>
            </a:r>
            <a:r>
              <a:rPr lang="en-GB" b="0" i="0" dirty="0">
                <a:solidFill>
                  <a:srgbClr val="4C4C4C"/>
                </a:solidFill>
                <a:effectLst/>
                <a:latin typeface="Open Sans" panose="020B0606030504020204" pitchFamily="34" charset="0"/>
              </a:rPr>
              <a:t>.</a:t>
            </a:r>
            <a:r>
              <a:rPr lang="en-GB" sz="1800" b="0" i="0" u="none" strike="noStrike" baseline="0" dirty="0">
                <a:latin typeface="Georgia" panose="02040502050405020303" pitchFamily="18" charset="0"/>
              </a:rPr>
              <a:t> An action may be legal but unethical or illegal but ethical. We can also use ethical concepts and principles to criticise, evaluate, propose, or interpret laws.</a:t>
            </a:r>
            <a:endParaRPr lang="ar-IQ" dirty="0"/>
          </a:p>
        </p:txBody>
      </p:sp>
      <p:pic>
        <p:nvPicPr>
          <p:cNvPr id="9" name="Picture 8">
            <a:extLst>
              <a:ext uri="{FF2B5EF4-FFF2-40B4-BE49-F238E27FC236}">
                <a16:creationId xmlns:a16="http://schemas.microsoft.com/office/drawing/2014/main" id="{2F381964-CC7B-BD9A-D2EB-E6576EB22E1F}"/>
              </a:ext>
            </a:extLst>
          </p:cNvPr>
          <p:cNvPicPr>
            <a:picLocks noChangeAspect="1"/>
          </p:cNvPicPr>
          <p:nvPr/>
        </p:nvPicPr>
        <p:blipFill>
          <a:blip r:embed="rId2"/>
          <a:stretch>
            <a:fillRect/>
          </a:stretch>
        </p:blipFill>
        <p:spPr>
          <a:xfrm>
            <a:off x="2988130" y="3878056"/>
            <a:ext cx="4408714" cy="2864632"/>
          </a:xfrm>
          <a:prstGeom prst="rect">
            <a:avLst/>
          </a:prstGeom>
        </p:spPr>
      </p:pic>
    </p:spTree>
    <p:extLst>
      <p:ext uri="{BB962C8B-B14F-4D97-AF65-F5344CB8AC3E}">
        <p14:creationId xmlns:p14="http://schemas.microsoft.com/office/powerpoint/2010/main" val="202713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BF0606-2472-363E-2A69-97D52E74F18F}"/>
              </a:ext>
            </a:extLst>
          </p:cNvPr>
          <p:cNvSpPr txBox="1"/>
          <p:nvPr/>
        </p:nvSpPr>
        <p:spPr>
          <a:xfrm>
            <a:off x="3528332" y="12501"/>
            <a:ext cx="3354160" cy="584775"/>
          </a:xfrm>
          <a:prstGeom prst="rect">
            <a:avLst/>
          </a:prstGeom>
          <a:noFill/>
        </p:spPr>
        <p:txBody>
          <a:bodyPr wrap="square">
            <a:spAutoFit/>
          </a:bodyPr>
          <a:lstStyle/>
          <a:p>
            <a:pPr fontAlgn="base"/>
            <a:r>
              <a:rPr lang="en-GB" sz="3200" b="1" dirty="0">
                <a:solidFill>
                  <a:srgbClr val="202124"/>
                </a:solidFill>
                <a:latin typeface="Google Sans"/>
              </a:rPr>
              <a:t>Ethical Principles</a:t>
            </a:r>
          </a:p>
        </p:txBody>
      </p:sp>
      <p:grpSp>
        <p:nvGrpSpPr>
          <p:cNvPr id="2" name="Group 1">
            <a:extLst>
              <a:ext uri="{FF2B5EF4-FFF2-40B4-BE49-F238E27FC236}">
                <a16:creationId xmlns:a16="http://schemas.microsoft.com/office/drawing/2014/main" id="{BEAC68F9-85FE-6B7B-357E-4F5A073AF5B0}"/>
              </a:ext>
            </a:extLst>
          </p:cNvPr>
          <p:cNvGrpSpPr/>
          <p:nvPr/>
        </p:nvGrpSpPr>
        <p:grpSpPr>
          <a:xfrm>
            <a:off x="182426" y="634376"/>
            <a:ext cx="9586413" cy="5758260"/>
            <a:chOff x="182426" y="634376"/>
            <a:chExt cx="9586413" cy="5758260"/>
          </a:xfrm>
        </p:grpSpPr>
        <p:pic>
          <p:nvPicPr>
            <p:cNvPr id="7" name="Picture 6">
              <a:extLst>
                <a:ext uri="{FF2B5EF4-FFF2-40B4-BE49-F238E27FC236}">
                  <a16:creationId xmlns:a16="http://schemas.microsoft.com/office/drawing/2014/main" id="{DBB97436-BAD4-8608-08B4-5628C8AA4AF8}"/>
                </a:ext>
              </a:extLst>
            </p:cNvPr>
            <p:cNvPicPr>
              <a:picLocks noChangeAspect="1"/>
            </p:cNvPicPr>
            <p:nvPr/>
          </p:nvPicPr>
          <p:blipFill>
            <a:blip r:embed="rId2"/>
            <a:stretch>
              <a:fillRect/>
            </a:stretch>
          </p:blipFill>
          <p:spPr>
            <a:xfrm>
              <a:off x="278947" y="1319211"/>
              <a:ext cx="9393373" cy="2109789"/>
            </a:xfrm>
            <a:prstGeom prst="rect">
              <a:avLst/>
            </a:prstGeom>
          </p:spPr>
        </p:pic>
        <p:pic>
          <p:nvPicPr>
            <p:cNvPr id="9" name="Picture 8">
              <a:extLst>
                <a:ext uri="{FF2B5EF4-FFF2-40B4-BE49-F238E27FC236}">
                  <a16:creationId xmlns:a16="http://schemas.microsoft.com/office/drawing/2014/main" id="{DC820ECA-977D-FB9D-9724-708D7CC3A2DB}"/>
                </a:ext>
              </a:extLst>
            </p:cNvPr>
            <p:cNvPicPr>
              <a:picLocks noChangeAspect="1"/>
            </p:cNvPicPr>
            <p:nvPr/>
          </p:nvPicPr>
          <p:blipFill>
            <a:blip r:embed="rId3"/>
            <a:stretch>
              <a:fillRect/>
            </a:stretch>
          </p:blipFill>
          <p:spPr>
            <a:xfrm>
              <a:off x="182426" y="4021727"/>
              <a:ext cx="9586413" cy="2370909"/>
            </a:xfrm>
            <a:prstGeom prst="rect">
              <a:avLst/>
            </a:prstGeom>
          </p:spPr>
        </p:pic>
        <p:sp>
          <p:nvSpPr>
            <p:cNvPr id="10" name="TextBox 9">
              <a:extLst>
                <a:ext uri="{FF2B5EF4-FFF2-40B4-BE49-F238E27FC236}">
                  <a16:creationId xmlns:a16="http://schemas.microsoft.com/office/drawing/2014/main" id="{0B5C9BB4-1E34-EF9A-D967-E4DE0CA70A5D}"/>
                </a:ext>
              </a:extLst>
            </p:cNvPr>
            <p:cNvSpPr txBox="1"/>
            <p:nvPr/>
          </p:nvSpPr>
          <p:spPr>
            <a:xfrm>
              <a:off x="210908" y="634376"/>
              <a:ext cx="9393373" cy="584775"/>
            </a:xfrm>
            <a:prstGeom prst="rect">
              <a:avLst/>
            </a:prstGeom>
            <a:noFill/>
          </p:spPr>
          <p:txBody>
            <a:bodyPr wrap="square">
              <a:spAutoFit/>
            </a:bodyPr>
            <a:lstStyle/>
            <a:p>
              <a:pPr fontAlgn="base"/>
              <a:r>
                <a:rPr lang="en-GB" sz="1600" b="1" dirty="0">
                  <a:solidFill>
                    <a:srgbClr val="202124"/>
                  </a:solidFill>
                  <a:latin typeface="Google Sans"/>
                </a:rPr>
                <a:t>Adapted from </a:t>
              </a:r>
              <a:r>
                <a:rPr lang="en-GB" sz="1600" b="1" dirty="0" err="1">
                  <a:solidFill>
                    <a:srgbClr val="202124"/>
                  </a:solidFill>
                  <a:latin typeface="Google Sans"/>
                </a:rPr>
                <a:t>Shamoo</a:t>
              </a:r>
              <a:r>
                <a:rPr lang="en-GB" sz="1600" b="1" dirty="0">
                  <a:solidFill>
                    <a:srgbClr val="202124"/>
                  </a:solidFill>
                  <a:latin typeface="Google Sans"/>
                </a:rPr>
                <a:t> A. and Resnik D. 2015. Responsible Conduct of Research, 3rd ed. (New York: Oxford University Press).</a:t>
              </a:r>
            </a:p>
          </p:txBody>
        </p:sp>
      </p:grpSp>
    </p:spTree>
    <p:extLst>
      <p:ext uri="{BB962C8B-B14F-4D97-AF65-F5344CB8AC3E}">
        <p14:creationId xmlns:p14="http://schemas.microsoft.com/office/powerpoint/2010/main" val="41640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739CC9-E0C0-5A0E-D355-D450BE4C2679}"/>
              </a:ext>
            </a:extLst>
          </p:cNvPr>
          <p:cNvGrpSpPr/>
          <p:nvPr/>
        </p:nvGrpSpPr>
        <p:grpSpPr>
          <a:xfrm>
            <a:off x="167367" y="389164"/>
            <a:ext cx="9221562" cy="5710918"/>
            <a:chOff x="167367" y="389164"/>
            <a:chExt cx="9221562" cy="5710918"/>
          </a:xfrm>
        </p:grpSpPr>
        <p:pic>
          <p:nvPicPr>
            <p:cNvPr id="5" name="Picture 4">
              <a:extLst>
                <a:ext uri="{FF2B5EF4-FFF2-40B4-BE49-F238E27FC236}">
                  <a16:creationId xmlns:a16="http://schemas.microsoft.com/office/drawing/2014/main" id="{72E90C23-EAA9-37F9-98AF-E6B9A46322BF}"/>
                </a:ext>
              </a:extLst>
            </p:cNvPr>
            <p:cNvPicPr>
              <a:picLocks noChangeAspect="1"/>
            </p:cNvPicPr>
            <p:nvPr/>
          </p:nvPicPr>
          <p:blipFill>
            <a:blip r:embed="rId2"/>
            <a:stretch>
              <a:fillRect/>
            </a:stretch>
          </p:blipFill>
          <p:spPr>
            <a:xfrm>
              <a:off x="167368" y="389164"/>
              <a:ext cx="9221561" cy="2552700"/>
            </a:xfrm>
            <a:prstGeom prst="rect">
              <a:avLst/>
            </a:prstGeom>
          </p:spPr>
        </p:pic>
        <p:pic>
          <p:nvPicPr>
            <p:cNvPr id="7" name="Picture 6">
              <a:extLst>
                <a:ext uri="{FF2B5EF4-FFF2-40B4-BE49-F238E27FC236}">
                  <a16:creationId xmlns:a16="http://schemas.microsoft.com/office/drawing/2014/main" id="{B1B22D43-9467-7750-4033-209A58EE654B}"/>
                </a:ext>
              </a:extLst>
            </p:cNvPr>
            <p:cNvPicPr>
              <a:picLocks noChangeAspect="1"/>
            </p:cNvPicPr>
            <p:nvPr/>
          </p:nvPicPr>
          <p:blipFill>
            <a:blip r:embed="rId3"/>
            <a:stretch>
              <a:fillRect/>
            </a:stretch>
          </p:blipFill>
          <p:spPr>
            <a:xfrm>
              <a:off x="167367" y="3680732"/>
              <a:ext cx="9221561" cy="2419350"/>
            </a:xfrm>
            <a:prstGeom prst="rect">
              <a:avLst/>
            </a:prstGeom>
          </p:spPr>
        </p:pic>
      </p:grpSp>
    </p:spTree>
    <p:extLst>
      <p:ext uri="{BB962C8B-B14F-4D97-AF65-F5344CB8AC3E}">
        <p14:creationId xmlns:p14="http://schemas.microsoft.com/office/powerpoint/2010/main" val="329379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A4D676-4C6D-47A4-C4EF-9EF1F6FFADBA}"/>
              </a:ext>
            </a:extLst>
          </p:cNvPr>
          <p:cNvGrpSpPr/>
          <p:nvPr/>
        </p:nvGrpSpPr>
        <p:grpSpPr>
          <a:xfrm>
            <a:off x="138793" y="195261"/>
            <a:ext cx="9184821" cy="5677581"/>
            <a:chOff x="138793" y="195261"/>
            <a:chExt cx="9184821" cy="5677581"/>
          </a:xfrm>
        </p:grpSpPr>
        <p:pic>
          <p:nvPicPr>
            <p:cNvPr id="5" name="Picture 4">
              <a:extLst>
                <a:ext uri="{FF2B5EF4-FFF2-40B4-BE49-F238E27FC236}">
                  <a16:creationId xmlns:a16="http://schemas.microsoft.com/office/drawing/2014/main" id="{FBBFE35C-5C92-919F-1032-9B222D0DA99E}"/>
                </a:ext>
              </a:extLst>
            </p:cNvPr>
            <p:cNvPicPr>
              <a:picLocks noChangeAspect="1"/>
            </p:cNvPicPr>
            <p:nvPr/>
          </p:nvPicPr>
          <p:blipFill>
            <a:blip r:embed="rId2"/>
            <a:stretch>
              <a:fillRect/>
            </a:stretch>
          </p:blipFill>
          <p:spPr>
            <a:xfrm>
              <a:off x="138793" y="195261"/>
              <a:ext cx="9184821" cy="2581275"/>
            </a:xfrm>
            <a:prstGeom prst="rect">
              <a:avLst/>
            </a:prstGeom>
          </p:spPr>
        </p:pic>
        <p:pic>
          <p:nvPicPr>
            <p:cNvPr id="7" name="Picture 6">
              <a:extLst>
                <a:ext uri="{FF2B5EF4-FFF2-40B4-BE49-F238E27FC236}">
                  <a16:creationId xmlns:a16="http://schemas.microsoft.com/office/drawing/2014/main" id="{ECB6D637-3A69-56B4-CE6A-34E95A192CA3}"/>
                </a:ext>
              </a:extLst>
            </p:cNvPr>
            <p:cNvPicPr>
              <a:picLocks noChangeAspect="1"/>
            </p:cNvPicPr>
            <p:nvPr/>
          </p:nvPicPr>
          <p:blipFill>
            <a:blip r:embed="rId3"/>
            <a:stretch>
              <a:fillRect/>
            </a:stretch>
          </p:blipFill>
          <p:spPr>
            <a:xfrm>
              <a:off x="138793" y="3320142"/>
              <a:ext cx="9184821" cy="2552700"/>
            </a:xfrm>
            <a:prstGeom prst="rect">
              <a:avLst/>
            </a:prstGeom>
          </p:spPr>
        </p:pic>
      </p:grpSp>
    </p:spTree>
    <p:extLst>
      <p:ext uri="{BB962C8B-B14F-4D97-AF65-F5344CB8AC3E}">
        <p14:creationId xmlns:p14="http://schemas.microsoft.com/office/powerpoint/2010/main" val="201588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4C0355-0DA0-D444-77DB-939DA9A78982}"/>
              </a:ext>
            </a:extLst>
          </p:cNvPr>
          <p:cNvGrpSpPr/>
          <p:nvPr/>
        </p:nvGrpSpPr>
        <p:grpSpPr>
          <a:xfrm>
            <a:off x="97290" y="284388"/>
            <a:ext cx="9442950" cy="5382125"/>
            <a:chOff x="97290" y="284388"/>
            <a:chExt cx="9442950" cy="5382125"/>
          </a:xfrm>
        </p:grpSpPr>
        <p:pic>
          <p:nvPicPr>
            <p:cNvPr id="5" name="Picture 4">
              <a:extLst>
                <a:ext uri="{FF2B5EF4-FFF2-40B4-BE49-F238E27FC236}">
                  <a16:creationId xmlns:a16="http://schemas.microsoft.com/office/drawing/2014/main" id="{37174A37-3262-B8B2-4CFB-69E7593722AD}"/>
                </a:ext>
              </a:extLst>
            </p:cNvPr>
            <p:cNvPicPr>
              <a:picLocks noChangeAspect="1"/>
            </p:cNvPicPr>
            <p:nvPr/>
          </p:nvPicPr>
          <p:blipFill>
            <a:blip r:embed="rId2"/>
            <a:stretch>
              <a:fillRect/>
            </a:stretch>
          </p:blipFill>
          <p:spPr>
            <a:xfrm>
              <a:off x="97290" y="284388"/>
              <a:ext cx="9442950" cy="2533650"/>
            </a:xfrm>
            <a:prstGeom prst="rect">
              <a:avLst/>
            </a:prstGeom>
          </p:spPr>
        </p:pic>
        <p:pic>
          <p:nvPicPr>
            <p:cNvPr id="7" name="Picture 6">
              <a:extLst>
                <a:ext uri="{FF2B5EF4-FFF2-40B4-BE49-F238E27FC236}">
                  <a16:creationId xmlns:a16="http://schemas.microsoft.com/office/drawing/2014/main" id="{68900E8A-0083-9738-78B6-8AB757489060}"/>
                </a:ext>
              </a:extLst>
            </p:cNvPr>
            <p:cNvPicPr>
              <a:picLocks noChangeAspect="1"/>
            </p:cNvPicPr>
            <p:nvPr/>
          </p:nvPicPr>
          <p:blipFill>
            <a:blip r:embed="rId3"/>
            <a:stretch>
              <a:fillRect/>
            </a:stretch>
          </p:blipFill>
          <p:spPr>
            <a:xfrm>
              <a:off x="97290" y="3313838"/>
              <a:ext cx="9442950" cy="2352675"/>
            </a:xfrm>
            <a:prstGeom prst="rect">
              <a:avLst/>
            </a:prstGeom>
          </p:spPr>
        </p:pic>
      </p:grpSp>
    </p:spTree>
    <p:extLst>
      <p:ext uri="{BB962C8B-B14F-4D97-AF65-F5344CB8AC3E}">
        <p14:creationId xmlns:p14="http://schemas.microsoft.com/office/powerpoint/2010/main" val="191867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1DACF9-6EF3-A17C-4F53-EA63E5C9F0E3}"/>
              </a:ext>
            </a:extLst>
          </p:cNvPr>
          <p:cNvGrpSpPr/>
          <p:nvPr/>
        </p:nvGrpSpPr>
        <p:grpSpPr>
          <a:xfrm>
            <a:off x="127907" y="341539"/>
            <a:ext cx="9938657" cy="5504090"/>
            <a:chOff x="127907" y="341539"/>
            <a:chExt cx="9938657" cy="5504090"/>
          </a:xfrm>
        </p:grpSpPr>
        <p:pic>
          <p:nvPicPr>
            <p:cNvPr id="5" name="Picture 4">
              <a:extLst>
                <a:ext uri="{FF2B5EF4-FFF2-40B4-BE49-F238E27FC236}">
                  <a16:creationId xmlns:a16="http://schemas.microsoft.com/office/drawing/2014/main" id="{E4F0AFB3-72CF-A5F4-E7AF-CE4C5CD7471B}"/>
                </a:ext>
              </a:extLst>
            </p:cNvPr>
            <p:cNvPicPr>
              <a:picLocks noChangeAspect="1"/>
            </p:cNvPicPr>
            <p:nvPr/>
          </p:nvPicPr>
          <p:blipFill>
            <a:blip r:embed="rId2"/>
            <a:stretch>
              <a:fillRect/>
            </a:stretch>
          </p:blipFill>
          <p:spPr>
            <a:xfrm>
              <a:off x="127907" y="341539"/>
              <a:ext cx="9554936" cy="2647950"/>
            </a:xfrm>
            <a:prstGeom prst="rect">
              <a:avLst/>
            </a:prstGeom>
          </p:spPr>
        </p:pic>
        <p:pic>
          <p:nvPicPr>
            <p:cNvPr id="7" name="Picture 6">
              <a:extLst>
                <a:ext uri="{FF2B5EF4-FFF2-40B4-BE49-F238E27FC236}">
                  <a16:creationId xmlns:a16="http://schemas.microsoft.com/office/drawing/2014/main" id="{C767A532-385D-8657-DB1D-740E982CC83D}"/>
                </a:ext>
              </a:extLst>
            </p:cNvPr>
            <p:cNvPicPr>
              <a:picLocks noChangeAspect="1"/>
            </p:cNvPicPr>
            <p:nvPr/>
          </p:nvPicPr>
          <p:blipFill>
            <a:blip r:embed="rId3"/>
            <a:stretch>
              <a:fillRect/>
            </a:stretch>
          </p:blipFill>
          <p:spPr>
            <a:xfrm>
              <a:off x="127907" y="3331029"/>
              <a:ext cx="9938657" cy="2514600"/>
            </a:xfrm>
            <a:prstGeom prst="rect">
              <a:avLst/>
            </a:prstGeom>
          </p:spPr>
        </p:pic>
      </p:grpSp>
    </p:spTree>
    <p:extLst>
      <p:ext uri="{BB962C8B-B14F-4D97-AF65-F5344CB8AC3E}">
        <p14:creationId xmlns:p14="http://schemas.microsoft.com/office/powerpoint/2010/main" val="32951225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790</TotalTime>
  <Words>591</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Georgia</vt:lpstr>
      <vt:lpstr>Google Sans</vt:lpstr>
      <vt:lpstr>Matura MT Script Capitals</vt:lpstr>
      <vt:lpstr>Open Sans</vt:lpstr>
      <vt:lpstr>Times New Roman</vt:lpstr>
      <vt:lpstr>Trebuchet MS</vt:lpstr>
      <vt:lpstr>Wingdings</vt:lpstr>
      <vt:lpstr>Wingdings 3</vt:lpstr>
      <vt:lpstr>Facet</vt:lpstr>
      <vt:lpstr>PowerPoint Presentation</vt:lpstr>
      <vt:lpstr>PowerPoint Presentation</vt:lpstr>
      <vt:lpstr>CONTENTS OF A RESEARCH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ANALYSIS</dc:title>
  <dc:creator>Ali Al-Zughaibi</dc:creator>
  <cp:lastModifiedBy>Ali Al-Zughaibi</cp:lastModifiedBy>
  <cp:revision>100</cp:revision>
  <dcterms:created xsi:type="dcterms:W3CDTF">2019-10-01T19:13:51Z</dcterms:created>
  <dcterms:modified xsi:type="dcterms:W3CDTF">2026-03-01T06:33:10Z</dcterms:modified>
</cp:coreProperties>
</file>