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18288000" cy="10287000"/>
  <p:notesSz cx="6858000" cy="9144000"/>
  <p:embeddedFontLst>
    <p:embeddedFont>
      <p:font typeface="Adigiana Toybox Bold"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827"/>
    <a:srgbClr val="F58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47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jp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jpg"/><Relationship Id="rId5" Type="http://schemas.openxmlformats.org/officeDocument/2006/relationships/image" Target="../media/image9.svg"/><Relationship Id="rId10" Type="http://schemas.openxmlformats.org/officeDocument/2006/relationships/image" Target="../media/image15.jp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0.jpeg"/><Relationship Id="rId5" Type="http://schemas.openxmlformats.org/officeDocument/2006/relationships/image" Target="../media/image9.svg"/><Relationship Id="rId10" Type="http://schemas.openxmlformats.org/officeDocument/2006/relationships/image" Target="../media/image19.jp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rot="-615336">
            <a:off x="-386134" y="6908501"/>
            <a:ext cx="3317690" cy="3754105"/>
          </a:xfrm>
          <a:custGeom>
            <a:avLst/>
            <a:gdLst/>
            <a:ahLst/>
            <a:cxnLst/>
            <a:rect l="l" t="t" r="r" b="b"/>
            <a:pathLst>
              <a:path w="3317690" h="3754105">
                <a:moveTo>
                  <a:pt x="0" y="0"/>
                </a:moveTo>
                <a:lnTo>
                  <a:pt x="3317690" y="0"/>
                </a:lnTo>
                <a:lnTo>
                  <a:pt x="3317690" y="3754105"/>
                </a:lnTo>
                <a:lnTo>
                  <a:pt x="0" y="3754105"/>
                </a:lnTo>
                <a:lnTo>
                  <a:pt x="0" y="0"/>
                </a:lnTo>
                <a:close/>
              </a:path>
            </a:pathLst>
          </a:custGeom>
          <a:blipFill>
            <a:blip r:embed="rId2"/>
            <a:stretch>
              <a:fillRect/>
            </a:stretch>
          </a:blipFill>
        </p:spPr>
      </p:sp>
      <p:sp>
        <p:nvSpPr>
          <p:cNvPr id="3" name="Freeform 3"/>
          <p:cNvSpPr/>
          <p:nvPr/>
        </p:nvSpPr>
        <p:spPr>
          <a:xfrm rot="978841">
            <a:off x="172099" y="618215"/>
            <a:ext cx="3211712" cy="2308418"/>
          </a:xfrm>
          <a:custGeom>
            <a:avLst/>
            <a:gdLst/>
            <a:ahLst/>
            <a:cxnLst/>
            <a:rect l="l" t="t" r="r" b="b"/>
            <a:pathLst>
              <a:path w="3211712" h="2308418">
                <a:moveTo>
                  <a:pt x="0" y="0"/>
                </a:moveTo>
                <a:lnTo>
                  <a:pt x="3211712" y="0"/>
                </a:lnTo>
                <a:lnTo>
                  <a:pt x="3211712" y="2308419"/>
                </a:lnTo>
                <a:lnTo>
                  <a:pt x="0" y="2308419"/>
                </a:lnTo>
                <a:lnTo>
                  <a:pt x="0" y="0"/>
                </a:lnTo>
                <a:close/>
              </a:path>
            </a:pathLst>
          </a:custGeom>
          <a:blipFill>
            <a:blip r:embed="rId3"/>
            <a:stretch>
              <a:fillRect/>
            </a:stretch>
          </a:blipFill>
        </p:spPr>
      </p:sp>
      <p:sp>
        <p:nvSpPr>
          <p:cNvPr id="4" name="Freeform 4"/>
          <p:cNvSpPr/>
          <p:nvPr/>
        </p:nvSpPr>
        <p:spPr>
          <a:xfrm rot="-990928">
            <a:off x="14901892" y="613946"/>
            <a:ext cx="3211712" cy="2308418"/>
          </a:xfrm>
          <a:custGeom>
            <a:avLst/>
            <a:gdLst/>
            <a:ahLst/>
            <a:cxnLst/>
            <a:rect l="l" t="t" r="r" b="b"/>
            <a:pathLst>
              <a:path w="3211712" h="2308418">
                <a:moveTo>
                  <a:pt x="0" y="0"/>
                </a:moveTo>
                <a:lnTo>
                  <a:pt x="3211712" y="0"/>
                </a:lnTo>
                <a:lnTo>
                  <a:pt x="3211712" y="2308418"/>
                </a:lnTo>
                <a:lnTo>
                  <a:pt x="0" y="2308418"/>
                </a:lnTo>
                <a:lnTo>
                  <a:pt x="0" y="0"/>
                </a:lnTo>
                <a:close/>
              </a:path>
            </a:pathLst>
          </a:custGeom>
          <a:blipFill>
            <a:blip r:embed="rId3"/>
            <a:stretch>
              <a:fillRect/>
            </a:stretch>
          </a:blipFill>
        </p:spPr>
      </p:sp>
      <p:sp>
        <p:nvSpPr>
          <p:cNvPr id="5" name="Freeform 5"/>
          <p:cNvSpPr/>
          <p:nvPr/>
        </p:nvSpPr>
        <p:spPr>
          <a:xfrm>
            <a:off x="-546937" y="4205815"/>
            <a:ext cx="2326040" cy="1875370"/>
          </a:xfrm>
          <a:custGeom>
            <a:avLst/>
            <a:gdLst/>
            <a:ahLst/>
            <a:cxnLst/>
            <a:rect l="l" t="t" r="r" b="b"/>
            <a:pathLst>
              <a:path w="2326040" h="1875370">
                <a:moveTo>
                  <a:pt x="0" y="0"/>
                </a:moveTo>
                <a:lnTo>
                  <a:pt x="2326040" y="0"/>
                </a:lnTo>
                <a:lnTo>
                  <a:pt x="2326040" y="1875370"/>
                </a:lnTo>
                <a:lnTo>
                  <a:pt x="0" y="1875370"/>
                </a:lnTo>
                <a:lnTo>
                  <a:pt x="0" y="0"/>
                </a:lnTo>
                <a:close/>
              </a:path>
            </a:pathLst>
          </a:custGeom>
          <a:blipFill>
            <a:blip r:embed="rId4"/>
            <a:stretch>
              <a:fillRect/>
            </a:stretch>
          </a:blipFill>
        </p:spPr>
      </p:sp>
      <p:sp>
        <p:nvSpPr>
          <p:cNvPr id="6" name="Freeform 6"/>
          <p:cNvSpPr/>
          <p:nvPr/>
        </p:nvSpPr>
        <p:spPr>
          <a:xfrm>
            <a:off x="16508897" y="4205815"/>
            <a:ext cx="2326040" cy="1875370"/>
          </a:xfrm>
          <a:custGeom>
            <a:avLst/>
            <a:gdLst/>
            <a:ahLst/>
            <a:cxnLst/>
            <a:rect l="l" t="t" r="r" b="b"/>
            <a:pathLst>
              <a:path w="2326040" h="1875370">
                <a:moveTo>
                  <a:pt x="0" y="0"/>
                </a:moveTo>
                <a:lnTo>
                  <a:pt x="2326040" y="0"/>
                </a:lnTo>
                <a:lnTo>
                  <a:pt x="2326040" y="1875370"/>
                </a:lnTo>
                <a:lnTo>
                  <a:pt x="0" y="1875370"/>
                </a:lnTo>
                <a:lnTo>
                  <a:pt x="0" y="0"/>
                </a:lnTo>
                <a:close/>
              </a:path>
            </a:pathLst>
          </a:custGeom>
          <a:blipFill>
            <a:blip r:embed="rId4"/>
            <a:stretch>
              <a:fillRect/>
            </a:stretch>
          </a:blipFill>
        </p:spPr>
      </p:sp>
      <p:sp>
        <p:nvSpPr>
          <p:cNvPr id="7" name="Freeform 7"/>
          <p:cNvSpPr/>
          <p:nvPr/>
        </p:nvSpPr>
        <p:spPr>
          <a:xfrm rot="304605" flipH="1">
            <a:off x="15357653" y="6782578"/>
            <a:ext cx="3317690" cy="3754105"/>
          </a:xfrm>
          <a:custGeom>
            <a:avLst/>
            <a:gdLst/>
            <a:ahLst/>
            <a:cxnLst/>
            <a:rect l="l" t="t" r="r" b="b"/>
            <a:pathLst>
              <a:path w="3317690" h="3754105">
                <a:moveTo>
                  <a:pt x="3317691" y="0"/>
                </a:moveTo>
                <a:lnTo>
                  <a:pt x="0" y="0"/>
                </a:lnTo>
                <a:lnTo>
                  <a:pt x="0" y="3754105"/>
                </a:lnTo>
                <a:lnTo>
                  <a:pt x="3317691" y="3754105"/>
                </a:lnTo>
                <a:lnTo>
                  <a:pt x="3317691" y="0"/>
                </a:lnTo>
                <a:close/>
              </a:path>
            </a:pathLst>
          </a:custGeom>
          <a:blipFill>
            <a:blip r:embed="rId2"/>
            <a:stretch>
              <a:fillRect/>
            </a:stretch>
          </a:blipFill>
        </p:spPr>
      </p:sp>
      <p:sp>
        <p:nvSpPr>
          <p:cNvPr id="8" name="Freeform 8"/>
          <p:cNvSpPr/>
          <p:nvPr/>
        </p:nvSpPr>
        <p:spPr>
          <a:xfrm>
            <a:off x="3485241" y="8659630"/>
            <a:ext cx="1172145" cy="1890557"/>
          </a:xfrm>
          <a:custGeom>
            <a:avLst/>
            <a:gdLst/>
            <a:ahLst/>
            <a:cxnLst/>
            <a:rect l="l" t="t" r="r" b="b"/>
            <a:pathLst>
              <a:path w="1172145" h="1890557">
                <a:moveTo>
                  <a:pt x="0" y="0"/>
                </a:moveTo>
                <a:lnTo>
                  <a:pt x="1172145" y="0"/>
                </a:lnTo>
                <a:lnTo>
                  <a:pt x="1172145" y="1890558"/>
                </a:lnTo>
                <a:lnTo>
                  <a:pt x="0" y="1890558"/>
                </a:lnTo>
                <a:lnTo>
                  <a:pt x="0" y="0"/>
                </a:lnTo>
                <a:close/>
              </a:path>
            </a:pathLst>
          </a:custGeom>
          <a:blipFill>
            <a:blip r:embed="rId5"/>
            <a:stretch>
              <a:fillRect/>
            </a:stretch>
          </a:blipFill>
        </p:spPr>
      </p:sp>
      <p:sp>
        <p:nvSpPr>
          <p:cNvPr id="9" name="Freeform 9"/>
          <p:cNvSpPr/>
          <p:nvPr/>
        </p:nvSpPr>
        <p:spPr>
          <a:xfrm>
            <a:off x="13630614" y="8659630"/>
            <a:ext cx="1172145" cy="1890557"/>
          </a:xfrm>
          <a:custGeom>
            <a:avLst/>
            <a:gdLst/>
            <a:ahLst/>
            <a:cxnLst/>
            <a:rect l="l" t="t" r="r" b="b"/>
            <a:pathLst>
              <a:path w="1172145" h="1890557">
                <a:moveTo>
                  <a:pt x="0" y="0"/>
                </a:moveTo>
                <a:lnTo>
                  <a:pt x="1172145" y="0"/>
                </a:lnTo>
                <a:lnTo>
                  <a:pt x="1172145" y="1890558"/>
                </a:lnTo>
                <a:lnTo>
                  <a:pt x="0" y="1890558"/>
                </a:lnTo>
                <a:lnTo>
                  <a:pt x="0" y="0"/>
                </a:lnTo>
                <a:close/>
              </a:path>
            </a:pathLst>
          </a:custGeom>
          <a:blipFill>
            <a:blip r:embed="rId5"/>
            <a:stretch>
              <a:fillRect/>
            </a:stretch>
          </a:blipFill>
        </p:spPr>
      </p:sp>
      <p:sp>
        <p:nvSpPr>
          <p:cNvPr id="10" name="Freeform 10"/>
          <p:cNvSpPr/>
          <p:nvPr/>
        </p:nvSpPr>
        <p:spPr>
          <a:xfrm rot="1244360">
            <a:off x="3729464" y="-135642"/>
            <a:ext cx="1852967" cy="1660722"/>
          </a:xfrm>
          <a:custGeom>
            <a:avLst/>
            <a:gdLst/>
            <a:ahLst/>
            <a:cxnLst/>
            <a:rect l="l" t="t" r="r" b="b"/>
            <a:pathLst>
              <a:path w="1852967" h="1660722">
                <a:moveTo>
                  <a:pt x="0" y="0"/>
                </a:moveTo>
                <a:lnTo>
                  <a:pt x="1852968" y="0"/>
                </a:lnTo>
                <a:lnTo>
                  <a:pt x="1852968" y="1660721"/>
                </a:lnTo>
                <a:lnTo>
                  <a:pt x="0" y="1660721"/>
                </a:lnTo>
                <a:lnTo>
                  <a:pt x="0" y="0"/>
                </a:lnTo>
                <a:close/>
              </a:path>
            </a:pathLst>
          </a:custGeom>
          <a:blipFill>
            <a:blip r:embed="rId6"/>
            <a:stretch>
              <a:fillRect/>
            </a:stretch>
          </a:blipFill>
        </p:spPr>
      </p:sp>
      <p:sp>
        <p:nvSpPr>
          <p:cNvPr id="11" name="Freeform 11"/>
          <p:cNvSpPr/>
          <p:nvPr/>
        </p:nvSpPr>
        <p:spPr>
          <a:xfrm rot="-820284" flipH="1">
            <a:off x="12769570" y="-135642"/>
            <a:ext cx="1852967" cy="1660722"/>
          </a:xfrm>
          <a:custGeom>
            <a:avLst/>
            <a:gdLst/>
            <a:ahLst/>
            <a:cxnLst/>
            <a:rect l="l" t="t" r="r" b="b"/>
            <a:pathLst>
              <a:path w="1852967" h="1660722">
                <a:moveTo>
                  <a:pt x="1852967" y="0"/>
                </a:moveTo>
                <a:lnTo>
                  <a:pt x="0" y="0"/>
                </a:lnTo>
                <a:lnTo>
                  <a:pt x="0" y="1660721"/>
                </a:lnTo>
                <a:lnTo>
                  <a:pt x="1852967" y="1660721"/>
                </a:lnTo>
                <a:lnTo>
                  <a:pt x="1852967" y="0"/>
                </a:lnTo>
                <a:close/>
              </a:path>
            </a:pathLst>
          </a:custGeom>
          <a:blipFill>
            <a:blip r:embed="rId6"/>
            <a:stretch>
              <a:fillRect/>
            </a:stretch>
          </a:blipFill>
        </p:spPr>
      </p:sp>
      <p:sp>
        <p:nvSpPr>
          <p:cNvPr id="14" name="TextBox 14"/>
          <p:cNvSpPr txBox="1"/>
          <p:nvPr/>
        </p:nvSpPr>
        <p:spPr>
          <a:xfrm>
            <a:off x="3858453" y="3443658"/>
            <a:ext cx="10571094" cy="2564998"/>
          </a:xfrm>
          <a:prstGeom prst="rect">
            <a:avLst/>
          </a:prstGeom>
        </p:spPr>
        <p:txBody>
          <a:bodyPr lIns="0" tIns="0" rIns="0" bIns="0" rtlCol="0" anchor="t">
            <a:spAutoFit/>
          </a:bodyPr>
          <a:lstStyle/>
          <a:p>
            <a:pPr algn="ctr">
              <a:lnSpc>
                <a:spcPts val="6549"/>
              </a:lnSpc>
            </a:pPr>
            <a:r>
              <a:rPr lang="ar-IQ" sz="8800" b="1" dirty="0">
                <a:solidFill>
                  <a:srgbClr val="A85234"/>
                </a:solidFill>
                <a:latin typeface="Adigiana Toybox Bold"/>
                <a:ea typeface="Adigiana Toybox Bold"/>
                <a:cs typeface="Adigiana Toybox Bold"/>
                <a:sym typeface="Adigiana Toybox Bold"/>
              </a:rPr>
              <a:t>العلاقات التكافلية بين المشروم و النبات في التكامل البيئي</a:t>
            </a:r>
            <a:endParaRPr lang="en-US" sz="8800" b="1" dirty="0">
              <a:solidFill>
                <a:srgbClr val="A85234"/>
              </a:solidFill>
              <a:latin typeface="Adigiana Toybox Bold"/>
              <a:ea typeface="Adigiana Toybox Bold"/>
              <a:cs typeface="Adigiana Toybox Bold"/>
              <a:sym typeface="Adigiana Toybox Bold"/>
            </a:endParaRPr>
          </a:p>
        </p:txBody>
      </p:sp>
      <p:sp>
        <p:nvSpPr>
          <p:cNvPr id="15" name="TextBox 14">
            <a:extLst>
              <a:ext uri="{FF2B5EF4-FFF2-40B4-BE49-F238E27FC236}">
                <a16:creationId xmlns:a16="http://schemas.microsoft.com/office/drawing/2014/main" id="{D2DAEF67-F44E-428D-B5E6-C86B3BC2D3CB}"/>
              </a:ext>
            </a:extLst>
          </p:cNvPr>
          <p:cNvSpPr txBox="1"/>
          <p:nvPr/>
        </p:nvSpPr>
        <p:spPr>
          <a:xfrm>
            <a:off x="6513551" y="7201078"/>
            <a:ext cx="5410200" cy="1569660"/>
          </a:xfrm>
          <a:prstGeom prst="rect">
            <a:avLst/>
          </a:prstGeom>
          <a:noFill/>
        </p:spPr>
        <p:txBody>
          <a:bodyPr wrap="square" rtlCol="1">
            <a:spAutoFit/>
          </a:bodyPr>
          <a:lstStyle/>
          <a:p>
            <a:pPr algn="ctr"/>
            <a:r>
              <a:rPr lang="ar-IQ" sz="3200" dirty="0">
                <a:solidFill>
                  <a:srgbClr val="B08827"/>
                </a:solidFill>
              </a:rPr>
              <a:t>أ.م.د. خنساء رشيد مجيد</a:t>
            </a:r>
          </a:p>
          <a:p>
            <a:pPr algn="ctr"/>
            <a:r>
              <a:rPr lang="ar-IQ" sz="3200" dirty="0">
                <a:solidFill>
                  <a:srgbClr val="B08827"/>
                </a:solidFill>
              </a:rPr>
              <a:t>م.م. زينب غازي صادق</a:t>
            </a:r>
          </a:p>
          <a:p>
            <a:pPr algn="ctr"/>
            <a:r>
              <a:rPr lang="ar-IQ" sz="3200" dirty="0">
                <a:solidFill>
                  <a:srgbClr val="B08827"/>
                </a:solidFill>
              </a:rPr>
              <a:t>م.م.سارة جمال جليل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3">
            <a:extLst>
              <a:ext uri="{FF2B5EF4-FFF2-40B4-BE49-F238E27FC236}">
                <a16:creationId xmlns:a16="http://schemas.microsoft.com/office/drawing/2014/main" id="{DE0974E6-E482-4FE5-991E-804752AFB935}"/>
              </a:ext>
            </a:extLst>
          </p:cNvPr>
          <p:cNvSpPr txBox="1"/>
          <p:nvPr/>
        </p:nvSpPr>
        <p:spPr>
          <a:xfrm>
            <a:off x="2438399" y="5820334"/>
            <a:ext cx="13429735" cy="2554545"/>
          </a:xfrm>
          <a:prstGeom prst="rect">
            <a:avLst/>
          </a:prstGeom>
          <a:noFill/>
        </p:spPr>
        <p:txBody>
          <a:bodyPr wrap="square" rtlCol="1">
            <a:spAutoFit/>
          </a:bodyPr>
          <a:lstStyle/>
          <a:p>
            <a:pPr marL="571500" indent="-571500" algn="r" rtl="1">
              <a:buFont typeface="Arial" panose="020B0604020202020204" pitchFamily="34" charset="0"/>
              <a:buChar char="•"/>
            </a:pPr>
            <a:r>
              <a:rPr lang="ar-IQ" sz="4000" b="1" dirty="0"/>
              <a:t>رغم الأهمية البيئية للفطريات الميكورايزية في تحسين نمو النباتات وزيادة قدرتها على تحمل الجفاف وفقر التربة، إلا أن دراسة هذه العلاقات في النباتات البرية المحلية ما تزال محدودة، خصوصًا في البيئات الجافة وشبه الجافة مثل العراق.</a:t>
            </a:r>
          </a:p>
        </p:txBody>
      </p:sp>
      <p:sp>
        <p:nvSpPr>
          <p:cNvPr id="15" name="TextBox 14">
            <a:extLst>
              <a:ext uri="{FF2B5EF4-FFF2-40B4-BE49-F238E27FC236}">
                <a16:creationId xmlns:a16="http://schemas.microsoft.com/office/drawing/2014/main" id="{3276CB26-A459-4273-B33D-A1DEFA926613}"/>
              </a:ext>
            </a:extLst>
          </p:cNvPr>
          <p:cNvSpPr txBox="1"/>
          <p:nvPr/>
        </p:nvSpPr>
        <p:spPr>
          <a:xfrm>
            <a:off x="2438400" y="2641471"/>
            <a:ext cx="13411200" cy="2554545"/>
          </a:xfrm>
          <a:prstGeom prst="rect">
            <a:avLst/>
          </a:prstGeom>
          <a:noFill/>
        </p:spPr>
        <p:txBody>
          <a:bodyPr wrap="square" rtlCol="1">
            <a:spAutoFit/>
          </a:bodyPr>
          <a:lstStyle/>
          <a:p>
            <a:pPr marL="571500" indent="-571500" algn="r" rtl="1">
              <a:buFont typeface="Arial" panose="020B0604020202020204" pitchFamily="34" charset="0"/>
              <a:buChar char="•"/>
            </a:pPr>
            <a:r>
              <a:rPr lang="ar-IQ" sz="4000" b="1" dirty="0"/>
              <a:t>تمتلك البيئات العراقية، خصوصًا الصحراوية وشبه الصحراوية، ظروفًا قاسية مثل الجفاف وارتفاع الملوحة وفقر المادة العضوية. لذلك قد تؤدي الفطريات الميكورايزية دورًا مهمًا في دعم بقاء النباتات البرية المحلية وتحسين قدرتها على التكيف مع الإجهادات البيئية.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5063518" y="2689986"/>
            <a:ext cx="8160964" cy="1364205"/>
          </a:xfrm>
          <a:prstGeom prst="rect">
            <a:avLst/>
          </a:prstGeom>
        </p:spPr>
        <p:txBody>
          <a:bodyPr lIns="0" tIns="0" rIns="0" bIns="0" rtlCol="0" anchor="t">
            <a:spAutoFit/>
          </a:bodyPr>
          <a:lstStyle/>
          <a:p>
            <a:pPr algn="ctr">
              <a:lnSpc>
                <a:spcPts val="10209"/>
              </a:lnSpc>
            </a:pPr>
            <a:r>
              <a:rPr lang="en-US" sz="10209">
                <a:solidFill>
                  <a:srgbClr val="A85234"/>
                </a:solidFill>
                <a:latin typeface="Adigiana Toybox Bold"/>
                <a:ea typeface="Adigiana Toybox Bold"/>
                <a:cs typeface="Adigiana Toybox Bold"/>
                <a:sym typeface="Adigiana Toybox Bold"/>
              </a:rPr>
              <a:t>Conclusion</a:t>
            </a:r>
          </a:p>
        </p:txBody>
      </p:sp>
      <p:sp>
        <p:nvSpPr>
          <p:cNvPr id="8" name="TextBox 7">
            <a:extLst>
              <a:ext uri="{FF2B5EF4-FFF2-40B4-BE49-F238E27FC236}">
                <a16:creationId xmlns:a16="http://schemas.microsoft.com/office/drawing/2014/main" id="{323D1313-BB6E-4DAD-9D1F-E2C82FDEC395}"/>
              </a:ext>
            </a:extLst>
          </p:cNvPr>
          <p:cNvSpPr txBox="1"/>
          <p:nvPr/>
        </p:nvSpPr>
        <p:spPr>
          <a:xfrm>
            <a:off x="2927113" y="4055366"/>
            <a:ext cx="13460627" cy="2308324"/>
          </a:xfrm>
          <a:prstGeom prst="rect">
            <a:avLst/>
          </a:prstGeom>
          <a:noFill/>
        </p:spPr>
        <p:txBody>
          <a:bodyPr wrap="square" rtlCol="1">
            <a:spAutoFit/>
          </a:bodyPr>
          <a:lstStyle/>
          <a:p>
            <a:pPr algn="ctr" rtl="1"/>
            <a:r>
              <a:rPr lang="ar-IQ" sz="3600" dirty="0"/>
              <a:t>تمثل العلاقة التكافلية بين الفطريات والنباتات نموذجًا مهمًا للتكامل البيئي، إذ يحصل الفطر على الكربوهيدرات من النبات، بينما يساعد النبات على امتصاص الماء والعناصر المعدنية وتحمل الظروف البيئية القاسية. وتُعد دراسة هذه العلاقة في النباتات البرية المحلية خطوة مهمة لفهم تكيف النباتات مع بيئات العراق المختلفة.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4800600" y="1107838"/>
            <a:ext cx="8160964" cy="1308050"/>
          </a:xfrm>
          <a:prstGeom prst="rect">
            <a:avLst/>
          </a:prstGeom>
        </p:spPr>
        <p:txBody>
          <a:bodyPr lIns="0" tIns="0" rIns="0" bIns="0" rtlCol="0" anchor="t">
            <a:spAutoFit/>
          </a:bodyPr>
          <a:lstStyle/>
          <a:p>
            <a:pPr algn="ctr">
              <a:lnSpc>
                <a:spcPts val="10209"/>
              </a:lnSpc>
            </a:pPr>
            <a:r>
              <a:rPr lang="ar-IQ" sz="10209" dirty="0">
                <a:solidFill>
                  <a:srgbClr val="A85234"/>
                </a:solidFill>
                <a:latin typeface="Adigiana Toybox Bold"/>
                <a:ea typeface="Adigiana Toybox Bold"/>
                <a:cs typeface="Adigiana Toybox Bold"/>
                <a:sym typeface="Adigiana Toybox Bold"/>
              </a:rPr>
              <a:t>الاهداف </a:t>
            </a:r>
            <a:endParaRPr lang="en-US" sz="10209" dirty="0">
              <a:solidFill>
                <a:srgbClr val="A85234"/>
              </a:solidFill>
              <a:latin typeface="Adigiana Toybox Bold"/>
              <a:ea typeface="Adigiana Toybox Bold"/>
              <a:cs typeface="Adigiana Toybox Bold"/>
              <a:sym typeface="Adigiana Toybox Bold"/>
            </a:endParaRPr>
          </a:p>
        </p:txBody>
      </p:sp>
      <p:sp>
        <p:nvSpPr>
          <p:cNvPr id="8" name="TextBox 7">
            <a:extLst>
              <a:ext uri="{FF2B5EF4-FFF2-40B4-BE49-F238E27FC236}">
                <a16:creationId xmlns:a16="http://schemas.microsoft.com/office/drawing/2014/main" id="{323D1313-BB6E-4DAD-9D1F-E2C82FDEC395}"/>
              </a:ext>
            </a:extLst>
          </p:cNvPr>
          <p:cNvSpPr txBox="1"/>
          <p:nvPr/>
        </p:nvSpPr>
        <p:spPr>
          <a:xfrm>
            <a:off x="2637498" y="2629937"/>
            <a:ext cx="13460627" cy="5078313"/>
          </a:xfrm>
          <a:prstGeom prst="rect">
            <a:avLst/>
          </a:prstGeom>
          <a:noFill/>
        </p:spPr>
        <p:txBody>
          <a:bodyPr wrap="square" rtlCol="1">
            <a:spAutoFit/>
          </a:bodyPr>
          <a:lstStyle/>
          <a:p>
            <a:pPr marL="571500" indent="-571500" algn="just" rtl="1">
              <a:buFont typeface="Arial" panose="020B0604020202020204" pitchFamily="34" charset="0"/>
              <a:buChar char="•"/>
            </a:pPr>
            <a:r>
              <a:rPr lang="ar-IQ" sz="3600" dirty="0"/>
              <a:t>توضيح مفهوم العلاقة التكافلية بين الفطريات والنباتات، خصوصًا علاقة الميكورايزا.</a:t>
            </a:r>
          </a:p>
          <a:p>
            <a:pPr marL="571500" indent="-571500" algn="just" rtl="1">
              <a:buFont typeface="Arial" panose="020B0604020202020204" pitchFamily="34" charset="0"/>
              <a:buChar char="•"/>
            </a:pPr>
            <a:r>
              <a:rPr lang="ar-IQ" sz="3600" dirty="0"/>
              <a:t>بيان دور الفطريات الميكورايزية في تحسين امتصاص الماء والعناصر المعدنية من التربة.</a:t>
            </a:r>
          </a:p>
          <a:p>
            <a:pPr marL="571500" indent="-571500" algn="just" rtl="1">
              <a:buFont typeface="Arial" panose="020B0604020202020204" pitchFamily="34" charset="0"/>
              <a:buChar char="•"/>
            </a:pPr>
            <a:r>
              <a:rPr lang="ar-IQ" sz="3600" dirty="0"/>
              <a:t>توضيح أهمية الميكورايزا في زيادة تحمل النباتات للظروف البيئية القاسية مثل الجفاف والملوحة وفقر التربة.</a:t>
            </a:r>
          </a:p>
          <a:p>
            <a:pPr marL="571500" indent="-571500" algn="just" rtl="1">
              <a:buFont typeface="Arial" panose="020B0604020202020204" pitchFamily="34" charset="0"/>
              <a:buChar char="•"/>
            </a:pPr>
            <a:r>
              <a:rPr lang="ar-IQ" sz="3600" dirty="0"/>
              <a:t>التعرف على أنواع الميكورايزا مثل الميكورايزا الداخلية والخارجية، وبيان الفرق بينها.</a:t>
            </a:r>
          </a:p>
          <a:p>
            <a:pPr marL="571500" indent="-571500" algn="just" rtl="1">
              <a:buFont typeface="Arial" panose="020B0604020202020204" pitchFamily="34" charset="0"/>
              <a:buChar char="•"/>
            </a:pPr>
            <a:r>
              <a:rPr lang="ar-IQ" sz="3600" dirty="0"/>
              <a:t>إبراز أهمية هذه العلاقة في التكامل البيئي واستقرار المجتمعات النباتية.</a:t>
            </a:r>
          </a:p>
          <a:p>
            <a:pPr marL="571500" indent="-571500" algn="just" rtl="1">
              <a:buFont typeface="Arial" panose="020B0604020202020204" pitchFamily="34" charset="0"/>
              <a:buChar char="•"/>
            </a:pPr>
            <a:r>
              <a:rPr lang="ar-IQ" sz="3600" dirty="0"/>
              <a:t>اقتراح إمكانية دراسة هذه العلاقة في النباتات البرية العراقية وربطها بخصائص التربة والبيئة.</a:t>
            </a:r>
          </a:p>
        </p:txBody>
      </p:sp>
    </p:spTree>
    <p:extLst>
      <p:ext uri="{BB962C8B-B14F-4D97-AF65-F5344CB8AC3E}">
        <p14:creationId xmlns:p14="http://schemas.microsoft.com/office/powerpoint/2010/main" val="186584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4800600" y="1107838"/>
            <a:ext cx="8160964" cy="1308050"/>
          </a:xfrm>
          <a:prstGeom prst="rect">
            <a:avLst/>
          </a:prstGeom>
        </p:spPr>
        <p:txBody>
          <a:bodyPr lIns="0" tIns="0" rIns="0" bIns="0" rtlCol="0" anchor="t">
            <a:spAutoFit/>
          </a:bodyPr>
          <a:lstStyle/>
          <a:p>
            <a:pPr algn="ctr">
              <a:lnSpc>
                <a:spcPts val="10209"/>
              </a:lnSpc>
            </a:pPr>
            <a:r>
              <a:rPr lang="ar-IQ" sz="10209" dirty="0">
                <a:solidFill>
                  <a:srgbClr val="A85234"/>
                </a:solidFill>
                <a:latin typeface="Adigiana Toybox Bold"/>
                <a:ea typeface="Adigiana Toybox Bold"/>
                <a:cs typeface="Adigiana Toybox Bold"/>
                <a:sym typeface="Adigiana Toybox Bold"/>
              </a:rPr>
              <a:t>التوصيات </a:t>
            </a:r>
            <a:endParaRPr lang="en-US" sz="10209" dirty="0">
              <a:solidFill>
                <a:srgbClr val="A85234"/>
              </a:solidFill>
              <a:latin typeface="Adigiana Toybox Bold"/>
              <a:ea typeface="Adigiana Toybox Bold"/>
              <a:cs typeface="Adigiana Toybox Bold"/>
              <a:sym typeface="Adigiana Toybox Bold"/>
            </a:endParaRPr>
          </a:p>
        </p:txBody>
      </p:sp>
      <p:sp>
        <p:nvSpPr>
          <p:cNvPr id="8" name="TextBox 7">
            <a:extLst>
              <a:ext uri="{FF2B5EF4-FFF2-40B4-BE49-F238E27FC236}">
                <a16:creationId xmlns:a16="http://schemas.microsoft.com/office/drawing/2014/main" id="{323D1313-BB6E-4DAD-9D1F-E2C82FDEC395}"/>
              </a:ext>
            </a:extLst>
          </p:cNvPr>
          <p:cNvSpPr txBox="1"/>
          <p:nvPr/>
        </p:nvSpPr>
        <p:spPr>
          <a:xfrm>
            <a:off x="2599398" y="3107349"/>
            <a:ext cx="13460627" cy="7294305"/>
          </a:xfrm>
          <a:prstGeom prst="rect">
            <a:avLst/>
          </a:prstGeom>
          <a:noFill/>
        </p:spPr>
        <p:txBody>
          <a:bodyPr wrap="square" rtlCol="1">
            <a:spAutoFit/>
          </a:bodyPr>
          <a:lstStyle/>
          <a:p>
            <a:pPr marL="571500" indent="-571500" algn="ctr" rtl="1">
              <a:buFont typeface="Arial" panose="020B0604020202020204" pitchFamily="34" charset="0"/>
              <a:buChar char="•"/>
            </a:pPr>
            <a:r>
              <a:rPr lang="ar-IQ" sz="3600" dirty="0"/>
              <a:t>تشجيع دراسة الفطريات الميكورايزية المرتبطة بالنباتات البرية والمحلية في العراق.</a:t>
            </a:r>
          </a:p>
          <a:p>
            <a:pPr marL="571500" indent="-571500" algn="ctr" rtl="1">
              <a:buFont typeface="Arial" panose="020B0604020202020204" pitchFamily="34" charset="0"/>
              <a:buChar char="•"/>
            </a:pPr>
            <a:r>
              <a:rPr lang="ar-IQ" sz="3600" dirty="0"/>
              <a:t>إجراء مسوحات ميدانية لمقارنة انتشار الميكورايزا بين البيئات الصحراوية، الزراعية، الرطبة، والجبلية.</a:t>
            </a:r>
          </a:p>
          <a:p>
            <a:pPr marL="571500" indent="-571500" algn="ctr" rtl="1">
              <a:buFont typeface="Arial" panose="020B0604020202020204" pitchFamily="34" charset="0"/>
              <a:buChar char="•"/>
            </a:pPr>
            <a:r>
              <a:rPr lang="ar-IQ" sz="3600" dirty="0"/>
              <a:t>ربط نتائج الاستعمار الميكورايزي بخصائص التربة مثل </a:t>
            </a:r>
            <a:r>
              <a:rPr lang="en-GB" sz="3600" dirty="0"/>
              <a:t>pH، </a:t>
            </a:r>
            <a:r>
              <a:rPr lang="ar-IQ" sz="3600" dirty="0"/>
              <a:t>الملوحة </a:t>
            </a:r>
            <a:r>
              <a:rPr lang="en-GB" sz="3600" dirty="0"/>
              <a:t>EC، </a:t>
            </a:r>
            <a:r>
              <a:rPr lang="ar-IQ" sz="3600" dirty="0"/>
              <a:t>الفسفور، النيتروجين، والمادة العضوية.</a:t>
            </a:r>
          </a:p>
          <a:p>
            <a:pPr marL="571500" indent="-571500" algn="ctr" rtl="1">
              <a:buFont typeface="Arial" panose="020B0604020202020204" pitchFamily="34" charset="0"/>
              <a:buChar char="•"/>
            </a:pPr>
            <a:r>
              <a:rPr lang="ar-IQ" sz="3600" dirty="0"/>
              <a:t>استخدام التحاليل المجهرية والإحصائية لإثبات العلاقة بين الفطر والنبات بصورة علمية واضحة.</a:t>
            </a:r>
          </a:p>
          <a:p>
            <a:pPr marL="571500" indent="-571500" algn="ctr" rtl="1">
              <a:buFont typeface="Arial" panose="020B0604020202020204" pitchFamily="34" charset="0"/>
              <a:buChar char="•"/>
            </a:pPr>
            <a:r>
              <a:rPr lang="ar-IQ" sz="3600" dirty="0"/>
              <a:t>تشجيع استخدام الفطريات الميكورايزية كمعززات حيوية لتحسين نمو النباتات وتقليل الاعتماد على الأسمدة الكيميائية.</a:t>
            </a:r>
          </a:p>
          <a:p>
            <a:pPr marL="571500" indent="-571500" algn="ctr" rtl="1">
              <a:buFont typeface="Arial" panose="020B0604020202020204" pitchFamily="34" charset="0"/>
              <a:buChar char="•"/>
            </a:pPr>
            <a:r>
              <a:rPr lang="ar-IQ" sz="3600" dirty="0"/>
              <a:t>الاهتمام بالنباتات البرية العراقية لأنها قد تمتلك علاقات تكافلية مهمة تساعدها على تحمل الجفاف والملوحة.</a:t>
            </a:r>
          </a:p>
          <a:p>
            <a:pPr marL="571500" indent="-571500" algn="ctr" rtl="1">
              <a:buFont typeface="Arial" panose="020B0604020202020204" pitchFamily="34" charset="0"/>
              <a:buChar char="•"/>
            </a:pPr>
            <a:r>
              <a:rPr lang="ar-IQ" sz="3600" dirty="0"/>
              <a:t>إدخال موضوع الميكورايزا ضمن الدراسات البيئية والزراعية لأهميته في استدامة النظم البيئية.</a:t>
            </a:r>
          </a:p>
        </p:txBody>
      </p:sp>
    </p:spTree>
    <p:extLst>
      <p:ext uri="{BB962C8B-B14F-4D97-AF65-F5344CB8AC3E}">
        <p14:creationId xmlns:p14="http://schemas.microsoft.com/office/powerpoint/2010/main" val="182059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rot="-615336">
            <a:off x="-386134" y="6908501"/>
            <a:ext cx="3317690" cy="3754105"/>
          </a:xfrm>
          <a:custGeom>
            <a:avLst/>
            <a:gdLst/>
            <a:ahLst/>
            <a:cxnLst/>
            <a:rect l="l" t="t" r="r" b="b"/>
            <a:pathLst>
              <a:path w="3317690" h="3754105">
                <a:moveTo>
                  <a:pt x="0" y="0"/>
                </a:moveTo>
                <a:lnTo>
                  <a:pt x="3317690" y="0"/>
                </a:lnTo>
                <a:lnTo>
                  <a:pt x="3317690" y="3754105"/>
                </a:lnTo>
                <a:lnTo>
                  <a:pt x="0" y="3754105"/>
                </a:lnTo>
                <a:lnTo>
                  <a:pt x="0" y="0"/>
                </a:lnTo>
                <a:close/>
              </a:path>
            </a:pathLst>
          </a:custGeom>
          <a:blipFill>
            <a:blip r:embed="rId2"/>
            <a:stretch>
              <a:fillRect/>
            </a:stretch>
          </a:blipFill>
        </p:spPr>
      </p:sp>
      <p:sp>
        <p:nvSpPr>
          <p:cNvPr id="3" name="Freeform 3"/>
          <p:cNvSpPr/>
          <p:nvPr/>
        </p:nvSpPr>
        <p:spPr>
          <a:xfrm rot="978841">
            <a:off x="172099" y="618215"/>
            <a:ext cx="3211712" cy="2308418"/>
          </a:xfrm>
          <a:custGeom>
            <a:avLst/>
            <a:gdLst/>
            <a:ahLst/>
            <a:cxnLst/>
            <a:rect l="l" t="t" r="r" b="b"/>
            <a:pathLst>
              <a:path w="3211712" h="2308418">
                <a:moveTo>
                  <a:pt x="0" y="0"/>
                </a:moveTo>
                <a:lnTo>
                  <a:pt x="3211712" y="0"/>
                </a:lnTo>
                <a:lnTo>
                  <a:pt x="3211712" y="2308419"/>
                </a:lnTo>
                <a:lnTo>
                  <a:pt x="0" y="2308419"/>
                </a:lnTo>
                <a:lnTo>
                  <a:pt x="0" y="0"/>
                </a:lnTo>
                <a:close/>
              </a:path>
            </a:pathLst>
          </a:custGeom>
          <a:blipFill>
            <a:blip r:embed="rId3"/>
            <a:stretch>
              <a:fillRect/>
            </a:stretch>
          </a:blipFill>
        </p:spPr>
      </p:sp>
      <p:sp>
        <p:nvSpPr>
          <p:cNvPr id="4" name="Freeform 4"/>
          <p:cNvSpPr/>
          <p:nvPr/>
        </p:nvSpPr>
        <p:spPr>
          <a:xfrm rot="-990928">
            <a:off x="14901892" y="613946"/>
            <a:ext cx="3211712" cy="2308418"/>
          </a:xfrm>
          <a:custGeom>
            <a:avLst/>
            <a:gdLst/>
            <a:ahLst/>
            <a:cxnLst/>
            <a:rect l="l" t="t" r="r" b="b"/>
            <a:pathLst>
              <a:path w="3211712" h="2308418">
                <a:moveTo>
                  <a:pt x="0" y="0"/>
                </a:moveTo>
                <a:lnTo>
                  <a:pt x="3211712" y="0"/>
                </a:lnTo>
                <a:lnTo>
                  <a:pt x="3211712" y="2308418"/>
                </a:lnTo>
                <a:lnTo>
                  <a:pt x="0" y="2308418"/>
                </a:lnTo>
                <a:lnTo>
                  <a:pt x="0" y="0"/>
                </a:lnTo>
                <a:close/>
              </a:path>
            </a:pathLst>
          </a:custGeom>
          <a:blipFill>
            <a:blip r:embed="rId3"/>
            <a:stretch>
              <a:fillRect/>
            </a:stretch>
          </a:blipFill>
        </p:spPr>
      </p:sp>
      <p:sp>
        <p:nvSpPr>
          <p:cNvPr id="5" name="Freeform 5"/>
          <p:cNvSpPr/>
          <p:nvPr/>
        </p:nvSpPr>
        <p:spPr>
          <a:xfrm>
            <a:off x="-546937" y="4205815"/>
            <a:ext cx="2326040" cy="1875370"/>
          </a:xfrm>
          <a:custGeom>
            <a:avLst/>
            <a:gdLst/>
            <a:ahLst/>
            <a:cxnLst/>
            <a:rect l="l" t="t" r="r" b="b"/>
            <a:pathLst>
              <a:path w="2326040" h="1875370">
                <a:moveTo>
                  <a:pt x="0" y="0"/>
                </a:moveTo>
                <a:lnTo>
                  <a:pt x="2326040" y="0"/>
                </a:lnTo>
                <a:lnTo>
                  <a:pt x="2326040" y="1875370"/>
                </a:lnTo>
                <a:lnTo>
                  <a:pt x="0" y="1875370"/>
                </a:lnTo>
                <a:lnTo>
                  <a:pt x="0" y="0"/>
                </a:lnTo>
                <a:close/>
              </a:path>
            </a:pathLst>
          </a:custGeom>
          <a:blipFill>
            <a:blip r:embed="rId4"/>
            <a:stretch>
              <a:fillRect/>
            </a:stretch>
          </a:blipFill>
        </p:spPr>
      </p:sp>
      <p:sp>
        <p:nvSpPr>
          <p:cNvPr id="6" name="Freeform 6"/>
          <p:cNvSpPr/>
          <p:nvPr/>
        </p:nvSpPr>
        <p:spPr>
          <a:xfrm>
            <a:off x="16508897" y="4205815"/>
            <a:ext cx="2326040" cy="1875370"/>
          </a:xfrm>
          <a:custGeom>
            <a:avLst/>
            <a:gdLst/>
            <a:ahLst/>
            <a:cxnLst/>
            <a:rect l="l" t="t" r="r" b="b"/>
            <a:pathLst>
              <a:path w="2326040" h="1875370">
                <a:moveTo>
                  <a:pt x="0" y="0"/>
                </a:moveTo>
                <a:lnTo>
                  <a:pt x="2326040" y="0"/>
                </a:lnTo>
                <a:lnTo>
                  <a:pt x="2326040" y="1875370"/>
                </a:lnTo>
                <a:lnTo>
                  <a:pt x="0" y="1875370"/>
                </a:lnTo>
                <a:lnTo>
                  <a:pt x="0" y="0"/>
                </a:lnTo>
                <a:close/>
              </a:path>
            </a:pathLst>
          </a:custGeom>
          <a:blipFill>
            <a:blip r:embed="rId4"/>
            <a:stretch>
              <a:fillRect/>
            </a:stretch>
          </a:blipFill>
        </p:spPr>
      </p:sp>
      <p:sp>
        <p:nvSpPr>
          <p:cNvPr id="7" name="Freeform 7"/>
          <p:cNvSpPr/>
          <p:nvPr/>
        </p:nvSpPr>
        <p:spPr>
          <a:xfrm rot="304605" flipH="1">
            <a:off x="15357653" y="6782578"/>
            <a:ext cx="3317690" cy="3754105"/>
          </a:xfrm>
          <a:custGeom>
            <a:avLst/>
            <a:gdLst/>
            <a:ahLst/>
            <a:cxnLst/>
            <a:rect l="l" t="t" r="r" b="b"/>
            <a:pathLst>
              <a:path w="3317690" h="3754105">
                <a:moveTo>
                  <a:pt x="3317691" y="0"/>
                </a:moveTo>
                <a:lnTo>
                  <a:pt x="0" y="0"/>
                </a:lnTo>
                <a:lnTo>
                  <a:pt x="0" y="3754105"/>
                </a:lnTo>
                <a:lnTo>
                  <a:pt x="3317691" y="3754105"/>
                </a:lnTo>
                <a:lnTo>
                  <a:pt x="3317691" y="0"/>
                </a:lnTo>
                <a:close/>
              </a:path>
            </a:pathLst>
          </a:custGeom>
          <a:blipFill>
            <a:blip r:embed="rId2"/>
            <a:stretch>
              <a:fillRect/>
            </a:stretch>
          </a:blipFill>
        </p:spPr>
      </p:sp>
      <p:sp>
        <p:nvSpPr>
          <p:cNvPr id="8" name="Freeform 8"/>
          <p:cNvSpPr/>
          <p:nvPr/>
        </p:nvSpPr>
        <p:spPr>
          <a:xfrm>
            <a:off x="3485241" y="8659630"/>
            <a:ext cx="1172145" cy="1890557"/>
          </a:xfrm>
          <a:custGeom>
            <a:avLst/>
            <a:gdLst/>
            <a:ahLst/>
            <a:cxnLst/>
            <a:rect l="l" t="t" r="r" b="b"/>
            <a:pathLst>
              <a:path w="1172145" h="1890557">
                <a:moveTo>
                  <a:pt x="0" y="0"/>
                </a:moveTo>
                <a:lnTo>
                  <a:pt x="1172145" y="0"/>
                </a:lnTo>
                <a:lnTo>
                  <a:pt x="1172145" y="1890558"/>
                </a:lnTo>
                <a:lnTo>
                  <a:pt x="0" y="1890558"/>
                </a:lnTo>
                <a:lnTo>
                  <a:pt x="0" y="0"/>
                </a:lnTo>
                <a:close/>
              </a:path>
            </a:pathLst>
          </a:custGeom>
          <a:blipFill>
            <a:blip r:embed="rId5"/>
            <a:stretch>
              <a:fillRect/>
            </a:stretch>
          </a:blipFill>
        </p:spPr>
      </p:sp>
      <p:sp>
        <p:nvSpPr>
          <p:cNvPr id="9" name="Freeform 9"/>
          <p:cNvSpPr/>
          <p:nvPr/>
        </p:nvSpPr>
        <p:spPr>
          <a:xfrm>
            <a:off x="13630614" y="8659630"/>
            <a:ext cx="1172145" cy="1890557"/>
          </a:xfrm>
          <a:custGeom>
            <a:avLst/>
            <a:gdLst/>
            <a:ahLst/>
            <a:cxnLst/>
            <a:rect l="l" t="t" r="r" b="b"/>
            <a:pathLst>
              <a:path w="1172145" h="1890557">
                <a:moveTo>
                  <a:pt x="0" y="0"/>
                </a:moveTo>
                <a:lnTo>
                  <a:pt x="1172145" y="0"/>
                </a:lnTo>
                <a:lnTo>
                  <a:pt x="1172145" y="1890558"/>
                </a:lnTo>
                <a:lnTo>
                  <a:pt x="0" y="1890558"/>
                </a:lnTo>
                <a:lnTo>
                  <a:pt x="0" y="0"/>
                </a:lnTo>
                <a:close/>
              </a:path>
            </a:pathLst>
          </a:custGeom>
          <a:blipFill>
            <a:blip r:embed="rId5"/>
            <a:stretch>
              <a:fillRect/>
            </a:stretch>
          </a:blipFill>
        </p:spPr>
      </p:sp>
      <p:sp>
        <p:nvSpPr>
          <p:cNvPr id="10" name="Freeform 10"/>
          <p:cNvSpPr/>
          <p:nvPr/>
        </p:nvSpPr>
        <p:spPr>
          <a:xfrm rot="1244360">
            <a:off x="3729464" y="-135642"/>
            <a:ext cx="1852967" cy="1660722"/>
          </a:xfrm>
          <a:custGeom>
            <a:avLst/>
            <a:gdLst/>
            <a:ahLst/>
            <a:cxnLst/>
            <a:rect l="l" t="t" r="r" b="b"/>
            <a:pathLst>
              <a:path w="1852967" h="1660722">
                <a:moveTo>
                  <a:pt x="0" y="0"/>
                </a:moveTo>
                <a:lnTo>
                  <a:pt x="1852968" y="0"/>
                </a:lnTo>
                <a:lnTo>
                  <a:pt x="1852968" y="1660721"/>
                </a:lnTo>
                <a:lnTo>
                  <a:pt x="0" y="1660721"/>
                </a:lnTo>
                <a:lnTo>
                  <a:pt x="0" y="0"/>
                </a:lnTo>
                <a:close/>
              </a:path>
            </a:pathLst>
          </a:custGeom>
          <a:blipFill>
            <a:blip r:embed="rId6"/>
            <a:stretch>
              <a:fillRect/>
            </a:stretch>
          </a:blipFill>
        </p:spPr>
      </p:sp>
      <p:sp>
        <p:nvSpPr>
          <p:cNvPr id="11" name="Freeform 11"/>
          <p:cNvSpPr/>
          <p:nvPr/>
        </p:nvSpPr>
        <p:spPr>
          <a:xfrm rot="-820284" flipH="1">
            <a:off x="12769570" y="-135642"/>
            <a:ext cx="1852967" cy="1660722"/>
          </a:xfrm>
          <a:custGeom>
            <a:avLst/>
            <a:gdLst/>
            <a:ahLst/>
            <a:cxnLst/>
            <a:rect l="l" t="t" r="r" b="b"/>
            <a:pathLst>
              <a:path w="1852967" h="1660722">
                <a:moveTo>
                  <a:pt x="1852967" y="0"/>
                </a:moveTo>
                <a:lnTo>
                  <a:pt x="0" y="0"/>
                </a:lnTo>
                <a:lnTo>
                  <a:pt x="0" y="1660721"/>
                </a:lnTo>
                <a:lnTo>
                  <a:pt x="1852967" y="1660721"/>
                </a:lnTo>
                <a:lnTo>
                  <a:pt x="1852967" y="0"/>
                </a:lnTo>
                <a:close/>
              </a:path>
            </a:pathLst>
          </a:custGeom>
          <a:blipFill>
            <a:blip r:embed="rId6"/>
            <a:stretch>
              <a:fillRect/>
            </a:stretch>
          </a:blipFill>
        </p:spPr>
      </p:sp>
      <p:sp>
        <p:nvSpPr>
          <p:cNvPr id="12" name="TextBox 12"/>
          <p:cNvSpPr txBox="1"/>
          <p:nvPr/>
        </p:nvSpPr>
        <p:spPr>
          <a:xfrm>
            <a:off x="4370792" y="2916004"/>
            <a:ext cx="9546416" cy="4807417"/>
          </a:xfrm>
          <a:prstGeom prst="rect">
            <a:avLst/>
          </a:prstGeom>
        </p:spPr>
        <p:txBody>
          <a:bodyPr lIns="0" tIns="0" rIns="0" bIns="0" rtlCol="0" anchor="t">
            <a:spAutoFit/>
          </a:bodyPr>
          <a:lstStyle/>
          <a:p>
            <a:pPr algn="ctr">
              <a:lnSpc>
                <a:spcPts val="18472"/>
              </a:lnSpc>
            </a:pPr>
            <a:r>
              <a:rPr lang="en-US" sz="18472">
                <a:solidFill>
                  <a:srgbClr val="A85234"/>
                </a:solidFill>
                <a:latin typeface="Adigiana Toybox Bold"/>
                <a:ea typeface="Adigiana Toybox Bold"/>
                <a:cs typeface="Adigiana Toybox Bold"/>
                <a:sym typeface="Adigiana Toybox Bold"/>
              </a:rPr>
              <a:t>Thank</a:t>
            </a:r>
          </a:p>
          <a:p>
            <a:pPr algn="ctr">
              <a:lnSpc>
                <a:spcPts val="18472"/>
              </a:lnSpc>
            </a:pPr>
            <a:r>
              <a:rPr lang="en-US" sz="18472">
                <a:solidFill>
                  <a:srgbClr val="A85234"/>
                </a:solidFill>
                <a:latin typeface="Adigiana Toybox Bold"/>
                <a:ea typeface="Adigiana Toybox Bold"/>
                <a:cs typeface="Adigiana Toybox Bold"/>
                <a:sym typeface="Adigiana Toybox Bold"/>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8"/>
          <p:cNvGrpSpPr/>
          <p:nvPr/>
        </p:nvGrpSpPr>
        <p:grpSpPr>
          <a:xfrm>
            <a:off x="10896600" y="2354786"/>
            <a:ext cx="5023877" cy="4474361"/>
            <a:chOff x="0" y="0"/>
            <a:chExt cx="778330" cy="693196"/>
          </a:xfrm>
        </p:grpSpPr>
        <p:sp>
          <p:nvSpPr>
            <p:cNvPr id="9" name="Freeform 9"/>
            <p:cNvSpPr/>
            <p:nvPr/>
          </p:nvSpPr>
          <p:spPr>
            <a:xfrm>
              <a:off x="0" y="0"/>
              <a:ext cx="778330" cy="693196"/>
            </a:xfrm>
            <a:custGeom>
              <a:avLst/>
              <a:gdLst/>
              <a:ahLst/>
              <a:cxnLst/>
              <a:rect l="l" t="t" r="r" b="b"/>
              <a:pathLst>
                <a:path w="778330" h="693196">
                  <a:moveTo>
                    <a:pt x="38526" y="0"/>
                  </a:moveTo>
                  <a:lnTo>
                    <a:pt x="739804" y="0"/>
                  </a:lnTo>
                  <a:cubicBezTo>
                    <a:pt x="761081" y="0"/>
                    <a:pt x="778330" y="17249"/>
                    <a:pt x="778330" y="38526"/>
                  </a:cubicBezTo>
                  <a:lnTo>
                    <a:pt x="778330" y="654670"/>
                  </a:lnTo>
                  <a:cubicBezTo>
                    <a:pt x="778330" y="664888"/>
                    <a:pt x="774271" y="674687"/>
                    <a:pt x="767046" y="681912"/>
                  </a:cubicBezTo>
                  <a:cubicBezTo>
                    <a:pt x="759821" y="689137"/>
                    <a:pt x="750022" y="693196"/>
                    <a:pt x="739804" y="693196"/>
                  </a:cubicBezTo>
                  <a:lnTo>
                    <a:pt x="38526" y="693196"/>
                  </a:lnTo>
                  <a:cubicBezTo>
                    <a:pt x="28308" y="693196"/>
                    <a:pt x="18509" y="689137"/>
                    <a:pt x="11284" y="681912"/>
                  </a:cubicBezTo>
                  <a:cubicBezTo>
                    <a:pt x="4059" y="674687"/>
                    <a:pt x="0" y="664888"/>
                    <a:pt x="0" y="654670"/>
                  </a:cubicBezTo>
                  <a:lnTo>
                    <a:pt x="0" y="38526"/>
                  </a:lnTo>
                  <a:cubicBezTo>
                    <a:pt x="0" y="28308"/>
                    <a:pt x="4059" y="18509"/>
                    <a:pt x="11284" y="11284"/>
                  </a:cubicBezTo>
                  <a:cubicBezTo>
                    <a:pt x="18509" y="4059"/>
                    <a:pt x="28308" y="0"/>
                    <a:pt x="38526" y="0"/>
                  </a:cubicBezTo>
                  <a:close/>
                </a:path>
              </a:pathLst>
            </a:custGeom>
            <a:blipFill>
              <a:blip r:embed="rId10"/>
              <a:stretch>
                <a:fillRect l="-10249" r="-23426"/>
              </a:stretch>
            </a:blipFill>
          </p:spPr>
        </p:sp>
      </p:grpSp>
      <p:sp>
        <p:nvSpPr>
          <p:cNvPr id="10" name="TextBox 9">
            <a:extLst>
              <a:ext uri="{FF2B5EF4-FFF2-40B4-BE49-F238E27FC236}">
                <a16:creationId xmlns:a16="http://schemas.microsoft.com/office/drawing/2014/main" id="{E34D5474-D16C-4595-A8FE-765257AC300C}"/>
              </a:ext>
            </a:extLst>
          </p:cNvPr>
          <p:cNvSpPr txBox="1"/>
          <p:nvPr/>
        </p:nvSpPr>
        <p:spPr>
          <a:xfrm>
            <a:off x="2819400" y="2427942"/>
            <a:ext cx="6934200" cy="4401205"/>
          </a:xfrm>
          <a:prstGeom prst="rect">
            <a:avLst/>
          </a:prstGeom>
          <a:noFill/>
        </p:spPr>
        <p:txBody>
          <a:bodyPr wrap="square" rtlCol="1">
            <a:spAutoFit/>
          </a:bodyPr>
          <a:lstStyle/>
          <a:p>
            <a:pPr algn="ctr"/>
            <a:r>
              <a:rPr lang="ar-IQ" sz="4000" dirty="0">
                <a:cs typeface="+mj-cs"/>
              </a:rPr>
              <a:t>العلاقات التكافلية بين المشروم/الفطريات والنباتات تُعد من أهم صور التكامل البيئي؛ لأن كل طرف يساعد الآخر في الحصول على الغذاء أو الحماية أو تحسين التربة. أهم علاقة هي الميكورايزا </a:t>
            </a:r>
            <a:r>
              <a:rPr lang="en-GB" sz="4000" dirty="0">
                <a:cs typeface="+mj-cs"/>
              </a:rPr>
              <a:t>Mycorrhiza، </a:t>
            </a:r>
            <a:r>
              <a:rPr lang="ar-IQ" sz="4000" dirty="0">
                <a:cs typeface="+mj-cs"/>
              </a:rPr>
              <a:t>وهي ارتباط بين خيوط الفطر وجذور النبات.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4201769" y="1346567"/>
            <a:ext cx="9884463" cy="1141338"/>
          </a:xfrm>
          <a:prstGeom prst="rect">
            <a:avLst/>
          </a:prstGeom>
        </p:spPr>
        <p:txBody>
          <a:bodyPr lIns="0" tIns="0" rIns="0" bIns="0" rtlCol="0" anchor="t">
            <a:spAutoFit/>
          </a:bodyPr>
          <a:lstStyle/>
          <a:p>
            <a:pPr algn="ctr">
              <a:lnSpc>
                <a:spcPts val="8941"/>
              </a:lnSpc>
            </a:pPr>
            <a:r>
              <a:rPr lang="ar-IQ" sz="8941" dirty="0">
                <a:solidFill>
                  <a:srgbClr val="A85234"/>
                </a:solidFill>
                <a:latin typeface="Adigiana Toybox Bold"/>
                <a:ea typeface="Adigiana Toybox Bold"/>
                <a:cs typeface="Adigiana Toybox Bold"/>
                <a:sym typeface="Adigiana Toybox Bold"/>
              </a:rPr>
              <a:t>نوعان مهمان من الآلية</a:t>
            </a:r>
            <a:endParaRPr lang="en-US" sz="8941" dirty="0">
              <a:solidFill>
                <a:srgbClr val="A85234"/>
              </a:solidFill>
              <a:latin typeface="Adigiana Toybox Bold"/>
              <a:ea typeface="Adigiana Toybox Bold"/>
              <a:cs typeface="Adigiana Toybox Bold"/>
              <a:sym typeface="Adigiana Toybox Bold"/>
            </a:endParaRPr>
          </a:p>
        </p:txBody>
      </p:sp>
      <p:sp>
        <p:nvSpPr>
          <p:cNvPr id="8" name="TextBox 8"/>
          <p:cNvSpPr txBox="1"/>
          <p:nvPr/>
        </p:nvSpPr>
        <p:spPr>
          <a:xfrm>
            <a:off x="12353266" y="3787261"/>
            <a:ext cx="3648734" cy="974626"/>
          </a:xfrm>
          <a:prstGeom prst="rect">
            <a:avLst/>
          </a:prstGeom>
        </p:spPr>
        <p:txBody>
          <a:bodyPr wrap="square" lIns="0" tIns="0" rIns="0" bIns="0" rtlCol="0" anchor="t">
            <a:spAutoFit/>
          </a:bodyPr>
          <a:lstStyle/>
          <a:p>
            <a:pPr algn="r">
              <a:lnSpc>
                <a:spcPts val="3835"/>
              </a:lnSpc>
            </a:pPr>
            <a:r>
              <a:rPr lang="ar-IQ" sz="3835" dirty="0">
                <a:solidFill>
                  <a:srgbClr val="A85234"/>
                </a:solidFill>
                <a:latin typeface="Adigiana Toybox Bold"/>
                <a:ea typeface="Adigiana Toybox Bold"/>
                <a:cs typeface="Adigiana Toybox Bold"/>
                <a:sym typeface="Adigiana Toybox Bold"/>
              </a:rPr>
              <a:t>أ. الميكورايزا الخارجية</a:t>
            </a:r>
          </a:p>
          <a:p>
            <a:pPr algn="r">
              <a:lnSpc>
                <a:spcPts val="3835"/>
              </a:lnSpc>
            </a:pPr>
            <a:r>
              <a:rPr lang="en-US" sz="3835" dirty="0">
                <a:solidFill>
                  <a:srgbClr val="A85234"/>
                </a:solidFill>
                <a:latin typeface="Adigiana Toybox Bold"/>
                <a:ea typeface="Adigiana Toybox Bold"/>
                <a:cs typeface="Adigiana Toybox Bold"/>
                <a:sym typeface="Adigiana Toybox Bold"/>
              </a:rPr>
              <a:t>Ectomycorrhiza</a:t>
            </a:r>
          </a:p>
        </p:txBody>
      </p:sp>
      <p:sp>
        <p:nvSpPr>
          <p:cNvPr id="10" name="TextBox 10"/>
          <p:cNvSpPr txBox="1"/>
          <p:nvPr/>
        </p:nvSpPr>
        <p:spPr>
          <a:xfrm>
            <a:off x="12377880" y="6790631"/>
            <a:ext cx="3648733" cy="1488032"/>
          </a:xfrm>
          <a:prstGeom prst="rect">
            <a:avLst/>
          </a:prstGeom>
        </p:spPr>
        <p:txBody>
          <a:bodyPr lIns="0" tIns="0" rIns="0" bIns="0" rtlCol="0" anchor="t">
            <a:spAutoFit/>
          </a:bodyPr>
          <a:lstStyle/>
          <a:p>
            <a:pPr algn="ctr">
              <a:lnSpc>
                <a:spcPts val="3835"/>
              </a:lnSpc>
            </a:pPr>
            <a:r>
              <a:rPr lang="ar-IQ" sz="3835" dirty="0">
                <a:solidFill>
                  <a:srgbClr val="A85234"/>
                </a:solidFill>
                <a:latin typeface="Adigiana Toybox Bold"/>
                <a:ea typeface="Adigiana Toybox Bold"/>
                <a:cs typeface="Adigiana Toybox Bold"/>
                <a:sym typeface="Adigiana Toybox Bold"/>
              </a:rPr>
              <a:t>ب. الميكورايزا الداخلية </a:t>
            </a:r>
            <a:r>
              <a:rPr lang="en-US" sz="3835" dirty="0">
                <a:solidFill>
                  <a:srgbClr val="A85234"/>
                </a:solidFill>
                <a:latin typeface="Adigiana Toybox Bold"/>
                <a:ea typeface="Adigiana Toybox Bold"/>
                <a:cs typeface="Adigiana Toybox Bold"/>
                <a:sym typeface="Adigiana Toybox Bold"/>
              </a:rPr>
              <a:t>Arbuscular mycorrhiza</a:t>
            </a:r>
          </a:p>
        </p:txBody>
      </p:sp>
      <p:sp>
        <p:nvSpPr>
          <p:cNvPr id="13" name="TextBox 12">
            <a:extLst>
              <a:ext uri="{FF2B5EF4-FFF2-40B4-BE49-F238E27FC236}">
                <a16:creationId xmlns:a16="http://schemas.microsoft.com/office/drawing/2014/main" id="{5D87643B-2D6A-4AC6-9F73-B585BDF60479}"/>
              </a:ext>
            </a:extLst>
          </p:cNvPr>
          <p:cNvSpPr txBox="1"/>
          <p:nvPr/>
        </p:nvSpPr>
        <p:spPr>
          <a:xfrm>
            <a:off x="2133600" y="3787261"/>
            <a:ext cx="9753600" cy="1200329"/>
          </a:xfrm>
          <a:prstGeom prst="rect">
            <a:avLst/>
          </a:prstGeom>
          <a:noFill/>
        </p:spPr>
        <p:txBody>
          <a:bodyPr wrap="square" rtlCol="1">
            <a:spAutoFit/>
          </a:bodyPr>
          <a:lstStyle/>
          <a:p>
            <a:pPr algn="r"/>
            <a:r>
              <a:rPr lang="ar-IQ" sz="3600" dirty="0"/>
              <a:t>الفطر يحيط بالجذر من الخارج، ولا يدخل داخل خلايا الجذر.توجد غالبًا مع أشجار مثل:الصنوبر، البلوط، والبتولا.</a:t>
            </a:r>
          </a:p>
        </p:txBody>
      </p:sp>
      <p:sp>
        <p:nvSpPr>
          <p:cNvPr id="14" name="TextBox 13">
            <a:extLst>
              <a:ext uri="{FF2B5EF4-FFF2-40B4-BE49-F238E27FC236}">
                <a16:creationId xmlns:a16="http://schemas.microsoft.com/office/drawing/2014/main" id="{4701A345-CF52-4B95-8EE4-869E1730FBE5}"/>
              </a:ext>
            </a:extLst>
          </p:cNvPr>
          <p:cNvSpPr txBox="1"/>
          <p:nvPr/>
        </p:nvSpPr>
        <p:spPr>
          <a:xfrm>
            <a:off x="2261387" y="6210300"/>
            <a:ext cx="9854413" cy="2308324"/>
          </a:xfrm>
          <a:prstGeom prst="rect">
            <a:avLst/>
          </a:prstGeom>
          <a:noFill/>
        </p:spPr>
        <p:txBody>
          <a:bodyPr wrap="square" rtlCol="1">
            <a:spAutoFit/>
          </a:bodyPr>
          <a:lstStyle/>
          <a:p>
            <a:pPr algn="just"/>
            <a:r>
              <a:rPr lang="ar-IQ" sz="3600" dirty="0"/>
              <a:t>الفطر يدخل داخل أنسجة الجذر ويكوّن تراكيب صغيرة تشبه الشجرة داخل الخلايا، تسمى </a:t>
            </a:r>
            <a:r>
              <a:rPr lang="en-GB" sz="3600" dirty="0" err="1"/>
              <a:t>Arbuscules</a:t>
            </a:r>
            <a:r>
              <a:rPr lang="en-GB" sz="3600" dirty="0"/>
              <a:t>.</a:t>
            </a:r>
            <a:r>
              <a:rPr lang="ar-IQ" sz="3600" dirty="0"/>
              <a:t>هذه التراكيب هي مكان تبادل الغذاء بين النبات والفطر.توجد مع نباتات كثيرة جدًا، مثل:القمح، الشعير، الذرة، البقوليات، وكثير من النباتات البرية.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729296" y="4279386"/>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IQ" dirty="0"/>
          </a:p>
        </p:txBody>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604567" y="278139"/>
            <a:ext cx="10930202" cy="1186245"/>
          </a:xfrm>
          <a:prstGeom prst="rect">
            <a:avLst/>
          </a:prstGeom>
        </p:spPr>
        <p:txBody>
          <a:bodyPr lIns="0" tIns="0" rIns="0" bIns="0" rtlCol="0" anchor="t">
            <a:spAutoFit/>
          </a:bodyPr>
          <a:lstStyle/>
          <a:p>
            <a:pPr algn="ctr">
              <a:lnSpc>
                <a:spcPts val="8941"/>
              </a:lnSpc>
            </a:pPr>
            <a:r>
              <a:rPr lang="ar-IQ" sz="8941" dirty="0">
                <a:solidFill>
                  <a:srgbClr val="A85234"/>
                </a:solidFill>
                <a:latin typeface="Adigiana Toybox Bold"/>
                <a:ea typeface="Adigiana Toybox Bold"/>
                <a:cs typeface="Adigiana Toybox Bold"/>
                <a:sym typeface="Adigiana Toybox Bold"/>
              </a:rPr>
              <a:t>امثلة عن المايكرورايزت</a:t>
            </a:r>
            <a:endParaRPr lang="en-US" sz="8941" dirty="0">
              <a:solidFill>
                <a:srgbClr val="A85234"/>
              </a:solidFill>
              <a:latin typeface="Adigiana Toybox Bold"/>
              <a:ea typeface="Adigiana Toybox Bold"/>
              <a:cs typeface="Adigiana Toybox Bold"/>
              <a:sym typeface="Adigiana Toybox Bold"/>
            </a:endParaRPr>
          </a:p>
        </p:txBody>
      </p:sp>
      <p:sp>
        <p:nvSpPr>
          <p:cNvPr id="8" name="TextBox 8"/>
          <p:cNvSpPr txBox="1"/>
          <p:nvPr/>
        </p:nvSpPr>
        <p:spPr>
          <a:xfrm>
            <a:off x="3598717" y="1666628"/>
            <a:ext cx="3648733" cy="517793"/>
          </a:xfrm>
          <a:prstGeom prst="rect">
            <a:avLst/>
          </a:prstGeom>
        </p:spPr>
        <p:txBody>
          <a:bodyPr lIns="0" tIns="0" rIns="0" bIns="0" rtlCol="0" anchor="t">
            <a:spAutoFit/>
          </a:bodyPr>
          <a:lstStyle/>
          <a:p>
            <a:pPr>
              <a:lnSpc>
                <a:spcPts val="3935"/>
              </a:lnSpc>
            </a:pPr>
            <a:r>
              <a:rPr lang="en-US" sz="3935" u="sng" dirty="0" err="1">
                <a:solidFill>
                  <a:srgbClr val="A85234"/>
                </a:solidFill>
                <a:latin typeface="Adigiana Toybox Bold"/>
                <a:ea typeface="Adigiana Toybox Bold"/>
                <a:cs typeface="Adigiana Toybox Bold"/>
                <a:sym typeface="Adigiana Toybox Bold"/>
              </a:rPr>
              <a:t>Russula</a:t>
            </a:r>
            <a:endParaRPr lang="en-US" sz="3935" u="sng" dirty="0">
              <a:solidFill>
                <a:srgbClr val="A85234"/>
              </a:solidFill>
              <a:latin typeface="Adigiana Toybox Bold"/>
              <a:ea typeface="Adigiana Toybox Bold"/>
              <a:cs typeface="Adigiana Toybox Bold"/>
              <a:sym typeface="Adigiana Toybox Bold"/>
            </a:endParaRPr>
          </a:p>
        </p:txBody>
      </p:sp>
      <p:sp>
        <p:nvSpPr>
          <p:cNvPr id="10" name="TextBox 10"/>
          <p:cNvSpPr txBox="1"/>
          <p:nvPr/>
        </p:nvSpPr>
        <p:spPr>
          <a:xfrm>
            <a:off x="9618992" y="1590880"/>
            <a:ext cx="3648733" cy="517793"/>
          </a:xfrm>
          <a:prstGeom prst="rect">
            <a:avLst/>
          </a:prstGeom>
        </p:spPr>
        <p:txBody>
          <a:bodyPr wrap="square" lIns="0" tIns="0" rIns="0" bIns="0" rtlCol="0" anchor="t">
            <a:spAutoFit/>
          </a:bodyPr>
          <a:lstStyle/>
          <a:p>
            <a:pPr>
              <a:lnSpc>
                <a:spcPts val="3935"/>
              </a:lnSpc>
            </a:pPr>
            <a:r>
              <a:rPr lang="en-US" sz="3935" u="sng" dirty="0">
                <a:solidFill>
                  <a:srgbClr val="A85234"/>
                </a:solidFill>
                <a:latin typeface="Adigiana Toybox Bold"/>
                <a:ea typeface="Adigiana Toybox Bold"/>
                <a:cs typeface="Adigiana Toybox Bold"/>
                <a:sym typeface="Adigiana Toybox Bold"/>
              </a:rPr>
              <a:t>Boletus edulis</a:t>
            </a:r>
          </a:p>
        </p:txBody>
      </p:sp>
      <p:sp>
        <p:nvSpPr>
          <p:cNvPr id="12" name="TextBox 12"/>
          <p:cNvSpPr txBox="1"/>
          <p:nvPr/>
        </p:nvSpPr>
        <p:spPr>
          <a:xfrm>
            <a:off x="1456045" y="6098321"/>
            <a:ext cx="7111212" cy="500137"/>
          </a:xfrm>
          <a:prstGeom prst="rect">
            <a:avLst/>
          </a:prstGeom>
        </p:spPr>
        <p:txBody>
          <a:bodyPr wrap="square" lIns="0" tIns="0" rIns="0" bIns="0" rtlCol="0" anchor="t">
            <a:spAutoFit/>
          </a:bodyPr>
          <a:lstStyle/>
          <a:p>
            <a:pPr>
              <a:lnSpc>
                <a:spcPts val="3935"/>
              </a:lnSpc>
            </a:pPr>
            <a:r>
              <a:rPr lang="en-US" sz="3935" u="sng" dirty="0" err="1">
                <a:solidFill>
                  <a:srgbClr val="A85234"/>
                </a:solidFill>
                <a:latin typeface="Adigiana Toybox Bold"/>
                <a:ea typeface="Adigiana Toybox Bold"/>
                <a:cs typeface="Adigiana Toybox Bold"/>
                <a:sym typeface="Adigiana Toybox Bold"/>
              </a:rPr>
              <a:t>Claroideoglomus</a:t>
            </a:r>
            <a:r>
              <a:rPr lang="en-US" sz="3935" u="sng" dirty="0">
                <a:solidFill>
                  <a:srgbClr val="A85234"/>
                </a:solidFill>
                <a:latin typeface="Adigiana Toybox Bold"/>
                <a:ea typeface="Adigiana Toybox Bold"/>
                <a:cs typeface="Adigiana Toybox Bold"/>
                <a:sym typeface="Adigiana Toybox Bold"/>
              </a:rPr>
              <a:t> </a:t>
            </a:r>
            <a:r>
              <a:rPr lang="en-US" sz="3935" u="sng" dirty="0" err="1">
                <a:solidFill>
                  <a:srgbClr val="A85234"/>
                </a:solidFill>
                <a:latin typeface="Adigiana Toybox Bold"/>
                <a:ea typeface="Adigiana Toybox Bold"/>
                <a:cs typeface="Adigiana Toybox Bold"/>
                <a:sym typeface="Adigiana Toybox Bold"/>
              </a:rPr>
              <a:t>claroideum</a:t>
            </a:r>
            <a:endParaRPr lang="en-US" sz="3935" u="sng" dirty="0">
              <a:solidFill>
                <a:srgbClr val="A85234"/>
              </a:solidFill>
              <a:latin typeface="Adigiana Toybox Bold"/>
              <a:ea typeface="Adigiana Toybox Bold"/>
              <a:cs typeface="Adigiana Toybox Bold"/>
              <a:sym typeface="Adigiana Toybox Bold"/>
            </a:endParaRPr>
          </a:p>
        </p:txBody>
      </p:sp>
      <p:sp>
        <p:nvSpPr>
          <p:cNvPr id="14" name="TextBox 14"/>
          <p:cNvSpPr txBox="1"/>
          <p:nvPr/>
        </p:nvSpPr>
        <p:spPr>
          <a:xfrm>
            <a:off x="9475920" y="6003204"/>
            <a:ext cx="5773408" cy="500137"/>
          </a:xfrm>
          <a:prstGeom prst="rect">
            <a:avLst/>
          </a:prstGeom>
        </p:spPr>
        <p:txBody>
          <a:bodyPr wrap="square" lIns="0" tIns="0" rIns="0" bIns="0" rtlCol="0" anchor="t">
            <a:spAutoFit/>
          </a:bodyPr>
          <a:lstStyle/>
          <a:p>
            <a:pPr>
              <a:lnSpc>
                <a:spcPts val="3935"/>
              </a:lnSpc>
            </a:pPr>
            <a:r>
              <a:rPr lang="en-US" sz="3935" u="sng" dirty="0" err="1">
                <a:solidFill>
                  <a:srgbClr val="A85234"/>
                </a:solidFill>
                <a:latin typeface="Adigiana Toybox Bold"/>
                <a:ea typeface="Adigiana Toybox Bold"/>
                <a:cs typeface="Adigiana Toybox Bold"/>
                <a:sym typeface="Adigiana Toybox Bold"/>
              </a:rPr>
              <a:t>Rhizophagus</a:t>
            </a:r>
            <a:r>
              <a:rPr lang="en-US" sz="3935" u="sng" dirty="0">
                <a:solidFill>
                  <a:srgbClr val="A85234"/>
                </a:solidFill>
                <a:latin typeface="Adigiana Toybox Bold"/>
                <a:ea typeface="Adigiana Toybox Bold"/>
                <a:cs typeface="Adigiana Toybox Bold"/>
                <a:sym typeface="Adigiana Toybox Bold"/>
              </a:rPr>
              <a:t> </a:t>
            </a:r>
            <a:r>
              <a:rPr lang="en-US" sz="3935" u="sng" dirty="0" err="1">
                <a:solidFill>
                  <a:srgbClr val="A85234"/>
                </a:solidFill>
                <a:latin typeface="Adigiana Toybox Bold"/>
                <a:ea typeface="Adigiana Toybox Bold"/>
                <a:cs typeface="Adigiana Toybox Bold"/>
                <a:sym typeface="Adigiana Toybox Bold"/>
              </a:rPr>
              <a:t>irregularis</a:t>
            </a:r>
            <a:endParaRPr lang="en-US" sz="3935" u="sng" dirty="0">
              <a:solidFill>
                <a:srgbClr val="A85234"/>
              </a:solidFill>
              <a:latin typeface="Adigiana Toybox Bold"/>
              <a:ea typeface="Adigiana Toybox Bold"/>
              <a:cs typeface="Adigiana Toybox Bold"/>
              <a:sym typeface="Adigiana Toybox Bold"/>
            </a:endParaRPr>
          </a:p>
        </p:txBody>
      </p:sp>
      <p:pic>
        <p:nvPicPr>
          <p:cNvPr id="20" name="Picture 19">
            <a:extLst>
              <a:ext uri="{FF2B5EF4-FFF2-40B4-BE49-F238E27FC236}">
                <a16:creationId xmlns:a16="http://schemas.microsoft.com/office/drawing/2014/main" id="{DBEAD906-E42F-49A1-A980-0B1483AAEF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9668" y="2184421"/>
            <a:ext cx="5408158" cy="3598883"/>
          </a:xfrm>
          <a:prstGeom prst="rect">
            <a:avLst/>
          </a:prstGeom>
        </p:spPr>
      </p:pic>
      <p:pic>
        <p:nvPicPr>
          <p:cNvPr id="22" name="Picture 21">
            <a:extLst>
              <a:ext uri="{FF2B5EF4-FFF2-40B4-BE49-F238E27FC236}">
                <a16:creationId xmlns:a16="http://schemas.microsoft.com/office/drawing/2014/main" id="{A47E8EEC-E6A8-4FEB-86DF-52C73995F3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472" y="2310917"/>
            <a:ext cx="5408158" cy="3598883"/>
          </a:xfrm>
          <a:prstGeom prst="rect">
            <a:avLst/>
          </a:prstGeom>
        </p:spPr>
      </p:pic>
      <p:pic>
        <p:nvPicPr>
          <p:cNvPr id="24" name="Picture 23">
            <a:extLst>
              <a:ext uri="{FF2B5EF4-FFF2-40B4-BE49-F238E27FC236}">
                <a16:creationId xmlns:a16="http://schemas.microsoft.com/office/drawing/2014/main" id="{04B708A8-8788-451D-BFA4-529E857D33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4824" y="6979325"/>
            <a:ext cx="8567257" cy="3184361"/>
          </a:xfrm>
          <a:prstGeom prst="rect">
            <a:avLst/>
          </a:prstGeom>
        </p:spPr>
      </p:pic>
      <p:pic>
        <p:nvPicPr>
          <p:cNvPr id="26" name="Picture 25">
            <a:extLst>
              <a:ext uri="{FF2B5EF4-FFF2-40B4-BE49-F238E27FC236}">
                <a16:creationId xmlns:a16="http://schemas.microsoft.com/office/drawing/2014/main" id="{C692E81F-A461-45D2-8207-591837D1BB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75920" y="6791120"/>
            <a:ext cx="6221280" cy="33725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156029" y="419100"/>
            <a:ext cx="12275764" cy="1141338"/>
          </a:xfrm>
          <a:prstGeom prst="rect">
            <a:avLst/>
          </a:prstGeom>
        </p:spPr>
        <p:txBody>
          <a:bodyPr lIns="0" tIns="0" rIns="0" bIns="0" rtlCol="0" anchor="t">
            <a:spAutoFit/>
          </a:bodyPr>
          <a:lstStyle/>
          <a:p>
            <a:pPr algn="ctr">
              <a:lnSpc>
                <a:spcPts val="8940"/>
              </a:lnSpc>
            </a:pPr>
            <a:r>
              <a:rPr lang="ar-IQ" sz="8940" dirty="0">
                <a:solidFill>
                  <a:srgbClr val="A85234"/>
                </a:solidFill>
                <a:latin typeface="Adigiana Toybox Bold"/>
                <a:ea typeface="Adigiana Toybox Bold"/>
                <a:cs typeface="Adigiana Toybox Bold"/>
                <a:sym typeface="Adigiana Toybox Bold"/>
              </a:rPr>
              <a:t>أهمية هذه العلاقة بيئيًا:</a:t>
            </a:r>
            <a:endParaRPr lang="en-US" sz="8940" dirty="0">
              <a:solidFill>
                <a:srgbClr val="A85234"/>
              </a:solidFill>
              <a:latin typeface="Adigiana Toybox Bold"/>
              <a:ea typeface="Adigiana Toybox Bold"/>
              <a:cs typeface="Adigiana Toybox Bold"/>
              <a:sym typeface="Adigiana Toybox Bold"/>
            </a:endParaRPr>
          </a:p>
        </p:txBody>
      </p:sp>
      <p:sp>
        <p:nvSpPr>
          <p:cNvPr id="11" name="TextBox 10">
            <a:extLst>
              <a:ext uri="{FF2B5EF4-FFF2-40B4-BE49-F238E27FC236}">
                <a16:creationId xmlns:a16="http://schemas.microsoft.com/office/drawing/2014/main" id="{6E410015-7E46-43C7-A0A2-D23A108F8195}"/>
              </a:ext>
            </a:extLst>
          </p:cNvPr>
          <p:cNvSpPr txBox="1"/>
          <p:nvPr/>
        </p:nvSpPr>
        <p:spPr>
          <a:xfrm>
            <a:off x="7203049" y="2626848"/>
            <a:ext cx="4114800" cy="6740307"/>
          </a:xfrm>
          <a:prstGeom prst="rect">
            <a:avLst/>
          </a:prstGeom>
          <a:noFill/>
        </p:spPr>
        <p:txBody>
          <a:bodyPr wrap="square" rtlCol="1">
            <a:spAutoFit/>
          </a:bodyPr>
          <a:lstStyle/>
          <a:p>
            <a:pPr algn="ctr"/>
            <a:r>
              <a:rPr lang="ar-IQ" sz="4800" b="1" dirty="0"/>
              <a:t>زيادة مقاومة النبات للجفاف</a:t>
            </a:r>
            <a:r>
              <a:rPr lang="ar-IQ" sz="4800" dirty="0"/>
              <a:t> </a:t>
            </a:r>
          </a:p>
          <a:p>
            <a:pPr algn="ctr"/>
            <a:r>
              <a:rPr lang="ar-IQ" sz="4800" dirty="0"/>
              <a:t>النباتات المرتبطة بالفطريات تكون غالبًا أكثر تحمّلًا لقلة الماء، لأن الفطر يحسّن كفاءة امتصاص الرطوبة من التربة.</a:t>
            </a:r>
          </a:p>
        </p:txBody>
      </p:sp>
      <p:sp>
        <p:nvSpPr>
          <p:cNvPr id="12" name="TextBox 11">
            <a:extLst>
              <a:ext uri="{FF2B5EF4-FFF2-40B4-BE49-F238E27FC236}">
                <a16:creationId xmlns:a16="http://schemas.microsoft.com/office/drawing/2014/main" id="{BB6535C6-2D39-43AD-AB15-D8F9D3CB2A83}"/>
              </a:ext>
            </a:extLst>
          </p:cNvPr>
          <p:cNvSpPr txBox="1"/>
          <p:nvPr/>
        </p:nvSpPr>
        <p:spPr>
          <a:xfrm>
            <a:off x="2248770" y="2626848"/>
            <a:ext cx="4114800" cy="5509200"/>
          </a:xfrm>
          <a:prstGeom prst="rect">
            <a:avLst/>
          </a:prstGeom>
          <a:noFill/>
        </p:spPr>
        <p:txBody>
          <a:bodyPr wrap="square" rtlCol="1">
            <a:spAutoFit/>
          </a:bodyPr>
          <a:lstStyle/>
          <a:p>
            <a:pPr algn="ctr"/>
            <a:r>
              <a:rPr lang="ar-IQ" sz="4400" b="1" dirty="0"/>
              <a:t>حماية الجذور من بعض المسببات المرضية</a:t>
            </a:r>
          </a:p>
          <a:p>
            <a:pPr algn="ctr"/>
            <a:r>
              <a:rPr lang="ar-IQ" sz="4400" dirty="0"/>
              <a:t>بعض الفطريات تشكل حاجزًا حيويًا حول الجذور، فتقلل تأثير الفطريات أو البكتيريا الضارة.</a:t>
            </a:r>
          </a:p>
        </p:txBody>
      </p:sp>
      <p:sp>
        <p:nvSpPr>
          <p:cNvPr id="13" name="TextBox 12">
            <a:extLst>
              <a:ext uri="{FF2B5EF4-FFF2-40B4-BE49-F238E27FC236}">
                <a16:creationId xmlns:a16="http://schemas.microsoft.com/office/drawing/2014/main" id="{1B1D9E98-3865-44A1-B954-DF668E52E87E}"/>
              </a:ext>
            </a:extLst>
          </p:cNvPr>
          <p:cNvSpPr txBox="1"/>
          <p:nvPr/>
        </p:nvSpPr>
        <p:spPr>
          <a:xfrm>
            <a:off x="12573000" y="2626848"/>
            <a:ext cx="4114800" cy="5262979"/>
          </a:xfrm>
          <a:prstGeom prst="rect">
            <a:avLst/>
          </a:prstGeom>
          <a:noFill/>
        </p:spPr>
        <p:txBody>
          <a:bodyPr wrap="square" rtlCol="1">
            <a:spAutoFit/>
          </a:bodyPr>
          <a:lstStyle/>
          <a:p>
            <a:pPr algn="ctr"/>
            <a:r>
              <a:rPr lang="ar-IQ" sz="4800" b="1" dirty="0"/>
              <a:t>تحسين تغذية النبات</a:t>
            </a:r>
          </a:p>
          <a:p>
            <a:pPr algn="ctr"/>
            <a:r>
              <a:rPr lang="ar-IQ" sz="4800" dirty="0"/>
              <a:t>خيوط الفطر تمتد في التربة لمسافات أكبر من الجذور، فتزيد قدرة النبات على امتصاص الماء والمعادن.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0">
            <a:extLst>
              <a:ext uri="{FF2B5EF4-FFF2-40B4-BE49-F238E27FC236}">
                <a16:creationId xmlns:a16="http://schemas.microsoft.com/office/drawing/2014/main" id="{991571EA-4F98-4353-9269-A9F6A234CFEC}"/>
              </a:ext>
            </a:extLst>
          </p:cNvPr>
          <p:cNvSpPr txBox="1"/>
          <p:nvPr/>
        </p:nvSpPr>
        <p:spPr>
          <a:xfrm>
            <a:off x="2035778" y="2063850"/>
            <a:ext cx="4419600" cy="6740307"/>
          </a:xfrm>
          <a:prstGeom prst="rect">
            <a:avLst/>
          </a:prstGeom>
          <a:noFill/>
        </p:spPr>
        <p:txBody>
          <a:bodyPr wrap="square" rtlCol="1">
            <a:spAutoFit/>
          </a:bodyPr>
          <a:lstStyle/>
          <a:p>
            <a:pPr algn="ctr"/>
            <a:r>
              <a:rPr lang="ar-IQ" sz="5400" b="1" dirty="0"/>
              <a:t>دورة المغذيات</a:t>
            </a:r>
          </a:p>
          <a:p>
            <a:pPr algn="ctr"/>
            <a:r>
              <a:rPr lang="ar-IQ" sz="5400" dirty="0"/>
              <a:t>الفطريات تحلل المادة العضوية وتعيد العناصر الغذائية إلى التربة، وبذلك تساهم في استمرار خصوبة النظام البيئي.</a:t>
            </a:r>
          </a:p>
        </p:txBody>
      </p:sp>
      <p:sp>
        <p:nvSpPr>
          <p:cNvPr id="12" name="TextBox 11">
            <a:extLst>
              <a:ext uri="{FF2B5EF4-FFF2-40B4-BE49-F238E27FC236}">
                <a16:creationId xmlns:a16="http://schemas.microsoft.com/office/drawing/2014/main" id="{8348B21A-6015-4FAA-AAAB-966D5B0C7DCC}"/>
              </a:ext>
            </a:extLst>
          </p:cNvPr>
          <p:cNvSpPr txBox="1"/>
          <p:nvPr/>
        </p:nvSpPr>
        <p:spPr>
          <a:xfrm>
            <a:off x="11832622" y="2188845"/>
            <a:ext cx="4419600" cy="5909310"/>
          </a:xfrm>
          <a:prstGeom prst="rect">
            <a:avLst/>
          </a:prstGeom>
          <a:noFill/>
        </p:spPr>
        <p:txBody>
          <a:bodyPr wrap="square" rtlCol="1">
            <a:spAutoFit/>
          </a:bodyPr>
          <a:lstStyle/>
          <a:p>
            <a:pPr algn="ctr"/>
            <a:r>
              <a:rPr lang="ar-IQ" sz="5400" b="1" dirty="0"/>
              <a:t>تحسين بنية التربة</a:t>
            </a:r>
          </a:p>
          <a:p>
            <a:pPr algn="ctr"/>
            <a:r>
              <a:rPr lang="ar-IQ" sz="5400" dirty="0"/>
              <a:t>الفطريات تساعد على ربط حبيبات التربة معًا، مما يحسن التهوية واحتفاظ التربة بالماء.</a:t>
            </a:r>
          </a:p>
        </p:txBody>
      </p:sp>
      <p:sp>
        <p:nvSpPr>
          <p:cNvPr id="13" name="TextBox 12">
            <a:extLst>
              <a:ext uri="{FF2B5EF4-FFF2-40B4-BE49-F238E27FC236}">
                <a16:creationId xmlns:a16="http://schemas.microsoft.com/office/drawing/2014/main" id="{0357C8AD-999F-425D-A457-070CFC1D439B}"/>
              </a:ext>
            </a:extLst>
          </p:cNvPr>
          <p:cNvSpPr txBox="1"/>
          <p:nvPr/>
        </p:nvSpPr>
        <p:spPr>
          <a:xfrm>
            <a:off x="6809596" y="1686996"/>
            <a:ext cx="4419600" cy="7571303"/>
          </a:xfrm>
          <a:prstGeom prst="rect">
            <a:avLst/>
          </a:prstGeom>
          <a:noFill/>
        </p:spPr>
        <p:txBody>
          <a:bodyPr wrap="square" rtlCol="1">
            <a:spAutoFit/>
          </a:bodyPr>
          <a:lstStyle/>
          <a:p>
            <a:pPr algn="ctr"/>
            <a:r>
              <a:rPr lang="ar-IQ" sz="5400" b="1" dirty="0"/>
              <a:t>دعم التنوع النباتي</a:t>
            </a:r>
          </a:p>
          <a:p>
            <a:pPr algn="ctr"/>
            <a:r>
              <a:rPr lang="ar-IQ" sz="5400" dirty="0"/>
              <a:t>في البيئات الطبيعية، تساعد الميكورايزا النباتات الضعيفة أو الصغيرة على النمو، وهذا يدعم استقرار المجتمعات النباتية.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014356" y="685339"/>
            <a:ext cx="12275764" cy="2282676"/>
          </a:xfrm>
          <a:prstGeom prst="rect">
            <a:avLst/>
          </a:prstGeom>
        </p:spPr>
        <p:txBody>
          <a:bodyPr lIns="0" tIns="0" rIns="0" bIns="0" rtlCol="0" anchor="t">
            <a:spAutoFit/>
          </a:bodyPr>
          <a:lstStyle/>
          <a:p>
            <a:pPr algn="ctr">
              <a:lnSpc>
                <a:spcPts val="8940"/>
              </a:lnSpc>
            </a:pPr>
            <a:r>
              <a:rPr lang="ar-IQ" sz="7200" b="1" dirty="0">
                <a:solidFill>
                  <a:srgbClr val="A85234"/>
                </a:solidFill>
                <a:latin typeface="Adigiana Toybox Bold"/>
                <a:ea typeface="Adigiana Toybox Bold"/>
                <a:cs typeface="Adigiana Toybox Bold"/>
                <a:sym typeface="Adigiana Toybox Bold"/>
              </a:rPr>
              <a:t>أمثلة واضحة على العلاقات التكافلية بين الفطريات/المشروم والنباتات</a:t>
            </a:r>
            <a:endParaRPr lang="en-US" sz="7200" b="1" dirty="0">
              <a:solidFill>
                <a:srgbClr val="A85234"/>
              </a:solidFill>
              <a:latin typeface="Adigiana Toybox Bold"/>
              <a:ea typeface="Adigiana Toybox Bold"/>
              <a:cs typeface="Adigiana Toybox Bold"/>
              <a:sym typeface="Adigiana Toybox Bold"/>
            </a:endParaRPr>
          </a:p>
        </p:txBody>
      </p:sp>
      <p:sp>
        <p:nvSpPr>
          <p:cNvPr id="8" name="TextBox 8"/>
          <p:cNvSpPr txBox="1"/>
          <p:nvPr/>
        </p:nvSpPr>
        <p:spPr>
          <a:xfrm>
            <a:off x="13163238" y="3821545"/>
            <a:ext cx="3648733" cy="1000274"/>
          </a:xfrm>
          <a:prstGeom prst="rect">
            <a:avLst/>
          </a:prstGeom>
        </p:spPr>
        <p:txBody>
          <a:bodyPr lIns="0" tIns="0" rIns="0" bIns="0" rtlCol="0" anchor="t">
            <a:spAutoFit/>
          </a:bodyPr>
          <a:lstStyle/>
          <a:p>
            <a:pPr algn="ctr">
              <a:lnSpc>
                <a:spcPts val="3935"/>
              </a:lnSpc>
            </a:pPr>
            <a:r>
              <a:rPr lang="ar-IQ" sz="3935" b="1" dirty="0">
                <a:solidFill>
                  <a:srgbClr val="A85234"/>
                </a:solidFill>
                <a:latin typeface="Adigiana Toybox Bold"/>
                <a:ea typeface="Adigiana Toybox Bold"/>
                <a:cs typeface="Adigiana Toybox Bold"/>
                <a:sym typeface="Adigiana Toybox Bold"/>
              </a:rPr>
              <a:t>فطر الكمأة مع النباتات الصحراوية</a:t>
            </a:r>
            <a:endParaRPr lang="en-US" sz="3935" b="1" dirty="0">
              <a:solidFill>
                <a:srgbClr val="A85234"/>
              </a:solidFill>
              <a:latin typeface="Adigiana Toybox Bold"/>
              <a:ea typeface="Adigiana Toybox Bold"/>
              <a:cs typeface="Adigiana Toybox Bold"/>
              <a:sym typeface="Adigiana Toybox Bold"/>
            </a:endParaRPr>
          </a:p>
        </p:txBody>
      </p:sp>
      <p:sp>
        <p:nvSpPr>
          <p:cNvPr id="10" name="TextBox 10"/>
          <p:cNvSpPr txBox="1"/>
          <p:nvPr/>
        </p:nvSpPr>
        <p:spPr>
          <a:xfrm>
            <a:off x="7848600" y="3750025"/>
            <a:ext cx="3648733" cy="1000274"/>
          </a:xfrm>
          <a:prstGeom prst="rect">
            <a:avLst/>
          </a:prstGeom>
        </p:spPr>
        <p:txBody>
          <a:bodyPr lIns="0" tIns="0" rIns="0" bIns="0" rtlCol="0" anchor="t">
            <a:spAutoFit/>
          </a:bodyPr>
          <a:lstStyle/>
          <a:p>
            <a:pPr algn="ctr">
              <a:lnSpc>
                <a:spcPts val="3935"/>
              </a:lnSpc>
            </a:pPr>
            <a:r>
              <a:rPr lang="ar-IQ" sz="3935" dirty="0">
                <a:solidFill>
                  <a:srgbClr val="A85234"/>
                </a:solidFill>
                <a:latin typeface="Adigiana Toybox Bold"/>
                <a:ea typeface="Adigiana Toybox Bold"/>
                <a:cs typeface="Adigiana Toybox Bold"/>
                <a:sym typeface="Adigiana Toybox Bold"/>
              </a:rPr>
              <a:t> </a:t>
            </a:r>
            <a:r>
              <a:rPr lang="ar-IQ" sz="3935" b="1" dirty="0">
                <a:solidFill>
                  <a:srgbClr val="A85234"/>
                </a:solidFill>
                <a:latin typeface="Adigiana Toybox Bold"/>
                <a:ea typeface="Adigiana Toybox Bold"/>
                <a:cs typeface="Adigiana Toybox Bold"/>
                <a:sym typeface="Adigiana Toybox Bold"/>
              </a:rPr>
              <a:t>فطر عيش الغراب مع جذور الأشجار</a:t>
            </a:r>
            <a:endParaRPr lang="en-US" sz="3935" b="1" dirty="0">
              <a:solidFill>
                <a:srgbClr val="A85234"/>
              </a:solidFill>
              <a:latin typeface="Adigiana Toybox Bold"/>
              <a:ea typeface="Adigiana Toybox Bold"/>
              <a:cs typeface="Adigiana Toybox Bold"/>
              <a:sym typeface="Adigiana Toybox Bold"/>
            </a:endParaRPr>
          </a:p>
        </p:txBody>
      </p:sp>
      <p:sp>
        <p:nvSpPr>
          <p:cNvPr id="12" name="TextBox 12"/>
          <p:cNvSpPr txBox="1"/>
          <p:nvPr/>
        </p:nvSpPr>
        <p:spPr>
          <a:xfrm>
            <a:off x="2544259" y="3750025"/>
            <a:ext cx="3648733" cy="1500411"/>
          </a:xfrm>
          <a:prstGeom prst="rect">
            <a:avLst/>
          </a:prstGeom>
        </p:spPr>
        <p:txBody>
          <a:bodyPr lIns="0" tIns="0" rIns="0" bIns="0" rtlCol="0" anchor="t">
            <a:spAutoFit/>
          </a:bodyPr>
          <a:lstStyle/>
          <a:p>
            <a:pPr algn="ctr" rtl="1">
              <a:lnSpc>
                <a:spcPts val="3935"/>
              </a:lnSpc>
            </a:pPr>
            <a:r>
              <a:rPr lang="ar-IQ" sz="3935" b="1" dirty="0">
                <a:solidFill>
                  <a:srgbClr val="A85234"/>
                </a:solidFill>
                <a:latin typeface="Adigiana Toybox Bold"/>
                <a:ea typeface="Adigiana Toybox Bold"/>
                <a:cs typeface="Adigiana Toybox Bold"/>
                <a:sym typeface="Adigiana Toybox Bold"/>
              </a:rPr>
              <a:t>فطر </a:t>
            </a:r>
            <a:r>
              <a:rPr lang="en-US" sz="3935" b="1" dirty="0">
                <a:solidFill>
                  <a:srgbClr val="A85234"/>
                </a:solidFill>
                <a:latin typeface="Adigiana Toybox Bold"/>
                <a:ea typeface="Adigiana Toybox Bold"/>
                <a:cs typeface="Adigiana Toybox Bold"/>
                <a:sym typeface="Adigiana Toybox Bold"/>
              </a:rPr>
              <a:t> Boletus </a:t>
            </a:r>
            <a:r>
              <a:rPr lang="ar-IQ" sz="3935" b="1" dirty="0">
                <a:solidFill>
                  <a:srgbClr val="A85234"/>
                </a:solidFill>
                <a:latin typeface="Adigiana Toybox Bold"/>
                <a:ea typeface="Adigiana Toybox Bold"/>
                <a:cs typeface="Adigiana Toybox Bold"/>
                <a:sym typeface="Adigiana Toybox Bold"/>
              </a:rPr>
              <a:t>مع أشجار الصنوبر والبلوط</a:t>
            </a:r>
            <a:endParaRPr lang="en-US" sz="3935" b="1" dirty="0">
              <a:solidFill>
                <a:srgbClr val="A85234"/>
              </a:solidFill>
              <a:latin typeface="Adigiana Toybox Bold"/>
              <a:ea typeface="Adigiana Toybox Bold"/>
              <a:cs typeface="Adigiana Toybox Bold"/>
              <a:sym typeface="Adigiana Toybox Bold"/>
            </a:endParaRPr>
          </a:p>
        </p:txBody>
      </p:sp>
      <p:sp>
        <p:nvSpPr>
          <p:cNvPr id="13" name="TextBox 12">
            <a:extLst>
              <a:ext uri="{FF2B5EF4-FFF2-40B4-BE49-F238E27FC236}">
                <a16:creationId xmlns:a16="http://schemas.microsoft.com/office/drawing/2014/main" id="{692CF871-BF4F-4DBA-BD44-4105A5E33133}"/>
              </a:ext>
            </a:extLst>
          </p:cNvPr>
          <p:cNvSpPr txBox="1"/>
          <p:nvPr/>
        </p:nvSpPr>
        <p:spPr>
          <a:xfrm>
            <a:off x="12872959" y="4750299"/>
            <a:ext cx="4229289" cy="5632311"/>
          </a:xfrm>
          <a:prstGeom prst="rect">
            <a:avLst/>
          </a:prstGeom>
          <a:noFill/>
        </p:spPr>
        <p:txBody>
          <a:bodyPr wrap="square" rtlCol="1">
            <a:spAutoFit/>
          </a:bodyPr>
          <a:lstStyle/>
          <a:p>
            <a:pPr algn="ctr" rtl="1"/>
            <a:r>
              <a:rPr lang="ar-IQ" sz="3600" b="1" dirty="0">
                <a:cs typeface="+mj-cs"/>
              </a:rPr>
              <a:t>الكمأة </a:t>
            </a:r>
            <a:r>
              <a:rPr lang="en-GB" sz="3600" b="1" dirty="0" err="1">
                <a:cs typeface="+mj-cs"/>
              </a:rPr>
              <a:t>Terfezia</a:t>
            </a:r>
            <a:r>
              <a:rPr lang="en-GB" sz="3600" b="1" dirty="0">
                <a:cs typeface="+mj-cs"/>
              </a:rPr>
              <a:t> </a:t>
            </a:r>
            <a:r>
              <a:rPr lang="ar-IQ" sz="3600" b="1" dirty="0">
                <a:cs typeface="+mj-cs"/>
              </a:rPr>
              <a:t>و </a:t>
            </a:r>
            <a:r>
              <a:rPr lang="en-GB" sz="3600" b="1" dirty="0" err="1">
                <a:cs typeface="+mj-cs"/>
              </a:rPr>
              <a:t>Tirmania</a:t>
            </a:r>
            <a:r>
              <a:rPr lang="en-GB" sz="3600" b="1" dirty="0">
                <a:cs typeface="+mj-cs"/>
              </a:rPr>
              <a:t> </a:t>
            </a:r>
            <a:r>
              <a:rPr lang="ar-IQ" sz="3600" b="1" dirty="0">
                <a:cs typeface="+mj-cs"/>
              </a:rPr>
              <a:t>ترتبط بجذور نباتات صحراوية، خاصة نباتات من عائلة </a:t>
            </a:r>
            <a:r>
              <a:rPr lang="en-GB" sz="3600" b="1" dirty="0" err="1">
                <a:cs typeface="+mj-cs"/>
              </a:rPr>
              <a:t>Cistaceae</a:t>
            </a:r>
            <a:r>
              <a:rPr lang="en-GB" sz="3600" b="1" dirty="0">
                <a:cs typeface="+mj-cs"/>
              </a:rPr>
              <a:t> </a:t>
            </a:r>
            <a:r>
              <a:rPr lang="ar-IQ" sz="3600" b="1" dirty="0">
                <a:cs typeface="+mj-cs"/>
              </a:rPr>
              <a:t>مثل </a:t>
            </a:r>
            <a:r>
              <a:rPr lang="en-GB" sz="3600" b="1" dirty="0">
                <a:cs typeface="+mj-cs"/>
              </a:rPr>
              <a:t>Helianthemum.</a:t>
            </a:r>
            <a:r>
              <a:rPr lang="ar-IQ" sz="3600" b="1" dirty="0">
                <a:cs typeface="+mj-cs"/>
              </a:rPr>
              <a:t>الفطر يساعد النبات على امتصاص الماء والمعادن في التربة الفقيرة، والنبات يزوّد الفطر بالسكريات.</a:t>
            </a:r>
          </a:p>
        </p:txBody>
      </p:sp>
      <p:sp>
        <p:nvSpPr>
          <p:cNvPr id="14" name="TextBox 13">
            <a:extLst>
              <a:ext uri="{FF2B5EF4-FFF2-40B4-BE49-F238E27FC236}">
                <a16:creationId xmlns:a16="http://schemas.microsoft.com/office/drawing/2014/main" id="{D6A551C0-A4F2-444E-A1D1-CDCE1B47446C}"/>
              </a:ext>
            </a:extLst>
          </p:cNvPr>
          <p:cNvSpPr txBox="1"/>
          <p:nvPr/>
        </p:nvSpPr>
        <p:spPr>
          <a:xfrm>
            <a:off x="7491288" y="4872121"/>
            <a:ext cx="4795758" cy="3970318"/>
          </a:xfrm>
          <a:prstGeom prst="rect">
            <a:avLst/>
          </a:prstGeom>
          <a:noFill/>
        </p:spPr>
        <p:txBody>
          <a:bodyPr wrap="square" rtlCol="1">
            <a:spAutoFit/>
          </a:bodyPr>
          <a:lstStyle/>
          <a:p>
            <a:pPr algn="ctr" rtl="1"/>
            <a:r>
              <a:rPr lang="ar-IQ" sz="3600" b="1" dirty="0">
                <a:cs typeface="+mj-cs"/>
              </a:rPr>
              <a:t>بعض أنواع المشروم ترتبط بجذور أشجار مثل الصنوبر والبلوط والبتولا.هذه العلاقة تسمى </a:t>
            </a:r>
            <a:r>
              <a:rPr lang="en-GB" sz="3600" b="1" dirty="0">
                <a:cs typeface="+mj-cs"/>
              </a:rPr>
              <a:t>Ectomycorrhiza، </a:t>
            </a:r>
            <a:r>
              <a:rPr lang="ar-IQ" sz="3600" b="1" dirty="0">
                <a:cs typeface="+mj-cs"/>
              </a:rPr>
              <a:t>حيث يغلف الفطر الجذر من الخارج ويساعد الشجرة على امتصاص العناصر الغذائية.</a:t>
            </a:r>
          </a:p>
        </p:txBody>
      </p:sp>
      <p:sp>
        <p:nvSpPr>
          <p:cNvPr id="15" name="TextBox 14">
            <a:extLst>
              <a:ext uri="{FF2B5EF4-FFF2-40B4-BE49-F238E27FC236}">
                <a16:creationId xmlns:a16="http://schemas.microsoft.com/office/drawing/2014/main" id="{FAF43CDC-4412-4709-A34B-4D4672BBA971}"/>
              </a:ext>
            </a:extLst>
          </p:cNvPr>
          <p:cNvSpPr txBox="1"/>
          <p:nvPr/>
        </p:nvSpPr>
        <p:spPr>
          <a:xfrm>
            <a:off x="2667474" y="5321717"/>
            <a:ext cx="3648733" cy="3785652"/>
          </a:xfrm>
          <a:prstGeom prst="rect">
            <a:avLst/>
          </a:prstGeom>
          <a:noFill/>
        </p:spPr>
        <p:txBody>
          <a:bodyPr wrap="square" rtlCol="1">
            <a:spAutoFit/>
          </a:bodyPr>
          <a:lstStyle/>
          <a:p>
            <a:pPr algn="ctr" rtl="1"/>
            <a:r>
              <a:rPr lang="ar-IQ" sz="4000" b="1" dirty="0"/>
              <a:t>العلاقة تكون تبادلية: الفطر يحصل على غذاء من الشجرة، والشجرة تحصل على امتصاص أفضل للماء والفسفور.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8">
            <a:extLst>
              <a:ext uri="{FF2B5EF4-FFF2-40B4-BE49-F238E27FC236}">
                <a16:creationId xmlns:a16="http://schemas.microsoft.com/office/drawing/2014/main" id="{9BDF16CB-F6D9-48C8-8761-02D3D3551BD6}"/>
              </a:ext>
            </a:extLst>
          </p:cNvPr>
          <p:cNvSpPr txBox="1"/>
          <p:nvPr/>
        </p:nvSpPr>
        <p:spPr>
          <a:xfrm>
            <a:off x="10515599" y="1780560"/>
            <a:ext cx="5410200" cy="923330"/>
          </a:xfrm>
          <a:prstGeom prst="rect">
            <a:avLst/>
          </a:prstGeom>
          <a:noFill/>
        </p:spPr>
        <p:txBody>
          <a:bodyPr wrap="square" rtlCol="1">
            <a:spAutoFit/>
          </a:bodyPr>
          <a:lstStyle/>
          <a:p>
            <a:pPr algn="ctr"/>
            <a:r>
              <a:rPr lang="en-GB" sz="5400" b="1" u="sng" dirty="0" err="1">
                <a:cs typeface="+mj-cs"/>
              </a:rPr>
              <a:t>Terfezia</a:t>
            </a:r>
            <a:endParaRPr lang="ar-IQ" sz="5400" b="1" u="sng" dirty="0">
              <a:cs typeface="+mj-cs"/>
            </a:endParaRPr>
          </a:p>
        </p:txBody>
      </p:sp>
      <p:pic>
        <p:nvPicPr>
          <p:cNvPr id="11" name="Picture 10">
            <a:extLst>
              <a:ext uri="{FF2B5EF4-FFF2-40B4-BE49-F238E27FC236}">
                <a16:creationId xmlns:a16="http://schemas.microsoft.com/office/drawing/2014/main" id="{3F2050C1-8740-477B-B9DA-B7BBAEE1FC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1212" y="2943504"/>
            <a:ext cx="7038975" cy="5272437"/>
          </a:xfrm>
          <a:prstGeom prst="rect">
            <a:avLst/>
          </a:prstGeom>
        </p:spPr>
      </p:pic>
      <p:pic>
        <p:nvPicPr>
          <p:cNvPr id="13" name="Picture 12">
            <a:extLst>
              <a:ext uri="{FF2B5EF4-FFF2-40B4-BE49-F238E27FC236}">
                <a16:creationId xmlns:a16="http://schemas.microsoft.com/office/drawing/2014/main" id="{27347CF8-D783-44B2-B8B9-C6AF7059DD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5453" y="3066929"/>
            <a:ext cx="7362759" cy="5149012"/>
          </a:xfrm>
          <a:prstGeom prst="rect">
            <a:avLst/>
          </a:prstGeom>
        </p:spPr>
      </p:pic>
      <p:sp>
        <p:nvSpPr>
          <p:cNvPr id="14" name="TextBox 13">
            <a:extLst>
              <a:ext uri="{FF2B5EF4-FFF2-40B4-BE49-F238E27FC236}">
                <a16:creationId xmlns:a16="http://schemas.microsoft.com/office/drawing/2014/main" id="{C0A65030-0F3E-46B4-8EE6-917E975E6481}"/>
              </a:ext>
            </a:extLst>
          </p:cNvPr>
          <p:cNvSpPr txBox="1"/>
          <p:nvPr/>
        </p:nvSpPr>
        <p:spPr>
          <a:xfrm>
            <a:off x="1966953" y="1620379"/>
            <a:ext cx="7362759" cy="1446550"/>
          </a:xfrm>
          <a:prstGeom prst="rect">
            <a:avLst/>
          </a:prstGeom>
          <a:noFill/>
        </p:spPr>
        <p:txBody>
          <a:bodyPr wrap="square" rtlCol="1">
            <a:spAutoFit/>
          </a:bodyPr>
          <a:lstStyle/>
          <a:p>
            <a:pPr algn="ctr"/>
            <a:r>
              <a:rPr lang="en-US" sz="4400" b="1" i="1" dirty="0"/>
              <a:t>White Button Mushroom </a:t>
            </a:r>
            <a:r>
              <a:rPr lang="en-US" sz="4400" b="1" i="1" u="sng" dirty="0" err="1"/>
              <a:t>Agaricus</a:t>
            </a:r>
            <a:r>
              <a:rPr lang="en-US" sz="4400" b="1" i="1" u="sng" dirty="0"/>
              <a:t> </a:t>
            </a:r>
            <a:r>
              <a:rPr lang="en-US" sz="4400" b="1" i="1" u="sng" dirty="0" err="1"/>
              <a:t>bisporus</a:t>
            </a:r>
            <a:endParaRPr lang="ar-IQ" sz="4400" b="1" i="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BE4"/>
        </a:solidFill>
        <a:effectLst/>
      </p:bgPr>
    </p:bg>
    <p:spTree>
      <p:nvGrpSpPr>
        <p:cNvPr id="1" name=""/>
        <p:cNvGrpSpPr/>
        <p:nvPr/>
      </p:nvGrpSpPr>
      <p:grpSpPr>
        <a:xfrm>
          <a:off x="0" y="0"/>
          <a:ext cx="0" cy="0"/>
          <a:chOff x="0" y="0"/>
          <a:chExt cx="0" cy="0"/>
        </a:xfrm>
      </p:grpSpPr>
      <p:sp>
        <p:nvSpPr>
          <p:cNvPr id="2" name="Freeform 2"/>
          <p:cNvSpPr/>
          <p:nvPr/>
        </p:nvSpPr>
        <p:spPr>
          <a:xfrm>
            <a:off x="14987605" y="-201941"/>
            <a:ext cx="4543390" cy="2831878"/>
          </a:xfrm>
          <a:custGeom>
            <a:avLst/>
            <a:gdLst/>
            <a:ahLst/>
            <a:cxnLst/>
            <a:rect l="l" t="t" r="r" b="b"/>
            <a:pathLst>
              <a:path w="4543390" h="2831878">
                <a:moveTo>
                  <a:pt x="0" y="0"/>
                </a:moveTo>
                <a:lnTo>
                  <a:pt x="4543390" y="0"/>
                </a:lnTo>
                <a:lnTo>
                  <a:pt x="4543390" y="2831877"/>
                </a:lnTo>
                <a:lnTo>
                  <a:pt x="0" y="2831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140331" y="7193239"/>
            <a:ext cx="3401718" cy="4130121"/>
          </a:xfrm>
          <a:custGeom>
            <a:avLst/>
            <a:gdLst/>
            <a:ahLst/>
            <a:cxnLst/>
            <a:rect l="l" t="t" r="r" b="b"/>
            <a:pathLst>
              <a:path w="3401718" h="4130121">
                <a:moveTo>
                  <a:pt x="3401718" y="0"/>
                </a:moveTo>
                <a:lnTo>
                  <a:pt x="0" y="0"/>
                </a:lnTo>
                <a:lnTo>
                  <a:pt x="0" y="4130122"/>
                </a:lnTo>
                <a:lnTo>
                  <a:pt x="3401718" y="4130122"/>
                </a:lnTo>
                <a:lnTo>
                  <a:pt x="34017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72827" y="-578408"/>
            <a:ext cx="4128856" cy="2642258"/>
          </a:xfrm>
          <a:custGeom>
            <a:avLst/>
            <a:gdLst/>
            <a:ahLst/>
            <a:cxnLst/>
            <a:rect l="l" t="t" r="r" b="b"/>
            <a:pathLst>
              <a:path w="4128856" h="2642258">
                <a:moveTo>
                  <a:pt x="0" y="0"/>
                </a:moveTo>
                <a:lnTo>
                  <a:pt x="4128856" y="0"/>
                </a:lnTo>
                <a:lnTo>
                  <a:pt x="4128856" y="2642258"/>
                </a:lnTo>
                <a:lnTo>
                  <a:pt x="0" y="2642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6398037" y="7164486"/>
            <a:ext cx="2256958" cy="4985249"/>
          </a:xfrm>
          <a:custGeom>
            <a:avLst/>
            <a:gdLst/>
            <a:ahLst/>
            <a:cxnLst/>
            <a:rect l="l" t="t" r="r" b="b"/>
            <a:pathLst>
              <a:path w="2256958" h="4985249">
                <a:moveTo>
                  <a:pt x="0" y="0"/>
                </a:moveTo>
                <a:lnTo>
                  <a:pt x="2256958" y="0"/>
                </a:lnTo>
                <a:lnTo>
                  <a:pt x="2256958" y="4985249"/>
                </a:lnTo>
                <a:lnTo>
                  <a:pt x="0" y="4985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8">
            <a:extLst>
              <a:ext uri="{FF2B5EF4-FFF2-40B4-BE49-F238E27FC236}">
                <a16:creationId xmlns:a16="http://schemas.microsoft.com/office/drawing/2014/main" id="{75C00444-4D52-4E62-9B98-0C89B923160E}"/>
              </a:ext>
            </a:extLst>
          </p:cNvPr>
          <p:cNvSpPr txBox="1"/>
          <p:nvPr/>
        </p:nvSpPr>
        <p:spPr>
          <a:xfrm>
            <a:off x="11026621" y="2291382"/>
            <a:ext cx="4343400" cy="6186309"/>
          </a:xfrm>
          <a:prstGeom prst="rect">
            <a:avLst/>
          </a:prstGeom>
          <a:noFill/>
        </p:spPr>
        <p:txBody>
          <a:bodyPr wrap="square" rtlCol="1">
            <a:spAutoFit/>
          </a:bodyPr>
          <a:lstStyle/>
          <a:p>
            <a:pPr algn="ctr" rtl="1"/>
            <a:r>
              <a:rPr lang="ar-IQ" sz="4400" b="1" dirty="0"/>
              <a:t>فطر </a:t>
            </a:r>
            <a:r>
              <a:rPr lang="en-GB" sz="4400" b="1" dirty="0"/>
              <a:t>Amanita </a:t>
            </a:r>
            <a:r>
              <a:rPr lang="ar-IQ" sz="4400" b="1" dirty="0"/>
              <a:t>مع الأشجاربعض أنواع </a:t>
            </a:r>
            <a:r>
              <a:rPr lang="en-GB" sz="4400" b="1" dirty="0"/>
              <a:t>Amanita </a:t>
            </a:r>
            <a:r>
              <a:rPr lang="ar-IQ" sz="4400" b="1" dirty="0"/>
              <a:t>ترتبط بجذور أشجار الغابات.لكن مهم الانتباه أن بعض أنواع هذا الجنس سامة للإنسان، مع أنها بيئيًا قد تكون نافعة للنبات.</a:t>
            </a:r>
          </a:p>
        </p:txBody>
      </p:sp>
      <p:sp>
        <p:nvSpPr>
          <p:cNvPr id="10" name="TextBox 9">
            <a:extLst>
              <a:ext uri="{FF2B5EF4-FFF2-40B4-BE49-F238E27FC236}">
                <a16:creationId xmlns:a16="http://schemas.microsoft.com/office/drawing/2014/main" id="{48D616B3-6595-41BC-B192-E970BCEF9E77}"/>
              </a:ext>
            </a:extLst>
          </p:cNvPr>
          <p:cNvSpPr txBox="1"/>
          <p:nvPr/>
        </p:nvSpPr>
        <p:spPr>
          <a:xfrm>
            <a:off x="6476316" y="2063850"/>
            <a:ext cx="3401718" cy="7478970"/>
          </a:xfrm>
          <a:prstGeom prst="rect">
            <a:avLst/>
          </a:prstGeom>
          <a:noFill/>
        </p:spPr>
        <p:txBody>
          <a:bodyPr wrap="square" rtlCol="1">
            <a:spAutoFit/>
          </a:bodyPr>
          <a:lstStyle/>
          <a:p>
            <a:pPr algn="ctr" rtl="1"/>
            <a:r>
              <a:rPr lang="ar-IQ" sz="4000" b="1" dirty="0"/>
              <a:t>فطريات الأوركيد مع بذور الأوركيد بذور نباتات </a:t>
            </a:r>
            <a:r>
              <a:rPr lang="en-GB" sz="4000" b="1" dirty="0" err="1"/>
              <a:t>Orchidaceae</a:t>
            </a:r>
            <a:r>
              <a:rPr lang="en-GB" sz="4000" b="1" dirty="0"/>
              <a:t> </a:t>
            </a:r>
            <a:r>
              <a:rPr lang="ar-IQ" sz="4000" b="1" dirty="0"/>
              <a:t>صغيرة جدًا ولا تحتوي غذاء كافي للإنبات.لذلك تحتاج إلى فطريات تساعدها في بداية النمو، فتزوّدها بالعناصر اللازمة للإنبات.</a:t>
            </a:r>
          </a:p>
        </p:txBody>
      </p:sp>
      <p:sp>
        <p:nvSpPr>
          <p:cNvPr id="11" name="TextBox 10">
            <a:extLst>
              <a:ext uri="{FF2B5EF4-FFF2-40B4-BE49-F238E27FC236}">
                <a16:creationId xmlns:a16="http://schemas.microsoft.com/office/drawing/2014/main" id="{6F569F7A-63C2-4336-9BEB-E1D02BA64DF5}"/>
              </a:ext>
            </a:extLst>
          </p:cNvPr>
          <p:cNvSpPr txBox="1"/>
          <p:nvPr/>
        </p:nvSpPr>
        <p:spPr>
          <a:xfrm>
            <a:off x="1290040" y="2629937"/>
            <a:ext cx="4444723" cy="5509200"/>
          </a:xfrm>
          <a:prstGeom prst="rect">
            <a:avLst/>
          </a:prstGeom>
          <a:noFill/>
        </p:spPr>
        <p:txBody>
          <a:bodyPr wrap="square" rtlCol="1">
            <a:spAutoFit/>
          </a:bodyPr>
          <a:lstStyle/>
          <a:p>
            <a:pPr algn="ctr" rtl="1"/>
            <a:r>
              <a:rPr lang="ar-IQ" sz="4400" b="1" dirty="0"/>
              <a:t>فطريات الميكورايزا الداخلية مع النباتات العشبيةفطريات مثل </a:t>
            </a:r>
            <a:r>
              <a:rPr lang="en-GB" sz="4400" b="1" dirty="0"/>
              <a:t>Glomus </a:t>
            </a:r>
            <a:r>
              <a:rPr lang="ar-IQ" sz="4400" b="1" dirty="0"/>
              <a:t> تدخل جزئيًا داخل خلايا جذور النباتات، وتسمى </a:t>
            </a:r>
            <a:r>
              <a:rPr lang="en-GB" sz="4400" b="1" dirty="0"/>
              <a:t>Arbuscular mycorrhiza.</a:t>
            </a:r>
            <a:endParaRPr lang="ar-IQ" sz="4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811</Words>
  <Application>Microsoft Office PowerPoint</Application>
  <PresentationFormat>Custom</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Adigiana Toybox Bold</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Watercolor Fungi Biology Presentation</dc:title>
  <dc:creator>hp</dc:creator>
  <cp:lastModifiedBy>hp</cp:lastModifiedBy>
  <cp:revision>11</cp:revision>
  <dcterms:created xsi:type="dcterms:W3CDTF">2006-08-16T00:00:00Z</dcterms:created>
  <dcterms:modified xsi:type="dcterms:W3CDTF">2026-05-05T21:03:08Z</dcterms:modified>
  <dc:identifier>DAHI0kV65k8</dc:identifier>
</cp:coreProperties>
</file>