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4.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5.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6.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8.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9.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0.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1.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2.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3.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4.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5.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7.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28.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29.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 id="2147483696" r:id="rId3"/>
    <p:sldMasterId id="2147483708" r:id="rId4"/>
    <p:sldMasterId id="2147483720" r:id="rId5"/>
    <p:sldMasterId id="2147483732" r:id="rId6"/>
    <p:sldMasterId id="2147483744" r:id="rId7"/>
    <p:sldMasterId id="2147483756" r:id="rId8"/>
    <p:sldMasterId id="2147483822" r:id="rId9"/>
    <p:sldMasterId id="2147483840" r:id="rId10"/>
    <p:sldMasterId id="2147483858" r:id="rId11"/>
    <p:sldMasterId id="2147483876" r:id="rId12"/>
    <p:sldMasterId id="2147483906" r:id="rId13"/>
    <p:sldMasterId id="2147483930" r:id="rId14"/>
    <p:sldMasterId id="2147483954" r:id="rId15"/>
    <p:sldMasterId id="2147483978" r:id="rId16"/>
    <p:sldMasterId id="2147483990" r:id="rId17"/>
    <p:sldMasterId id="2147484002" r:id="rId18"/>
    <p:sldMasterId id="2147484014" r:id="rId19"/>
    <p:sldMasterId id="2147484026" r:id="rId20"/>
    <p:sldMasterId id="2147484038" r:id="rId21"/>
    <p:sldMasterId id="2147484050" r:id="rId22"/>
    <p:sldMasterId id="2147484062" r:id="rId23"/>
    <p:sldMasterId id="2147484086" r:id="rId24"/>
    <p:sldMasterId id="2147484122" r:id="rId25"/>
    <p:sldMasterId id="2147484134" r:id="rId26"/>
    <p:sldMasterId id="2147484146" r:id="rId27"/>
    <p:sldMasterId id="2147484158" r:id="rId28"/>
    <p:sldMasterId id="2147484246" r:id="rId29"/>
    <p:sldMasterId id="2147484259" r:id="rId30"/>
  </p:sldMasterIdLst>
  <p:notesMasterIdLst>
    <p:notesMasterId r:id="rId76"/>
  </p:notesMasterIdLst>
  <p:sldIdLst>
    <p:sldId id="257" r:id="rId31"/>
    <p:sldId id="258" r:id="rId32"/>
    <p:sldId id="259" r:id="rId33"/>
    <p:sldId id="267" r:id="rId34"/>
    <p:sldId id="260" r:id="rId35"/>
    <p:sldId id="262" r:id="rId36"/>
    <p:sldId id="263" r:id="rId37"/>
    <p:sldId id="264" r:id="rId38"/>
    <p:sldId id="265" r:id="rId39"/>
    <p:sldId id="266" r:id="rId40"/>
    <p:sldId id="298" r:id="rId41"/>
    <p:sldId id="268" r:id="rId42"/>
    <p:sldId id="269" r:id="rId43"/>
    <p:sldId id="270" r:id="rId44"/>
    <p:sldId id="271" r:id="rId45"/>
    <p:sldId id="272" r:id="rId46"/>
    <p:sldId id="274" r:id="rId47"/>
    <p:sldId id="275" r:id="rId48"/>
    <p:sldId id="276" r:id="rId49"/>
    <p:sldId id="277" r:id="rId50"/>
    <p:sldId id="278" r:id="rId51"/>
    <p:sldId id="279" r:id="rId52"/>
    <p:sldId id="280" r:id="rId53"/>
    <p:sldId id="281" r:id="rId54"/>
    <p:sldId id="282" r:id="rId55"/>
    <p:sldId id="283" r:id="rId56"/>
    <p:sldId id="284" r:id="rId57"/>
    <p:sldId id="285" r:id="rId58"/>
    <p:sldId id="286" r:id="rId59"/>
    <p:sldId id="287" r:id="rId60"/>
    <p:sldId id="288" r:id="rId61"/>
    <p:sldId id="292" r:id="rId62"/>
    <p:sldId id="293" r:id="rId63"/>
    <p:sldId id="294" r:id="rId64"/>
    <p:sldId id="295" r:id="rId65"/>
    <p:sldId id="296" r:id="rId66"/>
    <p:sldId id="297" r:id="rId67"/>
    <p:sldId id="299" r:id="rId68"/>
    <p:sldId id="300" r:id="rId69"/>
    <p:sldId id="301" r:id="rId70"/>
    <p:sldId id="304" r:id="rId71"/>
    <p:sldId id="302" r:id="rId72"/>
    <p:sldId id="305" r:id="rId73"/>
    <p:sldId id="303" r:id="rId74"/>
    <p:sldId id="273" r:id="rId7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4" d="100"/>
          <a:sy n="74" d="100"/>
        </p:scale>
        <p:origin x="-10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8B74AFF-F72D-4B2D-A8CA-16A7E84AFC32}" type="datetimeFigureOut">
              <a:rPr lang="ar-IQ" smtClean="0"/>
              <a:t>14/03/1443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CBD04F-D1C6-40AB-9F06-7F7147340828}" type="slidenum">
              <a:rPr lang="ar-IQ" smtClean="0"/>
              <a:t>‹#›</a:t>
            </a:fld>
            <a:endParaRPr lang="ar-IQ"/>
          </a:p>
        </p:txBody>
      </p:sp>
    </p:spTree>
    <p:extLst>
      <p:ext uri="{BB962C8B-B14F-4D97-AF65-F5344CB8AC3E}">
        <p14:creationId xmlns:p14="http://schemas.microsoft.com/office/powerpoint/2010/main" val="19182216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BF097083-BB2E-4298-A6B5-59BEF5144A5B}" type="slidenum">
              <a:rPr lang="ar-IQ" smtClean="0">
                <a:solidFill>
                  <a:prstClr val="black"/>
                </a:solidFill>
              </a:rPr>
              <a:pPr/>
              <a:t>1</a:t>
            </a:fld>
            <a:endParaRPr lang="ar-IQ">
              <a:solidFill>
                <a:prstClr val="black"/>
              </a:solidFill>
            </a:endParaRPr>
          </a:p>
        </p:txBody>
      </p:sp>
      <p:sp>
        <p:nvSpPr>
          <p:cNvPr id="5" name="Date Placeholder 4"/>
          <p:cNvSpPr>
            <a:spLocks noGrp="1"/>
          </p:cNvSpPr>
          <p:nvPr>
            <p:ph type="dt" idx="11"/>
          </p:nvPr>
        </p:nvSpPr>
        <p:spPr/>
        <p:txBody>
          <a:bodyPr/>
          <a:lstStyle/>
          <a:p>
            <a:fld id="{ACF31D70-C487-45EC-8898-4EBD564B7298}" type="datetime6">
              <a:rPr lang="en-US" smtClean="0">
                <a:solidFill>
                  <a:prstClr val="black"/>
                </a:solidFill>
              </a:rPr>
              <a:pPr/>
              <a:t>October 21</a:t>
            </a:fld>
            <a:endParaRPr lang="ar-IQ">
              <a:solidFill>
                <a:prstClr val="black"/>
              </a:solidFill>
            </a:endParaRPr>
          </a:p>
        </p:txBody>
      </p:sp>
      <p:sp>
        <p:nvSpPr>
          <p:cNvPr id="6" name="Footer Placeholder 5"/>
          <p:cNvSpPr>
            <a:spLocks noGrp="1"/>
          </p:cNvSpPr>
          <p:nvPr>
            <p:ph type="ftr" sz="quarter" idx="12"/>
          </p:nvPr>
        </p:nvSpPr>
        <p:spPr/>
        <p:txBody>
          <a:bodyPr/>
          <a:lstStyle/>
          <a:p>
            <a:endParaRPr lang="ar-IQ">
              <a:solidFill>
                <a:prstClr val="black"/>
              </a:solidFill>
            </a:endParaRPr>
          </a:p>
        </p:txBody>
      </p:sp>
    </p:spTree>
    <p:extLst>
      <p:ext uri="{BB962C8B-B14F-4D97-AF65-F5344CB8AC3E}">
        <p14:creationId xmlns:p14="http://schemas.microsoft.com/office/powerpoint/2010/main" val="159200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19"/>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FA40010-49C3-4A84-9BAA-B07EB4EC5DA9}" type="datetimeFigureOut">
              <a:rPr lang="ar-IQ" smtClean="0"/>
              <a:t>14/03/1443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49480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FA40010-49C3-4A84-9BAA-B07EB4EC5DA9}" type="datetimeFigureOut">
              <a:rPr lang="ar-IQ" smtClean="0"/>
              <a:t>14/03/1443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29759622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739"/>
            <a:ext cx="8116526" cy="819355"/>
          </a:xfrm>
        </p:spPr>
        <p:txBody>
          <a:bodyPr anchor="b"/>
          <a:lstStyle>
            <a:lvl1pPr algn="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11295" y="941818"/>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5517094"/>
            <a:ext cx="8115300" cy="70196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1318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911"/>
            <a:ext cx="8115300" cy="2802467"/>
          </a:xfrm>
        </p:spPr>
        <p:txBody>
          <a:bodyPr anchor="ctr"/>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0" y="3649135"/>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81379"/>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80320"/>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7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09913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r">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977899" y="3365560"/>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768351" y="3960241"/>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81379"/>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80320"/>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7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457200" rtl="0"/>
            <a:r>
              <a:rPr lang="en-US" sz="8000" dirty="0">
                <a:solidFill>
                  <a:prstClr val="white"/>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rtl="0"/>
            <a:r>
              <a:rPr lang="en-US" sz="8000" dirty="0">
                <a:solidFill>
                  <a:prstClr val="white"/>
                </a:solidFill>
                <a:effectLst/>
              </a:rPr>
              <a:t>”</a:t>
            </a:r>
          </a:p>
        </p:txBody>
      </p:sp>
    </p:spTree>
    <p:extLst>
      <p:ext uri="{BB962C8B-B14F-4D97-AF65-F5344CB8AC3E}">
        <p14:creationId xmlns:p14="http://schemas.microsoft.com/office/powerpoint/2010/main" val="36400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3" y="1125080"/>
            <a:ext cx="7609640" cy="2511835"/>
          </a:xfrm>
        </p:spPr>
        <p:txBody>
          <a:bodyPr anchor="b"/>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7" y="3648322"/>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79262"/>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7926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7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96653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171832" y="762378"/>
            <a:ext cx="6457949" cy="1303867"/>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129491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171832" y="762000"/>
            <a:ext cx="6457949" cy="1295400"/>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516652" y="4191379"/>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516652"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516652" y="4874143"/>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3280833" y="4191379"/>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280833" y="4874142"/>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6037299" y="4191379"/>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6037580"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6037299" y="4874140"/>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2142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14350" y="2194938"/>
            <a:ext cx="8115300" cy="4024125"/>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7525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445"/>
            <a:ext cx="1543050" cy="3903133"/>
          </a:xfrm>
        </p:spPr>
        <p:txBody>
          <a:bodyPr vert="eaVert"/>
          <a:lstStyle>
            <a:lvl1pPr algn="r">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768539" y="745446"/>
            <a:ext cx="6153151" cy="3903133"/>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5860839" y="380320"/>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2" y="381379"/>
            <a:ext cx="5243619"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41" y="38137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82474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1028700" y="4324216"/>
            <a:ext cx="48006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057900" y="1431237"/>
            <a:ext cx="20574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604737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8892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32"/>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5032"/>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FA40010-49C3-4A84-9BAA-B07EB4EC5DA9}" type="datetimeFigureOut">
              <a:rPr lang="ar-IQ" smtClean="0"/>
              <a:t>14/03/1443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20514415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89" y="753904"/>
            <a:ext cx="8115299" cy="2801935"/>
          </a:xfrm>
        </p:spPr>
        <p:txBody>
          <a:bodyPr anchor="b">
            <a:normAutofit/>
          </a:bodyPr>
          <a:lstStyle>
            <a:lvl1pPr algn="r">
              <a:defRPr sz="4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a:xfrm>
            <a:off x="5860839" y="381371"/>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2" y="381372"/>
            <a:ext cx="5243619"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41" y="38137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93576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514350" y="2194930"/>
            <a:ext cx="40005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2194930"/>
            <a:ext cx="40005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70781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84"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514359" y="3133037"/>
            <a:ext cx="3983831"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3133037"/>
            <a:ext cx="4000500"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64194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956041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466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746686" y="746764"/>
            <a:ext cx="4882964" cy="5471925"/>
          </a:xfrm>
        </p:spPr>
        <p:txBody>
          <a:bodyPr anchor="ct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14350" y="312457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54611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895928" y="751248"/>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312457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462066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731"/>
            <a:ext cx="8116526" cy="819355"/>
          </a:xfrm>
        </p:spPr>
        <p:txBody>
          <a:bodyPr anchor="b"/>
          <a:lstStyle>
            <a:lvl1pPr algn="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11295" y="94181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5517086"/>
            <a:ext cx="8115300" cy="70196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716943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903"/>
            <a:ext cx="8115300" cy="2802467"/>
          </a:xfrm>
        </p:spPr>
        <p:txBody>
          <a:bodyPr anchor="ctr"/>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0" y="3649135"/>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81371"/>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8031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7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030693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r">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977899" y="3365560"/>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768351" y="396023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81371"/>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8031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7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457200" rtl="0"/>
            <a:r>
              <a:rPr lang="en-US" sz="8000" dirty="0">
                <a:solidFill>
                  <a:prstClr val="white"/>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rtl="0"/>
            <a:r>
              <a:rPr lang="en-US" sz="8000" dirty="0">
                <a:solidFill>
                  <a:prstClr val="white"/>
                </a:solidFill>
                <a:effectLst/>
              </a:rPr>
              <a:t>”</a:t>
            </a:r>
          </a:p>
        </p:txBody>
      </p:sp>
    </p:spTree>
    <p:extLst>
      <p:ext uri="{BB962C8B-B14F-4D97-AF65-F5344CB8AC3E}">
        <p14:creationId xmlns:p14="http://schemas.microsoft.com/office/powerpoint/2010/main" val="149122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768373" y="1125090"/>
            <a:ext cx="7609640" cy="2511835"/>
          </a:xfrm>
        </p:spPr>
        <p:txBody>
          <a:bodyPr anchor="b"/>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7" y="3648322"/>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79272"/>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7927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8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56135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3" y="1125072"/>
            <a:ext cx="7609640" cy="2511835"/>
          </a:xfrm>
        </p:spPr>
        <p:txBody>
          <a:bodyPr anchor="b"/>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7" y="3648322"/>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79254"/>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79254"/>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7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46318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171832" y="762370"/>
            <a:ext cx="6457949" cy="1303867"/>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641377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171832" y="762000"/>
            <a:ext cx="6457949" cy="1295400"/>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516648" y="419137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516648"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516648" y="487413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3280833" y="419137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280833" y="487413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6037299" y="419137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6037576"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6037299" y="487413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422633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14350" y="2194930"/>
            <a:ext cx="8115300" cy="4024125"/>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93867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437"/>
            <a:ext cx="1543050" cy="3903133"/>
          </a:xfrm>
        </p:spPr>
        <p:txBody>
          <a:bodyPr vert="eaVert"/>
          <a:lstStyle>
            <a:lvl1pPr algn="r">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768535" y="745438"/>
            <a:ext cx="6153151" cy="3903133"/>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5860839" y="380312"/>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2" y="381371"/>
            <a:ext cx="5243619"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41" y="38137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543672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1028700" y="4324206"/>
            <a:ext cx="48006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057900" y="1431227"/>
            <a:ext cx="20574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58790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424939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89" y="753894"/>
            <a:ext cx="8115299" cy="2801935"/>
          </a:xfrm>
        </p:spPr>
        <p:txBody>
          <a:bodyPr anchor="b">
            <a:normAutofit/>
          </a:bodyPr>
          <a:lstStyle>
            <a:lvl1pPr algn="r">
              <a:defRPr sz="4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a:xfrm>
            <a:off x="5860839" y="381361"/>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2" y="381362"/>
            <a:ext cx="5243619"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41" y="38136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509767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514350" y="2194920"/>
            <a:ext cx="40005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2194920"/>
            <a:ext cx="40005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617076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84"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514359" y="3133027"/>
            <a:ext cx="3983831"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3133027"/>
            <a:ext cx="4000500"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3149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058851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856617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439729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746686" y="746764"/>
            <a:ext cx="4882964" cy="5471925"/>
          </a:xfrm>
        </p:spPr>
        <p:txBody>
          <a:bodyPr anchor="ct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14350" y="312456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174177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895928" y="751248"/>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312456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939142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721"/>
            <a:ext cx="8116526" cy="819355"/>
          </a:xfrm>
        </p:spPr>
        <p:txBody>
          <a:bodyPr anchor="b"/>
          <a:lstStyle>
            <a:lvl1pPr algn="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11295" y="94180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5517076"/>
            <a:ext cx="8115300" cy="70196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591270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893"/>
            <a:ext cx="8115300" cy="2802467"/>
          </a:xfrm>
        </p:spPr>
        <p:txBody>
          <a:bodyPr anchor="ctr"/>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0" y="3649135"/>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81361"/>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8030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6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859375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r">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977899" y="3365560"/>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768351" y="396022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81361"/>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8030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6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457200" rtl="0"/>
            <a:r>
              <a:rPr lang="en-US" sz="8000" dirty="0">
                <a:solidFill>
                  <a:prstClr val="white"/>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rtl="0"/>
            <a:r>
              <a:rPr lang="en-US" sz="8000" dirty="0">
                <a:solidFill>
                  <a:prstClr val="white"/>
                </a:solidFill>
                <a:effectLst/>
              </a:rPr>
              <a:t>”</a:t>
            </a:r>
          </a:p>
        </p:txBody>
      </p:sp>
    </p:spTree>
    <p:extLst>
      <p:ext uri="{BB962C8B-B14F-4D97-AF65-F5344CB8AC3E}">
        <p14:creationId xmlns:p14="http://schemas.microsoft.com/office/powerpoint/2010/main" val="33061840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3" y="1125062"/>
            <a:ext cx="7609640" cy="2511835"/>
          </a:xfrm>
        </p:spPr>
        <p:txBody>
          <a:bodyPr anchor="b"/>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7" y="3648322"/>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79244"/>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79244"/>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6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39174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171832" y="762360"/>
            <a:ext cx="6457949" cy="1303867"/>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9957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171832" y="762000"/>
            <a:ext cx="6457949" cy="1295400"/>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516643" y="419136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51664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516643" y="487412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3280833" y="419136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280833" y="487412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6037299" y="419136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603757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6037299" y="487412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859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489767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14350" y="2194920"/>
            <a:ext cx="8115300" cy="4024125"/>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350254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427"/>
            <a:ext cx="1543050" cy="3903133"/>
          </a:xfrm>
        </p:spPr>
        <p:txBody>
          <a:bodyPr vert="eaVert"/>
          <a:lstStyle>
            <a:lvl1pPr algn="r">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768530" y="745428"/>
            <a:ext cx="6153151" cy="3903133"/>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5860839" y="380302"/>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2" y="381361"/>
            <a:ext cx="5243619"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41" y="38136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9437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1028700" y="4324194"/>
            <a:ext cx="48006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057900" y="1431215"/>
            <a:ext cx="20574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604569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176204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89" y="753882"/>
            <a:ext cx="8115299" cy="2801935"/>
          </a:xfrm>
        </p:spPr>
        <p:txBody>
          <a:bodyPr anchor="b">
            <a:normAutofit/>
          </a:bodyPr>
          <a:lstStyle>
            <a:lvl1pPr algn="r">
              <a:defRPr sz="4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a:xfrm>
            <a:off x="5860839" y="381349"/>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2" y="381350"/>
            <a:ext cx="5243619"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41" y="38134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602409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514350" y="2194908"/>
            <a:ext cx="40005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2194908"/>
            <a:ext cx="40005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96483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84"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514359" y="3133015"/>
            <a:ext cx="3983831"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3133015"/>
            <a:ext cx="4000500"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687621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66019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996688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746686" y="746764"/>
            <a:ext cx="4882964" cy="5471925"/>
          </a:xfrm>
        </p:spPr>
        <p:txBody>
          <a:bodyPr anchor="ct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14350" y="3124548"/>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94328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0131"/>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85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615812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895928" y="751248"/>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3124548"/>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099504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709"/>
            <a:ext cx="8116526" cy="819355"/>
          </a:xfrm>
        </p:spPr>
        <p:txBody>
          <a:bodyPr anchor="b"/>
          <a:lstStyle>
            <a:lvl1pPr algn="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11295" y="941788"/>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5517064"/>
            <a:ext cx="8115300" cy="70196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744745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881"/>
            <a:ext cx="8115300" cy="2802467"/>
          </a:xfrm>
        </p:spPr>
        <p:txBody>
          <a:bodyPr anchor="ctr"/>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0" y="3649135"/>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81349"/>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80290"/>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4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620244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r">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977899" y="3365560"/>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768351" y="3960211"/>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81349"/>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80290"/>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4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457200" rtl="0"/>
            <a:r>
              <a:rPr lang="en-US" sz="8000" dirty="0">
                <a:solidFill>
                  <a:prstClr val="white"/>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rtl="0"/>
            <a:r>
              <a:rPr lang="en-US" sz="8000" dirty="0">
                <a:solidFill>
                  <a:prstClr val="white"/>
                </a:solidFill>
                <a:effectLst/>
              </a:rPr>
              <a:t>”</a:t>
            </a:r>
          </a:p>
        </p:txBody>
      </p:sp>
    </p:spTree>
    <p:extLst>
      <p:ext uri="{BB962C8B-B14F-4D97-AF65-F5344CB8AC3E}">
        <p14:creationId xmlns:p14="http://schemas.microsoft.com/office/powerpoint/2010/main" val="33463726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3" y="1125050"/>
            <a:ext cx="7609640" cy="2511835"/>
          </a:xfrm>
        </p:spPr>
        <p:txBody>
          <a:bodyPr anchor="b"/>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7" y="3648322"/>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79232"/>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7923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4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14047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171832" y="762348"/>
            <a:ext cx="6457949" cy="1303867"/>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04280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171832" y="762000"/>
            <a:ext cx="6457949" cy="1295400"/>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516637" y="4191349"/>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516637"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516637" y="4874113"/>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3280833" y="4191349"/>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280833" y="4874112"/>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6037299" y="4191349"/>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6037565"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6037299" y="4874110"/>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282822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14350" y="2194908"/>
            <a:ext cx="8115300" cy="4024125"/>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381729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415"/>
            <a:ext cx="1543050" cy="3903133"/>
          </a:xfrm>
        </p:spPr>
        <p:txBody>
          <a:bodyPr vert="eaVert"/>
          <a:lstStyle>
            <a:lvl1pPr algn="r">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768524" y="745416"/>
            <a:ext cx="6153151" cy="3903133"/>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5860839" y="380290"/>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2" y="381349"/>
            <a:ext cx="5243619"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41" y="38134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687446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39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335021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1190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848" y="3806534"/>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848"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016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228"/>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90033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502"/>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888"/>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342"/>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88565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89508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2096631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830"/>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56118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509"/>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881"/>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706" y="5470195"/>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706"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84615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43125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502" y="799312"/>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673" y="799312"/>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312"/>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1631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504607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89805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92066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839" y="3806516"/>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83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942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210"/>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15616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484"/>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870"/>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324"/>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49338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8347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6907410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812"/>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10480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49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863"/>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697" y="5470177"/>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69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95523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718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87214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493" y="79929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664" y="799294"/>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29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09359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94570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3601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826" y="3806490"/>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826"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71532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184"/>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03340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458"/>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844"/>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298"/>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96103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69597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21940609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786"/>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329167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465"/>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837"/>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684" y="5470151"/>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684"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817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036709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06973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480" y="799268"/>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651" y="799268"/>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268"/>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24481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82955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57847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809" y="3806456"/>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80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65566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150"/>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99148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424"/>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810"/>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264"/>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93633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1908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2975322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752"/>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857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FA40010-49C3-4A84-9BAA-B07EB4EC5DA9}" type="datetimeFigureOut">
              <a:rPr lang="ar-IQ" smtClean="0"/>
              <a:t>14/03/1443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409972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391" y="98781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159346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43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803"/>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667" y="5470117"/>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66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571984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591604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463" y="79923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634" y="799234"/>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23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17274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96110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66909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799" y="3806436"/>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79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88512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130"/>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45800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404"/>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790"/>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244"/>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3021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9011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131687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391" y="98781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2518635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732"/>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36603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41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783"/>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657" y="5470097"/>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65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7858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87571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453" y="79921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624" y="799214"/>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21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78143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81065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9716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788" y="3806414"/>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788"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36033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108"/>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24354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382"/>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768"/>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222"/>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98820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2004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913597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188534269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710"/>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459251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389"/>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761"/>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646" y="5470075"/>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646"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5713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59599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442" y="799192"/>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613" y="799192"/>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192"/>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858538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310177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27234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776" y="3806390"/>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776"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37840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084"/>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61324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358"/>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744"/>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198"/>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0063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146385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75217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19062345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686"/>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64039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365"/>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737"/>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634" y="5470051"/>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634"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6447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56069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430" y="799168"/>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601" y="799168"/>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168"/>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63469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486322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52592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763" y="3806364"/>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763"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542727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058"/>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9574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8775165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332"/>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718"/>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172"/>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83978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4152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22295026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660"/>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446775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339"/>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711"/>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621" y="5470025"/>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621"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386164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179073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417" y="799142"/>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88" y="799142"/>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142"/>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77609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884750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9980340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03"/>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62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9736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711361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8383849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888654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36610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2981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391" y="98759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2810548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391" y="98759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7271721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55404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51367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658044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1728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7067"/>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1768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97"/>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62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94255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79369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77881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649015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185827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391" y="98758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35439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391" y="98758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579496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4649718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665583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7966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051399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9968408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89"/>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6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4379504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3020664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548616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89740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89433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391" y="9875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832525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391" y="9875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642442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80889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004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221"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592"/>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221" y="2362592"/>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777689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75772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703811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67"/>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59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809093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9254830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088193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14823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889532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391" y="98755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581067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391" y="98755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4782877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2015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193434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7091311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7192185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60568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3"/>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53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824403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717589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0324573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2937244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8276034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391" y="98750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7250088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391" y="98750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777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94"/>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40010-49C3-4A84-9BAA-B07EB4EC5DA9}" type="datetimeFigureOut">
              <a:rPr lang="ar-IQ" smtClean="0"/>
              <a:t>14/03/1443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517734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000968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6691315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863540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52213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6814574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3"/>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5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7499414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547100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7842713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825985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0485276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391" y="9874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50664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44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584062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391" y="98748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2616856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817104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258172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A052D5D-5ED2-4AFB-8B72-1D54508FB386}"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2978972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D01DC7E-8003-44B3-A9AF-3A56BBE934D9}"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417719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9"/>
            <a:ext cx="78867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1FD5EE-A465-4B6A-917C-9E34CE1091EE}"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2510530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DA039AA-0874-4073-B05E-45E81A03E334}"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1039443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76E1B621-4728-4DC0-9DFB-1E823372A405}"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489661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79E9982F-8022-48EB-913C-B8895F355AE7}"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0926917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C57DA-D49F-40AE-AB67-2B63614AED30}"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77583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876983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7A83D5-B2CD-4EC6-A430-E003733E7266}"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2353082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3887391" y="9874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DD62D7-DEFF-4C22-A610-BD9733AB0179}"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032765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73D74CD-B34E-4856-9184-3FAA596B4B3E}"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4071913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354D4A3-9E0C-461F-95A4-CCDF5CA1CADF}" type="datetime8">
              <a:rPr lang="ar-IQ" smtClean="0">
                <a:solidFill>
                  <a:prstClr val="black">
                    <a:tint val="75000"/>
                  </a:prstClr>
                </a:solidFill>
              </a:rPr>
              <a:pPr/>
              <a:t>20 تشرين الأول، 21</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973E051F-B3F3-412C-9253-AB1E667900BA}"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5299586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8425473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175086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705"/>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463097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277497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40"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3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40" y="236223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498072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51786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367088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614785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8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1162144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451585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4774515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777063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17" name="Footer Placeholder 16"/>
          <p:cNvSpPr>
            <a:spLocks noGrp="1"/>
          </p:cNvSpPr>
          <p:nvPr>
            <p:ph type="ftr" sz="quarter" idx="11"/>
          </p:nvPr>
        </p:nvSpPr>
        <p:spPr/>
        <p:txBody>
          <a:bodyPr/>
          <a:lstStyle/>
          <a:p>
            <a:endParaRPr lang="ar-IQ">
              <a:solidFill>
                <a:prstClr val="black">
                  <a:tint val="75000"/>
                </a:prstClr>
              </a:solidFill>
            </a:endParaRPr>
          </a:p>
        </p:txBody>
      </p:sp>
      <p:sp>
        <p:nvSpPr>
          <p:cNvPr id="29" name="Slide Number Placeholder 2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503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255406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1EB9FB-65C7-4BE5-B3C4-2D0982D960B8}" type="datetimeFigureOut">
              <a:rPr lang="ar-IQ" smtClean="0">
                <a:solidFill>
                  <a:prstClr val="black">
                    <a:tint val="75000"/>
                  </a:prstClr>
                </a:solidFill>
              </a:rPr>
              <a:pPr/>
              <a:t>14/03/1443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D348FD-48C0-4644-B3BF-990CA1286EF3}" type="slidenum">
              <a:rPr lang="ar-IQ" smtClean="0">
                <a:solidFill>
                  <a:prstClr val="black">
                    <a:tint val="75000"/>
                  </a:prstClr>
                </a:solidFill>
              </a:rPr>
              <a:pPr/>
              <a:t>‹#›</a:t>
            </a:fld>
            <a:endParaRPr lang="ar-IQ">
              <a:solidFill>
                <a:prstClr val="black">
                  <a:tint val="75000"/>
                </a:prstClr>
              </a:solidFill>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768373" y="1124718"/>
            <a:ext cx="7609640" cy="2511835"/>
          </a:xfrm>
        </p:spPr>
        <p:txBody>
          <a:bodyPr anchor="b"/>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7" y="3648322"/>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78900"/>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78900"/>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017"/>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944079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17" name="Footer Placeholder 16"/>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29" name="Slide Number Placeholder 28"/>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768373" y="1125092"/>
            <a:ext cx="7609640" cy="2511835"/>
          </a:xfrm>
        </p:spPr>
        <p:txBody>
          <a:bodyPr anchor="b"/>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7" y="3648322"/>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79274"/>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2" y="379274"/>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41" y="38139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5706973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57200" rtl="0"/>
            <a:fld id="{48A87A34-81AB-432B-8DAE-1953F412C126}" type="datetimeFigureOut">
              <a:rPr lang="en-US" smtClean="0">
                <a:solidFill>
                  <a:prstClr val="white">
                    <a:tint val="75000"/>
                  </a:prstClr>
                </a:solidFill>
              </a:rPr>
              <a:pPr defTabSz="457200" rtl="0"/>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defTabSz="457200" rtl="0"/>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defTabSz="457200" rtl="0"/>
            <a:fld id="{6D22F896-40B5-4ADD-8801-0D06FADFA095}" type="slidenum">
              <a:rPr lang="en-US" smtClean="0">
                <a:solidFill>
                  <a:prstClr val="white">
                    <a:tint val="75000"/>
                  </a:prstClr>
                </a:solidFill>
              </a:rPr>
              <a:pPr defTabSz="457200" rtl="0"/>
              <a:t>‹#›</a:t>
            </a:fld>
            <a:endParaRPr lang="en-US" dirty="0">
              <a:solidFill>
                <a:prstClr val="white">
                  <a:tint val="75000"/>
                </a:prstClr>
              </a:solidFil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768371" y="1124702"/>
            <a:ext cx="7609640" cy="2511835"/>
          </a:xfrm>
        </p:spPr>
        <p:txBody>
          <a:bodyPr anchor="b"/>
          <a:lstStyle>
            <a:lvl1pPr algn="r">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0" y="378884"/>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3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18795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8623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7067"/>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7811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4347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FA40010-49C3-4A84-9BAA-B07EB4EC5DA9}" type="datetimeFigureOut">
              <a:rPr lang="ar-IQ" smtClean="0"/>
              <a:t>14/03/1443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2121219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221"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592"/>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221" y="2362592"/>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0419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6399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25851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44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8571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4639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0899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503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4239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71168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13351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7067"/>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606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22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2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FA40010-49C3-4A84-9BAA-B07EB4EC5DA9}" type="datetimeFigureOut">
              <a:rPr lang="ar-IQ" smtClean="0"/>
              <a:t>14/03/1443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2195591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44744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221"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592"/>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221" y="2362592"/>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6186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5144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85542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44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0517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0817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7329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503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81783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099950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448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FA40010-49C3-4A84-9BAA-B07EB4EC5DA9}" type="datetimeFigureOut">
              <a:rPr lang="ar-IQ" smtClean="0"/>
              <a:t>14/03/1443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1451103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7067"/>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6825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912910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221"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592"/>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221" y="2362592"/>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0309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7058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075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44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12695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59552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5105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503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10/20/2021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27473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422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40010-49C3-4A84-9BAA-B07EB4EC5DA9}" type="datetimeFigureOut">
              <a:rPr lang="ar-IQ" smtClean="0"/>
              <a:t>14/03/1443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2215807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2083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875" y="3806588"/>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875"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260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282"/>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72830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556"/>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942"/>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396"/>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99657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0567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9090513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884"/>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86502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563"/>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935"/>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733" y="5470249"/>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733"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0237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5848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529" y="799366"/>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700" y="799366"/>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366"/>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32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44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40010-49C3-4A84-9BAA-B07EB4EC5DA9}" type="datetimeFigureOut">
              <a:rPr lang="ar-IQ" smtClean="0"/>
              <a:t>14/03/1443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1963969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85" y="802300"/>
            <a:ext cx="6477805"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813335" y="3531207"/>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11"/>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2064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3" name="Straight Connector 32"/>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6235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756130"/>
            <a:ext cx="6482366"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090874" y="3806586"/>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1090874"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31285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5280"/>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5" name="Straight Connector 3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43775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554"/>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940"/>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5"/>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394"/>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9" name="Straight Connector 28"/>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72209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5" name="Straight Connector 24"/>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83875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spTree>
    <p:extLst>
      <p:ext uri="{BB962C8B-B14F-4D97-AF65-F5344CB8AC3E}">
        <p14:creationId xmlns:p14="http://schemas.microsoft.com/office/powerpoint/2010/main" val="29612183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798973"/>
            <a:ext cx="2454824"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82787" y="798974"/>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882"/>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7" name="Straight Connector 16"/>
          <p:cNvCxnSpPr/>
          <p:nvPr/>
        </p:nvCxnSpPr>
        <p:spPr>
          <a:xfrm>
            <a:off x="1086211"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62920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56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933"/>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87748"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85732" y="5470247"/>
            <a:ext cx="4145513" cy="320123"/>
          </a:xfrm>
        </p:spPr>
        <p:txBody>
          <a:bodyPr/>
          <a:lstStyle>
            <a:lvl1pPr algn="l">
              <a:defRPr/>
            </a:lvl1p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2"/>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31" name="Straight Connector 30"/>
          <p:cNvCxnSpPr/>
          <p:nvPr/>
        </p:nvCxnSpPr>
        <p:spPr>
          <a:xfrm>
            <a:off x="1085732"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88685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26" name="Straight Connector 25"/>
          <p:cNvCxnSpPr/>
          <p:nvPr/>
        </p:nvCxnSpPr>
        <p:spPr>
          <a:xfrm>
            <a:off x="1090423"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819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40010-49C3-4A84-9BAA-B07EB4EC5DA9}" type="datetimeFigureOut">
              <a:rPr lang="ar-IQ" smtClean="0"/>
              <a:t>14/03/1443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B08812F-F976-4F83-9BB2-E7BBE0075CA9}" type="slidenum">
              <a:rPr lang="ar-IQ" smtClean="0"/>
              <a:t>‹#›</a:t>
            </a:fld>
            <a:endParaRPr lang="ar-IQ"/>
          </a:p>
        </p:txBody>
      </p:sp>
    </p:spTree>
    <p:extLst>
      <p:ext uri="{BB962C8B-B14F-4D97-AF65-F5344CB8AC3E}">
        <p14:creationId xmlns:p14="http://schemas.microsoft.com/office/powerpoint/2010/main" val="19794493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528" y="79936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699" y="799364"/>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10/20/2021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71E42"/>
                </a:solidFill>
              </a:rPr>
              <a:pPr/>
              <a:t>‹#›</a:t>
            </a:fld>
            <a:endParaRPr lang="en-US" dirty="0">
              <a:solidFill>
                <a:srgbClr val="B71E42"/>
              </a:solidFill>
            </a:endParaRPr>
          </a:p>
        </p:txBody>
      </p:sp>
      <p:cxnSp>
        <p:nvCxnSpPr>
          <p:cNvPr id="15" name="Straight Connector 14"/>
          <p:cNvCxnSpPr/>
          <p:nvPr/>
        </p:nvCxnSpPr>
        <p:spPr>
          <a:xfrm>
            <a:off x="7079333" y="79936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742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1028700" y="4324224"/>
            <a:ext cx="48006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057900" y="1431245"/>
            <a:ext cx="20574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24724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467972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89" y="753912"/>
            <a:ext cx="8115299" cy="2801935"/>
          </a:xfrm>
        </p:spPr>
        <p:txBody>
          <a:bodyPr anchor="b">
            <a:normAutofit/>
          </a:bodyPr>
          <a:lstStyle>
            <a:lvl1pPr algn="r">
              <a:defRPr sz="4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a:xfrm>
            <a:off x="5860839" y="381379"/>
            <a:ext cx="2183130" cy="365125"/>
          </a:xfrm>
        </p:spPr>
        <p:txBody>
          <a:bodyPr/>
          <a:lstStyle>
            <a:lvl1pPr algn="r">
              <a:defRPr/>
            </a:lvl1p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2" y="381380"/>
            <a:ext cx="5243619"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41" y="381379"/>
            <a:ext cx="482811"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51185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514350" y="2194938"/>
            <a:ext cx="40005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2194938"/>
            <a:ext cx="4000500" cy="402412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6223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84"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514359" y="3133045"/>
            <a:ext cx="3983831"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3133045"/>
            <a:ext cx="4000500" cy="308601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04244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103422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21590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746686" y="746764"/>
            <a:ext cx="4882964" cy="5471925"/>
          </a:xfrm>
        </p:spPr>
        <p:txBody>
          <a:bodyPr anchor="ct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14350" y="3124578"/>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226032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895928" y="751248"/>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14350" y="3124578"/>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10/20/2021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612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3.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3.pn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theme" Target="../theme/theme12.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image" Target="../media/image3.pn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2.jp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3.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2.jp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4.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2.jp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5.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image" Target="../media/image2.jp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6.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image" Target="../media/image2.jp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7.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image" Target="../media/image2.jpg"/><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18.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jp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19.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image" Target="../media/image2.jpg"/><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0.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21.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5.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theme" Target="../theme/theme22.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6.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theme" Target="../theme/theme23.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theme" Target="../theme/theme24.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8.x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theme" Target="../theme/theme25.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9.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26.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theme" Target="../theme/theme27.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1.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theme" Target="../theme/theme28.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theme" Target="../theme/theme29.xml"/><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theme" Target="../theme/theme30.xml"/><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slideLayout" Target="../slideLayouts/slideLayout358.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74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FA40010-49C3-4A84-9BAA-B07EB4EC5DA9}" type="datetimeFigureOut">
              <a:rPr lang="ar-IQ" smtClean="0"/>
              <a:t>14/03/1443</a:t>
            </a:fld>
            <a:endParaRPr lang="ar-IQ"/>
          </a:p>
        </p:txBody>
      </p:sp>
      <p:sp>
        <p:nvSpPr>
          <p:cNvPr id="5" name="Footer Placeholder 4"/>
          <p:cNvSpPr>
            <a:spLocks noGrp="1"/>
          </p:cNvSpPr>
          <p:nvPr>
            <p:ph type="ftr" sz="quarter" idx="3"/>
          </p:nvPr>
        </p:nvSpPr>
        <p:spPr>
          <a:xfrm>
            <a:off x="3124200" y="635674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744"/>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B08812F-F976-4F83-9BB2-E7BBE0075CA9}" type="slidenum">
              <a:rPr lang="ar-IQ" smtClean="0"/>
              <a:t>‹#›</a:t>
            </a:fld>
            <a:endParaRPr lang="ar-IQ"/>
          </a:p>
        </p:txBody>
      </p:sp>
    </p:spTree>
    <p:extLst>
      <p:ext uri="{BB962C8B-B14F-4D97-AF65-F5344CB8AC3E}">
        <p14:creationId xmlns:p14="http://schemas.microsoft.com/office/powerpoint/2010/main" val="25500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243"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14350" y="2194931"/>
            <a:ext cx="8115300" cy="4024125"/>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46520" y="635672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48A87A34-81AB-432B-8DAE-1953F412C126}" type="datetimeFigureOut">
              <a:rPr lang="en-US" dirty="0">
                <a:solidFill>
                  <a:prstClr val="white">
                    <a:tint val="75000"/>
                  </a:prstClr>
                </a:solidFill>
              </a:rPr>
              <a:pPr defTabSz="457200" rtl="0"/>
              <a:t>10/20/2021</a:t>
            </a:fld>
            <a:endParaRPr lang="en-US" dirty="0">
              <a:solidFill>
                <a:prstClr val="white">
                  <a:tint val="75000"/>
                </a:prstClr>
              </a:solidFill>
            </a:endParaRPr>
          </a:p>
        </p:txBody>
      </p:sp>
      <p:sp>
        <p:nvSpPr>
          <p:cNvPr id="5" name="Footer Placeholder 4"/>
          <p:cNvSpPr>
            <a:spLocks noGrp="1"/>
          </p:cNvSpPr>
          <p:nvPr>
            <p:ph type="ftr" sz="quarter" idx="3"/>
          </p:nvPr>
        </p:nvSpPr>
        <p:spPr>
          <a:xfrm>
            <a:off x="514350" y="6356216"/>
            <a:ext cx="58293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endParaRPr lang="en-US" dirty="0">
              <a:solidFill>
                <a:prstClr val="white">
                  <a:tint val="75000"/>
                </a:prstClr>
              </a:solidFill>
            </a:endParaRPr>
          </a:p>
        </p:txBody>
      </p:sp>
      <p:sp>
        <p:nvSpPr>
          <p:cNvPr id="6" name="Slide Number Placeholder 5"/>
          <p:cNvSpPr>
            <a:spLocks noGrp="1"/>
          </p:cNvSpPr>
          <p:nvPr>
            <p:ph type="sldNum" sz="quarter" idx="4"/>
          </p:nvPr>
        </p:nvSpPr>
        <p:spPr>
          <a:xfrm>
            <a:off x="6572250" y="38137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6D22F896-40B5-4ADD-8801-0D06FADFA095}" type="slidenum">
              <a:rPr lang="en-US" dirty="0">
                <a:solidFill>
                  <a:prstClr val="white">
                    <a:tint val="75000"/>
                  </a:prstClr>
                </a:solidFill>
              </a:rPr>
              <a:pPr defTabSz="457200" rtl="0"/>
              <a:t>‹#›</a:t>
            </a:fld>
            <a:endParaRPr lang="en-US" dirty="0">
              <a:solidFill>
                <a:prstClr val="white">
                  <a:tint val="75000"/>
                </a:prstClr>
              </a:solidFill>
            </a:endParaRPr>
          </a:p>
        </p:txBody>
      </p:sp>
    </p:spTree>
    <p:extLst>
      <p:ext uri="{BB962C8B-B14F-4D97-AF65-F5344CB8AC3E}">
        <p14:creationId xmlns:p14="http://schemas.microsoft.com/office/powerpoint/2010/main" val="3382144669"/>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14350" y="2194921"/>
            <a:ext cx="8115300" cy="4024125"/>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46520" y="635671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48A87A34-81AB-432B-8DAE-1953F412C126}" type="datetimeFigureOut">
              <a:rPr lang="en-US" dirty="0">
                <a:solidFill>
                  <a:prstClr val="white">
                    <a:tint val="75000"/>
                  </a:prstClr>
                </a:solidFill>
              </a:rPr>
              <a:pPr defTabSz="457200" rtl="0"/>
              <a:t>10/20/2021</a:t>
            </a:fld>
            <a:endParaRPr lang="en-US" dirty="0">
              <a:solidFill>
                <a:prstClr val="white">
                  <a:tint val="75000"/>
                </a:prstClr>
              </a:solidFill>
            </a:endParaRPr>
          </a:p>
        </p:txBody>
      </p:sp>
      <p:sp>
        <p:nvSpPr>
          <p:cNvPr id="5" name="Footer Placeholder 4"/>
          <p:cNvSpPr>
            <a:spLocks noGrp="1"/>
          </p:cNvSpPr>
          <p:nvPr>
            <p:ph type="ftr" sz="quarter" idx="3"/>
          </p:nvPr>
        </p:nvSpPr>
        <p:spPr>
          <a:xfrm>
            <a:off x="514350" y="6356206"/>
            <a:ext cx="58293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endParaRPr lang="en-US" dirty="0">
              <a:solidFill>
                <a:prstClr val="white">
                  <a:tint val="75000"/>
                </a:prstClr>
              </a:solidFill>
            </a:endParaRPr>
          </a:p>
        </p:txBody>
      </p:sp>
      <p:sp>
        <p:nvSpPr>
          <p:cNvPr id="6" name="Slide Number Placeholder 5"/>
          <p:cNvSpPr>
            <a:spLocks noGrp="1"/>
          </p:cNvSpPr>
          <p:nvPr>
            <p:ph type="sldNum" sz="quarter" idx="4"/>
          </p:nvPr>
        </p:nvSpPr>
        <p:spPr>
          <a:xfrm>
            <a:off x="6572250" y="38136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6D22F896-40B5-4ADD-8801-0D06FADFA095}" type="slidenum">
              <a:rPr lang="en-US" dirty="0">
                <a:solidFill>
                  <a:prstClr val="white">
                    <a:tint val="75000"/>
                  </a:prstClr>
                </a:solidFill>
              </a:rPr>
              <a:pPr defTabSz="457200" rtl="0"/>
              <a:t>‹#›</a:t>
            </a:fld>
            <a:endParaRPr lang="en-US" dirty="0">
              <a:solidFill>
                <a:prstClr val="white">
                  <a:tint val="75000"/>
                </a:prstClr>
              </a:solidFill>
            </a:endParaRPr>
          </a:p>
        </p:txBody>
      </p:sp>
    </p:spTree>
    <p:extLst>
      <p:ext uri="{BB962C8B-B14F-4D97-AF65-F5344CB8AC3E}">
        <p14:creationId xmlns:p14="http://schemas.microsoft.com/office/powerpoint/2010/main" val="607492124"/>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14350" y="2194909"/>
            <a:ext cx="8115300" cy="4024125"/>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46520" y="6356699"/>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48A87A34-81AB-432B-8DAE-1953F412C126}" type="datetimeFigureOut">
              <a:rPr lang="en-US" dirty="0">
                <a:solidFill>
                  <a:prstClr val="white">
                    <a:tint val="75000"/>
                  </a:prstClr>
                </a:solidFill>
              </a:rPr>
              <a:pPr defTabSz="457200" rtl="0"/>
              <a:t>10/20/2021</a:t>
            </a:fld>
            <a:endParaRPr lang="en-US" dirty="0">
              <a:solidFill>
                <a:prstClr val="white">
                  <a:tint val="75000"/>
                </a:prstClr>
              </a:solidFill>
            </a:endParaRPr>
          </a:p>
        </p:txBody>
      </p:sp>
      <p:sp>
        <p:nvSpPr>
          <p:cNvPr id="5" name="Footer Placeholder 4"/>
          <p:cNvSpPr>
            <a:spLocks noGrp="1"/>
          </p:cNvSpPr>
          <p:nvPr>
            <p:ph type="ftr" sz="quarter" idx="3"/>
          </p:nvPr>
        </p:nvSpPr>
        <p:spPr>
          <a:xfrm>
            <a:off x="514350" y="6356194"/>
            <a:ext cx="58293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endParaRPr lang="en-US" dirty="0">
              <a:solidFill>
                <a:prstClr val="white">
                  <a:tint val="75000"/>
                </a:prstClr>
              </a:solidFill>
            </a:endParaRPr>
          </a:p>
        </p:txBody>
      </p:sp>
      <p:sp>
        <p:nvSpPr>
          <p:cNvPr id="6" name="Slide Number Placeholder 5"/>
          <p:cNvSpPr>
            <a:spLocks noGrp="1"/>
          </p:cNvSpPr>
          <p:nvPr>
            <p:ph type="sldNum" sz="quarter" idx="4"/>
          </p:nvPr>
        </p:nvSpPr>
        <p:spPr>
          <a:xfrm>
            <a:off x="6572250" y="381349"/>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6D22F896-40B5-4ADD-8801-0D06FADFA095}" type="slidenum">
              <a:rPr lang="en-US" dirty="0">
                <a:solidFill>
                  <a:prstClr val="white">
                    <a:tint val="75000"/>
                  </a:prstClr>
                </a:solidFill>
              </a:rPr>
              <a:pPr defTabSz="457200" rtl="0"/>
              <a:t>‹#›</a:t>
            </a:fld>
            <a:endParaRPr lang="en-US" dirty="0">
              <a:solidFill>
                <a:prstClr val="white">
                  <a:tint val="75000"/>
                </a:prstClr>
              </a:solidFill>
            </a:endParaRPr>
          </a:p>
        </p:txBody>
      </p:sp>
    </p:spTree>
    <p:extLst>
      <p:ext uri="{BB962C8B-B14F-4D97-AF65-F5344CB8AC3E}">
        <p14:creationId xmlns:p14="http://schemas.microsoft.com/office/powerpoint/2010/main" val="3920280612"/>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858"/>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56523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840"/>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90670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814"/>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2427"/>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780"/>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31307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760"/>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961167"/>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738"/>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11322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714"/>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657963"/>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28650" y="635674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E1EB9FB-65C7-4BE5-B3C4-2D0982D960B8}" type="datetimeFigureOut">
              <a:rPr lang="ar-IQ" smtClean="0">
                <a:solidFill>
                  <a:prstClr val="black">
                    <a:tint val="75000"/>
                  </a:prstClr>
                </a:solidFill>
              </a:rPr>
              <a:pPr rtl="0"/>
              <a:t>14/03/1443</a:t>
            </a:fld>
            <a:endParaRPr lang="ar-IQ">
              <a:solidFill>
                <a:prstClr val="black">
                  <a:tint val="75000"/>
                </a:prstClr>
              </a:solidFill>
            </a:endParaRPr>
          </a:p>
        </p:txBody>
      </p:sp>
      <p:sp>
        <p:nvSpPr>
          <p:cNvPr id="5" name="Footer Placeholder 4"/>
          <p:cNvSpPr>
            <a:spLocks noGrp="1"/>
          </p:cNvSpPr>
          <p:nvPr>
            <p:ph type="ftr" sz="quarter" idx="3"/>
          </p:nvPr>
        </p:nvSpPr>
        <p:spPr>
          <a:xfrm>
            <a:off x="3028950" y="635674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ar-IQ">
              <a:solidFill>
                <a:prstClr val="black">
                  <a:tint val="75000"/>
                </a:prstClr>
              </a:solidFill>
            </a:endParaRPr>
          </a:p>
        </p:txBody>
      </p:sp>
      <p:sp>
        <p:nvSpPr>
          <p:cNvPr id="6" name="Slide Number Placeholder 5"/>
          <p:cNvSpPr>
            <a:spLocks noGrp="1"/>
          </p:cNvSpPr>
          <p:nvPr>
            <p:ph type="sldNum" sz="quarter" idx="4"/>
          </p:nvPr>
        </p:nvSpPr>
        <p:spPr>
          <a:xfrm>
            <a:off x="6457950" y="635674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9D348FD-48C0-4644-B3BF-990CA1286EF3}" type="slidenum">
              <a:rPr lang="ar-IQ" smtClean="0">
                <a:solidFill>
                  <a:prstClr val="black">
                    <a:tint val="75000"/>
                  </a:prstClr>
                </a:solidFill>
              </a:rPr>
              <a:pPr rtl="0"/>
              <a:t>‹#›</a:t>
            </a:fld>
            <a:endParaRPr lang="ar-IQ">
              <a:solidFill>
                <a:prstClr val="black">
                  <a:tint val="75000"/>
                </a:prstClr>
              </a:solidFill>
            </a:endParaRPr>
          </a:p>
        </p:txBody>
      </p:sp>
    </p:spTree>
    <p:extLst>
      <p:ext uri="{BB962C8B-B14F-4D97-AF65-F5344CB8AC3E}">
        <p14:creationId xmlns:p14="http://schemas.microsoft.com/office/powerpoint/2010/main" val="187418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688"/>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99821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28650" y="635651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E1EB9FB-65C7-4BE5-B3C4-2D0982D960B8}" type="datetimeFigureOut">
              <a:rPr lang="ar-IQ" smtClean="0">
                <a:solidFill>
                  <a:prstClr val="black">
                    <a:tint val="75000"/>
                  </a:prstClr>
                </a:solidFill>
              </a:rPr>
              <a:pPr rtl="0"/>
              <a:t>14/03/1443</a:t>
            </a:fld>
            <a:endParaRPr lang="ar-IQ">
              <a:solidFill>
                <a:prstClr val="black">
                  <a:tint val="75000"/>
                </a:prstClr>
              </a:solidFill>
            </a:endParaRPr>
          </a:p>
        </p:txBody>
      </p:sp>
      <p:sp>
        <p:nvSpPr>
          <p:cNvPr id="5" name="Footer Placeholder 4"/>
          <p:cNvSpPr>
            <a:spLocks noGrp="1"/>
          </p:cNvSpPr>
          <p:nvPr>
            <p:ph type="ftr" sz="quarter" idx="3"/>
          </p:nvPr>
        </p:nvSpPr>
        <p:spPr>
          <a:xfrm>
            <a:off x="3028950" y="635651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ar-IQ">
              <a:solidFill>
                <a:prstClr val="black">
                  <a:tint val="75000"/>
                </a:prstClr>
              </a:solidFill>
            </a:endParaRPr>
          </a:p>
        </p:txBody>
      </p:sp>
      <p:sp>
        <p:nvSpPr>
          <p:cNvPr id="6" name="Slide Number Placeholder 5"/>
          <p:cNvSpPr>
            <a:spLocks noGrp="1"/>
          </p:cNvSpPr>
          <p:nvPr>
            <p:ph type="sldNum" sz="quarter" idx="4"/>
          </p:nvPr>
        </p:nvSpPr>
        <p:spPr>
          <a:xfrm>
            <a:off x="6457950" y="63565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9D348FD-48C0-4644-B3BF-990CA1286EF3}" type="slidenum">
              <a:rPr lang="ar-IQ" smtClean="0">
                <a:solidFill>
                  <a:prstClr val="black">
                    <a:tint val="75000"/>
                  </a:prstClr>
                </a:solidFill>
              </a:rPr>
              <a:pPr rtl="0"/>
              <a:t>‹#›</a:t>
            </a:fld>
            <a:endParaRPr lang="ar-IQ">
              <a:solidFill>
                <a:prstClr val="black">
                  <a:tint val="75000"/>
                </a:prstClr>
              </a:solidFill>
            </a:endParaRPr>
          </a:p>
        </p:txBody>
      </p:sp>
    </p:spTree>
    <p:extLst>
      <p:ext uri="{BB962C8B-B14F-4D97-AF65-F5344CB8AC3E}">
        <p14:creationId xmlns:p14="http://schemas.microsoft.com/office/powerpoint/2010/main" val="2982775360"/>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28650" y="63565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E1EB9FB-65C7-4BE5-B3C4-2D0982D960B8}" type="datetimeFigureOut">
              <a:rPr lang="ar-IQ" smtClean="0">
                <a:solidFill>
                  <a:prstClr val="black">
                    <a:tint val="75000"/>
                  </a:prstClr>
                </a:solidFill>
              </a:rPr>
              <a:pPr rtl="0"/>
              <a:t>14/03/1443</a:t>
            </a:fld>
            <a:endParaRPr lang="ar-IQ">
              <a:solidFill>
                <a:prstClr val="black">
                  <a:tint val="75000"/>
                </a:prstClr>
              </a:solidFill>
            </a:endParaRPr>
          </a:p>
        </p:txBody>
      </p:sp>
      <p:sp>
        <p:nvSpPr>
          <p:cNvPr id="5" name="Footer Placeholder 4"/>
          <p:cNvSpPr>
            <a:spLocks noGrp="1"/>
          </p:cNvSpPr>
          <p:nvPr>
            <p:ph type="ftr" sz="quarter" idx="3"/>
          </p:nvPr>
        </p:nvSpPr>
        <p:spPr>
          <a:xfrm>
            <a:off x="3028950" y="635650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ar-IQ">
              <a:solidFill>
                <a:prstClr val="black">
                  <a:tint val="75000"/>
                </a:prstClr>
              </a:solidFill>
            </a:endParaRPr>
          </a:p>
        </p:txBody>
      </p:sp>
      <p:sp>
        <p:nvSpPr>
          <p:cNvPr id="6" name="Slide Number Placeholder 5"/>
          <p:cNvSpPr>
            <a:spLocks noGrp="1"/>
          </p:cNvSpPr>
          <p:nvPr>
            <p:ph type="sldNum" sz="quarter" idx="4"/>
          </p:nvPr>
        </p:nvSpPr>
        <p:spPr>
          <a:xfrm>
            <a:off x="6457950" y="635650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9D348FD-48C0-4644-B3BF-990CA1286EF3}" type="slidenum">
              <a:rPr lang="ar-IQ" smtClean="0">
                <a:solidFill>
                  <a:prstClr val="black">
                    <a:tint val="75000"/>
                  </a:prstClr>
                </a:solidFill>
              </a:rPr>
              <a:pPr rtl="0"/>
              <a:t>‹#›</a:t>
            </a:fld>
            <a:endParaRPr lang="ar-IQ">
              <a:solidFill>
                <a:prstClr val="black">
                  <a:tint val="75000"/>
                </a:prstClr>
              </a:solidFill>
            </a:endParaRPr>
          </a:p>
        </p:txBody>
      </p:sp>
    </p:spTree>
    <p:extLst>
      <p:ext uri="{BB962C8B-B14F-4D97-AF65-F5344CB8AC3E}">
        <p14:creationId xmlns:p14="http://schemas.microsoft.com/office/powerpoint/2010/main" val="2636201227"/>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28650" y="63565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E1EB9FB-65C7-4BE5-B3C4-2D0982D960B8}" type="datetimeFigureOut">
              <a:rPr lang="ar-IQ" smtClean="0">
                <a:solidFill>
                  <a:prstClr val="black">
                    <a:tint val="75000"/>
                  </a:prstClr>
                </a:solidFill>
              </a:rPr>
              <a:pPr rtl="0"/>
              <a:t>14/03/1443</a:t>
            </a:fld>
            <a:endParaRPr lang="ar-IQ">
              <a:solidFill>
                <a:prstClr val="black">
                  <a:tint val="75000"/>
                </a:prstClr>
              </a:solidFill>
            </a:endParaRPr>
          </a:p>
        </p:txBody>
      </p:sp>
      <p:sp>
        <p:nvSpPr>
          <p:cNvPr id="5" name="Footer Placeholder 4"/>
          <p:cNvSpPr>
            <a:spLocks noGrp="1"/>
          </p:cNvSpPr>
          <p:nvPr>
            <p:ph type="ftr" sz="quarter" idx="3"/>
          </p:nvPr>
        </p:nvSpPr>
        <p:spPr>
          <a:xfrm>
            <a:off x="3028950" y="63565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ar-IQ">
              <a:solidFill>
                <a:prstClr val="black">
                  <a:tint val="75000"/>
                </a:prstClr>
              </a:solidFill>
            </a:endParaRPr>
          </a:p>
        </p:txBody>
      </p:sp>
      <p:sp>
        <p:nvSpPr>
          <p:cNvPr id="6" name="Slide Number Placeholder 5"/>
          <p:cNvSpPr>
            <a:spLocks noGrp="1"/>
          </p:cNvSpPr>
          <p:nvPr>
            <p:ph type="sldNum" sz="quarter" idx="4"/>
          </p:nvPr>
        </p:nvSpPr>
        <p:spPr>
          <a:xfrm>
            <a:off x="6457950" y="63565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9D348FD-48C0-4644-B3BF-990CA1286EF3}" type="slidenum">
              <a:rPr lang="ar-IQ" smtClean="0">
                <a:solidFill>
                  <a:prstClr val="black">
                    <a:tint val="75000"/>
                  </a:prstClr>
                </a:solidFill>
              </a:rPr>
              <a:pPr rtl="0"/>
              <a:t>‹#›</a:t>
            </a:fld>
            <a:endParaRPr lang="ar-IQ">
              <a:solidFill>
                <a:prstClr val="black">
                  <a:tint val="75000"/>
                </a:prstClr>
              </a:solidFill>
            </a:endParaRPr>
          </a:p>
        </p:txBody>
      </p:sp>
    </p:spTree>
    <p:extLst>
      <p:ext uri="{BB962C8B-B14F-4D97-AF65-F5344CB8AC3E}">
        <p14:creationId xmlns:p14="http://schemas.microsoft.com/office/powerpoint/2010/main" val="227488079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28650" y="635647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E1EB9FB-65C7-4BE5-B3C4-2D0982D960B8}" type="datetimeFigureOut">
              <a:rPr lang="ar-IQ" smtClean="0">
                <a:solidFill>
                  <a:prstClr val="black">
                    <a:tint val="75000"/>
                  </a:prstClr>
                </a:solidFill>
              </a:rPr>
              <a:pPr rtl="0"/>
              <a:t>14/03/1443</a:t>
            </a:fld>
            <a:endParaRPr lang="ar-IQ">
              <a:solidFill>
                <a:prstClr val="black">
                  <a:tint val="75000"/>
                </a:prstClr>
              </a:solidFill>
            </a:endParaRPr>
          </a:p>
        </p:txBody>
      </p:sp>
      <p:sp>
        <p:nvSpPr>
          <p:cNvPr id="5" name="Footer Placeholder 4"/>
          <p:cNvSpPr>
            <a:spLocks noGrp="1"/>
          </p:cNvSpPr>
          <p:nvPr>
            <p:ph type="ftr" sz="quarter" idx="3"/>
          </p:nvPr>
        </p:nvSpPr>
        <p:spPr>
          <a:xfrm>
            <a:off x="3028950" y="635647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ar-IQ">
              <a:solidFill>
                <a:prstClr val="black">
                  <a:tint val="75000"/>
                </a:prstClr>
              </a:solidFill>
            </a:endParaRPr>
          </a:p>
        </p:txBody>
      </p:sp>
      <p:sp>
        <p:nvSpPr>
          <p:cNvPr id="6" name="Slide Number Placeholder 5"/>
          <p:cNvSpPr>
            <a:spLocks noGrp="1"/>
          </p:cNvSpPr>
          <p:nvPr>
            <p:ph type="sldNum" sz="quarter" idx="4"/>
          </p:nvPr>
        </p:nvSpPr>
        <p:spPr>
          <a:xfrm>
            <a:off x="6457950" y="63564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9D348FD-48C0-4644-B3BF-990CA1286EF3}" type="slidenum">
              <a:rPr lang="ar-IQ" smtClean="0">
                <a:solidFill>
                  <a:prstClr val="black">
                    <a:tint val="75000"/>
                  </a:prstClr>
                </a:solidFill>
              </a:rPr>
              <a:pPr rtl="0"/>
              <a:t>‹#›</a:t>
            </a:fld>
            <a:endParaRPr lang="ar-IQ">
              <a:solidFill>
                <a:prstClr val="black">
                  <a:tint val="75000"/>
                </a:prstClr>
              </a:solidFill>
            </a:endParaRPr>
          </a:p>
        </p:txBody>
      </p:sp>
    </p:spTree>
    <p:extLst>
      <p:ext uri="{BB962C8B-B14F-4D97-AF65-F5344CB8AC3E}">
        <p14:creationId xmlns:p14="http://schemas.microsoft.com/office/powerpoint/2010/main" val="1055834648"/>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28650" y="63564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E1EB9FB-65C7-4BE5-B3C4-2D0982D960B8}" type="datetimeFigureOut">
              <a:rPr lang="ar-IQ" smtClean="0">
                <a:solidFill>
                  <a:prstClr val="black">
                    <a:tint val="75000"/>
                  </a:prstClr>
                </a:solidFill>
              </a:rPr>
              <a:pPr rtl="0"/>
              <a:t>14/03/1443</a:t>
            </a:fld>
            <a:endParaRPr lang="ar-IQ">
              <a:solidFill>
                <a:prstClr val="black">
                  <a:tint val="75000"/>
                </a:prstClr>
              </a:solidFill>
            </a:endParaRPr>
          </a:p>
        </p:txBody>
      </p:sp>
      <p:sp>
        <p:nvSpPr>
          <p:cNvPr id="5" name="Footer Placeholder 4"/>
          <p:cNvSpPr>
            <a:spLocks noGrp="1"/>
          </p:cNvSpPr>
          <p:nvPr>
            <p:ph type="ftr" sz="quarter" idx="3"/>
          </p:nvPr>
        </p:nvSpPr>
        <p:spPr>
          <a:xfrm>
            <a:off x="3028950" y="63564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ar-IQ">
              <a:solidFill>
                <a:prstClr val="black">
                  <a:tint val="75000"/>
                </a:prstClr>
              </a:solidFill>
            </a:endParaRPr>
          </a:p>
        </p:txBody>
      </p:sp>
      <p:sp>
        <p:nvSpPr>
          <p:cNvPr id="6" name="Slide Number Placeholder 5"/>
          <p:cNvSpPr>
            <a:spLocks noGrp="1"/>
          </p:cNvSpPr>
          <p:nvPr>
            <p:ph type="sldNum" sz="quarter" idx="4"/>
          </p:nvPr>
        </p:nvSpPr>
        <p:spPr>
          <a:xfrm>
            <a:off x="6457950" y="63564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9D348FD-48C0-4644-B3BF-990CA1286EF3}" type="slidenum">
              <a:rPr lang="ar-IQ" smtClean="0">
                <a:solidFill>
                  <a:prstClr val="black">
                    <a:tint val="75000"/>
                  </a:prstClr>
                </a:solidFill>
              </a:rPr>
              <a:pPr rtl="0"/>
              <a:t>‹#›</a:t>
            </a:fld>
            <a:endParaRPr lang="ar-IQ">
              <a:solidFill>
                <a:prstClr val="black">
                  <a:tint val="75000"/>
                </a:prstClr>
              </a:solidFill>
            </a:endParaRPr>
          </a:p>
        </p:txBody>
      </p:sp>
    </p:spTree>
    <p:extLst>
      <p:ext uri="{BB962C8B-B14F-4D97-AF65-F5344CB8AC3E}">
        <p14:creationId xmlns:p14="http://schemas.microsoft.com/office/powerpoint/2010/main" val="3432100300"/>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28650" y="63564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E1EB9FB-65C7-4BE5-B3C4-2D0982D960B8}" type="datetimeFigureOut">
              <a:rPr lang="ar-IQ" smtClean="0">
                <a:solidFill>
                  <a:prstClr val="black">
                    <a:tint val="75000"/>
                  </a:prstClr>
                </a:solidFill>
              </a:rPr>
              <a:pPr rtl="0"/>
              <a:t>14/03/1443</a:t>
            </a:fld>
            <a:endParaRPr lang="ar-IQ">
              <a:solidFill>
                <a:prstClr val="black">
                  <a:tint val="75000"/>
                </a:prstClr>
              </a:solidFill>
            </a:endParaRPr>
          </a:p>
        </p:txBody>
      </p:sp>
      <p:sp>
        <p:nvSpPr>
          <p:cNvPr id="5" name="Footer Placeholder 4"/>
          <p:cNvSpPr>
            <a:spLocks noGrp="1"/>
          </p:cNvSpPr>
          <p:nvPr>
            <p:ph type="ftr" sz="quarter" idx="3"/>
          </p:nvPr>
        </p:nvSpPr>
        <p:spPr>
          <a:xfrm>
            <a:off x="3028950" y="63564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ar-IQ">
              <a:solidFill>
                <a:prstClr val="black">
                  <a:tint val="75000"/>
                </a:prstClr>
              </a:solidFill>
            </a:endParaRPr>
          </a:p>
        </p:txBody>
      </p:sp>
      <p:sp>
        <p:nvSpPr>
          <p:cNvPr id="6" name="Slide Number Placeholder 5"/>
          <p:cNvSpPr>
            <a:spLocks noGrp="1"/>
          </p:cNvSpPr>
          <p:nvPr>
            <p:ph type="sldNum" sz="quarter" idx="4"/>
          </p:nvPr>
        </p:nvSpPr>
        <p:spPr>
          <a:xfrm>
            <a:off x="6457950" y="63564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9D348FD-48C0-4644-B3BF-990CA1286EF3}" type="slidenum">
              <a:rPr lang="ar-IQ" smtClean="0">
                <a:solidFill>
                  <a:prstClr val="black">
                    <a:tint val="75000"/>
                  </a:prstClr>
                </a:solidFill>
              </a:rPr>
              <a:pPr rtl="0"/>
              <a:t>‹#›</a:t>
            </a:fld>
            <a:endParaRPr lang="ar-IQ">
              <a:solidFill>
                <a:prstClr val="black">
                  <a:tint val="75000"/>
                </a:prstClr>
              </a:solidFill>
            </a:endParaRPr>
          </a:p>
        </p:txBody>
      </p:sp>
    </p:spTree>
    <p:extLst>
      <p:ext uri="{BB962C8B-B14F-4D97-AF65-F5344CB8AC3E}">
        <p14:creationId xmlns:p14="http://schemas.microsoft.com/office/powerpoint/2010/main" val="118196987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8A8630B-56D2-4DA3-9ACD-24BCE31C0AB4}" type="datetime8">
              <a:rPr lang="ar-IQ" smtClean="0">
                <a:solidFill>
                  <a:prstClr val="black">
                    <a:tint val="75000"/>
                  </a:prstClr>
                </a:solidFill>
              </a:rPr>
              <a:pPr rtl="0"/>
              <a:t>20 تشرين الأول، 21</a:t>
            </a:fld>
            <a:endParaRPr lang="ar-IQ">
              <a:solidFill>
                <a:prstClr val="black">
                  <a:tint val="75000"/>
                </a:prstClr>
              </a:solidFill>
            </a:endParaRPr>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ar-IQ">
              <a:solidFill>
                <a:prstClr val="black">
                  <a:tint val="75000"/>
                </a:prstClr>
              </a:solidFill>
            </a:endParaRPr>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73E051F-B3F3-412C-9253-AB1E667900BA}" type="slidenum">
              <a:rPr lang="ar-IQ" smtClean="0">
                <a:solidFill>
                  <a:prstClr val="black">
                    <a:tint val="75000"/>
                  </a:prstClr>
                </a:solidFill>
              </a:rPr>
              <a:pPr rtl="0"/>
              <a:t>‹#›</a:t>
            </a:fld>
            <a:endParaRPr lang="ar-IQ">
              <a:solidFill>
                <a:prstClr val="black">
                  <a:tint val="75000"/>
                </a:prstClr>
              </a:solidFill>
            </a:endParaRPr>
          </a:p>
        </p:txBody>
      </p:sp>
    </p:spTree>
    <p:extLst>
      <p:ext uri="{BB962C8B-B14F-4D97-AF65-F5344CB8AC3E}">
        <p14:creationId xmlns:p14="http://schemas.microsoft.com/office/powerpoint/2010/main" val="47368124"/>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70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a:fld id="{1D8BD707-D9CF-40AE-B4C6-C98DA3205C09}" type="datetimeFigureOut">
              <a:rPr lang="en-US" smtClean="0">
                <a:solidFill>
                  <a:prstClr val="white">
                    <a:shade val="50000"/>
                  </a:prstClr>
                </a:solidFill>
              </a:rPr>
              <a:pPr rtl="0"/>
              <a:t>10/20/2021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70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70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a:fld id="{B6F15528-21DE-4FAA-801E-634DDDAF4B2B}" type="slidenum">
              <a:rPr lang="en-US" smtClean="0">
                <a:solidFill>
                  <a:prstClr val="white">
                    <a:shade val="50000"/>
                  </a:prstClr>
                </a:solidFill>
              </a:rPr>
              <a:pPr rtl="0"/>
              <a:t>‹#›</a:t>
            </a:fld>
            <a:endParaRPr lang="en-US">
              <a:solidFill>
                <a:prstClr val="white">
                  <a:shade val="50000"/>
                </a:prstClr>
              </a:solidFill>
            </a:endParaRPr>
          </a:p>
        </p:txBody>
      </p:sp>
    </p:spTree>
    <p:extLst>
      <p:ext uri="{BB962C8B-B14F-4D97-AF65-F5344CB8AC3E}">
        <p14:creationId xmlns:p14="http://schemas.microsoft.com/office/powerpoint/2010/main" val="364226960"/>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A40010-49C3-4A84-9BAA-B07EB4EC5DA9}" type="datetimeFigureOut">
              <a:rPr lang="ar-IQ" smtClean="0"/>
              <a:t>14/03/1443</a:t>
            </a:fld>
            <a:endParaRPr lang="ar-IQ"/>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B08812F-F976-4F83-9BB2-E7BBE0075CA9}"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7067"/>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a:fld id="{1D8BD707-D9CF-40AE-B4C6-C98DA3205C09}" type="datetimeFigureOut">
              <a:rPr lang="en-US" smtClean="0">
                <a:solidFill>
                  <a:prstClr val="white">
                    <a:shade val="50000"/>
                  </a:prstClr>
                </a:solidFill>
              </a:rPr>
              <a:pPr rtl="0"/>
              <a:t>10/20/2021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7067"/>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7067"/>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a:fld id="{B6F15528-21DE-4FAA-801E-634DDDAF4B2B}" type="slidenum">
              <a:rPr lang="en-US" smtClean="0">
                <a:solidFill>
                  <a:prstClr val="white">
                    <a:shade val="50000"/>
                  </a:prstClr>
                </a:solidFill>
              </a:rPr>
              <a:pPr rtl="0"/>
              <a:t>‹#›</a:t>
            </a:fld>
            <a:endParaRPr lang="en-US">
              <a:solidFill>
                <a:prstClr val="white">
                  <a:shade val="50000"/>
                </a:prstClr>
              </a:solidFill>
            </a:endParaRPr>
          </a:p>
        </p:txBody>
      </p:sp>
    </p:spTree>
    <p:extLst>
      <p:ext uri="{BB962C8B-B14F-4D97-AF65-F5344CB8AC3E}">
        <p14:creationId xmlns:p14="http://schemas.microsoft.com/office/powerpoint/2010/main" val="24655099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424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A40010-49C3-4A84-9BAA-B07EB4EC5DA9}" type="datetimeFigureOut">
              <a:rPr lang="ar-IQ" smtClean="0"/>
              <a:t>14/03/1443</a:t>
            </a:fld>
            <a:endParaRPr lang="ar-IQ"/>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B08812F-F976-4F83-9BB2-E7BBE0075CA9}"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7067"/>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a:fld id="{1D8BD707-D9CF-40AE-B4C6-C98DA3205C09}" type="datetimeFigureOut">
              <a:rPr lang="en-US" smtClean="0">
                <a:solidFill>
                  <a:prstClr val="white">
                    <a:shade val="50000"/>
                  </a:prstClr>
                </a:solidFill>
              </a:rPr>
              <a:pPr rtl="0"/>
              <a:t>10/20/2021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7067"/>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7067"/>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a:fld id="{B6F15528-21DE-4FAA-801E-634DDDAF4B2B}" type="slidenum">
              <a:rPr lang="en-US" smtClean="0">
                <a:solidFill>
                  <a:prstClr val="white">
                    <a:shade val="50000"/>
                  </a:prstClr>
                </a:solidFill>
              </a:rPr>
              <a:pPr rtl="0"/>
              <a:t>‹#›</a:t>
            </a:fld>
            <a:endParaRPr lang="en-US">
              <a:solidFill>
                <a:prstClr val="white">
                  <a:shade val="50000"/>
                </a:prstClr>
              </a:solidFill>
            </a:endParaRPr>
          </a:p>
        </p:txBody>
      </p:sp>
    </p:spTree>
    <p:extLst>
      <p:ext uri="{BB962C8B-B14F-4D97-AF65-F5344CB8AC3E}">
        <p14:creationId xmlns:p14="http://schemas.microsoft.com/office/powerpoint/2010/main" val="27170393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7067"/>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a:fld id="{1D8BD707-D9CF-40AE-B4C6-C98DA3205C09}" type="datetimeFigureOut">
              <a:rPr lang="en-US" smtClean="0">
                <a:solidFill>
                  <a:prstClr val="white">
                    <a:shade val="50000"/>
                  </a:prstClr>
                </a:solidFill>
              </a:rPr>
              <a:pPr rtl="0"/>
              <a:t>10/20/2021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7067"/>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7067"/>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a:fld id="{B6F15528-21DE-4FAA-801E-634DDDAF4B2B}" type="slidenum">
              <a:rPr lang="en-US" smtClean="0">
                <a:solidFill>
                  <a:prstClr val="white">
                    <a:shade val="50000"/>
                  </a:prstClr>
                </a:solidFill>
              </a:rPr>
              <a:pPr rtl="0"/>
              <a:t>‹#›</a:t>
            </a:fld>
            <a:endParaRPr lang="en-US">
              <a:solidFill>
                <a:prstClr val="white">
                  <a:shade val="50000"/>
                </a:prstClr>
              </a:solidFill>
            </a:endParaRPr>
          </a:p>
        </p:txBody>
      </p:sp>
    </p:spTree>
    <p:extLst>
      <p:ext uri="{BB962C8B-B14F-4D97-AF65-F5344CB8AC3E}">
        <p14:creationId xmlns:p14="http://schemas.microsoft.com/office/powerpoint/2010/main" val="34786577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7067"/>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a:fld id="{1D8BD707-D9CF-40AE-B4C6-C98DA3205C09}" type="datetimeFigureOut">
              <a:rPr lang="en-US" smtClean="0">
                <a:solidFill>
                  <a:prstClr val="white">
                    <a:shade val="50000"/>
                  </a:prstClr>
                </a:solidFill>
              </a:rPr>
              <a:pPr rtl="0"/>
              <a:t>10/20/2021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7067"/>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7067"/>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a:fld id="{B6F15528-21DE-4FAA-801E-634DDDAF4B2B}" type="slidenum">
              <a:rPr lang="en-US" smtClean="0">
                <a:solidFill>
                  <a:prstClr val="white">
                    <a:shade val="50000"/>
                  </a:prstClr>
                </a:solidFill>
              </a:rPr>
              <a:pPr rtl="0"/>
              <a:t>‹#›</a:t>
            </a:fld>
            <a:endParaRPr lang="en-US">
              <a:solidFill>
                <a:prstClr val="white">
                  <a:shade val="50000"/>
                </a:prstClr>
              </a:solidFill>
            </a:endParaRPr>
          </a:p>
        </p:txBody>
      </p:sp>
    </p:spTree>
    <p:extLst>
      <p:ext uri="{BB962C8B-B14F-4D97-AF65-F5344CB8AC3E}">
        <p14:creationId xmlns:p14="http://schemas.microsoft.com/office/powerpoint/2010/main" val="40148748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912"/>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76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01948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6" y="804910"/>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6"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48A87A34-81AB-432B-8DAE-1953F412C126}" type="datetimeFigureOut">
              <a:rPr lang="en-US" dirty="0">
                <a:solidFill>
                  <a:prstClr val="black">
                    <a:tint val="75000"/>
                  </a:prstClr>
                </a:solidFill>
              </a:rPr>
              <a:pPr rtl="0"/>
              <a:t>10/20/2021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1088684" y="329311"/>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360046" y="798973"/>
            <a:ext cx="608264"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en-US" dirty="0">
                <a:solidFill>
                  <a:srgbClr val="B71E42"/>
                </a:solidFill>
              </a:rPr>
              <a:pPr rtl="0"/>
              <a:t>‹#›</a:t>
            </a:fld>
            <a:endParaRPr lang="en-US" dirty="0">
              <a:solidFill>
                <a:srgbClr val="B71E42"/>
              </a:solidFill>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3646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14350" y="2194939"/>
            <a:ext cx="8115300" cy="4024125"/>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46520" y="6356729"/>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48A87A34-81AB-432B-8DAE-1953F412C126}" type="datetimeFigureOut">
              <a:rPr lang="en-US" dirty="0">
                <a:solidFill>
                  <a:prstClr val="white">
                    <a:tint val="75000"/>
                  </a:prstClr>
                </a:solidFill>
              </a:rPr>
              <a:pPr defTabSz="457200" rtl="0"/>
              <a:t>10/20/2021</a:t>
            </a:fld>
            <a:endParaRPr lang="en-US" dirty="0">
              <a:solidFill>
                <a:prstClr val="white">
                  <a:tint val="75000"/>
                </a:prstClr>
              </a:solidFill>
            </a:endParaRPr>
          </a:p>
        </p:txBody>
      </p:sp>
      <p:sp>
        <p:nvSpPr>
          <p:cNvPr id="5" name="Footer Placeholder 4"/>
          <p:cNvSpPr>
            <a:spLocks noGrp="1"/>
          </p:cNvSpPr>
          <p:nvPr>
            <p:ph type="ftr" sz="quarter" idx="3"/>
          </p:nvPr>
        </p:nvSpPr>
        <p:spPr>
          <a:xfrm>
            <a:off x="514350" y="6356224"/>
            <a:ext cx="58293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endParaRPr lang="en-US" dirty="0">
              <a:solidFill>
                <a:prstClr val="white">
                  <a:tint val="75000"/>
                </a:prstClr>
              </a:solidFill>
            </a:endParaRPr>
          </a:p>
        </p:txBody>
      </p:sp>
      <p:sp>
        <p:nvSpPr>
          <p:cNvPr id="6" name="Slide Number Placeholder 5"/>
          <p:cNvSpPr>
            <a:spLocks noGrp="1"/>
          </p:cNvSpPr>
          <p:nvPr>
            <p:ph type="sldNum" sz="quarter" idx="4"/>
          </p:nvPr>
        </p:nvSpPr>
        <p:spPr>
          <a:xfrm>
            <a:off x="6572250" y="381379"/>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rtl="0"/>
            <a:fld id="{6D22F896-40B5-4ADD-8801-0D06FADFA095}" type="slidenum">
              <a:rPr lang="en-US" dirty="0">
                <a:solidFill>
                  <a:prstClr val="white">
                    <a:tint val="75000"/>
                  </a:prstClr>
                </a:solidFill>
              </a:rPr>
              <a:pPr defTabSz="457200" rtl="0"/>
              <a:t>‹#›</a:t>
            </a:fld>
            <a:endParaRPr lang="en-US" dirty="0">
              <a:solidFill>
                <a:prstClr val="white">
                  <a:tint val="75000"/>
                </a:prstClr>
              </a:solidFill>
            </a:endParaRPr>
          </a:p>
        </p:txBody>
      </p:sp>
    </p:spTree>
    <p:extLst>
      <p:ext uri="{BB962C8B-B14F-4D97-AF65-F5344CB8AC3E}">
        <p14:creationId xmlns:p14="http://schemas.microsoft.com/office/powerpoint/2010/main" val="206193005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ncbi.nlm.nih.gov/pubmed/21968750/" TargetMode="External"/><Relationship Id="rId2" Type="http://schemas.openxmlformats.org/officeDocument/2006/relationships/hyperlink" Target="http://www.ncbi.nlm.nih.gov/pubmed/?term=Pedrosa%20RP%5bAuthor%5d&amp;cauthor=true&amp;cauthor_uid=21968750" TargetMode="Externa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6.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8.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276872"/>
            <a:ext cx="7287844" cy="1440160"/>
          </a:xfrm>
        </p:spPr>
        <p:txBody>
          <a:bodyPr>
            <a:normAutofit/>
          </a:bodyPr>
          <a:lstStyle/>
          <a:p>
            <a:pPr algn="ctr" rtl="0"/>
            <a:r>
              <a:rPr lang="en-US" sz="3600" b="1" dirty="0" smtClean="0">
                <a:solidFill>
                  <a:schemeClr val="tx1"/>
                </a:solidFill>
                <a:latin typeface="Arial" pitchFamily="34" charset="0"/>
                <a:cs typeface="Arial" pitchFamily="34" charset="0"/>
              </a:rPr>
              <a:t>OBSTRUCTIVE SLEEP APNEA &amp; HYPERTENSION</a:t>
            </a:r>
            <a:endParaRPr lang="ar-IQ" sz="3600" b="1" dirty="0">
              <a:solidFill>
                <a:schemeClr val="tx1"/>
              </a:solidFill>
              <a:latin typeface="Arial" pitchFamily="34" charset="0"/>
              <a:cs typeface="Arial" pitchFamily="34" charset="0"/>
            </a:endParaRPr>
          </a:p>
        </p:txBody>
      </p:sp>
      <p:sp>
        <p:nvSpPr>
          <p:cNvPr id="3" name="Text Placeholder 2"/>
          <p:cNvSpPr>
            <a:spLocks noGrp="1"/>
          </p:cNvSpPr>
          <p:nvPr>
            <p:ph type="body" idx="1"/>
          </p:nvPr>
        </p:nvSpPr>
        <p:spPr>
          <a:xfrm>
            <a:off x="1376586" y="3717032"/>
            <a:ext cx="6894885" cy="1440160"/>
          </a:xfrm>
        </p:spPr>
        <p:txBody>
          <a:bodyPr>
            <a:noAutofit/>
          </a:bodyPr>
          <a:lstStyle/>
          <a:p>
            <a:pPr algn="ctr" rtl="0"/>
            <a:r>
              <a:rPr lang="en-US" sz="1800" b="1" dirty="0" smtClean="0">
                <a:solidFill>
                  <a:schemeClr val="accent1"/>
                </a:solidFill>
                <a:latin typeface="Arial" pitchFamily="34" charset="0"/>
                <a:cs typeface="Arial" pitchFamily="34" charset="0"/>
              </a:rPr>
              <a:t>PROFESSOR: MUHAMMED WAHEEB  SALMAN </a:t>
            </a:r>
          </a:p>
          <a:p>
            <a:pPr algn="ctr" rtl="0"/>
            <a:r>
              <a:rPr lang="en-US" sz="1800" b="1" dirty="0" smtClean="0">
                <a:solidFill>
                  <a:schemeClr val="accent1"/>
                </a:solidFill>
                <a:latin typeface="Arial" pitchFamily="34" charset="0"/>
                <a:cs typeface="Arial" pitchFamily="34" charset="0"/>
              </a:rPr>
              <a:t>FCCP</a:t>
            </a:r>
            <a:r>
              <a:rPr lang="en-US" sz="1800" b="1" dirty="0" smtClean="0">
                <a:solidFill>
                  <a:schemeClr val="accent1"/>
                </a:solidFill>
                <a:latin typeface="Arial" pitchFamily="34" charset="0"/>
                <a:cs typeface="Arial" pitchFamily="34" charset="0"/>
              </a:rPr>
              <a:t>, FRCPE</a:t>
            </a:r>
          </a:p>
          <a:p>
            <a:pPr algn="ctr" rtl="0"/>
            <a:r>
              <a:rPr lang="en-US" sz="1800" b="1" dirty="0" smtClean="0">
                <a:solidFill>
                  <a:schemeClr val="accent1"/>
                </a:solidFill>
                <a:latin typeface="Arial" pitchFamily="34" charset="0"/>
                <a:cs typeface="Arial" pitchFamily="34" charset="0"/>
              </a:rPr>
              <a:t>CONSULTANT CHEST PHYSICIAN</a:t>
            </a:r>
          </a:p>
          <a:p>
            <a:pPr algn="ctr" rtl="0"/>
            <a:r>
              <a:rPr lang="en-US" sz="1800" b="1" dirty="0" smtClean="0">
                <a:solidFill>
                  <a:schemeClr val="accent1"/>
                </a:solidFill>
                <a:latin typeface="Arial" pitchFamily="34" charset="0"/>
                <a:cs typeface="Arial" pitchFamily="34" charset="0"/>
              </a:rPr>
              <a:t>MEDICAL COLLEGE- UNIVERSITY OF BAGHDAD 2021</a:t>
            </a:r>
            <a:endParaRPr lang="ar-IQ" sz="1800" b="1" dirty="0">
              <a:solidFill>
                <a:schemeClr val="accent1"/>
              </a:solidFill>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485" y="346733"/>
            <a:ext cx="1341437"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32656"/>
            <a:ext cx="123825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9" y="330621"/>
            <a:ext cx="1800200" cy="86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32143"/>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3046"/>
            <a:ext cx="8486364" cy="4320481"/>
          </a:xfrm>
        </p:spPr>
        <p:txBody>
          <a:bodyPr>
            <a:noAutofit/>
          </a:bodyPr>
          <a:lstStyle/>
          <a:p>
            <a:pPr marL="0" indent="0">
              <a:buNone/>
            </a:pPr>
            <a:r>
              <a:rPr lang="en-US" sz="3200" dirty="0"/>
              <a:t>Obstructive sleep apnea appears to be the most common condition associated with resistant hypertension. Age &gt;50 years, large neck circumference measurement, and snoring are good predictors of obstructive sleep apnea in </a:t>
            </a:r>
            <a:r>
              <a:rPr lang="en-US" sz="4000" dirty="0"/>
              <a:t>this population.</a:t>
            </a:r>
          </a:p>
        </p:txBody>
      </p:sp>
      <p:sp>
        <p:nvSpPr>
          <p:cNvPr id="4" name="Rectangle 3"/>
          <p:cNvSpPr/>
          <p:nvPr/>
        </p:nvSpPr>
        <p:spPr>
          <a:xfrm>
            <a:off x="4355977" y="5381157"/>
            <a:ext cx="4453916" cy="1015663"/>
          </a:xfrm>
          <a:prstGeom prst="rect">
            <a:avLst/>
          </a:prstGeom>
        </p:spPr>
        <p:txBody>
          <a:bodyPr wrap="square">
            <a:spAutoFit/>
          </a:bodyPr>
          <a:lstStyle/>
          <a:p>
            <a:pPr algn="l" rtl="0">
              <a:defRPr/>
            </a:pPr>
            <a:r>
              <a:rPr lang="en-US" sz="1200" kern="0" dirty="0">
                <a:solidFill>
                  <a:sysClr val="windowText" lastClr="000000"/>
                </a:solidFill>
              </a:rPr>
              <a:t/>
            </a:r>
            <a:br>
              <a:rPr lang="en-US" sz="1200" kern="0" dirty="0">
                <a:solidFill>
                  <a:sysClr val="windowText" lastClr="000000"/>
                </a:solidFill>
              </a:rPr>
            </a:br>
            <a:r>
              <a:rPr lang="en-US" sz="1200" u="sng" kern="0" dirty="0" err="1">
                <a:solidFill>
                  <a:sysClr val="windowText" lastClr="000000"/>
                </a:solidFill>
                <a:hlinkClick r:id="rId2"/>
              </a:rPr>
              <a:t>Pedrosa</a:t>
            </a:r>
            <a:r>
              <a:rPr lang="en-US" sz="1200" u="sng" kern="0" dirty="0">
                <a:solidFill>
                  <a:sysClr val="windowText" lastClr="000000"/>
                </a:solidFill>
                <a:hlinkClick r:id="rId2"/>
              </a:rPr>
              <a:t> RP</a:t>
            </a:r>
            <a:r>
              <a:rPr lang="en-US" sz="1200" kern="0" baseline="30000" dirty="0">
                <a:solidFill>
                  <a:sysClr val="windowText" lastClr="000000"/>
                </a:solidFill>
              </a:rPr>
              <a:t>1</a:t>
            </a:r>
            <a:r>
              <a:rPr lang="en-US" sz="1200" kern="0" dirty="0">
                <a:solidFill>
                  <a:sysClr val="windowText" lastClr="000000"/>
                </a:solidFill>
              </a:rPr>
              <a:t>, </a:t>
            </a:r>
            <a:r>
              <a:rPr lang="en-US" sz="1200" u="sng" kern="0" dirty="0">
                <a:solidFill>
                  <a:sysClr val="windowText" lastClr="000000"/>
                </a:solidFill>
              </a:rPr>
              <a:t>Et al</a:t>
            </a:r>
            <a:r>
              <a:rPr lang="en-US" sz="1200" kern="0" dirty="0">
                <a:solidFill>
                  <a:sysClr val="windowText" lastClr="000000"/>
                </a:solidFill>
              </a:rPr>
              <a:t>. </a:t>
            </a:r>
            <a:r>
              <a:rPr lang="en-US" sz="1200" b="1" kern="0" dirty="0">
                <a:solidFill>
                  <a:sysClr val="windowText" lastClr="000000"/>
                </a:solidFill>
              </a:rPr>
              <a:t>Obstructive sleep apnea: the most common secondary cause of hypertension associated with resistant hypertension.</a:t>
            </a:r>
            <a:r>
              <a:rPr lang="en-US" sz="1200" u="sng" kern="0" dirty="0">
                <a:solidFill>
                  <a:sysClr val="windowText" lastClr="000000"/>
                </a:solidFill>
                <a:hlinkClick r:id="rId3" tooltip="Hypertension (Dallas, Tex. : 1979)."/>
              </a:rPr>
              <a:t> Hypertension.</a:t>
            </a:r>
            <a:r>
              <a:rPr lang="en-US" sz="1200" kern="0" dirty="0">
                <a:solidFill>
                  <a:sysClr val="windowText" lastClr="000000"/>
                </a:solidFill>
              </a:rPr>
              <a:t> 2011 Nov;58(5):811-7. </a:t>
            </a:r>
            <a:br>
              <a:rPr lang="en-US" sz="1200" kern="0" dirty="0">
                <a:solidFill>
                  <a:sysClr val="windowText" lastClr="000000"/>
                </a:solidFill>
              </a:rPr>
            </a:br>
            <a:endParaRPr lang="en-US" sz="1200" kern="0" dirty="0">
              <a:solidFill>
                <a:sysClr val="windowText" lastClr="000000"/>
              </a:solidFill>
            </a:endParaRPr>
          </a:p>
        </p:txBody>
      </p:sp>
    </p:spTree>
    <p:extLst>
      <p:ext uri="{BB962C8B-B14F-4D97-AF65-F5344CB8AC3E}">
        <p14:creationId xmlns:p14="http://schemas.microsoft.com/office/powerpoint/2010/main" val="268038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Sign and symptoms</a:t>
            </a:r>
            <a:endParaRPr lang="en-US" dirty="0">
              <a:solidFill>
                <a:schemeClr val="tx1"/>
              </a:solidFill>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23444"/>
            <a:ext cx="8648700" cy="4929759"/>
          </a:xfrm>
        </p:spPr>
      </p:pic>
    </p:spTree>
    <p:extLst>
      <p:ext uri="{BB962C8B-B14F-4D97-AF65-F5344CB8AC3E}">
        <p14:creationId xmlns:p14="http://schemas.microsoft.com/office/powerpoint/2010/main" val="327868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4">
            <a:extLst>
              <a:ext uri="{FF2B5EF4-FFF2-40B4-BE49-F238E27FC236}">
                <a16:creationId xmlns="" xmlns:a16="http://schemas.microsoft.com/office/drawing/2014/main" id="{A0C78F63-17AE-F646-8F83-099FEAF0F405}"/>
              </a:ext>
            </a:extLst>
          </p:cNvPr>
          <p:cNvPicPr>
            <a:picLocks noChangeAspect="1"/>
          </p:cNvPicPr>
          <p:nvPr/>
        </p:nvPicPr>
        <p:blipFill>
          <a:blip r:embed="rId2"/>
          <a:stretch>
            <a:fillRect/>
          </a:stretch>
        </p:blipFill>
        <p:spPr>
          <a:xfrm>
            <a:off x="-322022" y="0"/>
            <a:ext cx="4852205" cy="6593898"/>
          </a:xfrm>
          <a:prstGeom prst="rect">
            <a:avLst/>
          </a:prstGeom>
        </p:spPr>
      </p:pic>
      <p:pic>
        <p:nvPicPr>
          <p:cNvPr id="8" name="صورة 8">
            <a:extLst>
              <a:ext uri="{FF2B5EF4-FFF2-40B4-BE49-F238E27FC236}">
                <a16:creationId xmlns="" xmlns:a16="http://schemas.microsoft.com/office/drawing/2014/main" id="{C7074D3A-DC60-544C-A8CC-6289E07695B4}"/>
              </a:ext>
            </a:extLst>
          </p:cNvPr>
          <p:cNvPicPr>
            <a:picLocks noChangeAspect="1"/>
          </p:cNvPicPr>
          <p:nvPr/>
        </p:nvPicPr>
        <p:blipFill>
          <a:blip r:embed="rId3"/>
          <a:stretch>
            <a:fillRect/>
          </a:stretch>
        </p:blipFill>
        <p:spPr>
          <a:xfrm>
            <a:off x="4530185" y="0"/>
            <a:ext cx="4613817" cy="6593898"/>
          </a:xfrm>
          <a:prstGeom prst="rect">
            <a:avLst/>
          </a:prstGeom>
        </p:spPr>
      </p:pic>
    </p:spTree>
    <p:extLst>
      <p:ext uri="{BB962C8B-B14F-4D97-AF65-F5344CB8AC3E}">
        <p14:creationId xmlns:p14="http://schemas.microsoft.com/office/powerpoint/2010/main" val="10810150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 xmlns:a16="http://schemas.microsoft.com/office/drawing/2014/main" id="{045E2361-1D9D-F449-AFCA-ADFBD4EDD80F}"/>
              </a:ext>
            </a:extLst>
          </p:cNvPr>
          <p:cNvPicPr>
            <a:picLocks noChangeAspect="1"/>
          </p:cNvPicPr>
          <p:nvPr/>
        </p:nvPicPr>
        <p:blipFill>
          <a:blip r:embed="rId2"/>
          <a:stretch>
            <a:fillRect/>
          </a:stretch>
        </p:blipFill>
        <p:spPr>
          <a:xfrm>
            <a:off x="189773" y="196347"/>
            <a:ext cx="8947466" cy="6480720"/>
          </a:xfrm>
          <a:prstGeom prst="rect">
            <a:avLst/>
          </a:prstGeom>
        </p:spPr>
      </p:pic>
    </p:spTree>
    <p:extLst>
      <p:ext uri="{BB962C8B-B14F-4D97-AF65-F5344CB8AC3E}">
        <p14:creationId xmlns:p14="http://schemas.microsoft.com/office/powerpoint/2010/main" val="428926176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D5B8BA25-B608-AE45-A894-34F4241D66F7}"/>
              </a:ext>
            </a:extLst>
          </p:cNvPr>
          <p:cNvSpPr txBox="1"/>
          <p:nvPr/>
        </p:nvSpPr>
        <p:spPr>
          <a:xfrm>
            <a:off x="601680" y="2117243"/>
            <a:ext cx="8146784" cy="830997"/>
          </a:xfrm>
          <a:prstGeom prst="rect">
            <a:avLst/>
          </a:prstGeom>
          <a:solidFill>
            <a:schemeClr val="bg1"/>
          </a:solidFill>
        </p:spPr>
        <p:txBody>
          <a:bodyPr wrap="square">
            <a:spAutoFit/>
          </a:bodyPr>
          <a:lstStyle/>
          <a:p>
            <a:pPr marL="342900" indent="-342900" algn="l" defTabSz="457200" rtl="0">
              <a:buFont typeface="Courier New" panose="02070309020205020404" pitchFamily="49" charset="0"/>
              <a:buChar char="o"/>
            </a:pPr>
            <a:r>
              <a:rPr lang="en-US" sz="2400" b="1" dirty="0">
                <a:latin typeface=".SFUIText-Regular"/>
              </a:rPr>
              <a:t>I</a:t>
            </a:r>
            <a:r>
              <a:rPr lang="en-US" sz="2400" b="1" dirty="0" smtClean="0">
                <a:latin typeface=".SFUIText-Regular"/>
              </a:rPr>
              <a:t>dentified </a:t>
            </a:r>
            <a:r>
              <a:rPr lang="en-US" sz="2400" b="1" dirty="0">
                <a:latin typeface=".SFUIText-Regular"/>
              </a:rPr>
              <a:t>as an independent risk factor for the onset of arterial HTN.</a:t>
            </a:r>
          </a:p>
        </p:txBody>
      </p:sp>
      <p:sp>
        <p:nvSpPr>
          <p:cNvPr id="5" name="مربع نص 4">
            <a:extLst>
              <a:ext uri="{FF2B5EF4-FFF2-40B4-BE49-F238E27FC236}">
                <a16:creationId xmlns="" xmlns:a16="http://schemas.microsoft.com/office/drawing/2014/main" id="{42645777-B2EA-024C-8CE1-963837039C79}"/>
              </a:ext>
            </a:extLst>
          </p:cNvPr>
          <p:cNvSpPr txBox="1"/>
          <p:nvPr/>
        </p:nvSpPr>
        <p:spPr>
          <a:xfrm>
            <a:off x="601680" y="2888714"/>
            <a:ext cx="7714735" cy="461665"/>
          </a:xfrm>
          <a:prstGeom prst="rect">
            <a:avLst/>
          </a:prstGeom>
          <a:noFill/>
        </p:spPr>
        <p:txBody>
          <a:bodyPr wrap="square">
            <a:spAutoFit/>
          </a:bodyPr>
          <a:lstStyle/>
          <a:p>
            <a:pPr marL="342900" indent="-342900" algn="l" defTabSz="457200" rtl="0">
              <a:buFont typeface="Courier New" panose="02070309020205020404" pitchFamily="49" charset="0"/>
              <a:buChar char="o"/>
            </a:pPr>
            <a:r>
              <a:rPr lang="ar-IQ" sz="2400" b="1" dirty="0">
                <a:latin typeface=".SFUIText-Regular"/>
              </a:rPr>
              <a:t>HTN </a:t>
            </a:r>
            <a:r>
              <a:rPr lang="en-US" sz="2400" b="1" dirty="0">
                <a:latin typeface=".SFUIText-Regular"/>
              </a:rPr>
              <a:t>Occur in 50% of OSA patients.</a:t>
            </a:r>
            <a:endParaRPr lang="en-US" sz="2400" b="1" dirty="0">
              <a:latin typeface=".SF UI Text"/>
            </a:endParaRPr>
          </a:p>
        </p:txBody>
      </p:sp>
      <p:sp>
        <p:nvSpPr>
          <p:cNvPr id="7" name="مربع نص 6">
            <a:extLst>
              <a:ext uri="{FF2B5EF4-FFF2-40B4-BE49-F238E27FC236}">
                <a16:creationId xmlns="" xmlns:a16="http://schemas.microsoft.com/office/drawing/2014/main" id="{65849492-90BA-6741-9DC3-664F65076E33}"/>
              </a:ext>
            </a:extLst>
          </p:cNvPr>
          <p:cNvSpPr txBox="1"/>
          <p:nvPr/>
        </p:nvSpPr>
        <p:spPr>
          <a:xfrm>
            <a:off x="601695" y="3642294"/>
            <a:ext cx="8290785" cy="461665"/>
          </a:xfrm>
          <a:prstGeom prst="rect">
            <a:avLst/>
          </a:prstGeom>
          <a:noFill/>
        </p:spPr>
        <p:txBody>
          <a:bodyPr wrap="square">
            <a:spAutoFit/>
          </a:bodyPr>
          <a:lstStyle/>
          <a:p>
            <a:pPr marL="342900" indent="-342900" algn="l" defTabSz="457200" rtl="0">
              <a:buFont typeface="Courier New" panose="02070309020205020404" pitchFamily="49" charset="0"/>
              <a:buChar char="o"/>
            </a:pPr>
            <a:r>
              <a:rPr lang="en-US" sz="2400" b="1" dirty="0">
                <a:latin typeface=".SFUIText-Regular"/>
              </a:rPr>
              <a:t>about 30% of HTN patients have OSA</a:t>
            </a:r>
            <a:r>
              <a:rPr lang="en-US" sz="2400" b="1" dirty="0">
                <a:solidFill>
                  <a:prstClr val="white"/>
                </a:solidFill>
                <a:latin typeface=".SFUIText-Regular"/>
              </a:rPr>
              <a:t>.</a:t>
            </a:r>
            <a:endParaRPr lang="en-US" sz="2400" b="1" dirty="0">
              <a:solidFill>
                <a:prstClr val="white"/>
              </a:solidFill>
              <a:latin typeface=".SF UI Text"/>
            </a:endParaRPr>
          </a:p>
        </p:txBody>
      </p:sp>
      <p:sp>
        <p:nvSpPr>
          <p:cNvPr id="9" name="مربع نص 8">
            <a:extLst>
              <a:ext uri="{FF2B5EF4-FFF2-40B4-BE49-F238E27FC236}">
                <a16:creationId xmlns="" xmlns:a16="http://schemas.microsoft.com/office/drawing/2014/main" id="{502D1972-F35C-5A45-AB7A-DB87A786EA58}"/>
              </a:ext>
            </a:extLst>
          </p:cNvPr>
          <p:cNvSpPr txBox="1"/>
          <p:nvPr/>
        </p:nvSpPr>
        <p:spPr>
          <a:xfrm>
            <a:off x="601870" y="4537166"/>
            <a:ext cx="8290610" cy="1200329"/>
          </a:xfrm>
          <a:prstGeom prst="rect">
            <a:avLst/>
          </a:prstGeom>
          <a:noFill/>
        </p:spPr>
        <p:txBody>
          <a:bodyPr wrap="square">
            <a:spAutoFit/>
          </a:bodyPr>
          <a:lstStyle/>
          <a:p>
            <a:pPr algn="l" defTabSz="457200" rtl="0"/>
            <a:r>
              <a:rPr lang="en-US" sz="2400" b="1" dirty="0" smtClean="0">
                <a:solidFill>
                  <a:prstClr val="white"/>
                </a:solidFill>
                <a:latin typeface=".SFUIText-Regular"/>
              </a:rPr>
              <a:t> </a:t>
            </a:r>
            <a:r>
              <a:rPr lang="en-US" sz="2400" b="1" dirty="0">
                <a:solidFill>
                  <a:schemeClr val="accent1"/>
                </a:solidFill>
                <a:latin typeface=".SFUIText-Regular"/>
              </a:rPr>
              <a:t>C</a:t>
            </a:r>
            <a:r>
              <a:rPr lang="en-US" sz="2400" b="1" dirty="0" smtClean="0">
                <a:solidFill>
                  <a:schemeClr val="accent1"/>
                </a:solidFill>
                <a:latin typeface=".SFUIText-Regular"/>
              </a:rPr>
              <a:t>lear </a:t>
            </a:r>
            <a:r>
              <a:rPr lang="en-US" sz="2400" b="1" dirty="0">
                <a:solidFill>
                  <a:schemeClr val="accent1"/>
                </a:solidFill>
                <a:latin typeface=".SFUIText-Regular"/>
              </a:rPr>
              <a:t>dose_effect is evident: </a:t>
            </a:r>
            <a:endParaRPr lang="en-US" sz="2400" b="1" dirty="0" smtClean="0">
              <a:solidFill>
                <a:schemeClr val="accent1"/>
              </a:solidFill>
              <a:latin typeface=".SFUIText-Regular"/>
            </a:endParaRPr>
          </a:p>
          <a:p>
            <a:pPr algn="l" defTabSz="457200" rtl="0"/>
            <a:r>
              <a:rPr lang="en-US" sz="2400" b="1" dirty="0">
                <a:solidFill>
                  <a:schemeClr val="accent1"/>
                </a:solidFill>
                <a:latin typeface=".SFUIText-Regular"/>
              </a:rPr>
              <a:t>T</a:t>
            </a:r>
            <a:r>
              <a:rPr lang="en-US" sz="2400" b="1" dirty="0" smtClean="0">
                <a:solidFill>
                  <a:schemeClr val="accent1"/>
                </a:solidFill>
                <a:latin typeface=".SFUIText-Regular"/>
              </a:rPr>
              <a:t>he </a:t>
            </a:r>
            <a:r>
              <a:rPr lang="en-US" sz="2400" b="1" dirty="0">
                <a:solidFill>
                  <a:schemeClr val="accent1"/>
                </a:solidFill>
                <a:latin typeface=".SFUIText-Regular"/>
              </a:rPr>
              <a:t>more apneas/hr  of sleep' the higher the chance for becoming hypertensive.</a:t>
            </a:r>
            <a:endParaRPr lang="en-US" sz="2400" b="1" dirty="0">
              <a:solidFill>
                <a:schemeClr val="accent1"/>
              </a:solidFill>
              <a:latin typeface=".SF UI Text"/>
            </a:endParaRPr>
          </a:p>
        </p:txBody>
      </p:sp>
      <p:sp>
        <p:nvSpPr>
          <p:cNvPr id="11" name="مربع نص 10">
            <a:extLst>
              <a:ext uri="{FF2B5EF4-FFF2-40B4-BE49-F238E27FC236}">
                <a16:creationId xmlns="" xmlns:a16="http://schemas.microsoft.com/office/drawing/2014/main" id="{F1DC4D76-7310-9C44-BF8C-DA1710860FCB}"/>
              </a:ext>
            </a:extLst>
          </p:cNvPr>
          <p:cNvSpPr txBox="1"/>
          <p:nvPr/>
        </p:nvSpPr>
        <p:spPr>
          <a:xfrm>
            <a:off x="601871" y="1142030"/>
            <a:ext cx="8146593" cy="830997"/>
          </a:xfrm>
          <a:prstGeom prst="rect">
            <a:avLst/>
          </a:prstGeom>
          <a:noFill/>
        </p:spPr>
        <p:txBody>
          <a:bodyPr wrap="square">
            <a:spAutoFit/>
          </a:bodyPr>
          <a:lstStyle/>
          <a:p>
            <a:pPr marL="342900" indent="-342900" algn="l" defTabSz="457200" rtl="0">
              <a:buFont typeface="Courier New" panose="02070309020205020404" pitchFamily="49" charset="0"/>
              <a:buChar char="o"/>
            </a:pPr>
            <a:r>
              <a:rPr lang="en-US" sz="2400" b="1" dirty="0" smtClean="0">
                <a:latin typeface=".SFUIText-Regular"/>
              </a:rPr>
              <a:t>OSA </a:t>
            </a:r>
            <a:r>
              <a:rPr lang="en-US" sz="2400" b="1" dirty="0">
                <a:latin typeface=".SFUIText-Regular"/>
              </a:rPr>
              <a:t>is a recognized cause of </a:t>
            </a:r>
            <a:r>
              <a:rPr lang="en-US" sz="2400" b="1" dirty="0" smtClean="0">
                <a:latin typeface=".SFUIText-Regular"/>
              </a:rPr>
              <a:t>secondary hypertension</a:t>
            </a:r>
            <a:endParaRPr lang="en-US" sz="2400" b="1" dirty="0">
              <a:latin typeface=".SF UI Text"/>
            </a:endParaRPr>
          </a:p>
        </p:txBody>
      </p:sp>
    </p:spTree>
    <p:extLst>
      <p:ext uri="{BB962C8B-B14F-4D97-AF65-F5344CB8AC3E}">
        <p14:creationId xmlns:p14="http://schemas.microsoft.com/office/powerpoint/2010/main" val="19887627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4">
            <a:extLst>
              <a:ext uri="{FF2B5EF4-FFF2-40B4-BE49-F238E27FC236}">
                <a16:creationId xmlns="" xmlns:a16="http://schemas.microsoft.com/office/drawing/2014/main" id="{41AF5878-CB6D-294B-8CDC-282BD16454EF}"/>
              </a:ext>
            </a:extLst>
          </p:cNvPr>
          <p:cNvPicPr>
            <a:picLocks noChangeAspect="1"/>
          </p:cNvPicPr>
          <p:nvPr/>
        </p:nvPicPr>
        <p:blipFill>
          <a:blip r:embed="rId2"/>
          <a:stretch>
            <a:fillRect/>
          </a:stretch>
        </p:blipFill>
        <p:spPr>
          <a:xfrm>
            <a:off x="2288361" y="0"/>
            <a:ext cx="6855677" cy="6858000"/>
          </a:xfrm>
          <a:prstGeom prst="rect">
            <a:avLst/>
          </a:prstGeom>
        </p:spPr>
      </p:pic>
      <p:sp>
        <p:nvSpPr>
          <p:cNvPr id="10" name="مربع نص 9">
            <a:extLst>
              <a:ext uri="{FF2B5EF4-FFF2-40B4-BE49-F238E27FC236}">
                <a16:creationId xmlns="" xmlns:a16="http://schemas.microsoft.com/office/drawing/2014/main" id="{FED5A422-ABEC-5749-86EC-DC81D1EC1B36}"/>
              </a:ext>
            </a:extLst>
          </p:cNvPr>
          <p:cNvSpPr txBox="1"/>
          <p:nvPr/>
        </p:nvSpPr>
        <p:spPr>
          <a:xfrm>
            <a:off x="2288323" y="-184666"/>
            <a:ext cx="4576646" cy="369332"/>
          </a:xfrm>
          <a:prstGeom prst="rect">
            <a:avLst/>
          </a:prstGeom>
          <a:noFill/>
        </p:spPr>
        <p:txBody>
          <a:bodyPr wrap="square">
            <a:spAutoFit/>
          </a:bodyPr>
          <a:lstStyle/>
          <a:p>
            <a:pPr algn="l" defTabSz="457200" rtl="0"/>
            <a:endParaRPr lang="ar-IQ">
              <a:solidFill>
                <a:prstClr val="white"/>
              </a:solidFill>
            </a:endParaRPr>
          </a:p>
        </p:txBody>
      </p:sp>
      <p:sp>
        <p:nvSpPr>
          <p:cNvPr id="12" name="مربع نص 11">
            <a:extLst>
              <a:ext uri="{FF2B5EF4-FFF2-40B4-BE49-F238E27FC236}">
                <a16:creationId xmlns="" xmlns:a16="http://schemas.microsoft.com/office/drawing/2014/main" id="{BA8AC0E3-F80B-1D48-8074-9A4E7B3101F0}"/>
              </a:ext>
            </a:extLst>
          </p:cNvPr>
          <p:cNvSpPr txBox="1"/>
          <p:nvPr/>
        </p:nvSpPr>
        <p:spPr>
          <a:xfrm>
            <a:off x="1" y="1456202"/>
            <a:ext cx="2169842" cy="307777"/>
          </a:xfrm>
          <a:prstGeom prst="rect">
            <a:avLst/>
          </a:prstGeom>
          <a:noFill/>
        </p:spPr>
        <p:txBody>
          <a:bodyPr wrap="square">
            <a:spAutoFit/>
          </a:bodyPr>
          <a:lstStyle/>
          <a:p>
            <a:pPr algn="l" defTabSz="457200" rtl="0"/>
            <a:r>
              <a:rPr lang="en-US" sz="1400" b="1" dirty="0">
                <a:solidFill>
                  <a:srgbClr val="FFFF00"/>
                </a:solidFill>
                <a:latin typeface=".SFUIText-Semibold"/>
              </a:rPr>
              <a:t>Pathophysiology</a:t>
            </a:r>
            <a:endParaRPr lang="en-US" sz="1400" b="1" dirty="0">
              <a:solidFill>
                <a:srgbClr val="FFFF00"/>
              </a:solidFill>
              <a:latin typeface=".SF UI Text"/>
            </a:endParaRPr>
          </a:p>
        </p:txBody>
      </p:sp>
    </p:spTree>
    <p:extLst>
      <p:ext uri="{BB962C8B-B14F-4D97-AF65-F5344CB8AC3E}">
        <p14:creationId xmlns:p14="http://schemas.microsoft.com/office/powerpoint/2010/main" val="31188089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6">
            <a:extLst>
              <a:ext uri="{FF2B5EF4-FFF2-40B4-BE49-F238E27FC236}">
                <a16:creationId xmlns="" xmlns:a16="http://schemas.microsoft.com/office/drawing/2014/main" id="{6B4764D6-632B-1E4C-AA57-FE26E5D75AA2}"/>
              </a:ext>
            </a:extLst>
          </p:cNvPr>
          <p:cNvPicPr>
            <a:picLocks noChangeAspect="1"/>
          </p:cNvPicPr>
          <p:nvPr/>
        </p:nvPicPr>
        <p:blipFill>
          <a:blip r:embed="rId2"/>
          <a:stretch>
            <a:fillRect/>
          </a:stretch>
        </p:blipFill>
        <p:spPr>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13499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179512" y="34811"/>
            <a:ext cx="9083690" cy="6562541"/>
          </a:xfrm>
        </p:spPr>
      </p:pic>
    </p:spTree>
    <p:extLst>
      <p:ext uri="{BB962C8B-B14F-4D97-AF65-F5344CB8AC3E}">
        <p14:creationId xmlns:p14="http://schemas.microsoft.com/office/powerpoint/2010/main" val="135083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 y="1"/>
            <a:ext cx="1703069" cy="6084276"/>
          </a:xfrm>
        </p:spPr>
        <p:txBody>
          <a:bodyPr>
            <a:normAutofit/>
          </a:bodyPr>
          <a:lstStyle/>
          <a:p>
            <a:r>
              <a:rPr lang="en-US" dirty="0"/>
              <a:t/>
            </a:r>
            <a:br>
              <a:rPr lang="en-US" dirty="0"/>
            </a:br>
            <a:r>
              <a:rPr lang="en-US" dirty="0"/>
              <a:t/>
            </a:r>
            <a:br>
              <a:rPr lang="en-US" dirty="0"/>
            </a:br>
            <a:r>
              <a:rPr lang="en-US" sz="1600" b="1" i="1" dirty="0" err="1">
                <a:solidFill>
                  <a:srgbClr val="FF0000"/>
                </a:solidFill>
              </a:rPr>
              <a:t>Cvd</a:t>
            </a:r>
            <a:r>
              <a:rPr lang="en-US" sz="1600" b="1" dirty="0"/>
              <a:t/>
            </a:r>
            <a:br>
              <a:rPr lang="en-US" sz="1600" b="1" dirty="0"/>
            </a:br>
            <a:r>
              <a:rPr lang="en-US" sz="1600" b="1" dirty="0"/>
              <a:t/>
            </a:r>
            <a:br>
              <a:rPr lang="en-US" sz="1600" b="1" dirty="0"/>
            </a:br>
            <a:r>
              <a:rPr lang="en-US" sz="1600" b="1" dirty="0"/>
              <a:t/>
            </a:r>
            <a:br>
              <a:rPr lang="en-US" sz="1600" b="1" dirty="0"/>
            </a:br>
            <a:r>
              <a:rPr lang="en-US" sz="1600" b="1" dirty="0"/>
              <a:t> &amp; other </a:t>
            </a:r>
            <a:br>
              <a:rPr lang="en-US" sz="1600" b="1" dirty="0"/>
            </a:br>
            <a:r>
              <a:rPr lang="en-US" sz="1600" b="1" dirty="0"/>
              <a:t/>
            </a:r>
            <a:br>
              <a:rPr lang="en-US" sz="1600" b="1" dirty="0"/>
            </a:br>
            <a:r>
              <a:rPr lang="en-US" sz="1600" b="1" dirty="0"/>
              <a:t> Serious</a:t>
            </a:r>
            <a:br>
              <a:rPr lang="en-US" sz="1600" b="1" dirty="0"/>
            </a:br>
            <a:r>
              <a:rPr lang="en-US" sz="1600" b="1" dirty="0"/>
              <a:t/>
            </a:r>
            <a:br>
              <a:rPr lang="en-US" sz="1600" b="1" dirty="0"/>
            </a:br>
            <a:r>
              <a:rPr lang="en-US" sz="1600" b="1" dirty="0"/>
              <a:t> Medical </a:t>
            </a:r>
            <a:br>
              <a:rPr lang="en-US" sz="1600" b="1" dirty="0"/>
            </a:br>
            <a:r>
              <a:rPr lang="en-US" sz="1600" b="1" dirty="0"/>
              <a:t/>
            </a:r>
            <a:br>
              <a:rPr lang="en-US" sz="1600" b="1" dirty="0"/>
            </a:br>
            <a:r>
              <a:rPr lang="en-US" sz="1600" b="1" dirty="0"/>
              <a:t> problems</a:t>
            </a:r>
          </a:p>
        </p:txBody>
      </p:sp>
      <p:pic>
        <p:nvPicPr>
          <p:cNvPr id="4" name="Content Placeholder 3"/>
          <p:cNvPicPr>
            <a:picLocks noGrp="1" noChangeAspect="1"/>
          </p:cNvPicPr>
          <p:nvPr>
            <p:ph idx="1"/>
          </p:nvPr>
        </p:nvPicPr>
        <p:blipFill>
          <a:blip r:embed="rId2"/>
          <a:stretch>
            <a:fillRect/>
          </a:stretch>
        </p:blipFill>
        <p:spPr>
          <a:xfrm>
            <a:off x="1714500" y="342"/>
            <a:ext cx="7429500" cy="6074931"/>
          </a:xfrm>
        </p:spPr>
      </p:pic>
      <p:sp>
        <p:nvSpPr>
          <p:cNvPr id="3" name="5-Point Star 2"/>
          <p:cNvSpPr/>
          <p:nvPr/>
        </p:nvSpPr>
        <p:spPr>
          <a:xfrm>
            <a:off x="8252460" y="1280160"/>
            <a:ext cx="411480" cy="4114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US" kern="0">
              <a:solidFill>
                <a:sysClr val="windowText" lastClr="000000"/>
              </a:solidFill>
            </a:endParaRPr>
          </a:p>
        </p:txBody>
      </p:sp>
      <p:sp>
        <p:nvSpPr>
          <p:cNvPr id="5" name="5-Point Star 4"/>
          <p:cNvSpPr/>
          <p:nvPr/>
        </p:nvSpPr>
        <p:spPr>
          <a:xfrm>
            <a:off x="8458200" y="4602480"/>
            <a:ext cx="537210"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en-US" kern="0">
              <a:solidFill>
                <a:sysClr val="windowText" lastClr="000000"/>
              </a:solidFill>
            </a:endParaRPr>
          </a:p>
        </p:txBody>
      </p:sp>
    </p:spTree>
    <p:extLst>
      <p:ext uri="{BB962C8B-B14F-4D97-AF65-F5344CB8AC3E}">
        <p14:creationId xmlns:p14="http://schemas.microsoft.com/office/powerpoint/2010/main" val="180047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0774" y="213841"/>
            <a:ext cx="7202456" cy="1049235"/>
          </a:xfrm>
        </p:spPr>
        <p:txBody>
          <a:bodyPr>
            <a:noAutofit/>
          </a:bodyPr>
          <a:lstStyle/>
          <a:p>
            <a:r>
              <a:rPr lang="en-US" sz="5400" b="1" i="1" u="sng" dirty="0"/>
              <a:t>Home messages</a:t>
            </a:r>
          </a:p>
        </p:txBody>
      </p:sp>
      <p:sp>
        <p:nvSpPr>
          <p:cNvPr id="3" name="Content Placeholder 2"/>
          <p:cNvSpPr>
            <a:spLocks noGrp="1"/>
          </p:cNvSpPr>
          <p:nvPr>
            <p:ph idx="1"/>
          </p:nvPr>
        </p:nvSpPr>
        <p:spPr/>
        <p:txBody>
          <a:bodyPr>
            <a:normAutofit fontScale="85000" lnSpcReduction="10000"/>
          </a:bodyPr>
          <a:lstStyle/>
          <a:p>
            <a:pPr marL="0" indent="0">
              <a:buNone/>
            </a:pPr>
            <a:r>
              <a:rPr lang="en-US" sz="6000" i="1" dirty="0"/>
              <a:t>OSA</a:t>
            </a:r>
            <a:r>
              <a:rPr lang="en-US" sz="6000" dirty="0"/>
              <a:t> &amp; </a:t>
            </a:r>
            <a:r>
              <a:rPr lang="en-US" sz="6000" i="1" dirty="0" smtClean="0"/>
              <a:t>HT</a:t>
            </a:r>
            <a:r>
              <a:rPr lang="en-US" sz="6000" dirty="0" smtClean="0"/>
              <a:t> </a:t>
            </a:r>
            <a:r>
              <a:rPr lang="en-US" sz="6000" dirty="0"/>
              <a:t>are: </a:t>
            </a:r>
          </a:p>
          <a:p>
            <a:pPr marL="0" indent="0">
              <a:buNone/>
            </a:pPr>
            <a:r>
              <a:rPr lang="en-US" sz="6000" dirty="0"/>
              <a:t>2 common co-existing serious medical problems.</a:t>
            </a:r>
          </a:p>
          <a:p>
            <a:pPr marL="0" indent="0">
              <a:buNone/>
            </a:pPr>
            <a:endParaRPr lang="en-US" sz="6000" dirty="0"/>
          </a:p>
          <a:p>
            <a:pPr marL="457200" indent="-457200">
              <a:buFont typeface="+mj-lt"/>
              <a:buAutoNum type="arabicPeriod"/>
            </a:pPr>
            <a:endParaRPr lang="en-US" sz="6000" dirty="0"/>
          </a:p>
        </p:txBody>
      </p:sp>
    </p:spTree>
    <p:extLst>
      <p:ext uri="{BB962C8B-B14F-4D97-AF65-F5344CB8AC3E}">
        <p14:creationId xmlns:p14="http://schemas.microsoft.com/office/powerpoint/2010/main" val="103266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5" y="260648"/>
            <a:ext cx="3360419" cy="719015"/>
          </a:xfrm>
        </p:spPr>
        <p:txBody>
          <a:bodyPr>
            <a:normAutofit fontScale="90000"/>
          </a:bodyPr>
          <a:lstStyle/>
          <a:p>
            <a:pPr algn="ctr"/>
            <a:r>
              <a:rPr lang="en-US" sz="3600" b="1" dirty="0" smtClean="0">
                <a:latin typeface="Candara" panose="020E0502030303020204" pitchFamily="34" charset="0"/>
              </a:rPr>
              <a:t>Definition of OSA</a:t>
            </a:r>
            <a:endParaRPr lang="en-US" sz="3600" dirty="0">
              <a:latin typeface="Candara" panose="020E0502030303020204" pitchFamily="34" charset="0"/>
            </a:endParaRPr>
          </a:p>
        </p:txBody>
      </p:sp>
      <p:pic>
        <p:nvPicPr>
          <p:cNvPr id="6" name="Picture 5"/>
          <p:cNvPicPr>
            <a:picLocks noChangeAspect="1"/>
          </p:cNvPicPr>
          <p:nvPr/>
        </p:nvPicPr>
        <p:blipFill>
          <a:blip r:embed="rId2"/>
          <a:stretch>
            <a:fillRect/>
          </a:stretch>
        </p:blipFill>
        <p:spPr>
          <a:xfrm>
            <a:off x="6796975" y="-199842"/>
            <a:ext cx="2347025" cy="2132264"/>
          </a:xfrm>
          <a:prstGeom prst="rect">
            <a:avLst/>
          </a:prstGeom>
        </p:spPr>
      </p:pic>
      <p:sp>
        <p:nvSpPr>
          <p:cNvPr id="7" name="Rounded Rectangle 6"/>
          <p:cNvSpPr/>
          <p:nvPr/>
        </p:nvSpPr>
        <p:spPr>
          <a:xfrm>
            <a:off x="6912412" y="2043645"/>
            <a:ext cx="1579298" cy="5943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solidFill>
                  <a:prstClr val="black"/>
                </a:solidFill>
                <a:latin typeface="Candara" panose="020E0502030303020204" pitchFamily="34" charset="0"/>
              </a:rPr>
              <a:t>Apnea</a:t>
            </a:r>
          </a:p>
        </p:txBody>
      </p:sp>
      <p:sp>
        <p:nvSpPr>
          <p:cNvPr id="8" name="Oval 7"/>
          <p:cNvSpPr/>
          <p:nvPr/>
        </p:nvSpPr>
        <p:spPr>
          <a:xfrm>
            <a:off x="2277552" y="3695231"/>
            <a:ext cx="1165860" cy="55778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9" name="Oval 8"/>
          <p:cNvSpPr/>
          <p:nvPr/>
        </p:nvSpPr>
        <p:spPr>
          <a:xfrm>
            <a:off x="3989069" y="3695231"/>
            <a:ext cx="1165860" cy="55778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11" name="Straight Arrow Connector 10"/>
          <p:cNvCxnSpPr/>
          <p:nvPr/>
        </p:nvCxnSpPr>
        <p:spPr>
          <a:xfrm flipV="1">
            <a:off x="4898572" y="2406139"/>
            <a:ext cx="1992086" cy="13607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253914" y="2340825"/>
            <a:ext cx="1318283" cy="14369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283968" y="1915102"/>
            <a:ext cx="1787719" cy="5943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solidFill>
                  <a:prstClr val="black"/>
                </a:solidFill>
                <a:latin typeface="Candara" panose="020E0502030303020204" pitchFamily="34" charset="0"/>
              </a:rPr>
              <a:t>Hypopnea</a:t>
            </a:r>
          </a:p>
        </p:txBody>
      </p:sp>
      <p:sp>
        <p:nvSpPr>
          <p:cNvPr id="3" name="Content Placeholder 2"/>
          <p:cNvSpPr>
            <a:spLocks noGrp="1"/>
          </p:cNvSpPr>
          <p:nvPr>
            <p:ph idx="1"/>
          </p:nvPr>
        </p:nvSpPr>
        <p:spPr>
          <a:xfrm>
            <a:off x="377730" y="2780928"/>
            <a:ext cx="8388933" cy="3486597"/>
          </a:xfrm>
        </p:spPr>
        <p:txBody>
          <a:bodyPr>
            <a:normAutofit/>
          </a:bodyPr>
          <a:lstStyle/>
          <a:p>
            <a:pPr>
              <a:buClr>
                <a:srgbClr val="FF0000"/>
              </a:buClr>
            </a:pPr>
            <a:r>
              <a:rPr lang="en-US" dirty="0" smtClean="0">
                <a:latin typeface="Candara" panose="020E0502030303020204" pitchFamily="34" charset="0"/>
              </a:rPr>
              <a:t>Recurrent </a:t>
            </a:r>
            <a:r>
              <a:rPr lang="en-US" dirty="0">
                <a:latin typeface="Candara" panose="020E0502030303020204" pitchFamily="34" charset="0"/>
              </a:rPr>
              <a:t>episodes of partial or complete </a:t>
            </a:r>
            <a:r>
              <a:rPr lang="en-US" b="1" dirty="0">
                <a:solidFill>
                  <a:srgbClr val="FF0000"/>
                </a:solidFill>
                <a:latin typeface="Candara" panose="020E0502030303020204" pitchFamily="34" charset="0"/>
              </a:rPr>
              <a:t>upper airway (UA) collapse</a:t>
            </a:r>
            <a:r>
              <a:rPr lang="en-US" dirty="0">
                <a:solidFill>
                  <a:srgbClr val="FF0000"/>
                </a:solidFill>
                <a:latin typeface="Candara" panose="020E0502030303020204" pitchFamily="34" charset="0"/>
              </a:rPr>
              <a:t> </a:t>
            </a:r>
            <a:r>
              <a:rPr lang="en-US" dirty="0">
                <a:latin typeface="Candara" panose="020E0502030303020204" pitchFamily="34" charset="0"/>
              </a:rPr>
              <a:t>during sleep. </a:t>
            </a:r>
            <a:endParaRPr lang="en-US" dirty="0" smtClean="0">
              <a:latin typeface="Candara" panose="020E0502030303020204" pitchFamily="34" charset="0"/>
            </a:endParaRPr>
          </a:p>
          <a:p>
            <a:pPr>
              <a:buClr>
                <a:srgbClr val="FF0000"/>
              </a:buClr>
            </a:pPr>
            <a:r>
              <a:rPr lang="en-US" dirty="0" smtClean="0">
                <a:latin typeface="Candara" panose="020E0502030303020204" pitchFamily="34" charset="0"/>
              </a:rPr>
              <a:t>Leading to a </a:t>
            </a:r>
            <a:r>
              <a:rPr lang="en-US" dirty="0">
                <a:solidFill>
                  <a:srgbClr val="FF0000"/>
                </a:solidFill>
                <a:latin typeface="Candara" panose="020E0502030303020204" pitchFamily="34" charset="0"/>
              </a:rPr>
              <a:t>reduction</a:t>
            </a:r>
            <a:r>
              <a:rPr lang="en-US" dirty="0">
                <a:latin typeface="Candara" panose="020E0502030303020204" pitchFamily="34" charset="0"/>
              </a:rPr>
              <a:t> in or </a:t>
            </a:r>
            <a:r>
              <a:rPr lang="en-US" dirty="0">
                <a:solidFill>
                  <a:srgbClr val="FF0000"/>
                </a:solidFill>
                <a:latin typeface="Candara" panose="020E0502030303020204" pitchFamily="34" charset="0"/>
              </a:rPr>
              <a:t>complete</a:t>
            </a:r>
            <a:r>
              <a:rPr lang="en-US" dirty="0">
                <a:latin typeface="Candara" panose="020E0502030303020204" pitchFamily="34" charset="0"/>
              </a:rPr>
              <a:t> cessation of </a:t>
            </a:r>
            <a:r>
              <a:rPr lang="en-US" b="1" dirty="0">
                <a:solidFill>
                  <a:srgbClr val="0000CC"/>
                </a:solidFill>
                <a:latin typeface="Candara" panose="020E0502030303020204" pitchFamily="34" charset="0"/>
              </a:rPr>
              <a:t>airflow</a:t>
            </a:r>
            <a:r>
              <a:rPr lang="en-US" dirty="0">
                <a:latin typeface="Candara" panose="020E0502030303020204" pitchFamily="34" charset="0"/>
              </a:rPr>
              <a:t> despite ongoing </a:t>
            </a:r>
            <a:r>
              <a:rPr lang="en-US" b="1" dirty="0">
                <a:solidFill>
                  <a:srgbClr val="0000CC"/>
                </a:solidFill>
                <a:latin typeface="Candara" panose="020E0502030303020204" pitchFamily="34" charset="0"/>
              </a:rPr>
              <a:t>inspiratory efforts.</a:t>
            </a:r>
          </a:p>
          <a:p>
            <a:pPr>
              <a:buClr>
                <a:srgbClr val="FF0000"/>
              </a:buClr>
            </a:pPr>
            <a:r>
              <a:rPr lang="en-US" dirty="0" smtClean="0">
                <a:latin typeface="Candara" panose="020E0502030303020204" pitchFamily="34" charset="0"/>
              </a:rPr>
              <a:t>Resulting in significant </a:t>
            </a:r>
            <a:r>
              <a:rPr lang="en-US" b="1" dirty="0" smtClean="0">
                <a:solidFill>
                  <a:srgbClr val="0000CC"/>
                </a:solidFill>
                <a:latin typeface="Candara" panose="020E0502030303020204" pitchFamily="34" charset="0"/>
              </a:rPr>
              <a:t>O2 desaturation </a:t>
            </a:r>
            <a:r>
              <a:rPr lang="en-US" dirty="0" smtClean="0">
                <a:latin typeface="Candara" panose="020E0502030303020204" pitchFamily="34" charset="0"/>
              </a:rPr>
              <a:t>± ↑PCO2.  </a:t>
            </a:r>
            <a:endParaRPr lang="en-US" dirty="0">
              <a:latin typeface="Candara" panose="020E0502030303020204" pitchFamily="34" charset="0"/>
            </a:endParaRPr>
          </a:p>
          <a:p>
            <a:pPr>
              <a:buClr>
                <a:srgbClr val="FF0000"/>
              </a:buClr>
            </a:pPr>
            <a:r>
              <a:rPr lang="en-US" dirty="0" smtClean="0">
                <a:latin typeface="Candara" panose="020E0502030303020204" pitchFamily="34" charset="0"/>
              </a:rPr>
              <a:t>The </a:t>
            </a:r>
            <a:r>
              <a:rPr lang="en-US" dirty="0">
                <a:latin typeface="Candara" panose="020E0502030303020204" pitchFamily="34" charset="0"/>
              </a:rPr>
              <a:t>events are mostly terminated by </a:t>
            </a:r>
            <a:r>
              <a:rPr lang="en-US" b="1" dirty="0">
                <a:solidFill>
                  <a:srgbClr val="0000CC"/>
                </a:solidFill>
                <a:latin typeface="Candara" panose="020E0502030303020204" pitchFamily="34" charset="0"/>
              </a:rPr>
              <a:t>arousals</a:t>
            </a:r>
            <a:r>
              <a:rPr lang="en-US" dirty="0" smtClean="0">
                <a:latin typeface="Candara" panose="020E0502030303020204" pitchFamily="34" charset="0"/>
              </a:rPr>
              <a:t>.</a:t>
            </a:r>
          </a:p>
          <a:p>
            <a:pPr>
              <a:buClr>
                <a:srgbClr val="FF0000"/>
              </a:buClr>
            </a:pPr>
            <a:r>
              <a:rPr lang="en-US" dirty="0" smtClean="0">
                <a:latin typeface="Candara" panose="020E0502030303020204" pitchFamily="34" charset="0"/>
              </a:rPr>
              <a:t>During </a:t>
            </a:r>
            <a:r>
              <a:rPr lang="en-US" b="1" dirty="0" smtClean="0">
                <a:solidFill>
                  <a:srgbClr val="0000CC"/>
                </a:solidFill>
                <a:latin typeface="Candara" panose="020E0502030303020204" pitchFamily="34" charset="0"/>
              </a:rPr>
              <a:t>sleep</a:t>
            </a:r>
            <a:r>
              <a:rPr lang="en-US" dirty="0" smtClean="0">
                <a:latin typeface="Candara" panose="020E0502030303020204" pitchFamily="34" charset="0"/>
              </a:rPr>
              <a:t> </a:t>
            </a:r>
            <a:endParaRPr lang="en-US" dirty="0">
              <a:latin typeface="Candara" panose="020E0502030303020204" pitchFamily="34" charset="0"/>
            </a:endParaRPr>
          </a:p>
        </p:txBody>
      </p:sp>
    </p:spTree>
    <p:extLst>
      <p:ext uri="{BB962C8B-B14F-4D97-AF65-F5344CB8AC3E}">
        <p14:creationId xmlns:p14="http://schemas.microsoft.com/office/powerpoint/2010/main" val="179253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14"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7922" y="188640"/>
            <a:ext cx="7202456" cy="1049235"/>
          </a:xfrm>
        </p:spPr>
        <p:txBody>
          <a:bodyPr>
            <a:noAutofit/>
          </a:bodyPr>
          <a:lstStyle/>
          <a:p>
            <a:r>
              <a:rPr lang="en-US" sz="3600" b="1" dirty="0"/>
              <a:t>Home messages</a:t>
            </a:r>
          </a:p>
        </p:txBody>
      </p:sp>
      <p:sp>
        <p:nvSpPr>
          <p:cNvPr id="3" name="Content Placeholder 2"/>
          <p:cNvSpPr>
            <a:spLocks noGrp="1"/>
          </p:cNvSpPr>
          <p:nvPr>
            <p:ph idx="1"/>
          </p:nvPr>
        </p:nvSpPr>
        <p:spPr>
          <a:xfrm>
            <a:off x="251520" y="1268760"/>
            <a:ext cx="8064896" cy="4896544"/>
          </a:xfrm>
        </p:spPr>
        <p:txBody>
          <a:bodyPr>
            <a:noAutofit/>
          </a:bodyPr>
          <a:lstStyle/>
          <a:p>
            <a:pPr marL="0" indent="0">
              <a:buNone/>
            </a:pPr>
            <a:r>
              <a:rPr lang="en-US" sz="3600" dirty="0" smtClean="0"/>
              <a:t>1</a:t>
            </a:r>
            <a:r>
              <a:rPr lang="en-US" sz="6000" dirty="0" smtClean="0"/>
              <a:t>-</a:t>
            </a:r>
            <a:r>
              <a:rPr lang="en-US" sz="4000" dirty="0" smtClean="0"/>
              <a:t>Uncontrolled </a:t>
            </a:r>
            <a:r>
              <a:rPr lang="en-US" sz="4000" dirty="0" smtClean="0"/>
              <a:t>HT. </a:t>
            </a:r>
            <a:endParaRPr lang="en-US" sz="6000" dirty="0"/>
          </a:p>
          <a:p>
            <a:pPr marL="0" indent="0" algn="r">
              <a:buNone/>
            </a:pPr>
            <a:r>
              <a:rPr lang="en-US" sz="3600" b="1" dirty="0" smtClean="0">
                <a:solidFill>
                  <a:srgbClr val="FF0000"/>
                </a:solidFill>
              </a:rPr>
              <a:t>OSA</a:t>
            </a:r>
            <a:endParaRPr lang="en-US" sz="3600" dirty="0"/>
          </a:p>
          <a:p>
            <a:pPr marL="0" indent="0">
              <a:buNone/>
            </a:pPr>
            <a:endParaRPr lang="en-US" sz="3600" dirty="0" smtClean="0"/>
          </a:p>
          <a:p>
            <a:pPr marL="0" indent="0">
              <a:buNone/>
            </a:pPr>
            <a:endParaRPr lang="en-US" sz="3600" dirty="0"/>
          </a:p>
          <a:p>
            <a:pPr marL="0" indent="0">
              <a:buNone/>
            </a:pPr>
            <a:r>
              <a:rPr lang="en-US" sz="3600" dirty="0" smtClean="0"/>
              <a:t>2-  </a:t>
            </a:r>
            <a:r>
              <a:rPr lang="en-US" sz="3600" dirty="0"/>
              <a:t>Resistant </a:t>
            </a:r>
            <a:r>
              <a:rPr lang="en-US" sz="3600" dirty="0" smtClean="0"/>
              <a:t>HT.</a:t>
            </a:r>
            <a:r>
              <a:rPr lang="en-US" sz="3600" b="1" dirty="0" smtClean="0">
                <a:solidFill>
                  <a:srgbClr val="FF0000"/>
                </a:solidFill>
              </a:rPr>
              <a:t> </a:t>
            </a:r>
            <a:endParaRPr lang="en-US" sz="6000" dirty="0"/>
          </a:p>
        </p:txBody>
      </p:sp>
      <p:cxnSp>
        <p:nvCxnSpPr>
          <p:cNvPr id="5" name="Straight Arrow Connector 4"/>
          <p:cNvCxnSpPr/>
          <p:nvPr/>
        </p:nvCxnSpPr>
        <p:spPr>
          <a:xfrm>
            <a:off x="5917491" y="1985279"/>
            <a:ext cx="1120140" cy="807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97376" y="3501008"/>
            <a:ext cx="184023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140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20551027">
            <a:off x="-9441" y="-608290"/>
            <a:ext cx="2662496" cy="6669360"/>
          </a:xfrm>
        </p:spPr>
        <p:txBody>
          <a:bodyPr>
            <a:normAutofit/>
          </a:bodyPr>
          <a:lstStyle/>
          <a:p>
            <a:pPr algn="l"/>
            <a:r>
              <a:rPr lang="en-US" sz="4800" b="1" i="1" dirty="0">
                <a:solidFill>
                  <a:srgbClr val="FF0000"/>
                </a:solidFill>
              </a:rPr>
              <a:t>   </a:t>
            </a:r>
            <a:br>
              <a:rPr lang="en-US" sz="4800" b="1" i="1" dirty="0">
                <a:solidFill>
                  <a:srgbClr val="FF0000"/>
                </a:solidFill>
              </a:rPr>
            </a:br>
            <a:r>
              <a:rPr lang="en-US" sz="4800" b="1" i="1" dirty="0">
                <a:solidFill>
                  <a:srgbClr val="FF0000"/>
                </a:solidFill>
              </a:rPr>
              <a:t/>
            </a:r>
            <a:br>
              <a:rPr lang="en-US" sz="4800" b="1" i="1" dirty="0">
                <a:solidFill>
                  <a:srgbClr val="FF0000"/>
                </a:solidFill>
              </a:rPr>
            </a:br>
            <a:r>
              <a:rPr lang="en-US" sz="4800" b="1" i="1" dirty="0">
                <a:solidFill>
                  <a:srgbClr val="FF0000"/>
                </a:solidFill>
              </a:rPr>
              <a:t/>
            </a:r>
            <a:br>
              <a:rPr lang="en-US" sz="4800" b="1" i="1" dirty="0">
                <a:solidFill>
                  <a:srgbClr val="FF0000"/>
                </a:solidFill>
              </a:rPr>
            </a:br>
            <a:r>
              <a:rPr lang="en-US" sz="4800" b="1" i="1" dirty="0">
                <a:solidFill>
                  <a:srgbClr val="FF0000"/>
                </a:solidFill>
              </a:rPr>
              <a:t/>
            </a:r>
            <a:br>
              <a:rPr lang="en-US" sz="4800" b="1" i="1" dirty="0">
                <a:solidFill>
                  <a:srgbClr val="FF0000"/>
                </a:solidFill>
              </a:rPr>
            </a:br>
            <a:r>
              <a:rPr lang="en-US" b="1" i="1" dirty="0">
                <a:solidFill>
                  <a:srgbClr val="FF0000"/>
                </a:solidFill>
              </a:rPr>
              <a:t>Daytime</a:t>
            </a:r>
            <a:br>
              <a:rPr lang="en-US" b="1" i="1" dirty="0">
                <a:solidFill>
                  <a:srgbClr val="FF0000"/>
                </a:solidFill>
              </a:rPr>
            </a:br>
            <a:r>
              <a:rPr lang="en-US" b="1" i="1" dirty="0">
                <a:solidFill>
                  <a:srgbClr val="FF0000"/>
                </a:solidFill>
              </a:rPr>
              <a:t> </a:t>
            </a:r>
            <a:br>
              <a:rPr lang="en-US" b="1" i="1" dirty="0">
                <a:solidFill>
                  <a:srgbClr val="FF0000"/>
                </a:solidFill>
              </a:rPr>
            </a:br>
            <a:r>
              <a:rPr lang="en-US" b="1" i="1" dirty="0">
                <a:solidFill>
                  <a:srgbClr val="FF0000"/>
                </a:solidFill>
              </a:rPr>
              <a:t>Sleepiness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3349" y="312"/>
            <a:ext cx="6110654" cy="611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43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9494826">
            <a:off x="893891" y="2993576"/>
            <a:ext cx="3376937" cy="3368173"/>
          </a:xfrm>
        </p:spPr>
        <p:txBody>
          <a:bodyPr>
            <a:normAutofit/>
          </a:bodyPr>
          <a:lstStyle/>
          <a:p>
            <a:r>
              <a:rPr lang="en-US" sz="4000" b="1" i="1" dirty="0">
                <a:solidFill>
                  <a:srgbClr val="FF0000"/>
                </a:solidFill>
              </a:rPr>
              <a:t>Fatigue</a:t>
            </a:r>
            <a:r>
              <a:rPr lang="en-US" sz="8800" b="1" i="1" dirty="0">
                <a:solidFill>
                  <a:srgbClr val="FF0000"/>
                </a:solidFill>
              </a:rPr>
              <a:t> </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6684" y="38006"/>
            <a:ext cx="4897316" cy="601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878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558" y="260648"/>
            <a:ext cx="8027395" cy="564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471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6755" y="188640"/>
            <a:ext cx="6371695" cy="1143000"/>
          </a:xfrm>
        </p:spPr>
        <p:txBody>
          <a:bodyPr>
            <a:normAutofit fontScale="90000"/>
          </a:bodyPr>
          <a:lstStyle/>
          <a:p>
            <a:r>
              <a:rPr lang="en-US" sz="3600" b="1" i="1" dirty="0">
                <a:solidFill>
                  <a:srgbClr val="FF0000"/>
                </a:solidFill>
              </a:rPr>
              <a:t>Dry mouth or sore throat</a:t>
            </a:r>
            <a:br>
              <a:rPr lang="en-US" sz="3600" b="1" i="1" dirty="0">
                <a:solidFill>
                  <a:srgbClr val="FF0000"/>
                </a:solidFill>
              </a:rPr>
            </a:br>
            <a:r>
              <a:rPr lang="en-US" sz="3100" b="1" i="1" dirty="0"/>
              <a:t>When you wake up in the morning</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V="1">
            <a:off x="4136399" y="1571038"/>
            <a:ext cx="4188771" cy="449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 y="1571038"/>
            <a:ext cx="4136399" cy="449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80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974833">
            <a:off x="491785" y="2244509"/>
            <a:ext cx="4328238" cy="1685256"/>
          </a:xfrm>
        </p:spPr>
        <p:txBody>
          <a:bodyPr>
            <a:normAutofit/>
          </a:bodyPr>
          <a:lstStyle/>
          <a:p>
            <a:pPr algn="l"/>
            <a:r>
              <a:rPr lang="en-US" b="1" i="1" dirty="0">
                <a:solidFill>
                  <a:srgbClr val="FF0000"/>
                </a:solidFill>
              </a:rPr>
              <a:t>      </a:t>
            </a:r>
            <a:r>
              <a:rPr lang="en-US" b="1" dirty="0">
                <a:solidFill>
                  <a:srgbClr val="FF0000"/>
                </a:solidFill>
              </a:rPr>
              <a:t>Mornin</a:t>
            </a:r>
            <a:r>
              <a:rPr lang="en-US" b="1" i="1" dirty="0">
                <a:solidFill>
                  <a:srgbClr val="FF0000"/>
                </a:solidFill>
              </a:rPr>
              <a:t>g</a:t>
            </a:r>
            <a:br>
              <a:rPr lang="en-US" b="1" i="1" dirty="0">
                <a:solidFill>
                  <a:srgbClr val="FF0000"/>
                </a:solidFill>
              </a:rPr>
            </a:br>
            <a:r>
              <a:rPr lang="en-US" b="1" i="1" dirty="0">
                <a:solidFill>
                  <a:srgbClr val="FF0000"/>
                </a:solidFill>
              </a:rPr>
              <a:t>  </a:t>
            </a:r>
            <a:r>
              <a:rPr lang="en-US" b="1" dirty="0">
                <a:solidFill>
                  <a:srgbClr val="FF0000"/>
                </a:solidFill>
              </a:rPr>
              <a:t>Headache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2483" y="243"/>
            <a:ext cx="5121519" cy="603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733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007" y="13719"/>
            <a:ext cx="5362989" cy="319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213197"/>
            <a:ext cx="5362989" cy="280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996" y="13719"/>
            <a:ext cx="3409157" cy="601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909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6" y="470412"/>
            <a:ext cx="7202456" cy="1049235"/>
          </a:xfrm>
        </p:spPr>
        <p:txBody>
          <a:bodyPr>
            <a:normAutofit/>
          </a:bodyPr>
          <a:lstStyle/>
          <a:p>
            <a:r>
              <a:rPr lang="en-US" sz="3600" b="1" dirty="0"/>
              <a:t>Others</a:t>
            </a:r>
          </a:p>
        </p:txBody>
      </p:sp>
      <p:sp>
        <p:nvSpPr>
          <p:cNvPr id="3" name="Content Placeholder 2"/>
          <p:cNvSpPr>
            <a:spLocks noGrp="1"/>
          </p:cNvSpPr>
          <p:nvPr>
            <p:ph idx="1"/>
          </p:nvPr>
        </p:nvSpPr>
        <p:spPr>
          <a:xfrm>
            <a:off x="917236" y="1853758"/>
            <a:ext cx="7202456" cy="3450613"/>
          </a:xfrm>
        </p:spPr>
        <p:txBody>
          <a:bodyPr>
            <a:noAutofit/>
          </a:bodyPr>
          <a:lstStyle/>
          <a:p>
            <a:pPr marL="0" indent="0">
              <a:buNone/>
            </a:pPr>
            <a:r>
              <a:rPr lang="en-US" sz="2800" dirty="0"/>
              <a:t>Night sweat </a:t>
            </a:r>
          </a:p>
          <a:p>
            <a:pPr marL="0" indent="0">
              <a:buNone/>
            </a:pPr>
            <a:r>
              <a:rPr lang="en-US" sz="2800" dirty="0"/>
              <a:t>Nocturia</a:t>
            </a:r>
          </a:p>
          <a:p>
            <a:pPr marL="0" indent="0">
              <a:buNone/>
            </a:pPr>
            <a:r>
              <a:rPr lang="en-US" sz="2800" dirty="0"/>
              <a:t>Restless during sleep</a:t>
            </a:r>
          </a:p>
          <a:p>
            <a:pPr marL="0" indent="0">
              <a:buNone/>
            </a:pPr>
            <a:r>
              <a:rPr lang="en-US" sz="2800" dirty="0"/>
              <a:t>Lack of libido</a:t>
            </a:r>
          </a:p>
          <a:p>
            <a:pPr marL="0" indent="0">
              <a:buNone/>
            </a:pPr>
            <a:r>
              <a:rPr lang="en-US" sz="2800" dirty="0"/>
              <a:t>Gasping &amp; Chocking during sleep</a:t>
            </a:r>
          </a:p>
          <a:p>
            <a:pPr marL="0" indent="0">
              <a:buNone/>
            </a:pPr>
            <a:r>
              <a:rPr lang="en-US" sz="2800" dirty="0"/>
              <a:t>Trouble getting up in the morning</a:t>
            </a:r>
          </a:p>
        </p:txBody>
      </p:sp>
    </p:spTree>
    <p:extLst>
      <p:ext uri="{BB962C8B-B14F-4D97-AF65-F5344CB8AC3E}">
        <p14:creationId xmlns:p14="http://schemas.microsoft.com/office/powerpoint/2010/main" val="1134285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9573" y="-879231"/>
            <a:ext cx="6646766" cy="2508031"/>
          </a:xfrm>
        </p:spPr>
        <p:txBody>
          <a:bodyPr>
            <a:normAutofit fontScale="90000"/>
          </a:bodyPr>
          <a:lstStyle/>
          <a:p>
            <a:r>
              <a:rPr lang="en-US" sz="6000" b="1" i="1" dirty="0">
                <a:solidFill>
                  <a:srgbClr val="FF0000"/>
                </a:solidFill>
                <a:ea typeface="+mn-ea"/>
                <a:cs typeface="+mn-cs"/>
              </a:rPr>
              <a:t/>
            </a:r>
            <a:br>
              <a:rPr lang="en-US" sz="6000" b="1" i="1" dirty="0">
                <a:solidFill>
                  <a:srgbClr val="FF0000"/>
                </a:solidFill>
                <a:ea typeface="+mn-ea"/>
                <a:cs typeface="+mn-cs"/>
              </a:rPr>
            </a:br>
            <a:r>
              <a:rPr lang="en-US" sz="6000" b="1" i="1" dirty="0">
                <a:solidFill>
                  <a:srgbClr val="FF0000"/>
                </a:solidFill>
                <a:ea typeface="+mn-ea"/>
                <a:cs typeface="+mn-cs"/>
              </a:rPr>
              <a:t/>
            </a:r>
            <a:br>
              <a:rPr lang="en-US" sz="6000" b="1" i="1" dirty="0">
                <a:solidFill>
                  <a:srgbClr val="FF0000"/>
                </a:solidFill>
                <a:ea typeface="+mn-ea"/>
                <a:cs typeface="+mn-cs"/>
              </a:rPr>
            </a:br>
            <a:r>
              <a:rPr lang="en-US" sz="3600" b="1" i="1" dirty="0">
                <a:ea typeface="+mn-ea"/>
                <a:cs typeface="+mn-cs"/>
              </a:rPr>
              <a:t>Untreated OSA</a:t>
            </a:r>
            <a:br>
              <a:rPr lang="en-US" sz="3600" b="1" i="1" dirty="0">
                <a:ea typeface="+mn-ea"/>
                <a:cs typeface="+mn-cs"/>
              </a:rPr>
            </a:br>
            <a:r>
              <a:rPr lang="en-US" sz="3600" b="1" i="1" dirty="0" smtClean="0">
                <a:ea typeface="+mn-ea"/>
                <a:cs typeface="+mn-cs"/>
              </a:rPr>
              <a:t>          </a:t>
            </a:r>
            <a:r>
              <a:rPr lang="en-US" sz="3600" b="1" i="1" dirty="0" smtClean="0"/>
              <a:t>Is </a:t>
            </a:r>
            <a:r>
              <a:rPr lang="en-US" sz="3600" b="1" i="1" dirty="0"/>
              <a:t>a risk factor for </a:t>
            </a:r>
            <a:r>
              <a:rPr lang="en-US" sz="3600" dirty="0"/>
              <a:t/>
            </a:r>
            <a:br>
              <a:rPr lang="en-US" sz="3600" dirty="0"/>
            </a:br>
            <a:endParaRPr lang="en-US" sz="3600" b="1" i="1" dirty="0"/>
          </a:p>
        </p:txBody>
      </p:sp>
      <p:sp>
        <p:nvSpPr>
          <p:cNvPr id="3" name="Content Placeholder 2"/>
          <p:cNvSpPr>
            <a:spLocks noGrp="1"/>
          </p:cNvSpPr>
          <p:nvPr>
            <p:ph idx="1"/>
          </p:nvPr>
        </p:nvSpPr>
        <p:spPr>
          <a:xfrm>
            <a:off x="197828" y="1776052"/>
            <a:ext cx="8730762" cy="4325817"/>
          </a:xfrm>
        </p:spPr>
        <p:txBody>
          <a:bodyPr>
            <a:normAutofit/>
          </a:bodyPr>
          <a:lstStyle/>
          <a:p>
            <a:pPr marL="0" indent="0">
              <a:buNone/>
            </a:pPr>
            <a:r>
              <a:rPr lang="en-US" sz="3200" dirty="0"/>
              <a:t>1. High blood pressure,</a:t>
            </a:r>
          </a:p>
          <a:p>
            <a:pPr marL="0" indent="0">
              <a:buNone/>
            </a:pPr>
            <a:r>
              <a:rPr lang="en-US" sz="3200" dirty="0"/>
              <a:t>2. Diabetes Mellitus, </a:t>
            </a:r>
          </a:p>
          <a:p>
            <a:pPr marL="0" indent="0">
              <a:buNone/>
            </a:pPr>
            <a:r>
              <a:rPr lang="en-US" sz="3200" dirty="0"/>
              <a:t>3. Heart disease, </a:t>
            </a:r>
          </a:p>
          <a:p>
            <a:pPr marL="0" indent="0">
              <a:buNone/>
            </a:pPr>
            <a:r>
              <a:rPr lang="en-US" sz="3200" dirty="0"/>
              <a:t>4. Stroke,  </a:t>
            </a:r>
          </a:p>
          <a:p>
            <a:pPr marL="0" indent="0">
              <a:buNone/>
            </a:pPr>
            <a:r>
              <a:rPr lang="en-US" sz="3200" dirty="0"/>
              <a:t>5. Is associated with overall decreased quality of life and wellbeing.</a:t>
            </a:r>
          </a:p>
        </p:txBody>
      </p:sp>
    </p:spTree>
    <p:extLst>
      <p:ext uri="{BB962C8B-B14F-4D97-AF65-F5344CB8AC3E}">
        <p14:creationId xmlns:p14="http://schemas.microsoft.com/office/powerpoint/2010/main" val="3220315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48642" y="764705"/>
            <a:ext cx="8168763" cy="2302974"/>
          </a:xfrm>
        </p:spPr>
        <p:txBody>
          <a:bodyPr>
            <a:noAutofit/>
          </a:bodyPr>
          <a:lstStyle/>
          <a:p>
            <a:pPr lvl="1" algn="ctr" rtl="0"/>
            <a:r>
              <a:rPr lang="en-US" sz="4800" b="1" dirty="0">
                <a:latin typeface="Candara" panose="020E0502030303020204" pitchFamily="34" charset="0"/>
              </a:rPr>
              <a:t>Is the diagnosis of OSA really difficult</a:t>
            </a:r>
            <a:r>
              <a:rPr lang="en-US" sz="4800" b="1" dirty="0" smtClean="0">
                <a:latin typeface="Candara" panose="020E0502030303020204" pitchFamily="34" charset="0"/>
              </a:rPr>
              <a:t>? </a:t>
            </a:r>
            <a:br>
              <a:rPr lang="en-US" sz="4800" b="1" dirty="0" smtClean="0">
                <a:latin typeface="Candara" panose="020E0502030303020204" pitchFamily="34" charset="0"/>
              </a:rPr>
            </a:br>
            <a:endParaRPr lang="en-US" sz="4400" b="1" dirty="0">
              <a:solidFill>
                <a:schemeClr val="tx1">
                  <a:lumMod val="50000"/>
                  <a:lumOff val="50000"/>
                </a:schemeClr>
              </a:solidFill>
              <a:latin typeface="Candara" panose="020E0502030303020204" pitchFamily="34" charset="0"/>
            </a:endParaRPr>
          </a:p>
        </p:txBody>
      </p:sp>
      <p:sp>
        <p:nvSpPr>
          <p:cNvPr id="5" name="Subtitle 2"/>
          <p:cNvSpPr>
            <a:spLocks noGrp="1"/>
          </p:cNvSpPr>
          <p:nvPr>
            <p:ph type="subTitle" idx="1"/>
          </p:nvPr>
        </p:nvSpPr>
        <p:spPr>
          <a:xfrm>
            <a:off x="1143000" y="3602205"/>
            <a:ext cx="6858000" cy="1397665"/>
          </a:xfrm>
        </p:spPr>
        <p:txBody>
          <a:bodyPr/>
          <a:lstStyle/>
          <a:p>
            <a:r>
              <a:rPr lang="en-US" sz="4400" b="1" kern="0" dirty="0">
                <a:solidFill>
                  <a:prstClr val="black">
                    <a:lumMod val="50000"/>
                    <a:lumOff val="50000"/>
                  </a:prstClr>
                </a:solidFill>
                <a:latin typeface="Candara" panose="020E0502030303020204" pitchFamily="34" charset="0"/>
              </a:rPr>
              <a:t>Toward a judicious use of diagnostic tools</a:t>
            </a:r>
            <a:endParaRPr lang="ar-IQ" sz="1200" b="1" dirty="0">
              <a:latin typeface="Arial" pitchFamily="34" charset="0"/>
              <a:cs typeface="Arial" pitchFamily="34" charset="0"/>
            </a:endParaRPr>
          </a:p>
        </p:txBody>
      </p:sp>
    </p:spTree>
    <p:extLst>
      <p:ext uri="{BB962C8B-B14F-4D97-AF65-F5344CB8AC3E}">
        <p14:creationId xmlns:p14="http://schemas.microsoft.com/office/powerpoint/2010/main" val="3817571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Pathophysiologic Links Between OSA and HTN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350921"/>
            <a:ext cx="7992888" cy="5082946"/>
          </a:xfrm>
        </p:spPr>
      </p:pic>
    </p:spTree>
    <p:extLst>
      <p:ext uri="{BB962C8B-B14F-4D97-AF65-F5344CB8AC3E}">
        <p14:creationId xmlns:p14="http://schemas.microsoft.com/office/powerpoint/2010/main" val="6751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81" y="1518279"/>
            <a:ext cx="6315997" cy="830997"/>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Depends on </a:t>
            </a:r>
            <a:r>
              <a:rPr lang="en-US" sz="2400" b="1" dirty="0">
                <a:solidFill>
                  <a:prstClr val="black"/>
                </a:solidFill>
                <a:latin typeface="Candara" panose="020E0502030303020204" pitchFamily="34" charset="0"/>
              </a:rPr>
              <a:t>guidelines, meta--analysis </a:t>
            </a:r>
            <a:r>
              <a:rPr lang="en-US" sz="2400" dirty="0">
                <a:solidFill>
                  <a:prstClr val="black"/>
                </a:solidFill>
                <a:latin typeface="Candara" panose="020E0502030303020204" pitchFamily="34" charset="0"/>
              </a:rPr>
              <a:t>and</a:t>
            </a:r>
            <a:r>
              <a:rPr lang="en-US" sz="2400" b="1" dirty="0">
                <a:solidFill>
                  <a:prstClr val="black"/>
                </a:solidFill>
                <a:latin typeface="Candara" panose="020E0502030303020204" pitchFamily="34" charset="0"/>
              </a:rPr>
              <a:t> recommendations  </a:t>
            </a:r>
            <a:endParaRPr lang="ar-IQ" sz="2400" b="1" dirty="0">
              <a:solidFill>
                <a:prstClr val="black"/>
              </a:solidFill>
              <a:latin typeface="Candara" panose="020E0502030303020204" pitchFamily="34" charset="0"/>
            </a:endParaRPr>
          </a:p>
        </p:txBody>
      </p:sp>
      <p:sp>
        <p:nvSpPr>
          <p:cNvPr id="3" name="TextBox 2"/>
          <p:cNvSpPr txBox="1"/>
          <p:nvPr/>
        </p:nvSpPr>
        <p:spPr>
          <a:xfrm>
            <a:off x="2699871" y="3573023"/>
            <a:ext cx="3178277" cy="830997"/>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 But </a:t>
            </a:r>
            <a:r>
              <a:rPr lang="en-US" sz="2400" b="1" dirty="0">
                <a:solidFill>
                  <a:srgbClr val="FF0000"/>
                </a:solidFill>
                <a:latin typeface="Candara" panose="020E0502030303020204" pitchFamily="34" charset="0"/>
              </a:rPr>
              <a:t>not on a single study</a:t>
            </a:r>
            <a:endParaRPr lang="ar-IQ" sz="2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835999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68164" y="426265"/>
            <a:ext cx="4839314" cy="5819829"/>
          </a:xfrm>
          <a:prstGeom prst="rect">
            <a:avLst/>
          </a:prstGeom>
        </p:spPr>
      </p:pic>
      <p:sp>
        <p:nvSpPr>
          <p:cNvPr id="7" name="TextBox 6"/>
          <p:cNvSpPr txBox="1"/>
          <p:nvPr/>
        </p:nvSpPr>
        <p:spPr>
          <a:xfrm>
            <a:off x="243351" y="819480"/>
            <a:ext cx="2875936" cy="1815882"/>
          </a:xfrm>
          <a:prstGeom prst="rect">
            <a:avLst/>
          </a:prstGeom>
          <a:noFill/>
        </p:spPr>
        <p:txBody>
          <a:bodyPr wrap="square" rtlCol="0">
            <a:spAutoFit/>
          </a:bodyPr>
          <a:lstStyle/>
          <a:p>
            <a:pPr algn="l" rtl="0"/>
            <a:r>
              <a:rPr lang="en-US" sz="2800" b="1" dirty="0">
                <a:solidFill>
                  <a:srgbClr val="000099"/>
                </a:solidFill>
                <a:latin typeface="Candara" panose="020E0502030303020204" pitchFamily="34" charset="0"/>
              </a:rPr>
              <a:t>Cycle of the Diagnosis of Sleep Disordered  Breathing </a:t>
            </a:r>
          </a:p>
        </p:txBody>
      </p:sp>
      <p:sp>
        <p:nvSpPr>
          <p:cNvPr id="8" name="Oval 7"/>
          <p:cNvSpPr/>
          <p:nvPr/>
        </p:nvSpPr>
        <p:spPr>
          <a:xfrm>
            <a:off x="6290189" y="213131"/>
            <a:ext cx="464574" cy="606275"/>
          </a:xfrm>
          <a:prstGeom prst="ellipse">
            <a:avLst/>
          </a:prstGeom>
          <a:solidFill>
            <a:schemeClr val="accent1">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a:solidFill>
                  <a:srgbClr val="000099"/>
                </a:solidFill>
                <a:latin typeface="Candara" panose="020E0502030303020204" pitchFamily="34" charset="0"/>
              </a:rPr>
              <a:t>1</a:t>
            </a:r>
          </a:p>
        </p:txBody>
      </p:sp>
      <p:sp>
        <p:nvSpPr>
          <p:cNvPr id="11" name="Oval 10"/>
          <p:cNvSpPr/>
          <p:nvPr/>
        </p:nvSpPr>
        <p:spPr>
          <a:xfrm>
            <a:off x="7827708" y="1407901"/>
            <a:ext cx="464574" cy="606275"/>
          </a:xfrm>
          <a:prstGeom prst="ellipse">
            <a:avLst/>
          </a:prstGeom>
          <a:solidFill>
            <a:schemeClr val="accent1">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a:solidFill>
                  <a:srgbClr val="000099"/>
                </a:solidFill>
                <a:latin typeface="Candara" panose="020E0502030303020204" pitchFamily="34" charset="0"/>
              </a:rPr>
              <a:t>2</a:t>
            </a:r>
          </a:p>
        </p:txBody>
      </p:sp>
      <p:sp>
        <p:nvSpPr>
          <p:cNvPr id="12" name="Oval 11"/>
          <p:cNvSpPr/>
          <p:nvPr/>
        </p:nvSpPr>
        <p:spPr>
          <a:xfrm>
            <a:off x="7894076" y="3757665"/>
            <a:ext cx="464574" cy="606275"/>
          </a:xfrm>
          <a:prstGeom prst="ellipse">
            <a:avLst/>
          </a:prstGeom>
          <a:solidFill>
            <a:schemeClr val="accent1">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a:solidFill>
                  <a:srgbClr val="000099"/>
                </a:solidFill>
                <a:latin typeface="Candara" panose="020E0502030303020204" pitchFamily="34" charset="0"/>
              </a:rPr>
              <a:t>3</a:t>
            </a:r>
          </a:p>
        </p:txBody>
      </p:sp>
    </p:spTree>
    <p:extLst>
      <p:ext uri="{BB962C8B-B14F-4D97-AF65-F5344CB8AC3E}">
        <p14:creationId xmlns:p14="http://schemas.microsoft.com/office/powerpoint/2010/main" val="2082198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275" y="737789"/>
            <a:ext cx="7886700" cy="707282"/>
          </a:xfrm>
        </p:spPr>
        <p:txBody>
          <a:bodyPr>
            <a:normAutofit/>
          </a:bodyPr>
          <a:lstStyle/>
          <a:p>
            <a:r>
              <a:rPr lang="en-US" sz="4000" b="1" dirty="0" smtClean="0">
                <a:solidFill>
                  <a:srgbClr val="000099"/>
                </a:solidFill>
                <a:latin typeface="Candara" panose="020E0502030303020204" pitchFamily="34" charset="0"/>
              </a:rPr>
              <a:t>Challenges in the diagnosis of OSA</a:t>
            </a:r>
            <a:endParaRPr lang="ar-IQ" sz="4000" b="1" dirty="0">
              <a:solidFill>
                <a:srgbClr val="000099"/>
              </a:solidFill>
              <a:latin typeface="Candara" panose="020E0502030303020204" pitchFamily="34" charset="0"/>
            </a:endParaRPr>
          </a:p>
        </p:txBody>
      </p:sp>
      <p:sp>
        <p:nvSpPr>
          <p:cNvPr id="4" name="TextBox 3"/>
          <p:cNvSpPr txBox="1"/>
          <p:nvPr/>
        </p:nvSpPr>
        <p:spPr>
          <a:xfrm>
            <a:off x="621340" y="2013342"/>
            <a:ext cx="3041009" cy="954107"/>
          </a:xfrm>
          <a:prstGeom prst="rect">
            <a:avLst/>
          </a:prstGeom>
          <a:noFill/>
        </p:spPr>
        <p:txBody>
          <a:bodyPr wrap="square" rtlCol="1">
            <a:spAutoFit/>
          </a:bodyPr>
          <a:lstStyle/>
          <a:p>
            <a:pPr algn="l" rtl="0"/>
            <a:r>
              <a:rPr lang="en-US" sz="2800" b="1" dirty="0">
                <a:solidFill>
                  <a:srgbClr val="FF0000"/>
                </a:solidFill>
                <a:latin typeface="Candara" panose="020E0502030303020204" pitchFamily="34" charset="0"/>
              </a:rPr>
              <a:t>Nonspecific symptoms </a:t>
            </a:r>
            <a:endParaRPr lang="ar-IQ" sz="2800" b="1" dirty="0">
              <a:solidFill>
                <a:srgbClr val="FF0000"/>
              </a:solidFill>
              <a:latin typeface="Candara" panose="020E0502030303020204" pitchFamily="34" charset="0"/>
            </a:endParaRPr>
          </a:p>
        </p:txBody>
      </p:sp>
      <p:sp>
        <p:nvSpPr>
          <p:cNvPr id="5" name="TextBox 4"/>
          <p:cNvSpPr txBox="1"/>
          <p:nvPr/>
        </p:nvSpPr>
        <p:spPr>
          <a:xfrm>
            <a:off x="621275" y="4027167"/>
            <a:ext cx="3589389" cy="954107"/>
          </a:xfrm>
          <a:prstGeom prst="rect">
            <a:avLst/>
          </a:prstGeom>
          <a:noFill/>
        </p:spPr>
        <p:txBody>
          <a:bodyPr wrap="square" rtlCol="1">
            <a:spAutoFit/>
          </a:bodyPr>
          <a:lstStyle/>
          <a:p>
            <a:pPr algn="l" rtl="0"/>
            <a:r>
              <a:rPr lang="en-US" sz="2800" b="1" dirty="0">
                <a:solidFill>
                  <a:srgbClr val="FF0000"/>
                </a:solidFill>
                <a:latin typeface="Candara" panose="020E0502030303020204" pitchFamily="34" charset="0"/>
              </a:rPr>
              <a:t>Unfamiliar way of diagnosis </a:t>
            </a:r>
            <a:endParaRPr lang="ar-IQ" sz="2800" b="1" dirty="0">
              <a:solidFill>
                <a:srgbClr val="FF0000"/>
              </a:solidFill>
              <a:latin typeface="Candara" panose="020E0502030303020204" pitchFamily="34" charset="0"/>
            </a:endParaRPr>
          </a:p>
        </p:txBody>
      </p:sp>
      <p:sp>
        <p:nvSpPr>
          <p:cNvPr id="6" name="TextBox 5"/>
          <p:cNvSpPr txBox="1"/>
          <p:nvPr/>
        </p:nvSpPr>
        <p:spPr>
          <a:xfrm>
            <a:off x="621275" y="5412162"/>
            <a:ext cx="3041010" cy="954107"/>
          </a:xfrm>
          <a:prstGeom prst="rect">
            <a:avLst/>
          </a:prstGeom>
          <a:noFill/>
        </p:spPr>
        <p:txBody>
          <a:bodyPr wrap="square" rtlCol="1">
            <a:spAutoFit/>
          </a:bodyPr>
          <a:lstStyle/>
          <a:p>
            <a:pPr algn="l" rtl="0"/>
            <a:r>
              <a:rPr lang="en-US" sz="2800" b="1" dirty="0">
                <a:solidFill>
                  <a:srgbClr val="FF0000"/>
                </a:solidFill>
                <a:latin typeface="Candara" panose="020E0502030303020204" pitchFamily="34" charset="0"/>
              </a:rPr>
              <a:t>Unfriendly treatment </a:t>
            </a:r>
            <a:endParaRPr lang="ar-IQ" sz="2800" b="1" dirty="0">
              <a:solidFill>
                <a:srgbClr val="FF0000"/>
              </a:solidFill>
              <a:latin typeface="Candara" panose="020E0502030303020204" pitchFamily="34" charset="0"/>
            </a:endParaRPr>
          </a:p>
        </p:txBody>
      </p:sp>
      <p:sp>
        <p:nvSpPr>
          <p:cNvPr id="7" name="TextBox 6"/>
          <p:cNvSpPr txBox="1"/>
          <p:nvPr/>
        </p:nvSpPr>
        <p:spPr>
          <a:xfrm>
            <a:off x="4210725" y="1598382"/>
            <a:ext cx="2497541" cy="461665"/>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Raise awareness</a:t>
            </a:r>
            <a:endParaRPr lang="ar-IQ" sz="2400" dirty="0">
              <a:solidFill>
                <a:prstClr val="black"/>
              </a:solidFill>
              <a:latin typeface="Candara" panose="020E0502030303020204" pitchFamily="34" charset="0"/>
            </a:endParaRPr>
          </a:p>
        </p:txBody>
      </p:sp>
      <p:sp>
        <p:nvSpPr>
          <p:cNvPr id="8" name="TextBox 7"/>
          <p:cNvSpPr txBox="1"/>
          <p:nvPr/>
        </p:nvSpPr>
        <p:spPr>
          <a:xfrm>
            <a:off x="4210727" y="2074963"/>
            <a:ext cx="4450877" cy="461665"/>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Keep high index of suspicion</a:t>
            </a:r>
            <a:endParaRPr lang="ar-IQ" sz="2400" dirty="0">
              <a:solidFill>
                <a:prstClr val="black"/>
              </a:solidFill>
              <a:latin typeface="Candara" panose="020E0502030303020204" pitchFamily="34" charset="0"/>
            </a:endParaRPr>
          </a:p>
        </p:txBody>
      </p:sp>
      <p:sp>
        <p:nvSpPr>
          <p:cNvPr id="9" name="TextBox 8"/>
          <p:cNvSpPr txBox="1"/>
          <p:nvPr/>
        </p:nvSpPr>
        <p:spPr>
          <a:xfrm>
            <a:off x="4210728" y="2588217"/>
            <a:ext cx="4825831" cy="461665"/>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Explore the meaning of symptoms</a:t>
            </a:r>
            <a:endParaRPr lang="ar-IQ" sz="2400" dirty="0">
              <a:solidFill>
                <a:prstClr val="black"/>
              </a:solidFill>
              <a:latin typeface="Candara" panose="020E0502030303020204" pitchFamily="34" charset="0"/>
            </a:endParaRPr>
          </a:p>
        </p:txBody>
      </p:sp>
      <p:sp>
        <p:nvSpPr>
          <p:cNvPr id="10" name="TextBox 9"/>
          <p:cNvSpPr txBox="1"/>
          <p:nvPr/>
        </p:nvSpPr>
        <p:spPr>
          <a:xfrm>
            <a:off x="4210664" y="3098639"/>
            <a:ext cx="4655595" cy="830997"/>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Concentrate on high specificity symptoms</a:t>
            </a:r>
            <a:endParaRPr lang="ar-IQ" sz="2400" dirty="0">
              <a:solidFill>
                <a:prstClr val="black"/>
              </a:solidFill>
              <a:latin typeface="Candara" panose="020E0502030303020204" pitchFamily="34" charset="0"/>
            </a:endParaRPr>
          </a:p>
        </p:txBody>
      </p:sp>
      <p:sp>
        <p:nvSpPr>
          <p:cNvPr id="11" name="TextBox 10"/>
          <p:cNvSpPr txBox="1"/>
          <p:nvPr/>
        </p:nvSpPr>
        <p:spPr>
          <a:xfrm>
            <a:off x="4210666" y="3920020"/>
            <a:ext cx="3949322" cy="461665"/>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Polysomnography (PSG)</a:t>
            </a:r>
            <a:endParaRPr lang="ar-IQ" sz="2400" dirty="0">
              <a:solidFill>
                <a:prstClr val="black"/>
              </a:solidFill>
              <a:latin typeface="Candara" panose="020E0502030303020204" pitchFamily="34" charset="0"/>
            </a:endParaRPr>
          </a:p>
        </p:txBody>
      </p:sp>
      <p:sp>
        <p:nvSpPr>
          <p:cNvPr id="12" name="TextBox 11"/>
          <p:cNvSpPr txBox="1"/>
          <p:nvPr/>
        </p:nvSpPr>
        <p:spPr>
          <a:xfrm>
            <a:off x="4210665" y="4392749"/>
            <a:ext cx="2947918" cy="830997"/>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Types? Accuracy? guidelines?</a:t>
            </a:r>
            <a:endParaRPr lang="ar-IQ" sz="2400" dirty="0">
              <a:solidFill>
                <a:prstClr val="black"/>
              </a:solidFill>
              <a:latin typeface="Candara" panose="020E0502030303020204" pitchFamily="34" charset="0"/>
            </a:endParaRPr>
          </a:p>
        </p:txBody>
      </p:sp>
      <p:sp>
        <p:nvSpPr>
          <p:cNvPr id="13" name="TextBox 12"/>
          <p:cNvSpPr txBox="1"/>
          <p:nvPr/>
        </p:nvSpPr>
        <p:spPr>
          <a:xfrm>
            <a:off x="4210665" y="5268019"/>
            <a:ext cx="2947918" cy="461665"/>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CPAP?</a:t>
            </a:r>
            <a:endParaRPr lang="ar-IQ" sz="2400" dirty="0">
              <a:solidFill>
                <a:prstClr val="black"/>
              </a:solidFill>
              <a:latin typeface="Candara" panose="020E0502030303020204" pitchFamily="34" charset="0"/>
            </a:endParaRPr>
          </a:p>
        </p:txBody>
      </p:sp>
      <p:sp>
        <p:nvSpPr>
          <p:cNvPr id="14" name="TextBox 13"/>
          <p:cNvSpPr txBox="1"/>
          <p:nvPr/>
        </p:nvSpPr>
        <p:spPr>
          <a:xfrm>
            <a:off x="4210730" y="5766800"/>
            <a:ext cx="4655593" cy="461665"/>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Awareness? cost? Effectiveness?</a:t>
            </a:r>
            <a:endParaRPr lang="ar-IQ" sz="2400" dirty="0">
              <a:solidFill>
                <a:prstClr val="black"/>
              </a:solidFill>
              <a:latin typeface="Candara" panose="020E0502030303020204" pitchFamily="34" charset="0"/>
            </a:endParaRPr>
          </a:p>
        </p:txBody>
      </p:sp>
      <p:cxnSp>
        <p:nvCxnSpPr>
          <p:cNvPr id="15" name="Straight Connector 14"/>
          <p:cNvCxnSpPr/>
          <p:nvPr/>
        </p:nvCxnSpPr>
        <p:spPr>
          <a:xfrm>
            <a:off x="2949742" y="3797258"/>
            <a:ext cx="252197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9742" y="5119697"/>
            <a:ext cx="25219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1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9797"/>
            <a:ext cx="7886700" cy="822008"/>
          </a:xfrm>
        </p:spPr>
        <p:txBody>
          <a:bodyPr>
            <a:normAutofit fontScale="90000"/>
          </a:bodyPr>
          <a:lstStyle/>
          <a:p>
            <a:r>
              <a:rPr lang="en-US" sz="4000" b="1" dirty="0" smtClean="0">
                <a:solidFill>
                  <a:srgbClr val="0070C0"/>
                </a:solidFill>
                <a:latin typeface="Candara" panose="020E0502030303020204" pitchFamily="34" charset="0"/>
              </a:rPr>
              <a:t>Is the diagnosis of OSA really difficult?</a:t>
            </a:r>
            <a:endParaRPr lang="ar-IQ" sz="4000" b="1" dirty="0">
              <a:solidFill>
                <a:srgbClr val="0070C0"/>
              </a:solidFill>
              <a:latin typeface="Candara" panose="020E0502030303020204" pitchFamily="34" charset="0"/>
            </a:endParaRPr>
          </a:p>
        </p:txBody>
      </p:sp>
      <p:sp>
        <p:nvSpPr>
          <p:cNvPr id="4" name="TextBox 3"/>
          <p:cNvSpPr txBox="1"/>
          <p:nvPr/>
        </p:nvSpPr>
        <p:spPr>
          <a:xfrm>
            <a:off x="2603727" y="3440231"/>
            <a:ext cx="1281874" cy="769441"/>
          </a:xfrm>
          <a:prstGeom prst="rect">
            <a:avLst/>
          </a:prstGeom>
          <a:noFill/>
        </p:spPr>
        <p:txBody>
          <a:bodyPr wrap="square" rtlCol="0">
            <a:spAutoFit/>
          </a:bodyPr>
          <a:lstStyle/>
          <a:p>
            <a:pPr algn="ctr" rtl="0"/>
            <a:r>
              <a:rPr lang="en-US" sz="2200" b="1" dirty="0">
                <a:solidFill>
                  <a:prstClr val="black"/>
                </a:solidFill>
                <a:latin typeface="Candara" panose="020E0502030303020204" pitchFamily="34" charset="0"/>
              </a:rPr>
              <a:t>Risk Factors </a:t>
            </a:r>
          </a:p>
        </p:txBody>
      </p:sp>
      <p:sp>
        <p:nvSpPr>
          <p:cNvPr id="5" name="Isosceles Triangle 4"/>
          <p:cNvSpPr/>
          <p:nvPr/>
        </p:nvSpPr>
        <p:spPr>
          <a:xfrm>
            <a:off x="2201608" y="3892343"/>
            <a:ext cx="2086112" cy="1783080"/>
          </a:xfrm>
          <a:prstGeom prs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6" name="TextBox 5"/>
          <p:cNvSpPr txBox="1"/>
          <p:nvPr/>
        </p:nvSpPr>
        <p:spPr>
          <a:xfrm>
            <a:off x="3473942" y="5693867"/>
            <a:ext cx="1657086" cy="769441"/>
          </a:xfrm>
          <a:prstGeom prst="rect">
            <a:avLst/>
          </a:prstGeom>
          <a:noFill/>
        </p:spPr>
        <p:txBody>
          <a:bodyPr wrap="square" rtlCol="0">
            <a:spAutoFit/>
          </a:bodyPr>
          <a:lstStyle/>
          <a:p>
            <a:pPr algn="ctr" rtl="0"/>
            <a:r>
              <a:rPr lang="en-US" sz="2200" b="1" dirty="0">
                <a:solidFill>
                  <a:prstClr val="black"/>
                </a:solidFill>
                <a:latin typeface="Candara" panose="020E0502030303020204" pitchFamily="34" charset="0"/>
              </a:rPr>
              <a:t>suggestable symptoms</a:t>
            </a:r>
          </a:p>
        </p:txBody>
      </p:sp>
      <p:sp>
        <p:nvSpPr>
          <p:cNvPr id="7" name="Rectangle 6"/>
          <p:cNvSpPr/>
          <p:nvPr/>
        </p:nvSpPr>
        <p:spPr>
          <a:xfrm>
            <a:off x="720775" y="5690286"/>
            <a:ext cx="2192718" cy="430887"/>
          </a:xfrm>
          <a:prstGeom prst="rect">
            <a:avLst/>
          </a:prstGeom>
        </p:spPr>
        <p:txBody>
          <a:bodyPr wrap="square">
            <a:spAutoFit/>
          </a:bodyPr>
          <a:lstStyle/>
          <a:p>
            <a:pPr algn="ctr" rtl="0"/>
            <a:r>
              <a:rPr lang="en-US" sz="2200" b="1" dirty="0">
                <a:solidFill>
                  <a:prstClr val="black"/>
                </a:solidFill>
                <a:latin typeface="Candara" panose="020E0502030303020204" pitchFamily="34" charset="0"/>
                <a:ea typeface="Calibri" panose="020F0502020204030204" pitchFamily="34" charset="0"/>
                <a:cs typeface="Arial" panose="020B0604020202020204" pitchFamily="34" charset="0"/>
              </a:rPr>
              <a:t>Comorbidities </a:t>
            </a:r>
            <a:endParaRPr lang="en-US" sz="2200" b="1" dirty="0">
              <a:solidFill>
                <a:prstClr val="black"/>
              </a:solidFill>
              <a:latin typeface="Candara" panose="020E0502030303020204" pitchFamily="34" charset="0"/>
            </a:endParaRPr>
          </a:p>
        </p:txBody>
      </p:sp>
      <p:sp>
        <p:nvSpPr>
          <p:cNvPr id="3" name="TextBox 2"/>
          <p:cNvSpPr txBox="1"/>
          <p:nvPr/>
        </p:nvSpPr>
        <p:spPr>
          <a:xfrm>
            <a:off x="628697" y="1538627"/>
            <a:ext cx="5311501" cy="830997"/>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Diagnosis depends on three levels</a:t>
            </a:r>
            <a:r>
              <a:rPr lang="en-US" sz="2400" dirty="0" smtClean="0">
                <a:solidFill>
                  <a:prstClr val="black"/>
                </a:solidFill>
                <a:latin typeface="Candara" panose="020E0502030303020204" pitchFamily="34" charset="0"/>
              </a:rPr>
              <a:t>:</a:t>
            </a:r>
          </a:p>
          <a:p>
            <a:pPr algn="l" rtl="0"/>
            <a:endParaRPr lang="ar-IQ" sz="2400" dirty="0">
              <a:solidFill>
                <a:prstClr val="black"/>
              </a:solidFill>
              <a:latin typeface="Candara" panose="020E0502030303020204" pitchFamily="34" charset="0"/>
            </a:endParaRPr>
          </a:p>
        </p:txBody>
      </p:sp>
      <p:sp>
        <p:nvSpPr>
          <p:cNvPr id="8" name="TextBox 7"/>
          <p:cNvSpPr txBox="1"/>
          <p:nvPr/>
        </p:nvSpPr>
        <p:spPr>
          <a:xfrm>
            <a:off x="720774" y="2126695"/>
            <a:ext cx="1471084" cy="461665"/>
          </a:xfrm>
          <a:prstGeom prst="rect">
            <a:avLst/>
          </a:prstGeom>
          <a:solidFill>
            <a:schemeClr val="accent2">
              <a:lumMod val="40000"/>
              <a:lumOff val="60000"/>
            </a:schemeClr>
          </a:solidFill>
        </p:spPr>
        <p:txBody>
          <a:bodyPr wrap="square" rtlCol="1">
            <a:spAutoFit/>
          </a:bodyPr>
          <a:lstStyle/>
          <a:p>
            <a:pPr algn="ctr" rtl="0"/>
            <a:r>
              <a:rPr lang="en-US" sz="2400" dirty="0">
                <a:solidFill>
                  <a:prstClr val="black"/>
                </a:solidFill>
                <a:latin typeface="Candara" panose="020E0502030303020204" pitchFamily="34" charset="0"/>
              </a:rPr>
              <a:t>Suspicion </a:t>
            </a:r>
            <a:endParaRPr lang="ar-IQ" sz="2400" dirty="0">
              <a:solidFill>
                <a:prstClr val="black"/>
              </a:solidFill>
              <a:latin typeface="Candara" panose="020E0502030303020204" pitchFamily="34" charset="0"/>
            </a:endParaRPr>
          </a:p>
        </p:txBody>
      </p:sp>
      <p:sp>
        <p:nvSpPr>
          <p:cNvPr id="9" name="TextBox 8"/>
          <p:cNvSpPr txBox="1"/>
          <p:nvPr/>
        </p:nvSpPr>
        <p:spPr>
          <a:xfrm>
            <a:off x="3175290" y="2126695"/>
            <a:ext cx="1684744" cy="461665"/>
          </a:xfrm>
          <a:prstGeom prst="rect">
            <a:avLst/>
          </a:prstGeom>
          <a:solidFill>
            <a:schemeClr val="accent2">
              <a:lumMod val="40000"/>
              <a:lumOff val="60000"/>
            </a:schemeClr>
          </a:solidFill>
        </p:spPr>
        <p:txBody>
          <a:bodyPr wrap="square" rtlCol="1">
            <a:spAutoFit/>
          </a:bodyPr>
          <a:lstStyle/>
          <a:p>
            <a:pPr algn="ctr" rtl="0"/>
            <a:r>
              <a:rPr lang="en-US" sz="2400" dirty="0">
                <a:solidFill>
                  <a:prstClr val="black"/>
                </a:solidFill>
                <a:latin typeface="Candara" panose="020E0502030303020204" pitchFamily="34" charset="0"/>
              </a:rPr>
              <a:t>Screening </a:t>
            </a:r>
            <a:endParaRPr lang="ar-IQ" sz="2400" dirty="0">
              <a:solidFill>
                <a:prstClr val="black"/>
              </a:solidFill>
              <a:latin typeface="Candara" panose="020E0502030303020204" pitchFamily="34" charset="0"/>
            </a:endParaRPr>
          </a:p>
        </p:txBody>
      </p:sp>
      <p:sp>
        <p:nvSpPr>
          <p:cNvPr id="10" name="TextBox 9"/>
          <p:cNvSpPr txBox="1"/>
          <p:nvPr/>
        </p:nvSpPr>
        <p:spPr>
          <a:xfrm>
            <a:off x="5679653" y="2126694"/>
            <a:ext cx="2070975" cy="461665"/>
          </a:xfrm>
          <a:prstGeom prst="rect">
            <a:avLst/>
          </a:prstGeom>
          <a:solidFill>
            <a:schemeClr val="accent2">
              <a:lumMod val="40000"/>
              <a:lumOff val="60000"/>
            </a:schemeClr>
          </a:solidFill>
        </p:spPr>
        <p:txBody>
          <a:bodyPr wrap="square" rtlCol="1">
            <a:spAutoFit/>
          </a:bodyPr>
          <a:lstStyle/>
          <a:p>
            <a:pPr algn="ctr" rtl="0"/>
            <a:r>
              <a:rPr lang="en-US" sz="2400" dirty="0">
                <a:solidFill>
                  <a:prstClr val="black"/>
                </a:solidFill>
                <a:latin typeface="Candara" panose="020E0502030303020204" pitchFamily="34" charset="0"/>
              </a:rPr>
              <a:t>Confirmation</a:t>
            </a:r>
            <a:endParaRPr lang="ar-IQ" sz="2400" dirty="0">
              <a:solidFill>
                <a:prstClr val="black"/>
              </a:solidFill>
              <a:latin typeface="Candara" panose="020E0502030303020204" pitchFamily="34" charset="0"/>
            </a:endParaRPr>
          </a:p>
        </p:txBody>
      </p:sp>
      <p:sp>
        <p:nvSpPr>
          <p:cNvPr id="11" name="Rectangle 10"/>
          <p:cNvSpPr/>
          <p:nvPr/>
        </p:nvSpPr>
        <p:spPr>
          <a:xfrm>
            <a:off x="4715393" y="4070047"/>
            <a:ext cx="3971243" cy="981423"/>
          </a:xfrm>
          <a:prstGeom prst="rect">
            <a:avLst/>
          </a:prstGeom>
        </p:spPr>
        <p:txBody>
          <a:bodyPr wrap="square">
            <a:spAutoFit/>
          </a:bodyPr>
          <a:lstStyle/>
          <a:p>
            <a:pPr algn="l" rtl="0">
              <a:lnSpc>
                <a:spcPct val="107000"/>
              </a:lnSpc>
            </a:pPr>
            <a:r>
              <a:rPr lang="en-US" b="1" dirty="0">
                <a:solidFill>
                  <a:prstClr val="black"/>
                </a:solidFill>
                <a:latin typeface="Candara" panose="020E0502030303020204" pitchFamily="34" charset="0"/>
                <a:ea typeface="Calibri" panose="020F0502020204030204" pitchFamily="34" charset="0"/>
                <a:cs typeface="Arial" panose="020B0604020202020204" pitchFamily="34" charset="0"/>
              </a:rPr>
              <a:t>At night</a:t>
            </a:r>
            <a:r>
              <a:rPr lang="en-US" dirty="0">
                <a:solidFill>
                  <a:prstClr val="black"/>
                </a:solidFill>
                <a:latin typeface="Candara" panose="020E0502030303020204" pitchFamily="34" charset="0"/>
                <a:ea typeface="Calibri" panose="020F0502020204030204" pitchFamily="34" charset="0"/>
                <a:cs typeface="Arial" panose="020B0604020202020204" pitchFamily="34" charset="0"/>
              </a:rPr>
              <a:t>: </a:t>
            </a:r>
            <a:r>
              <a:rPr lang="en-US" b="1" dirty="0">
                <a:solidFill>
                  <a:srgbClr val="FF0000"/>
                </a:solidFill>
                <a:latin typeface="Candara" panose="020E0502030303020204" pitchFamily="34" charset="0"/>
                <a:ea typeface="Calibri" panose="020F0502020204030204" pitchFamily="34" charset="0"/>
                <a:cs typeface="Times-Roman"/>
              </a:rPr>
              <a:t>Loud snoring</a:t>
            </a:r>
            <a:r>
              <a:rPr lang="en-US" dirty="0">
                <a:solidFill>
                  <a:prstClr val="black"/>
                </a:solidFill>
                <a:latin typeface="Candara" panose="020E0502030303020204" pitchFamily="34" charset="0"/>
                <a:ea typeface="Calibri" panose="020F0502020204030204" pitchFamily="34" charset="0"/>
                <a:cs typeface="Times-Roman"/>
              </a:rPr>
              <a:t>, </a:t>
            </a:r>
            <a:r>
              <a:rPr lang="en-US" b="1" dirty="0">
                <a:solidFill>
                  <a:srgbClr val="FF0000"/>
                </a:solidFill>
                <a:latin typeface="Candara" panose="020E0502030303020204" pitchFamily="34" charset="0"/>
                <a:ea typeface="Calibri" panose="020F0502020204030204" pitchFamily="34" charset="0"/>
                <a:cs typeface="Times-Roman"/>
              </a:rPr>
              <a:t>awakenings due to choking and/or gasping</a:t>
            </a:r>
            <a:r>
              <a:rPr lang="en-US" dirty="0">
                <a:solidFill>
                  <a:prstClr val="black"/>
                </a:solidFill>
                <a:latin typeface="Candara" panose="020E0502030303020204" pitchFamily="34" charset="0"/>
                <a:ea typeface="Calibri" panose="020F0502020204030204" pitchFamily="34" charset="0"/>
                <a:cs typeface="Times-Roman"/>
              </a:rPr>
              <a:t>, and </a:t>
            </a:r>
            <a:r>
              <a:rPr lang="en-US" b="1" dirty="0">
                <a:solidFill>
                  <a:srgbClr val="FF0000"/>
                </a:solidFill>
                <a:latin typeface="Candara" panose="020E0502030303020204" pitchFamily="34" charset="0"/>
                <a:ea typeface="Calibri" panose="020F0502020204030204" pitchFamily="34" charset="0"/>
                <a:cs typeface="Times-Roman"/>
              </a:rPr>
              <a:t>witnessed apneic episodes</a:t>
            </a:r>
            <a:endParaRPr lang="en-US" sz="1600" dirty="0">
              <a:solidFill>
                <a:prstClr val="black"/>
              </a:solidFill>
              <a:ea typeface="Calibri" panose="020F0502020204030204" pitchFamily="34" charset="0"/>
              <a:cs typeface="Arial" panose="020B0604020202020204" pitchFamily="34" charset="0"/>
            </a:endParaRPr>
          </a:p>
        </p:txBody>
      </p:sp>
      <p:sp>
        <p:nvSpPr>
          <p:cNvPr id="12" name="Rectangle 11"/>
          <p:cNvSpPr/>
          <p:nvPr/>
        </p:nvSpPr>
        <p:spPr>
          <a:xfrm>
            <a:off x="4715337" y="4873330"/>
            <a:ext cx="4139758" cy="923330"/>
          </a:xfrm>
          <a:prstGeom prst="rect">
            <a:avLst/>
          </a:prstGeom>
        </p:spPr>
        <p:txBody>
          <a:bodyPr wrap="square">
            <a:spAutoFit/>
          </a:bodyPr>
          <a:lstStyle/>
          <a:p>
            <a:pPr algn="l" rtl="0"/>
            <a:r>
              <a:rPr lang="en-US" b="1" dirty="0">
                <a:solidFill>
                  <a:prstClr val="black"/>
                </a:solidFill>
                <a:latin typeface="Candara" panose="020E0502030303020204" pitchFamily="34" charset="0"/>
              </a:rPr>
              <a:t>At day time</a:t>
            </a:r>
            <a:r>
              <a:rPr lang="en-US" dirty="0">
                <a:solidFill>
                  <a:prstClr val="black"/>
                </a:solidFill>
                <a:latin typeface="Candara" panose="020E0502030303020204" pitchFamily="34" charset="0"/>
              </a:rPr>
              <a:t>: </a:t>
            </a:r>
            <a:r>
              <a:rPr lang="en-US" b="1" dirty="0">
                <a:solidFill>
                  <a:srgbClr val="FF0000"/>
                </a:solidFill>
                <a:latin typeface="Candara" panose="020E0502030303020204" pitchFamily="34" charset="0"/>
              </a:rPr>
              <a:t>daytime hyper somnolence </a:t>
            </a:r>
            <a:r>
              <a:rPr lang="en-US" dirty="0">
                <a:solidFill>
                  <a:prstClr val="black"/>
                </a:solidFill>
                <a:latin typeface="Candara" panose="020E0502030303020204" pitchFamily="34" charset="0"/>
              </a:rPr>
              <a:t>and </a:t>
            </a:r>
            <a:r>
              <a:rPr lang="en-US" b="1" dirty="0">
                <a:solidFill>
                  <a:srgbClr val="FF0000"/>
                </a:solidFill>
                <a:latin typeface="Candara" panose="020E0502030303020204" pitchFamily="34" charset="0"/>
              </a:rPr>
              <a:t>difficulty in staying awake </a:t>
            </a:r>
            <a:r>
              <a:rPr lang="en-US" dirty="0">
                <a:solidFill>
                  <a:prstClr val="black"/>
                </a:solidFill>
                <a:latin typeface="Candara" panose="020E0502030303020204" pitchFamily="34" charset="0"/>
              </a:rPr>
              <a:t>during the day  </a:t>
            </a:r>
          </a:p>
        </p:txBody>
      </p:sp>
      <p:cxnSp>
        <p:nvCxnSpPr>
          <p:cNvPr id="14" name="Straight Arrow Connector 13"/>
          <p:cNvCxnSpPr>
            <a:stCxn id="5" idx="4"/>
          </p:cNvCxnSpPr>
          <p:nvPr/>
        </p:nvCxnSpPr>
        <p:spPr>
          <a:xfrm flipV="1">
            <a:off x="4287721" y="4329377"/>
            <a:ext cx="427616" cy="134604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4"/>
          </p:cNvCxnSpPr>
          <p:nvPr/>
        </p:nvCxnSpPr>
        <p:spPr>
          <a:xfrm flipV="1">
            <a:off x="4287777" y="5174869"/>
            <a:ext cx="418253" cy="50066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527447" y="2941367"/>
            <a:ext cx="2756999" cy="849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00099"/>
                </a:solidFill>
                <a:latin typeface="Candara" panose="020E0502030303020204" pitchFamily="34" charset="0"/>
              </a:rPr>
              <a:t>SUSPICION</a:t>
            </a:r>
            <a:r>
              <a:rPr lang="en-US" sz="4000" dirty="0" smtClean="0">
                <a:solidFill>
                  <a:prstClr val="black"/>
                </a:solidFill>
                <a:latin typeface="Candara" panose="020E0502030303020204" pitchFamily="34" charset="0"/>
              </a:rPr>
              <a:t> </a:t>
            </a:r>
            <a:endParaRPr lang="en-US" sz="4000" dirty="0">
              <a:solidFill>
                <a:prstClr val="black"/>
              </a:solidFill>
              <a:latin typeface="Candara" panose="020E0502030303020204" pitchFamily="34" charset="0"/>
            </a:endParaRPr>
          </a:p>
        </p:txBody>
      </p:sp>
    </p:spTree>
    <p:extLst>
      <p:ext uri="{BB962C8B-B14F-4D97-AF65-F5344CB8AC3E}">
        <p14:creationId xmlns:p14="http://schemas.microsoft.com/office/powerpoint/2010/main" val="257496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heel(1)">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randombar(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randombar(horizontal)">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3" grpId="0"/>
      <p:bldP spid="8" grpId="0" animBg="1"/>
      <p:bldP spid="9" grpId="0" animBg="1"/>
      <p:bldP spid="10" grpId="0" animBg="1"/>
      <p:bldP spid="11" grpId="0"/>
      <p:bldP spid="12"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528899"/>
            <a:ext cx="2677520" cy="849526"/>
          </a:xfrm>
        </p:spPr>
        <p:txBody>
          <a:bodyPr>
            <a:normAutofit fontScale="90000"/>
          </a:bodyPr>
          <a:lstStyle/>
          <a:p>
            <a:r>
              <a:rPr lang="en-US" sz="4000" b="1" dirty="0" smtClean="0">
                <a:solidFill>
                  <a:srgbClr val="000099"/>
                </a:solidFill>
                <a:latin typeface="Candara" panose="020E0502030303020204" pitchFamily="34" charset="0"/>
              </a:rPr>
              <a:t>SCREENING</a:t>
            </a:r>
            <a:r>
              <a:rPr lang="en-US" sz="4000" dirty="0" smtClean="0">
                <a:solidFill>
                  <a:srgbClr val="000099"/>
                </a:solidFill>
                <a:latin typeface="Candara" panose="020E0502030303020204" pitchFamily="34" charset="0"/>
              </a:rPr>
              <a:t> </a:t>
            </a:r>
            <a:endParaRPr lang="en-US" sz="4000" dirty="0">
              <a:solidFill>
                <a:srgbClr val="000099"/>
              </a:solidFill>
              <a:latin typeface="Candara" panose="020E0502030303020204" pitchFamily="34" charset="0"/>
            </a:endParaRPr>
          </a:p>
        </p:txBody>
      </p:sp>
      <p:sp>
        <p:nvSpPr>
          <p:cNvPr id="4" name="TextBox 3"/>
          <p:cNvSpPr txBox="1"/>
          <p:nvPr/>
        </p:nvSpPr>
        <p:spPr>
          <a:xfrm>
            <a:off x="628651" y="1514909"/>
            <a:ext cx="6577368" cy="830997"/>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To pick up patients who are in need for doing polysomnography </a:t>
            </a:r>
            <a:endParaRPr lang="ar-IQ" sz="2400" dirty="0">
              <a:solidFill>
                <a:prstClr val="black"/>
              </a:solidFill>
              <a:latin typeface="Candara" panose="020E0502030303020204" pitchFamily="34" charset="0"/>
            </a:endParaRPr>
          </a:p>
        </p:txBody>
      </p:sp>
      <p:sp>
        <p:nvSpPr>
          <p:cNvPr id="5" name="TextBox 4"/>
          <p:cNvSpPr txBox="1"/>
          <p:nvPr/>
        </p:nvSpPr>
        <p:spPr>
          <a:xfrm>
            <a:off x="628652" y="2336138"/>
            <a:ext cx="4305015" cy="830997"/>
          </a:xfrm>
          <a:prstGeom prst="rect">
            <a:avLst/>
          </a:prstGeom>
          <a:noFill/>
        </p:spPr>
        <p:txBody>
          <a:bodyPr wrap="square" rtlCol="1">
            <a:spAutoFit/>
          </a:bodyPr>
          <a:lstStyle/>
          <a:p>
            <a:pPr algn="l" rtl="0"/>
            <a:r>
              <a:rPr lang="en-US" sz="2400" dirty="0">
                <a:solidFill>
                  <a:prstClr val="black"/>
                </a:solidFill>
                <a:latin typeface="Candara" panose="020E0502030303020204" pitchFamily="34" charset="0"/>
              </a:rPr>
              <a:t>The tools are usually questionnaire forms </a:t>
            </a:r>
            <a:endParaRPr lang="ar-IQ" sz="2400" dirty="0">
              <a:solidFill>
                <a:prstClr val="black"/>
              </a:solidFill>
              <a:latin typeface="Candara" panose="020E0502030303020204" pitchFamily="34" charset="0"/>
            </a:endParaRPr>
          </a:p>
        </p:txBody>
      </p:sp>
      <p:sp>
        <p:nvSpPr>
          <p:cNvPr id="6" name="TextBox 5"/>
          <p:cNvSpPr txBox="1"/>
          <p:nvPr/>
        </p:nvSpPr>
        <p:spPr>
          <a:xfrm>
            <a:off x="628650" y="3389676"/>
            <a:ext cx="2943652" cy="830997"/>
          </a:xfrm>
          <a:prstGeom prst="rect">
            <a:avLst/>
          </a:prstGeom>
          <a:solidFill>
            <a:schemeClr val="accent1">
              <a:lumMod val="20000"/>
              <a:lumOff val="80000"/>
            </a:schemeClr>
          </a:solidFill>
        </p:spPr>
        <p:txBody>
          <a:bodyPr wrap="square" rtlCol="1">
            <a:spAutoFit/>
          </a:bodyPr>
          <a:lstStyle/>
          <a:p>
            <a:pPr algn="l" rtl="0"/>
            <a:r>
              <a:rPr lang="en-US" sz="2400" dirty="0">
                <a:solidFill>
                  <a:prstClr val="black"/>
                </a:solidFill>
                <a:latin typeface="Candara" panose="020E0502030303020204" pitchFamily="34" charset="0"/>
              </a:rPr>
              <a:t>All share the same principles: </a:t>
            </a:r>
            <a:endParaRPr lang="ar-IQ" sz="2400" dirty="0">
              <a:solidFill>
                <a:prstClr val="black"/>
              </a:solidFill>
              <a:latin typeface="Candara" panose="020E0502030303020204" pitchFamily="34" charset="0"/>
            </a:endParaRPr>
          </a:p>
        </p:txBody>
      </p:sp>
      <p:sp>
        <p:nvSpPr>
          <p:cNvPr id="7" name="TextBox 6"/>
          <p:cNvSpPr txBox="1"/>
          <p:nvPr/>
        </p:nvSpPr>
        <p:spPr>
          <a:xfrm>
            <a:off x="4401404" y="2947916"/>
            <a:ext cx="3915011" cy="400110"/>
          </a:xfrm>
          <a:prstGeom prst="rect">
            <a:avLst/>
          </a:prstGeom>
          <a:noFill/>
        </p:spPr>
        <p:txBody>
          <a:bodyPr wrap="square" rtlCol="1">
            <a:spAutoFit/>
          </a:bodyPr>
          <a:lstStyle/>
          <a:p>
            <a:pPr algn="l" rtl="0"/>
            <a:r>
              <a:rPr lang="en-US" sz="2000" dirty="0">
                <a:solidFill>
                  <a:prstClr val="black"/>
                </a:solidFill>
                <a:latin typeface="Candara" panose="020E0502030303020204" pitchFamily="34" charset="0"/>
              </a:rPr>
              <a:t>Searching for the risk factors</a:t>
            </a:r>
            <a:endParaRPr lang="ar-IQ" sz="2000" dirty="0">
              <a:solidFill>
                <a:prstClr val="black"/>
              </a:solidFill>
              <a:latin typeface="Candara" panose="020E0502030303020204" pitchFamily="34" charset="0"/>
            </a:endParaRPr>
          </a:p>
        </p:txBody>
      </p:sp>
      <p:sp>
        <p:nvSpPr>
          <p:cNvPr id="8" name="TextBox 7"/>
          <p:cNvSpPr txBox="1"/>
          <p:nvPr/>
        </p:nvSpPr>
        <p:spPr>
          <a:xfrm>
            <a:off x="4401429" y="3445569"/>
            <a:ext cx="3698963" cy="400110"/>
          </a:xfrm>
          <a:prstGeom prst="rect">
            <a:avLst/>
          </a:prstGeom>
          <a:noFill/>
        </p:spPr>
        <p:txBody>
          <a:bodyPr wrap="square" rtlCol="1">
            <a:spAutoFit/>
          </a:bodyPr>
          <a:lstStyle/>
          <a:p>
            <a:pPr algn="l" rtl="0"/>
            <a:r>
              <a:rPr lang="en-US" sz="2000" dirty="0">
                <a:solidFill>
                  <a:prstClr val="black"/>
                </a:solidFill>
                <a:latin typeface="Candara" panose="020E0502030303020204" pitchFamily="34" charset="0"/>
              </a:rPr>
              <a:t>Quantify its specific symptoms </a:t>
            </a:r>
            <a:endParaRPr lang="ar-IQ" sz="2000" dirty="0">
              <a:solidFill>
                <a:prstClr val="black"/>
              </a:solidFill>
              <a:latin typeface="Candara" panose="020E0502030303020204" pitchFamily="34" charset="0"/>
            </a:endParaRPr>
          </a:p>
        </p:txBody>
      </p:sp>
      <p:sp>
        <p:nvSpPr>
          <p:cNvPr id="9" name="TextBox 8"/>
          <p:cNvSpPr txBox="1"/>
          <p:nvPr/>
        </p:nvSpPr>
        <p:spPr>
          <a:xfrm>
            <a:off x="4401429" y="3919266"/>
            <a:ext cx="3432701" cy="400110"/>
          </a:xfrm>
          <a:prstGeom prst="rect">
            <a:avLst/>
          </a:prstGeom>
          <a:noFill/>
        </p:spPr>
        <p:txBody>
          <a:bodyPr wrap="square" rtlCol="1">
            <a:spAutoFit/>
          </a:bodyPr>
          <a:lstStyle/>
          <a:p>
            <a:pPr algn="l" rtl="0"/>
            <a:r>
              <a:rPr lang="en-US" sz="2000" dirty="0">
                <a:solidFill>
                  <a:prstClr val="black"/>
                </a:solidFill>
                <a:latin typeface="Candara" panose="020E0502030303020204" pitchFamily="34" charset="0"/>
              </a:rPr>
              <a:t>Detecting comorbidities </a:t>
            </a:r>
            <a:endParaRPr lang="ar-IQ" sz="2000" dirty="0">
              <a:solidFill>
                <a:prstClr val="black"/>
              </a:solidFill>
              <a:latin typeface="Candara" panose="020E0502030303020204" pitchFamily="34" charset="0"/>
            </a:endParaRPr>
          </a:p>
        </p:txBody>
      </p:sp>
      <p:cxnSp>
        <p:nvCxnSpPr>
          <p:cNvPr id="11" name="Straight Arrow Connector 10"/>
          <p:cNvCxnSpPr/>
          <p:nvPr/>
        </p:nvCxnSpPr>
        <p:spPr>
          <a:xfrm flipV="1">
            <a:off x="3695131" y="3145798"/>
            <a:ext cx="593678" cy="3923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84946" y="3755328"/>
            <a:ext cx="603911" cy="3639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95131" y="3645624"/>
            <a:ext cx="5936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28651" y="4778172"/>
            <a:ext cx="7856846" cy="1277850"/>
          </a:xfrm>
          <a:prstGeom prst="rect">
            <a:avLst/>
          </a:prstGeom>
        </p:spPr>
        <p:txBody>
          <a:bodyPr wrap="square">
            <a:spAutoFit/>
          </a:bodyPr>
          <a:lstStyle/>
          <a:p>
            <a:pPr algn="l" rtl="0">
              <a:lnSpc>
                <a:spcPct val="107000"/>
              </a:lnSpc>
              <a:spcAft>
                <a:spcPts val="800"/>
              </a:spcAft>
            </a:pPr>
            <a:r>
              <a:rPr lang="en-US" sz="2400" dirty="0">
                <a:solidFill>
                  <a:prstClr val="black"/>
                </a:solidFill>
                <a:latin typeface="Candara" panose="020E0502030303020204" pitchFamily="34" charset="0"/>
                <a:ea typeface="Calibri" panose="020F0502020204030204" pitchFamily="34" charset="0"/>
                <a:cs typeface="Arial" panose="020B0604020202020204" pitchFamily="34" charset="0"/>
              </a:rPr>
              <a:t>They are many, all have </a:t>
            </a:r>
            <a:r>
              <a:rPr lang="en-US" sz="2400" b="1" dirty="0">
                <a:solidFill>
                  <a:srgbClr val="FF0000"/>
                </a:solidFill>
                <a:latin typeface="Candara" panose="020E0502030303020204" pitchFamily="34" charset="0"/>
                <a:ea typeface="Calibri" panose="020F0502020204030204" pitchFamily="34" charset="0"/>
                <a:cs typeface="Arial" panose="020B0604020202020204" pitchFamily="34" charset="0"/>
              </a:rPr>
              <a:t>limited sensitivity and specificity </a:t>
            </a:r>
            <a:r>
              <a:rPr lang="en-US" sz="2400" dirty="0">
                <a:solidFill>
                  <a:prstClr val="black"/>
                </a:solidFill>
                <a:latin typeface="Candara" panose="020E0502030303020204" pitchFamily="34" charset="0"/>
                <a:ea typeface="Calibri" panose="020F0502020204030204" pitchFamily="34" charset="0"/>
                <a:cs typeface="Arial" panose="020B0604020202020204" pitchFamily="34" charset="0"/>
              </a:rPr>
              <a:t>in comparison to AHI measure by PSG, so they are only used for </a:t>
            </a:r>
            <a:r>
              <a:rPr lang="en-US" sz="2400" b="1" u="sng" dirty="0">
                <a:solidFill>
                  <a:prstClr val="black"/>
                </a:solidFill>
                <a:latin typeface="Candara" panose="020E0502030303020204" pitchFamily="34" charset="0"/>
                <a:ea typeface="Calibri" panose="020F0502020204030204" pitchFamily="34" charset="0"/>
                <a:cs typeface="Arial" panose="020B0604020202020204" pitchFamily="34" charset="0"/>
              </a:rPr>
              <a:t>screening of people</a:t>
            </a:r>
          </a:p>
        </p:txBody>
      </p:sp>
    </p:spTree>
    <p:extLst>
      <p:ext uri="{BB962C8B-B14F-4D97-AF65-F5344CB8AC3E}">
        <p14:creationId xmlns:p14="http://schemas.microsoft.com/office/powerpoint/2010/main" val="3973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02" y="1852851"/>
            <a:ext cx="3360419" cy="719015"/>
          </a:xfrm>
        </p:spPr>
        <p:txBody>
          <a:bodyPr>
            <a:normAutofit fontScale="90000"/>
          </a:bodyPr>
          <a:lstStyle/>
          <a:p>
            <a:r>
              <a:rPr lang="en-US" sz="3600" b="1" dirty="0" smtClean="0">
                <a:latin typeface="Candara" panose="020E0502030303020204" pitchFamily="34" charset="0"/>
              </a:rPr>
              <a:t>Definition of OSA</a:t>
            </a:r>
            <a:endParaRPr lang="en-US" sz="3600" dirty="0">
              <a:latin typeface="Candara" panose="020E0502030303020204" pitchFamily="34" charset="0"/>
            </a:endParaRPr>
          </a:p>
        </p:txBody>
      </p:sp>
      <p:pic>
        <p:nvPicPr>
          <p:cNvPr id="6" name="Picture 5"/>
          <p:cNvPicPr>
            <a:picLocks noChangeAspect="1"/>
          </p:cNvPicPr>
          <p:nvPr/>
        </p:nvPicPr>
        <p:blipFill>
          <a:blip r:embed="rId2"/>
          <a:stretch>
            <a:fillRect/>
          </a:stretch>
        </p:blipFill>
        <p:spPr>
          <a:xfrm>
            <a:off x="5975449" y="3974200"/>
            <a:ext cx="3031808" cy="2754387"/>
          </a:xfrm>
          <a:prstGeom prst="rect">
            <a:avLst/>
          </a:prstGeom>
        </p:spPr>
      </p:pic>
      <p:sp>
        <p:nvSpPr>
          <p:cNvPr id="7" name="Rounded Rectangle 6"/>
          <p:cNvSpPr/>
          <p:nvPr/>
        </p:nvSpPr>
        <p:spPr>
          <a:xfrm>
            <a:off x="6881134" y="1918921"/>
            <a:ext cx="1220438" cy="5943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solidFill>
                  <a:prstClr val="black"/>
                </a:solidFill>
                <a:latin typeface="Candara" panose="020E0502030303020204" pitchFamily="34" charset="0"/>
              </a:rPr>
              <a:t>Apnea</a:t>
            </a:r>
          </a:p>
        </p:txBody>
      </p:sp>
      <p:sp>
        <p:nvSpPr>
          <p:cNvPr id="8" name="Oval 7"/>
          <p:cNvSpPr/>
          <p:nvPr/>
        </p:nvSpPr>
        <p:spPr>
          <a:xfrm>
            <a:off x="2277552" y="3695231"/>
            <a:ext cx="1165860" cy="55778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9" name="Oval 8"/>
          <p:cNvSpPr/>
          <p:nvPr/>
        </p:nvSpPr>
        <p:spPr>
          <a:xfrm>
            <a:off x="3989069" y="3695231"/>
            <a:ext cx="1165860" cy="55778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11" name="Straight Arrow Connector 10"/>
          <p:cNvCxnSpPr/>
          <p:nvPr/>
        </p:nvCxnSpPr>
        <p:spPr>
          <a:xfrm flipV="1">
            <a:off x="4898572" y="2405821"/>
            <a:ext cx="1992086" cy="13607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253755" y="2340507"/>
            <a:ext cx="1318283" cy="14369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583429" y="1915102"/>
            <a:ext cx="1488258" cy="5943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solidFill>
                  <a:prstClr val="black"/>
                </a:solidFill>
                <a:latin typeface="Candara" panose="020E0502030303020204" pitchFamily="34" charset="0"/>
              </a:rPr>
              <a:t>Hypopnea</a:t>
            </a:r>
          </a:p>
        </p:txBody>
      </p:sp>
      <p:sp>
        <p:nvSpPr>
          <p:cNvPr id="3" name="Content Placeholder 2"/>
          <p:cNvSpPr>
            <a:spLocks noGrp="1"/>
          </p:cNvSpPr>
          <p:nvPr>
            <p:ph idx="1"/>
          </p:nvPr>
        </p:nvSpPr>
        <p:spPr>
          <a:xfrm>
            <a:off x="628688" y="2827194"/>
            <a:ext cx="7886701" cy="3486597"/>
          </a:xfrm>
        </p:spPr>
        <p:txBody>
          <a:bodyPr>
            <a:normAutofit/>
          </a:bodyPr>
          <a:lstStyle/>
          <a:p>
            <a:pPr>
              <a:buClr>
                <a:srgbClr val="FF0000"/>
              </a:buClr>
            </a:pPr>
            <a:r>
              <a:rPr lang="en-US" dirty="0" smtClean="0">
                <a:latin typeface="Candara" panose="020E0502030303020204" pitchFamily="34" charset="0"/>
              </a:rPr>
              <a:t>Recurrent </a:t>
            </a:r>
            <a:r>
              <a:rPr lang="en-US" dirty="0">
                <a:latin typeface="Candara" panose="020E0502030303020204" pitchFamily="34" charset="0"/>
              </a:rPr>
              <a:t>episodes of partial or complete </a:t>
            </a:r>
            <a:r>
              <a:rPr lang="en-US" b="1" dirty="0">
                <a:solidFill>
                  <a:srgbClr val="FF0000"/>
                </a:solidFill>
                <a:latin typeface="Candara" panose="020E0502030303020204" pitchFamily="34" charset="0"/>
              </a:rPr>
              <a:t>upper airway (UA) collapse</a:t>
            </a:r>
            <a:r>
              <a:rPr lang="en-US" dirty="0">
                <a:solidFill>
                  <a:srgbClr val="FF0000"/>
                </a:solidFill>
                <a:latin typeface="Candara" panose="020E0502030303020204" pitchFamily="34" charset="0"/>
              </a:rPr>
              <a:t> </a:t>
            </a:r>
            <a:r>
              <a:rPr lang="en-US" dirty="0">
                <a:latin typeface="Candara" panose="020E0502030303020204" pitchFamily="34" charset="0"/>
              </a:rPr>
              <a:t>during sleep. </a:t>
            </a:r>
            <a:endParaRPr lang="en-US" dirty="0" smtClean="0">
              <a:latin typeface="Candara" panose="020E0502030303020204" pitchFamily="34" charset="0"/>
            </a:endParaRPr>
          </a:p>
          <a:p>
            <a:pPr>
              <a:buClr>
                <a:srgbClr val="FF0000"/>
              </a:buClr>
            </a:pPr>
            <a:r>
              <a:rPr lang="en-US" dirty="0" smtClean="0">
                <a:latin typeface="Candara" panose="020E0502030303020204" pitchFamily="34" charset="0"/>
              </a:rPr>
              <a:t>Leading to a </a:t>
            </a:r>
            <a:r>
              <a:rPr lang="en-US" dirty="0">
                <a:solidFill>
                  <a:srgbClr val="FF0000"/>
                </a:solidFill>
                <a:latin typeface="Candara" panose="020E0502030303020204" pitchFamily="34" charset="0"/>
              </a:rPr>
              <a:t>reduction</a:t>
            </a:r>
            <a:r>
              <a:rPr lang="en-US" dirty="0">
                <a:latin typeface="Candara" panose="020E0502030303020204" pitchFamily="34" charset="0"/>
              </a:rPr>
              <a:t> in or </a:t>
            </a:r>
            <a:r>
              <a:rPr lang="en-US" dirty="0">
                <a:solidFill>
                  <a:srgbClr val="FF0000"/>
                </a:solidFill>
                <a:latin typeface="Candara" panose="020E0502030303020204" pitchFamily="34" charset="0"/>
              </a:rPr>
              <a:t>complete</a:t>
            </a:r>
            <a:r>
              <a:rPr lang="en-US" dirty="0">
                <a:latin typeface="Candara" panose="020E0502030303020204" pitchFamily="34" charset="0"/>
              </a:rPr>
              <a:t> cessation of </a:t>
            </a:r>
            <a:r>
              <a:rPr lang="en-US" b="1" dirty="0">
                <a:solidFill>
                  <a:srgbClr val="0000CC"/>
                </a:solidFill>
                <a:latin typeface="Candara" panose="020E0502030303020204" pitchFamily="34" charset="0"/>
              </a:rPr>
              <a:t>airflow</a:t>
            </a:r>
            <a:r>
              <a:rPr lang="en-US" dirty="0">
                <a:latin typeface="Candara" panose="020E0502030303020204" pitchFamily="34" charset="0"/>
              </a:rPr>
              <a:t> despite ongoing </a:t>
            </a:r>
            <a:r>
              <a:rPr lang="en-US" b="1" dirty="0">
                <a:solidFill>
                  <a:srgbClr val="0000CC"/>
                </a:solidFill>
                <a:latin typeface="Candara" panose="020E0502030303020204" pitchFamily="34" charset="0"/>
              </a:rPr>
              <a:t>inspiratory efforts.</a:t>
            </a:r>
          </a:p>
          <a:p>
            <a:pPr>
              <a:buClr>
                <a:srgbClr val="FF0000"/>
              </a:buClr>
            </a:pPr>
            <a:r>
              <a:rPr lang="en-US" dirty="0" smtClean="0">
                <a:latin typeface="Candara" panose="020E0502030303020204" pitchFamily="34" charset="0"/>
              </a:rPr>
              <a:t>Resulting in significant </a:t>
            </a:r>
            <a:r>
              <a:rPr lang="en-US" b="1" dirty="0" smtClean="0">
                <a:solidFill>
                  <a:srgbClr val="0000CC"/>
                </a:solidFill>
                <a:latin typeface="Candara" panose="020E0502030303020204" pitchFamily="34" charset="0"/>
              </a:rPr>
              <a:t>O2 desaturation </a:t>
            </a:r>
            <a:r>
              <a:rPr lang="en-US" dirty="0" smtClean="0">
                <a:latin typeface="Candara" panose="020E0502030303020204" pitchFamily="34" charset="0"/>
              </a:rPr>
              <a:t>± ↑PCO2.  </a:t>
            </a:r>
            <a:endParaRPr lang="en-US" dirty="0">
              <a:latin typeface="Candara" panose="020E0502030303020204" pitchFamily="34" charset="0"/>
            </a:endParaRPr>
          </a:p>
          <a:p>
            <a:pPr>
              <a:buClr>
                <a:srgbClr val="FF0000"/>
              </a:buClr>
            </a:pPr>
            <a:r>
              <a:rPr lang="en-US" dirty="0" smtClean="0">
                <a:latin typeface="Candara" panose="020E0502030303020204" pitchFamily="34" charset="0"/>
              </a:rPr>
              <a:t>The </a:t>
            </a:r>
            <a:r>
              <a:rPr lang="en-US" dirty="0">
                <a:latin typeface="Candara" panose="020E0502030303020204" pitchFamily="34" charset="0"/>
              </a:rPr>
              <a:t>events are mostly terminated by </a:t>
            </a:r>
            <a:r>
              <a:rPr lang="en-US" b="1" dirty="0">
                <a:solidFill>
                  <a:srgbClr val="0000CC"/>
                </a:solidFill>
                <a:latin typeface="Candara" panose="020E0502030303020204" pitchFamily="34" charset="0"/>
              </a:rPr>
              <a:t>arousals</a:t>
            </a:r>
            <a:r>
              <a:rPr lang="en-US" dirty="0" smtClean="0">
                <a:latin typeface="Candara" panose="020E0502030303020204" pitchFamily="34" charset="0"/>
              </a:rPr>
              <a:t>.</a:t>
            </a:r>
          </a:p>
          <a:p>
            <a:pPr>
              <a:buClr>
                <a:srgbClr val="FF0000"/>
              </a:buClr>
            </a:pPr>
            <a:r>
              <a:rPr lang="en-US" dirty="0" smtClean="0">
                <a:latin typeface="Candara" panose="020E0502030303020204" pitchFamily="34" charset="0"/>
              </a:rPr>
              <a:t>During </a:t>
            </a:r>
            <a:r>
              <a:rPr lang="en-US" b="1" dirty="0" smtClean="0">
                <a:solidFill>
                  <a:srgbClr val="0000CC"/>
                </a:solidFill>
                <a:latin typeface="Candara" panose="020E0502030303020204" pitchFamily="34" charset="0"/>
              </a:rPr>
              <a:t>sleep</a:t>
            </a:r>
            <a:r>
              <a:rPr lang="en-US" dirty="0" smtClean="0">
                <a:latin typeface="Candara" panose="020E0502030303020204" pitchFamily="34" charset="0"/>
              </a:rPr>
              <a:t> </a:t>
            </a:r>
            <a:endParaRPr lang="en-US" dirty="0">
              <a:latin typeface="Candara" panose="020E0502030303020204" pitchFamily="34" charset="0"/>
            </a:endParaRPr>
          </a:p>
        </p:txBody>
      </p:sp>
      <p:sp>
        <p:nvSpPr>
          <p:cNvPr id="19" name="Title 1"/>
          <p:cNvSpPr txBox="1">
            <a:spLocks/>
          </p:cNvSpPr>
          <p:nvPr/>
        </p:nvSpPr>
        <p:spPr>
          <a:xfrm>
            <a:off x="367419" y="441279"/>
            <a:ext cx="5527196" cy="8172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00099"/>
                </a:solidFill>
                <a:latin typeface="Candara" panose="020E0502030303020204" pitchFamily="34" charset="0"/>
              </a:rPr>
              <a:t>CONFIRMATION OF OSA</a:t>
            </a:r>
            <a:endParaRPr lang="ar-IQ" sz="4000" b="1" dirty="0">
              <a:solidFill>
                <a:srgbClr val="000099"/>
              </a:solidFill>
              <a:latin typeface="Candara" panose="020E0502030303020204" pitchFamily="34" charset="0"/>
            </a:endParaRPr>
          </a:p>
        </p:txBody>
      </p:sp>
    </p:spTree>
    <p:extLst>
      <p:ext uri="{BB962C8B-B14F-4D97-AF65-F5344CB8AC3E}">
        <p14:creationId xmlns:p14="http://schemas.microsoft.com/office/powerpoint/2010/main" val="40493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14"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8" y="262838"/>
            <a:ext cx="8237764" cy="1058907"/>
          </a:xfrm>
          <a:solidFill>
            <a:schemeClr val="accent2">
              <a:lumMod val="20000"/>
              <a:lumOff val="80000"/>
            </a:schemeClr>
          </a:solidFill>
        </p:spPr>
        <p:txBody>
          <a:bodyPr>
            <a:normAutofit fontScale="90000"/>
          </a:bodyPr>
          <a:lstStyle/>
          <a:p>
            <a:pPr algn="ctr"/>
            <a:r>
              <a:rPr lang="en-US" sz="3600" b="1" dirty="0" smtClean="0"/>
              <a:t>So the ideal device ( PSG) used for confirmation should measure all the essentials for the complete of definition </a:t>
            </a:r>
            <a:endParaRPr lang="ar-IQ" sz="3600" b="1" dirty="0"/>
          </a:p>
        </p:txBody>
      </p:sp>
      <p:sp>
        <p:nvSpPr>
          <p:cNvPr id="5" name="Rectangle 4"/>
          <p:cNvSpPr/>
          <p:nvPr/>
        </p:nvSpPr>
        <p:spPr>
          <a:xfrm>
            <a:off x="318407" y="1817673"/>
            <a:ext cx="5688032" cy="523220"/>
          </a:xfrm>
          <a:prstGeom prst="rect">
            <a:avLst/>
          </a:prstGeom>
        </p:spPr>
        <p:txBody>
          <a:bodyPr wrap="none">
            <a:spAutoFit/>
          </a:bodyPr>
          <a:lstStyle/>
          <a:p>
            <a:pPr marL="457200" indent="-457200" algn="l" rtl="0">
              <a:buClr>
                <a:srgbClr val="0000CC"/>
              </a:buClr>
              <a:buFont typeface="Arial" panose="020B0604020202020204" pitchFamily="34" charset="0"/>
              <a:buChar char="•"/>
            </a:pP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To define </a:t>
            </a:r>
            <a:r>
              <a:rPr lang="en-US" sz="2800" b="1" dirty="0">
                <a:solidFill>
                  <a:prstClr val="black"/>
                </a:solidFill>
                <a:latin typeface="Candara" panose="020E0502030303020204" pitchFamily="34" charset="0"/>
                <a:ea typeface="Calibri" panose="020F0502020204030204" pitchFamily="34" charset="0"/>
                <a:cs typeface="Arial" panose="020B0604020202020204" pitchFamily="34" charset="0"/>
              </a:rPr>
              <a:t>Apnea/ hypopnea </a:t>
            </a: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&gt;&gt;&gt;&gt; </a:t>
            </a:r>
            <a:endParaRPr lang="ar-IQ" sz="2800" dirty="0">
              <a:solidFill>
                <a:prstClr val="black"/>
              </a:solidFill>
              <a:latin typeface="Candara" panose="020E0502030303020204" pitchFamily="34" charset="0"/>
            </a:endParaRPr>
          </a:p>
        </p:txBody>
      </p:sp>
      <p:sp>
        <p:nvSpPr>
          <p:cNvPr id="6" name="Rectangle 5"/>
          <p:cNvSpPr/>
          <p:nvPr/>
        </p:nvSpPr>
        <p:spPr>
          <a:xfrm>
            <a:off x="6006440" y="1871971"/>
            <a:ext cx="3822144" cy="646331"/>
          </a:xfrm>
          <a:prstGeom prst="rect">
            <a:avLst/>
          </a:prstGeom>
        </p:spPr>
        <p:txBody>
          <a:bodyPr wrap="square">
            <a:spAutoFit/>
          </a:bodyPr>
          <a:lstStyle/>
          <a:p>
            <a:pPr algn="l" rtl="0">
              <a:buClr>
                <a:srgbClr val="0000CC"/>
              </a:buClr>
            </a:pPr>
            <a:r>
              <a:rPr lang="en-US" b="1" dirty="0">
                <a:solidFill>
                  <a:srgbClr val="FF0000"/>
                </a:solidFill>
                <a:latin typeface="Candara" panose="020E0502030303020204" pitchFamily="34" charset="0"/>
                <a:ea typeface="Calibri" panose="020F0502020204030204" pitchFamily="34" charset="0"/>
                <a:cs typeface="Arial" panose="020B0604020202020204" pitchFamily="34" charset="0"/>
              </a:rPr>
              <a:t>measure flow (thermal and pressure) </a:t>
            </a:r>
            <a:endParaRPr lang="ar-IQ" dirty="0">
              <a:solidFill>
                <a:prstClr val="black"/>
              </a:solidFill>
              <a:latin typeface="Candara" panose="020E0502030303020204" pitchFamily="34" charset="0"/>
            </a:endParaRPr>
          </a:p>
        </p:txBody>
      </p:sp>
      <p:sp>
        <p:nvSpPr>
          <p:cNvPr id="7" name="Rectangle 6"/>
          <p:cNvSpPr/>
          <p:nvPr/>
        </p:nvSpPr>
        <p:spPr>
          <a:xfrm>
            <a:off x="318407" y="2572240"/>
            <a:ext cx="7250318" cy="523220"/>
          </a:xfrm>
          <a:prstGeom prst="rect">
            <a:avLst/>
          </a:prstGeom>
        </p:spPr>
        <p:txBody>
          <a:bodyPr wrap="none">
            <a:spAutoFit/>
          </a:bodyPr>
          <a:lstStyle/>
          <a:p>
            <a:pPr marL="457200" indent="-457200" algn="l" rtl="0">
              <a:buClr>
                <a:srgbClr val="0000CC"/>
              </a:buClr>
              <a:buFont typeface="Arial" panose="020B0604020202020204" pitchFamily="34" charset="0"/>
              <a:buChar char="•"/>
            </a:pP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To measure</a:t>
            </a:r>
            <a:r>
              <a:rPr lang="en-US" sz="2800" b="1" dirty="0">
                <a:solidFill>
                  <a:prstClr val="black"/>
                </a:solidFill>
                <a:latin typeface="Candara" panose="020E0502030303020204" pitchFamily="34" charset="0"/>
                <a:ea typeface="Calibri" panose="020F0502020204030204" pitchFamily="34" charset="0"/>
                <a:cs typeface="Arial" panose="020B0604020202020204" pitchFamily="34" charset="0"/>
              </a:rPr>
              <a:t> the effect of Apnea/ hypopnea:</a:t>
            </a:r>
            <a:endParaRPr lang="ar-IQ" sz="2800" dirty="0">
              <a:solidFill>
                <a:prstClr val="black"/>
              </a:solidFill>
              <a:latin typeface="Candara" panose="020E0502030303020204" pitchFamily="34" charset="0"/>
            </a:endParaRPr>
          </a:p>
        </p:txBody>
      </p:sp>
      <p:sp>
        <p:nvSpPr>
          <p:cNvPr id="8" name="Rectangle 7"/>
          <p:cNvSpPr/>
          <p:nvPr/>
        </p:nvSpPr>
        <p:spPr>
          <a:xfrm>
            <a:off x="3719015" y="3109073"/>
            <a:ext cx="4080681" cy="1673022"/>
          </a:xfrm>
          <a:prstGeom prst="rect">
            <a:avLst/>
          </a:prstGeom>
        </p:spPr>
        <p:txBody>
          <a:bodyPr wrap="square">
            <a:spAutoFit/>
          </a:bodyPr>
          <a:lstStyle/>
          <a:p>
            <a:pPr marL="342900" indent="-342900" algn="l" rtl="0">
              <a:lnSpc>
                <a:spcPct val="107000"/>
              </a:lnSpc>
              <a:buFont typeface="+mj-lt"/>
              <a:buAutoNum type="arabicPeriod"/>
            </a:pPr>
            <a:r>
              <a:rPr lang="en-US" sz="2400" b="1" dirty="0">
                <a:solidFill>
                  <a:prstClr val="black"/>
                </a:solidFill>
                <a:latin typeface="Candara" panose="020E0502030303020204" pitchFamily="34" charset="0"/>
                <a:ea typeface="Calibri" panose="020F0502020204030204" pitchFamily="34" charset="0"/>
                <a:cs typeface="Arial" panose="020B0604020202020204" pitchFamily="34" charset="0"/>
              </a:rPr>
              <a:t>Awakening</a:t>
            </a:r>
            <a:r>
              <a:rPr lang="en-US" sz="2400" dirty="0">
                <a:solidFill>
                  <a:prstClr val="black"/>
                </a:solidFill>
                <a:latin typeface="Candara" panose="020E0502030303020204" pitchFamily="34" charset="0"/>
                <a:ea typeface="Calibri" panose="020F0502020204030204" pitchFamily="34" charset="0"/>
                <a:cs typeface="Arial" panose="020B0604020202020204" pitchFamily="34" charset="0"/>
              </a:rPr>
              <a:t> &gt;&gt;&gt;&gt;&gt;&gt; </a:t>
            </a:r>
            <a:r>
              <a:rPr lang="en-US" sz="2400" b="1" dirty="0">
                <a:solidFill>
                  <a:srgbClr val="FF0000"/>
                </a:solidFill>
                <a:latin typeface="Candara" panose="020E0502030303020204" pitchFamily="34" charset="0"/>
                <a:ea typeface="Calibri" panose="020F0502020204030204" pitchFamily="34" charset="0"/>
                <a:cs typeface="Arial" panose="020B0604020202020204" pitchFamily="34" charset="0"/>
              </a:rPr>
              <a:t>EEG &amp; EOG</a:t>
            </a:r>
            <a:r>
              <a:rPr lang="en-US" sz="2400" dirty="0">
                <a:solidFill>
                  <a:srgbClr val="FF0000"/>
                </a:solidFill>
                <a:latin typeface="Candara" panose="020E0502030303020204" pitchFamily="34" charset="0"/>
                <a:ea typeface="Calibri" panose="020F0502020204030204" pitchFamily="34" charset="0"/>
                <a:cs typeface="Arial" panose="020B0604020202020204" pitchFamily="34" charset="0"/>
              </a:rPr>
              <a:t> </a:t>
            </a:r>
            <a:endParaRPr lang="en-US" sz="2400" dirty="0">
              <a:solidFill>
                <a:prstClr val="black"/>
              </a:solidFill>
              <a:latin typeface="Candara" panose="020E0502030303020204" pitchFamily="34" charset="0"/>
              <a:ea typeface="Calibri" panose="020F0502020204030204" pitchFamily="34" charset="0"/>
              <a:cs typeface="Arial" panose="020B0604020202020204" pitchFamily="34" charset="0"/>
            </a:endParaRPr>
          </a:p>
          <a:p>
            <a:pPr marL="342900" indent="-342900" algn="l" rtl="0">
              <a:lnSpc>
                <a:spcPct val="107000"/>
              </a:lnSpc>
              <a:buFont typeface="+mj-lt"/>
              <a:buAutoNum type="arabicPeriod"/>
            </a:pPr>
            <a:r>
              <a:rPr lang="en-US" sz="2400" b="1" dirty="0">
                <a:solidFill>
                  <a:prstClr val="black"/>
                </a:solidFill>
                <a:latin typeface="Candara" panose="020E0502030303020204" pitchFamily="34" charset="0"/>
                <a:ea typeface="Calibri" panose="020F0502020204030204" pitchFamily="34" charset="0"/>
                <a:cs typeface="Arial" panose="020B0604020202020204" pitchFamily="34" charset="0"/>
              </a:rPr>
              <a:t>Desaturation</a:t>
            </a:r>
            <a:r>
              <a:rPr lang="en-US" sz="2400" dirty="0">
                <a:solidFill>
                  <a:prstClr val="black"/>
                </a:solidFill>
                <a:latin typeface="Candara" panose="020E0502030303020204" pitchFamily="34" charset="0"/>
                <a:ea typeface="Calibri" panose="020F0502020204030204" pitchFamily="34" charset="0"/>
                <a:cs typeface="Arial" panose="020B0604020202020204" pitchFamily="34" charset="0"/>
              </a:rPr>
              <a:t> &gt;&gt;&gt;&gt; </a:t>
            </a:r>
            <a:r>
              <a:rPr lang="en-US" sz="2400" b="1" dirty="0">
                <a:solidFill>
                  <a:srgbClr val="FF0000"/>
                </a:solidFill>
                <a:latin typeface="Candara" panose="020E0502030303020204" pitchFamily="34" charset="0"/>
                <a:ea typeface="Calibri" panose="020F0502020204030204" pitchFamily="34" charset="0"/>
                <a:cs typeface="Arial" panose="020B0604020202020204" pitchFamily="34" charset="0"/>
              </a:rPr>
              <a:t>oximeter</a:t>
            </a:r>
            <a:endParaRPr lang="en-US" sz="2400" dirty="0">
              <a:solidFill>
                <a:prstClr val="black"/>
              </a:solidFill>
              <a:latin typeface="Candara" panose="020E0502030303020204" pitchFamily="34" charset="0"/>
              <a:ea typeface="Calibri" panose="020F0502020204030204" pitchFamily="34" charset="0"/>
              <a:cs typeface="Arial" panose="020B0604020202020204" pitchFamily="34" charset="0"/>
            </a:endParaRPr>
          </a:p>
        </p:txBody>
      </p:sp>
      <p:sp>
        <p:nvSpPr>
          <p:cNvPr id="9" name="Rectangle 8"/>
          <p:cNvSpPr/>
          <p:nvPr/>
        </p:nvSpPr>
        <p:spPr>
          <a:xfrm>
            <a:off x="318407" y="4056741"/>
            <a:ext cx="8684044" cy="523220"/>
          </a:xfrm>
          <a:prstGeom prst="rect">
            <a:avLst/>
          </a:prstGeom>
        </p:spPr>
        <p:txBody>
          <a:bodyPr wrap="none">
            <a:spAutoFit/>
          </a:bodyPr>
          <a:lstStyle/>
          <a:p>
            <a:pPr marL="457200" indent="-457200" algn="l" rtl="0">
              <a:buClr>
                <a:srgbClr val="0000CC"/>
              </a:buClr>
              <a:buFont typeface="Arial" panose="020B0604020202020204" pitchFamily="34" charset="0"/>
              <a:buChar char="•"/>
            </a:pP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To measure</a:t>
            </a:r>
            <a:r>
              <a:rPr lang="en-US" sz="2800" b="1" dirty="0">
                <a:solidFill>
                  <a:prstClr val="black"/>
                </a:solidFill>
                <a:latin typeface="Candara" panose="020E0502030303020204" pitchFamily="34" charset="0"/>
                <a:ea typeface="Calibri" panose="020F0502020204030204" pitchFamily="34" charset="0"/>
                <a:cs typeface="Arial" panose="020B0604020202020204" pitchFamily="34" charset="0"/>
              </a:rPr>
              <a:t> the presence of respiratory efforts </a:t>
            </a: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&gt;&gt;&gt;&gt; </a:t>
            </a:r>
            <a:endParaRPr lang="ar-IQ" sz="2800" dirty="0">
              <a:solidFill>
                <a:prstClr val="black"/>
              </a:solidFill>
              <a:latin typeface="Candara" panose="020E0502030303020204" pitchFamily="34" charset="0"/>
            </a:endParaRPr>
          </a:p>
        </p:txBody>
      </p:sp>
      <p:sp>
        <p:nvSpPr>
          <p:cNvPr id="10" name="Rectangle 9"/>
          <p:cNvSpPr/>
          <p:nvPr/>
        </p:nvSpPr>
        <p:spPr>
          <a:xfrm>
            <a:off x="3775986" y="4621573"/>
            <a:ext cx="4831772" cy="461665"/>
          </a:xfrm>
          <a:prstGeom prst="rect">
            <a:avLst/>
          </a:prstGeom>
        </p:spPr>
        <p:txBody>
          <a:bodyPr wrap="none">
            <a:spAutoFit/>
          </a:bodyPr>
          <a:lstStyle/>
          <a:p>
            <a:pPr algn="l" rtl="0"/>
            <a:r>
              <a:rPr lang="en-US" sz="2400" b="1" dirty="0">
                <a:solidFill>
                  <a:srgbClr val="FF0000"/>
                </a:solidFill>
                <a:latin typeface="Candara" panose="020E0502030303020204" pitchFamily="34" charset="0"/>
                <a:ea typeface="Calibri" panose="020F0502020204030204" pitchFamily="34" charset="0"/>
                <a:cs typeface="Arial" panose="020B0604020202020204" pitchFamily="34" charset="0"/>
              </a:rPr>
              <a:t>Thoracic and abdominal movement</a:t>
            </a:r>
            <a:endParaRPr lang="ar-IQ" sz="2400" dirty="0">
              <a:solidFill>
                <a:prstClr val="black"/>
              </a:solidFill>
              <a:latin typeface="Candara" panose="020E0502030303020204" pitchFamily="34" charset="0"/>
            </a:endParaRPr>
          </a:p>
        </p:txBody>
      </p:sp>
      <p:sp>
        <p:nvSpPr>
          <p:cNvPr id="11" name="Rectangle 10"/>
          <p:cNvSpPr/>
          <p:nvPr/>
        </p:nvSpPr>
        <p:spPr>
          <a:xfrm>
            <a:off x="318407" y="5245735"/>
            <a:ext cx="8227252" cy="553357"/>
          </a:xfrm>
          <a:prstGeom prst="rect">
            <a:avLst/>
          </a:prstGeom>
        </p:spPr>
        <p:txBody>
          <a:bodyPr wrap="none">
            <a:spAutoFit/>
          </a:bodyPr>
          <a:lstStyle/>
          <a:p>
            <a:pPr marL="457200" indent="-457200" algn="l" rtl="0">
              <a:lnSpc>
                <a:spcPct val="107000"/>
              </a:lnSpc>
              <a:buClr>
                <a:srgbClr val="0000CC"/>
              </a:buClr>
              <a:buFont typeface="Arial" panose="020B0604020202020204" pitchFamily="34" charset="0"/>
              <a:buChar char="•"/>
            </a:pPr>
            <a:r>
              <a:rPr lang="en-US" sz="2800" b="1" dirty="0">
                <a:solidFill>
                  <a:prstClr val="black"/>
                </a:solidFill>
                <a:latin typeface="Candara" panose="020E0502030303020204" pitchFamily="34" charset="0"/>
                <a:ea typeface="Calibri" panose="020F0502020204030204" pitchFamily="34" charset="0"/>
                <a:cs typeface="Arial" panose="020B0604020202020204" pitchFamily="34" charset="0"/>
              </a:rPr>
              <a:t>During sleep </a:t>
            </a: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&gt;&gt;&gt;&gt;&gt; </a:t>
            </a:r>
            <a:r>
              <a:rPr lang="en-US" sz="2800" b="1" dirty="0">
                <a:solidFill>
                  <a:srgbClr val="FF0000"/>
                </a:solidFill>
                <a:latin typeface="Candara" panose="020E0502030303020204" pitchFamily="34" charset="0"/>
                <a:ea typeface="Calibri" panose="020F0502020204030204" pitchFamily="34" charset="0"/>
                <a:cs typeface="Arial" panose="020B0604020202020204" pitchFamily="34" charset="0"/>
              </a:rPr>
              <a:t>EEG</a:t>
            </a: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 (+ peripheral artery tone) </a:t>
            </a:r>
          </a:p>
        </p:txBody>
      </p:sp>
      <p:sp>
        <p:nvSpPr>
          <p:cNvPr id="12" name="Oval 11"/>
          <p:cNvSpPr/>
          <p:nvPr/>
        </p:nvSpPr>
        <p:spPr>
          <a:xfrm>
            <a:off x="6483422" y="1467855"/>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buClr>
                <a:srgbClr val="0000CC"/>
              </a:buClr>
            </a:pPr>
            <a:r>
              <a:rPr lang="en-US" dirty="0">
                <a:solidFill>
                  <a:prstClr val="black"/>
                </a:solidFill>
              </a:rPr>
              <a:t>1</a:t>
            </a:r>
            <a:endParaRPr lang="ar-IQ" dirty="0">
              <a:solidFill>
                <a:prstClr val="black"/>
              </a:solidFill>
            </a:endParaRPr>
          </a:p>
        </p:txBody>
      </p:sp>
      <p:sp>
        <p:nvSpPr>
          <p:cNvPr id="13" name="Oval 12"/>
          <p:cNvSpPr/>
          <p:nvPr/>
        </p:nvSpPr>
        <p:spPr>
          <a:xfrm>
            <a:off x="7169174" y="3082519"/>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2</a:t>
            </a:r>
            <a:endParaRPr lang="ar-IQ" dirty="0">
              <a:solidFill>
                <a:prstClr val="black"/>
              </a:solidFill>
            </a:endParaRPr>
          </a:p>
        </p:txBody>
      </p:sp>
      <p:sp>
        <p:nvSpPr>
          <p:cNvPr id="14" name="Oval 13"/>
          <p:cNvSpPr/>
          <p:nvPr/>
        </p:nvSpPr>
        <p:spPr>
          <a:xfrm>
            <a:off x="7550457" y="3084944"/>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3</a:t>
            </a:r>
            <a:endParaRPr lang="ar-IQ" dirty="0">
              <a:solidFill>
                <a:prstClr val="black"/>
              </a:solidFill>
            </a:endParaRPr>
          </a:p>
        </p:txBody>
      </p:sp>
      <p:sp>
        <p:nvSpPr>
          <p:cNvPr id="15" name="Oval 14"/>
          <p:cNvSpPr/>
          <p:nvPr/>
        </p:nvSpPr>
        <p:spPr>
          <a:xfrm>
            <a:off x="6856985" y="3545366"/>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4</a:t>
            </a:r>
            <a:endParaRPr lang="ar-IQ" dirty="0">
              <a:solidFill>
                <a:prstClr val="black"/>
              </a:solidFill>
            </a:endParaRPr>
          </a:p>
        </p:txBody>
      </p:sp>
      <p:sp>
        <p:nvSpPr>
          <p:cNvPr id="16" name="Oval 15"/>
          <p:cNvSpPr/>
          <p:nvPr/>
        </p:nvSpPr>
        <p:spPr>
          <a:xfrm>
            <a:off x="6361232" y="5322934"/>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2</a:t>
            </a:r>
            <a:endParaRPr lang="ar-IQ" dirty="0">
              <a:solidFill>
                <a:prstClr val="black"/>
              </a:solidFill>
            </a:endParaRPr>
          </a:p>
        </p:txBody>
      </p:sp>
      <p:sp>
        <p:nvSpPr>
          <p:cNvPr id="17" name="Oval 16"/>
          <p:cNvSpPr/>
          <p:nvPr/>
        </p:nvSpPr>
        <p:spPr>
          <a:xfrm>
            <a:off x="7376448" y="4611812"/>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5</a:t>
            </a:r>
            <a:endParaRPr lang="ar-IQ" dirty="0">
              <a:solidFill>
                <a:prstClr val="black"/>
              </a:solidFill>
            </a:endParaRPr>
          </a:p>
        </p:txBody>
      </p:sp>
      <p:sp>
        <p:nvSpPr>
          <p:cNvPr id="18" name="Rectangle 17"/>
          <p:cNvSpPr/>
          <p:nvPr/>
        </p:nvSpPr>
        <p:spPr>
          <a:xfrm>
            <a:off x="318407" y="5957750"/>
            <a:ext cx="8034892" cy="553357"/>
          </a:xfrm>
          <a:prstGeom prst="rect">
            <a:avLst/>
          </a:prstGeom>
        </p:spPr>
        <p:txBody>
          <a:bodyPr wrap="none">
            <a:spAutoFit/>
          </a:bodyPr>
          <a:lstStyle/>
          <a:p>
            <a:pPr marL="457200" indent="-457200" algn="l" rtl="0">
              <a:lnSpc>
                <a:spcPct val="107000"/>
              </a:lnSpc>
              <a:buClr>
                <a:srgbClr val="0000CC"/>
              </a:buClr>
              <a:buFont typeface="Arial" panose="020B0604020202020204" pitchFamily="34" charset="0"/>
              <a:buChar char="•"/>
            </a:pPr>
            <a:r>
              <a:rPr lang="en-US" sz="2800" b="1" dirty="0">
                <a:solidFill>
                  <a:prstClr val="black"/>
                </a:solidFill>
                <a:latin typeface="Candara" panose="020E0502030303020204" pitchFamily="34" charset="0"/>
                <a:ea typeface="Calibri" panose="020F0502020204030204" pitchFamily="34" charset="0"/>
                <a:cs typeface="Arial" panose="020B0604020202020204" pitchFamily="34" charset="0"/>
              </a:rPr>
              <a:t>Others </a:t>
            </a: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&gt;&gt;&gt;&gt;&gt; </a:t>
            </a:r>
            <a:r>
              <a:rPr lang="en-US" sz="2800" b="1" dirty="0">
                <a:solidFill>
                  <a:srgbClr val="FF0000"/>
                </a:solidFill>
                <a:latin typeface="Candara" panose="020E0502030303020204" pitchFamily="34" charset="0"/>
                <a:ea typeface="Calibri" panose="020F0502020204030204" pitchFamily="34" charset="0"/>
                <a:cs typeface="Arial" panose="020B0604020202020204" pitchFamily="34" charset="0"/>
              </a:rPr>
              <a:t>snoring </a:t>
            </a: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 </a:t>
            </a:r>
            <a:r>
              <a:rPr lang="en-US" sz="2800" b="1" dirty="0">
                <a:solidFill>
                  <a:srgbClr val="FF0000"/>
                </a:solidFill>
                <a:latin typeface="Candara" panose="020E0502030303020204" pitchFamily="34" charset="0"/>
                <a:ea typeface="Calibri" panose="020F0502020204030204" pitchFamily="34" charset="0"/>
                <a:cs typeface="Arial" panose="020B0604020202020204" pitchFamily="34" charset="0"/>
              </a:rPr>
              <a:t>ECG</a:t>
            </a: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 </a:t>
            </a:r>
            <a:r>
              <a:rPr lang="en-US" sz="2800" b="1" dirty="0">
                <a:solidFill>
                  <a:srgbClr val="FF0000"/>
                </a:solidFill>
                <a:latin typeface="Candara" panose="020E0502030303020204" pitchFamily="34" charset="0"/>
                <a:ea typeface="Calibri" panose="020F0502020204030204" pitchFamily="34" charset="0"/>
                <a:cs typeface="Arial" panose="020B0604020202020204" pitchFamily="34" charset="0"/>
              </a:rPr>
              <a:t>EMG</a:t>
            </a:r>
            <a:r>
              <a:rPr lang="en-US" sz="2800" dirty="0">
                <a:solidFill>
                  <a:prstClr val="black"/>
                </a:solidFill>
                <a:latin typeface="Candara" panose="020E0502030303020204" pitchFamily="34" charset="0"/>
                <a:ea typeface="Calibri" panose="020F0502020204030204" pitchFamily="34" charset="0"/>
                <a:cs typeface="Arial" panose="020B0604020202020204" pitchFamily="34" charset="0"/>
              </a:rPr>
              <a:t>, </a:t>
            </a:r>
            <a:r>
              <a:rPr lang="en-US" sz="2800" b="1" dirty="0">
                <a:solidFill>
                  <a:srgbClr val="FF0000"/>
                </a:solidFill>
                <a:latin typeface="Candara" panose="020E0502030303020204" pitchFamily="34" charset="0"/>
                <a:ea typeface="Calibri" panose="020F0502020204030204" pitchFamily="34" charset="0"/>
                <a:cs typeface="Arial" panose="020B0604020202020204" pitchFamily="34" charset="0"/>
              </a:rPr>
              <a:t>Body position </a:t>
            </a:r>
          </a:p>
        </p:txBody>
      </p:sp>
      <p:sp>
        <p:nvSpPr>
          <p:cNvPr id="19" name="Oval 18"/>
          <p:cNvSpPr/>
          <p:nvPr/>
        </p:nvSpPr>
        <p:spPr>
          <a:xfrm>
            <a:off x="6314837" y="6016063"/>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6</a:t>
            </a:r>
            <a:endParaRPr lang="ar-IQ" dirty="0">
              <a:solidFill>
                <a:prstClr val="black"/>
              </a:solidFill>
            </a:endParaRPr>
          </a:p>
        </p:txBody>
      </p:sp>
      <p:sp>
        <p:nvSpPr>
          <p:cNvPr id="20" name="Oval 19"/>
          <p:cNvSpPr/>
          <p:nvPr/>
        </p:nvSpPr>
        <p:spPr>
          <a:xfrm>
            <a:off x="6709250" y="6016063"/>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7</a:t>
            </a:r>
            <a:endParaRPr lang="ar-IQ" dirty="0">
              <a:solidFill>
                <a:prstClr val="black"/>
              </a:solidFill>
            </a:endParaRPr>
          </a:p>
        </p:txBody>
      </p:sp>
      <p:sp>
        <p:nvSpPr>
          <p:cNvPr id="21" name="Oval 20"/>
          <p:cNvSpPr/>
          <p:nvPr/>
        </p:nvSpPr>
        <p:spPr>
          <a:xfrm>
            <a:off x="7103663" y="6016062"/>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8</a:t>
            </a:r>
            <a:endParaRPr lang="ar-IQ" dirty="0">
              <a:solidFill>
                <a:prstClr val="black"/>
              </a:solidFill>
            </a:endParaRPr>
          </a:p>
        </p:txBody>
      </p:sp>
      <p:sp>
        <p:nvSpPr>
          <p:cNvPr id="22" name="Oval 21"/>
          <p:cNvSpPr/>
          <p:nvPr/>
        </p:nvSpPr>
        <p:spPr>
          <a:xfrm>
            <a:off x="7498076" y="6016062"/>
            <a:ext cx="348018" cy="43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prstClr val="black"/>
                </a:solidFill>
              </a:rPr>
              <a:t>9</a:t>
            </a:r>
            <a:endParaRPr lang="ar-IQ" dirty="0">
              <a:solidFill>
                <a:prstClr val="black"/>
              </a:solidFill>
            </a:endParaRPr>
          </a:p>
        </p:txBody>
      </p:sp>
    </p:spTree>
    <p:extLst>
      <p:ext uri="{BB962C8B-B14F-4D97-AF65-F5344CB8AC3E}">
        <p14:creationId xmlns:p14="http://schemas.microsoft.com/office/powerpoint/2010/main" val="11413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randombar(horizontal)">
                                      <p:cBhvr>
                                        <p:cTn id="54" dur="500"/>
                                        <p:tgtEl>
                                          <p:spTgt spid="1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randombar(horizontal)">
                                      <p:cBhvr>
                                        <p:cTn id="60" dur="500"/>
                                        <p:tgtEl>
                                          <p:spTgt spid="21"/>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randombar(horizontal)">
                                      <p:cBhvr>
                                        <p:cTn id="63" dur="500"/>
                                        <p:tgtEl>
                                          <p:spTgt spid="22"/>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randombar(horizont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P spid="13" grpId="0" animBg="1"/>
      <p:bldP spid="14" grpId="0" animBg="1"/>
      <p:bldP spid="15" grpId="0" animBg="1"/>
      <p:bldP spid="16" grpId="0" animBg="1"/>
      <p:bldP spid="17" grpId="0" animBg="1"/>
      <p:bldP spid="18" grpId="0"/>
      <p:bldP spid="19" grpId="0" animBg="1"/>
      <p:bldP spid="20"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2" y="644485"/>
            <a:ext cx="7492602" cy="738188"/>
          </a:xfrm>
        </p:spPr>
        <p:txBody>
          <a:bodyPr>
            <a:normAutofit/>
          </a:bodyPr>
          <a:lstStyle/>
          <a:p>
            <a:pPr algn="ctr"/>
            <a:r>
              <a:rPr lang="en-US" sz="4000" b="1" dirty="0" smtClean="0">
                <a:solidFill>
                  <a:srgbClr val="000099"/>
                </a:solidFill>
                <a:latin typeface="Candara" panose="020E0502030303020204" pitchFamily="34" charset="0"/>
              </a:rPr>
              <a:t>Treatment modalities </a:t>
            </a:r>
            <a:endParaRPr lang="ar-IQ" sz="4000" b="1" dirty="0">
              <a:solidFill>
                <a:srgbClr val="000099"/>
              </a:solidFill>
              <a:latin typeface="Candara" panose="020E0502030303020204" pitchFamily="34" charset="0"/>
            </a:endParaRPr>
          </a:p>
        </p:txBody>
      </p:sp>
      <p:sp>
        <p:nvSpPr>
          <p:cNvPr id="3" name="Content Placeholder 2"/>
          <p:cNvSpPr>
            <a:spLocks noGrp="1"/>
          </p:cNvSpPr>
          <p:nvPr>
            <p:ph idx="1"/>
          </p:nvPr>
        </p:nvSpPr>
        <p:spPr>
          <a:xfrm>
            <a:off x="600075" y="1716622"/>
            <a:ext cx="1321594" cy="551815"/>
          </a:xfrm>
          <a:ln>
            <a:noFill/>
          </a:ln>
        </p:spPr>
        <p:txBody>
          <a:bodyPr>
            <a:normAutofit fontScale="92500"/>
          </a:bodyPr>
          <a:lstStyle/>
          <a:p>
            <a:pPr>
              <a:buClr>
                <a:srgbClr val="FF0000"/>
              </a:buClr>
            </a:pPr>
            <a:r>
              <a:rPr lang="en-US" sz="3200" dirty="0" smtClean="0">
                <a:latin typeface="Candara" panose="020E0502030303020204" pitchFamily="34" charset="0"/>
              </a:rPr>
              <a:t>CPAP </a:t>
            </a:r>
            <a:endParaRPr lang="en-US" sz="3200" dirty="0">
              <a:latin typeface="Candara" panose="020E0502030303020204" pitchFamily="34" charset="0"/>
            </a:endParaRPr>
          </a:p>
          <a:p>
            <a:pPr>
              <a:buClr>
                <a:srgbClr val="FF0000"/>
              </a:buClr>
            </a:pPr>
            <a:endParaRPr lang="ar-IQ" sz="3200" dirty="0">
              <a:latin typeface="Candara" panose="020E0502030303020204" pitchFamily="34" charset="0"/>
            </a:endParaRPr>
          </a:p>
        </p:txBody>
      </p:sp>
      <p:sp>
        <p:nvSpPr>
          <p:cNvPr id="5" name="Rectangle 4"/>
          <p:cNvSpPr/>
          <p:nvPr/>
        </p:nvSpPr>
        <p:spPr>
          <a:xfrm>
            <a:off x="2506084" y="1685786"/>
            <a:ext cx="3297698" cy="584775"/>
          </a:xfrm>
          <a:prstGeom prst="rect">
            <a:avLst/>
          </a:prstGeom>
          <a:ln>
            <a:noFill/>
          </a:ln>
        </p:spPr>
        <p:txBody>
          <a:bodyPr wrap="none">
            <a:spAutoFit/>
          </a:bodyPr>
          <a:lstStyle/>
          <a:p>
            <a:pPr marL="457200" indent="-457200" algn="l" rtl="0">
              <a:buClr>
                <a:srgbClr val="FF0000"/>
              </a:buClr>
              <a:buFont typeface="Arial" panose="020B0604020202020204" pitchFamily="34" charset="0"/>
              <a:buChar char="•"/>
            </a:pPr>
            <a:r>
              <a:rPr lang="en-US" sz="3200" dirty="0">
                <a:solidFill>
                  <a:prstClr val="black"/>
                </a:solidFill>
                <a:latin typeface="Candara" panose="020E0502030303020204" pitchFamily="34" charset="0"/>
              </a:rPr>
              <a:t>Oral appliances</a:t>
            </a:r>
          </a:p>
        </p:txBody>
      </p:sp>
      <p:sp>
        <p:nvSpPr>
          <p:cNvPr id="6" name="Rectangle 5"/>
          <p:cNvSpPr/>
          <p:nvPr/>
        </p:nvSpPr>
        <p:spPr>
          <a:xfrm>
            <a:off x="5843573" y="1685815"/>
            <a:ext cx="2270173" cy="584775"/>
          </a:xfrm>
          <a:prstGeom prst="rect">
            <a:avLst/>
          </a:prstGeom>
          <a:ln>
            <a:noFill/>
          </a:ln>
        </p:spPr>
        <p:txBody>
          <a:bodyPr wrap="none">
            <a:spAutoFit/>
          </a:bodyPr>
          <a:lstStyle/>
          <a:p>
            <a:pPr marL="457200" indent="-457200" algn="l" rtl="0">
              <a:buClr>
                <a:srgbClr val="FF0000"/>
              </a:buClr>
              <a:buFont typeface="Arial" panose="020B0604020202020204" pitchFamily="34" charset="0"/>
              <a:buChar char="•"/>
            </a:pPr>
            <a:r>
              <a:rPr lang="en-US" sz="3200" dirty="0">
                <a:solidFill>
                  <a:prstClr val="black"/>
                </a:solidFill>
                <a:latin typeface="Candara" panose="020E0502030303020204" pitchFamily="34" charset="0"/>
              </a:rPr>
              <a:t>Surgeries</a:t>
            </a:r>
          </a:p>
        </p:txBody>
      </p:sp>
      <p:sp>
        <p:nvSpPr>
          <p:cNvPr id="7" name="Rectangle 6"/>
          <p:cNvSpPr/>
          <p:nvPr/>
        </p:nvSpPr>
        <p:spPr>
          <a:xfrm>
            <a:off x="395536" y="2270590"/>
            <a:ext cx="2110548" cy="584775"/>
          </a:xfrm>
          <a:prstGeom prst="rect">
            <a:avLst/>
          </a:prstGeom>
          <a:ln>
            <a:noFill/>
          </a:ln>
        </p:spPr>
        <p:txBody>
          <a:bodyPr wrap="square">
            <a:spAutoFit/>
          </a:bodyPr>
          <a:lstStyle/>
          <a:p>
            <a:pPr marL="457200" indent="-457200" algn="l" rtl="0">
              <a:buClr>
                <a:srgbClr val="FF0000"/>
              </a:buClr>
              <a:buFont typeface="Arial" panose="020B0604020202020204" pitchFamily="34" charset="0"/>
              <a:buChar char="•"/>
            </a:pPr>
            <a:r>
              <a:rPr lang="en-US" sz="3200" dirty="0">
                <a:solidFill>
                  <a:prstClr val="black"/>
                </a:solidFill>
                <a:latin typeface="Candara" panose="020E0502030303020204" pitchFamily="34" charset="0"/>
              </a:rPr>
              <a:t>Drugs</a:t>
            </a:r>
            <a:endParaRPr lang="en-US" sz="3200" dirty="0">
              <a:solidFill>
                <a:prstClr val="black"/>
              </a:solidFill>
            </a:endParaRPr>
          </a:p>
        </p:txBody>
      </p:sp>
      <p:sp>
        <p:nvSpPr>
          <p:cNvPr id="8" name="Rectangle 7"/>
          <p:cNvSpPr/>
          <p:nvPr/>
        </p:nvSpPr>
        <p:spPr>
          <a:xfrm>
            <a:off x="2506084" y="2441506"/>
            <a:ext cx="4639412" cy="584775"/>
          </a:xfrm>
          <a:prstGeom prst="rect">
            <a:avLst/>
          </a:prstGeom>
          <a:ln>
            <a:noFill/>
          </a:ln>
        </p:spPr>
        <p:txBody>
          <a:bodyPr wrap="none">
            <a:spAutoFit/>
          </a:bodyPr>
          <a:lstStyle/>
          <a:p>
            <a:pPr marL="457200" indent="-457200" algn="l" rtl="0">
              <a:buClr>
                <a:srgbClr val="FF0000"/>
              </a:buClr>
              <a:buFont typeface="Arial" panose="020B0604020202020204" pitchFamily="34" charset="0"/>
              <a:buChar char="•"/>
            </a:pPr>
            <a:r>
              <a:rPr lang="en-US" sz="3200" dirty="0">
                <a:solidFill>
                  <a:prstClr val="black"/>
                </a:solidFill>
                <a:latin typeface="Candara" panose="020E0502030303020204" pitchFamily="34" charset="0"/>
              </a:rPr>
              <a:t>Life style modifications</a:t>
            </a:r>
          </a:p>
        </p:txBody>
      </p:sp>
      <p:sp>
        <p:nvSpPr>
          <p:cNvPr id="10" name="Slide Number Placeholder 9"/>
          <p:cNvSpPr>
            <a:spLocks noGrp="1"/>
          </p:cNvSpPr>
          <p:nvPr>
            <p:ph type="sldNum" sz="quarter" idx="12"/>
          </p:nvPr>
        </p:nvSpPr>
        <p:spPr/>
        <p:txBody>
          <a:bodyPr/>
          <a:lstStyle/>
          <a:p>
            <a:endParaRPr lang="ar-IQ" dirty="0">
              <a:solidFill>
                <a:prstClr val="black">
                  <a:tint val="75000"/>
                </a:prstClr>
              </a:solidFill>
            </a:endParaRPr>
          </a:p>
        </p:txBody>
      </p:sp>
    </p:spTree>
    <p:extLst>
      <p:ext uri="{BB962C8B-B14F-4D97-AF65-F5344CB8AC3E}">
        <p14:creationId xmlns:p14="http://schemas.microsoft.com/office/powerpoint/2010/main" val="28517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solidFill>
                  <a:schemeClr val="tx1"/>
                </a:solidFill>
              </a:rPr>
              <a:t>Prevention and Treatment of HTN With CPAP</a:t>
            </a:r>
          </a:p>
        </p:txBody>
      </p:sp>
      <p:sp>
        <p:nvSpPr>
          <p:cNvPr id="3" name="Content Placeholder 2"/>
          <p:cNvSpPr>
            <a:spLocks noGrp="1"/>
          </p:cNvSpPr>
          <p:nvPr>
            <p:ph idx="1"/>
          </p:nvPr>
        </p:nvSpPr>
        <p:spPr/>
        <p:txBody>
          <a:bodyPr/>
          <a:lstStyle/>
          <a:p>
            <a:pPr algn="l" rtl="0"/>
            <a:r>
              <a:rPr lang="en-US" dirty="0"/>
              <a:t>A possibly preventive role of CPAP in reducing incident HTN was suggested by the large prospective Zaragoza Sleep Cohort Study, which reported a lower incidence of newly diagnosed HTN in those patients with OSA who tolerated </a:t>
            </a:r>
            <a:r>
              <a:rPr lang="en-US" dirty="0" smtClean="0"/>
              <a:t>CPAP.</a:t>
            </a:r>
          </a:p>
          <a:p>
            <a:pPr algn="l" rtl="0"/>
            <a:r>
              <a:rPr lang="en-US" dirty="0" smtClean="0"/>
              <a:t>The decrease in </a:t>
            </a:r>
            <a:r>
              <a:rPr lang="en-US" dirty="0"/>
              <a:t>systolic and diastolic BP of 2.58 and 2.01 mm Hg, respectively, favoring those treated with CPAP.</a:t>
            </a:r>
          </a:p>
        </p:txBody>
      </p:sp>
    </p:spTree>
    <p:extLst>
      <p:ext uri="{BB962C8B-B14F-4D97-AF65-F5344CB8AC3E}">
        <p14:creationId xmlns:p14="http://schemas.microsoft.com/office/powerpoint/2010/main" val="4157348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rPr>
              <a:t>Anti hypertensive drugs</a:t>
            </a:r>
            <a:endParaRPr lang="en-US" b="1" dirty="0">
              <a:solidFill>
                <a:schemeClr val="tx1"/>
              </a:solidFill>
              <a:effectLst/>
            </a:endParaRPr>
          </a:p>
        </p:txBody>
      </p:sp>
      <p:sp>
        <p:nvSpPr>
          <p:cNvPr id="3" name="Content Placeholder 2"/>
          <p:cNvSpPr>
            <a:spLocks noGrp="1"/>
          </p:cNvSpPr>
          <p:nvPr>
            <p:ph idx="1"/>
          </p:nvPr>
        </p:nvSpPr>
        <p:spPr/>
        <p:txBody>
          <a:bodyPr>
            <a:normAutofit fontScale="92500" lnSpcReduction="10000"/>
          </a:bodyPr>
          <a:lstStyle/>
          <a:p>
            <a:pPr algn="l" rtl="0"/>
            <a:r>
              <a:rPr lang="en-US" dirty="0"/>
              <a:t>Although most elderly </a:t>
            </a:r>
            <a:r>
              <a:rPr lang="en-US" dirty="0" smtClean="0"/>
              <a:t>hypertensive </a:t>
            </a:r>
            <a:r>
              <a:rPr lang="en-US" dirty="0"/>
              <a:t>respond to diuretics and calcium channel blockers, patients with OSA responded to β-1 adrenergic blockers, ACE inhibitors, and angiotensin II blocking </a:t>
            </a:r>
            <a:r>
              <a:rPr lang="en-US" dirty="0" smtClean="0"/>
              <a:t>drugs.</a:t>
            </a:r>
          </a:p>
          <a:p>
            <a:pPr algn="l" rtl="0"/>
            <a:r>
              <a:rPr lang="en-US" dirty="0" smtClean="0"/>
              <a:t>The </a:t>
            </a:r>
            <a:r>
              <a:rPr lang="en-US" dirty="0"/>
              <a:t>response to a second drug is not known. However, many patients with OSA remain hypertensive on three antihypertensive agents, in which case the addition of spironolactone has been </a:t>
            </a:r>
            <a:r>
              <a:rPr lang="en-US" dirty="0" smtClean="0"/>
              <a:t>effective.</a:t>
            </a:r>
          </a:p>
          <a:p>
            <a:pPr algn="l" rtl="0"/>
            <a:r>
              <a:rPr lang="en-US" dirty="0" smtClean="0"/>
              <a:t>It </a:t>
            </a:r>
            <a:r>
              <a:rPr lang="en-US" dirty="0"/>
              <a:t>is reasonable to prescribe shorter acting antihypertensive drugs at night to treat nocturnal hypertension.</a:t>
            </a:r>
          </a:p>
        </p:txBody>
      </p:sp>
    </p:spTree>
    <p:extLst>
      <p:ext uri="{BB962C8B-B14F-4D97-AF65-F5344CB8AC3E}">
        <p14:creationId xmlns:p14="http://schemas.microsoft.com/office/powerpoint/2010/main" val="381168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7E9129B1-2937-354F-9E7D-93B2EF46AFDF}"/>
              </a:ext>
            </a:extLst>
          </p:cNvPr>
          <p:cNvSpPr txBox="1"/>
          <p:nvPr/>
        </p:nvSpPr>
        <p:spPr>
          <a:xfrm>
            <a:off x="604221" y="248135"/>
            <a:ext cx="8144243" cy="6340197"/>
          </a:xfrm>
          <a:prstGeom prst="rect">
            <a:avLst/>
          </a:prstGeom>
          <a:noFill/>
        </p:spPr>
        <p:txBody>
          <a:bodyPr wrap="square">
            <a:spAutoFit/>
          </a:bodyPr>
          <a:lstStyle/>
          <a:p>
            <a:pPr algn="l" defTabSz="457200" rtl="0"/>
            <a:r>
              <a:rPr lang="en-US" sz="2900" b="1" dirty="0" smtClean="0"/>
              <a:t>PATHOGENESIS</a:t>
            </a:r>
            <a:endParaRPr lang="en-US" sz="2900" b="1" dirty="0"/>
          </a:p>
          <a:p>
            <a:pPr algn="l" defTabSz="457200" rtl="0"/>
            <a:endParaRPr lang="en-US" sz="2900" b="1" dirty="0"/>
          </a:p>
          <a:p>
            <a:pPr algn="l" defTabSz="457200" rtl="0"/>
            <a:r>
              <a:rPr lang="en-US" sz="2900" b="1" dirty="0"/>
              <a:t> (1)  Reduced calibre of  pharyngeal airway </a:t>
            </a:r>
            <a:r>
              <a:rPr lang="en-US" sz="2900" dirty="0"/>
              <a:t>Obesity, Micrognathia ,Acromegaly, Hypothyroidism, Large tonsils&amp; Large adenoids.</a:t>
            </a:r>
            <a:endParaRPr lang="ar-SA" sz="2900" dirty="0"/>
          </a:p>
          <a:p>
            <a:pPr algn="l" defTabSz="457200" rtl="0"/>
            <a:endParaRPr lang="en-US" sz="2900" dirty="0"/>
          </a:p>
          <a:p>
            <a:pPr algn="l" defTabSz="457200" rtl="0"/>
            <a:r>
              <a:rPr lang="en-US" sz="2900" b="1" dirty="0"/>
              <a:t> (2)  Reduced pharyngeal dilator muscle tone </a:t>
            </a:r>
            <a:r>
              <a:rPr lang="en-US" sz="2900" dirty="0"/>
              <a:t>REM sleep, Sedatives&amp; Alcohol. </a:t>
            </a:r>
            <a:endParaRPr lang="ar-SA" sz="2900" dirty="0"/>
          </a:p>
          <a:p>
            <a:pPr algn="l" defTabSz="457200" rtl="0"/>
            <a:endParaRPr lang="en-US" sz="2900" dirty="0"/>
          </a:p>
          <a:p>
            <a:pPr algn="l" defTabSz="457200" rtl="0"/>
            <a:r>
              <a:rPr lang="en-US" sz="2900" b="1" dirty="0"/>
              <a:t> (3) </a:t>
            </a:r>
            <a:r>
              <a:rPr lang="en-US" sz="2900" dirty="0"/>
              <a:t> </a:t>
            </a:r>
            <a:r>
              <a:rPr lang="en-US" sz="2900" b="1" dirty="0"/>
              <a:t>Inspiratory effort in increased upper </a:t>
            </a:r>
            <a:r>
              <a:rPr lang="en-US" sz="2900" b="1" dirty="0" smtClean="0"/>
              <a:t>airway: </a:t>
            </a:r>
          </a:p>
          <a:p>
            <a:pPr algn="l" defTabSz="457200" rtl="0"/>
            <a:r>
              <a:rPr lang="en-US" sz="2900" b="1" dirty="0" smtClean="0"/>
              <a:t> </a:t>
            </a:r>
            <a:r>
              <a:rPr lang="en-US" sz="2900" dirty="0"/>
              <a:t>resistance Nasal polyps, Deviated nasal septum Large tonsils&amp; Large adenoids.</a:t>
            </a:r>
            <a:endParaRPr lang="ar-IQ" sz="2900" dirty="0"/>
          </a:p>
        </p:txBody>
      </p:sp>
    </p:spTree>
    <p:extLst>
      <p:ext uri="{BB962C8B-B14F-4D97-AF65-F5344CB8AC3E}">
        <p14:creationId xmlns:p14="http://schemas.microsoft.com/office/powerpoint/2010/main" val="1278944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6120720"/>
          </a:xfrm>
        </p:spPr>
        <p:txBody>
          <a:bodyPr>
            <a:normAutofit/>
          </a:bodyPr>
          <a:lstStyle/>
          <a:p>
            <a:pPr algn="l" rtl="0"/>
            <a:r>
              <a:rPr lang="en-US" b="1" dirty="0" smtClean="0"/>
              <a:t>Epidemiological </a:t>
            </a:r>
            <a:r>
              <a:rPr lang="en-US" b="1" dirty="0"/>
              <a:t>evidence implicates OSA as one of the modifiable and highly prevalent factors in the development of HTN.</a:t>
            </a:r>
          </a:p>
          <a:p>
            <a:pPr algn="l" rtl="0"/>
            <a:endParaRPr lang="en-US" b="1" dirty="0"/>
          </a:p>
          <a:p>
            <a:pPr algn="l" rtl="0"/>
            <a:r>
              <a:rPr lang="en-US" b="1" dirty="0" smtClean="0"/>
              <a:t>A </a:t>
            </a:r>
            <a:r>
              <a:rPr lang="en-US" b="1" dirty="0"/>
              <a:t>nocturnal </a:t>
            </a:r>
            <a:r>
              <a:rPr lang="en-US" b="1" dirty="0" smtClean="0"/>
              <a:t>no dipping </a:t>
            </a:r>
            <a:r>
              <a:rPr lang="en-US" b="1" dirty="0"/>
              <a:t>pattern of BP has been confirmed in older adults with OSA but not in children.</a:t>
            </a:r>
          </a:p>
          <a:p>
            <a:pPr algn="l" rtl="0"/>
            <a:endParaRPr lang="en-US" b="1" dirty="0"/>
          </a:p>
          <a:p>
            <a:pPr algn="l" rtl="0"/>
            <a:r>
              <a:rPr lang="en-US" b="1" dirty="0" smtClean="0"/>
              <a:t>Patients </a:t>
            </a:r>
            <a:r>
              <a:rPr lang="en-US" b="1" dirty="0"/>
              <a:t>with OSA have decreased exercise tolerance and higher diastolic BP during exercise testing.</a:t>
            </a:r>
          </a:p>
          <a:p>
            <a:pPr algn="l" rtl="0"/>
            <a:endParaRPr lang="en-US" b="1" dirty="0"/>
          </a:p>
        </p:txBody>
      </p:sp>
    </p:spTree>
    <p:extLst>
      <p:ext uri="{BB962C8B-B14F-4D97-AF65-F5344CB8AC3E}">
        <p14:creationId xmlns:p14="http://schemas.microsoft.com/office/powerpoint/2010/main" val="3965676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l" rtl="0">
              <a:buClr>
                <a:prstClr val="black">
                  <a:shade val="95000"/>
                </a:prstClr>
              </a:buClr>
            </a:pPr>
            <a:r>
              <a:rPr lang="en-US" sz="2400" b="1" dirty="0">
                <a:solidFill>
                  <a:prstClr val="black"/>
                </a:solidFill>
              </a:rPr>
              <a:t>Patients with resistant HTN may exhibit nocturnal rostral fluid shifts and decreased airway diameter.</a:t>
            </a:r>
          </a:p>
          <a:p>
            <a:pPr lvl="0" algn="l" rtl="0">
              <a:buClr>
                <a:prstClr val="black">
                  <a:shade val="95000"/>
                </a:prstClr>
              </a:buClr>
            </a:pPr>
            <a:endParaRPr lang="en-US" sz="2400" b="1" dirty="0">
              <a:solidFill>
                <a:prstClr val="black"/>
              </a:solidFill>
            </a:endParaRPr>
          </a:p>
          <a:p>
            <a:pPr lvl="0" algn="l" rtl="0">
              <a:buClr>
                <a:prstClr val="black">
                  <a:shade val="95000"/>
                </a:prstClr>
              </a:buClr>
            </a:pPr>
            <a:r>
              <a:rPr lang="en-US" sz="2400" b="1" dirty="0">
                <a:solidFill>
                  <a:prstClr val="black"/>
                </a:solidFill>
              </a:rPr>
              <a:t>Conflicting data exist regarding the role of CPAP in reducing incident HTN in patients with OSA.</a:t>
            </a:r>
          </a:p>
          <a:p>
            <a:pPr lvl="0" algn="l" rtl="0">
              <a:buClr>
                <a:prstClr val="black">
                  <a:shade val="95000"/>
                </a:prstClr>
              </a:buClr>
            </a:pPr>
            <a:endParaRPr lang="en-US" sz="2400" b="1" dirty="0">
              <a:solidFill>
                <a:prstClr val="black"/>
              </a:solidFill>
            </a:endParaRPr>
          </a:p>
          <a:p>
            <a:pPr lvl="0" algn="l" rtl="0">
              <a:buClr>
                <a:prstClr val="black">
                  <a:shade val="95000"/>
                </a:prstClr>
              </a:buClr>
            </a:pPr>
            <a:r>
              <a:rPr lang="en-US" sz="2400" b="1" dirty="0">
                <a:solidFill>
                  <a:prstClr val="black"/>
                </a:solidFill>
              </a:rPr>
              <a:t>Results of meta-analyses speak consistently to a modest 2-mm Hg antihypertensive effect of CPAP.</a:t>
            </a:r>
          </a:p>
          <a:p>
            <a:endParaRPr lang="en-US" dirty="0"/>
          </a:p>
        </p:txBody>
      </p:sp>
    </p:spTree>
    <p:extLst>
      <p:ext uri="{BB962C8B-B14F-4D97-AF65-F5344CB8AC3E}">
        <p14:creationId xmlns:p14="http://schemas.microsoft.com/office/powerpoint/2010/main" val="1387538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4132256F-0B21-1C4C-8DB8-46CF7C5F7E14}"/>
              </a:ext>
            </a:extLst>
          </p:cNvPr>
          <p:cNvSpPr txBox="1"/>
          <p:nvPr/>
        </p:nvSpPr>
        <p:spPr>
          <a:xfrm>
            <a:off x="1" y="379148"/>
            <a:ext cx="9144002" cy="5354108"/>
          </a:xfrm>
          <a:prstGeom prst="rect">
            <a:avLst/>
          </a:prstGeom>
          <a:noFill/>
        </p:spPr>
        <p:txBody>
          <a:bodyPr wrap="square">
            <a:spAutoFit/>
          </a:bodyPr>
          <a:lstStyle/>
          <a:p>
            <a:pPr marL="342900" indent="-342900" algn="l" defTabSz="457200" rtl="0">
              <a:buFont typeface="Arial" panose="020B0604020202020204" pitchFamily="34" charset="0"/>
              <a:buChar char="•"/>
            </a:pPr>
            <a:r>
              <a:rPr lang="en-US" sz="2400" b="1" dirty="0"/>
              <a:t>There is no definitive study on the use of specific antihypertensive medications for hypertensive patients with OSA</a:t>
            </a:r>
            <a:r>
              <a:rPr lang="ar-IQ" sz="2400" b="1" dirty="0"/>
              <a:t>.</a:t>
            </a:r>
          </a:p>
          <a:p>
            <a:pPr algn="l" defTabSz="457200" rtl="0"/>
            <a:endParaRPr lang="ar-IQ" sz="2400" b="1" dirty="0"/>
          </a:p>
          <a:p>
            <a:pPr marL="342900" indent="-342900" algn="l" defTabSz="457200" rtl="0">
              <a:buFont typeface="Arial" panose="020B0604020202020204" pitchFamily="34" charset="0"/>
              <a:buChar char="•"/>
            </a:pPr>
            <a:r>
              <a:rPr lang="en-US" sz="2400" b="1" dirty="0"/>
              <a:t> Clonidine may decrease REM sleep and then reduce the episodes of apnea during this sleep phase and improve nocturnal hypoxemia</a:t>
            </a:r>
            <a:r>
              <a:rPr lang="ar-IQ" sz="2400" b="1" dirty="0"/>
              <a:t>.</a:t>
            </a:r>
          </a:p>
          <a:p>
            <a:pPr algn="l" defTabSz="457200" rtl="0"/>
            <a:endParaRPr lang="ar-IQ" sz="2400" b="1" dirty="0"/>
          </a:p>
          <a:p>
            <a:pPr marL="342900" indent="-342900" algn="l" defTabSz="457200" rtl="0">
              <a:buFont typeface="Arial" panose="020B0604020202020204" pitchFamily="34" charset="0"/>
              <a:buChar char="•"/>
            </a:pPr>
            <a:r>
              <a:rPr lang="en-US" sz="2400" b="1" dirty="0"/>
              <a:t> </a:t>
            </a:r>
            <a:r>
              <a:rPr lang="en-US" sz="2400" b="1" dirty="0" smtClean="0"/>
              <a:t>Comparison </a:t>
            </a:r>
            <a:r>
              <a:rPr lang="en-US" sz="2400" b="1" dirty="0"/>
              <a:t>between five classes of drugs commonly used (atenolol, amlodipine, </a:t>
            </a:r>
            <a:r>
              <a:rPr lang="en-US" sz="2400" b="1" dirty="0" smtClean="0"/>
              <a:t>Enalapril, </a:t>
            </a:r>
            <a:r>
              <a:rPr lang="en-US" sz="2400" b="1" dirty="0"/>
              <a:t>losartan  and  </a:t>
            </a:r>
            <a:r>
              <a:rPr lang="en-US" sz="2400" b="1" dirty="0" smtClean="0"/>
              <a:t>hydrochlorothiazide)  </a:t>
            </a:r>
            <a:r>
              <a:rPr lang="en-US" sz="2400" b="1" dirty="0"/>
              <a:t>did  not  show  any  significant influence  on  the  severity  of  OSA. </a:t>
            </a:r>
            <a:endParaRPr lang="ar-IQ" sz="2400" b="1" dirty="0"/>
          </a:p>
          <a:p>
            <a:pPr algn="l" defTabSz="457200" rtl="0"/>
            <a:endParaRPr lang="ar-IQ" sz="2400" b="1" dirty="0"/>
          </a:p>
          <a:p>
            <a:pPr algn="l" defTabSz="457200" rtl="0"/>
            <a:r>
              <a:rPr lang="en-US" sz="2400" b="1" dirty="0"/>
              <a:t> </a:t>
            </a:r>
            <a:r>
              <a:rPr lang="ar-IQ" sz="2400" dirty="0" smtClean="0">
                <a:solidFill>
                  <a:prstClr val="white"/>
                </a:solidFill>
                <a:latin typeface=".SFUIText-Regular"/>
              </a:rPr>
              <a:t>(</a:t>
            </a:r>
            <a:endParaRPr lang="ar-IQ" sz="2400" dirty="0">
              <a:solidFill>
                <a:prstClr val="white"/>
              </a:solidFill>
            </a:endParaRPr>
          </a:p>
        </p:txBody>
      </p:sp>
    </p:spTree>
    <p:extLst>
      <p:ext uri="{BB962C8B-B14F-4D97-AF65-F5344CB8AC3E}">
        <p14:creationId xmlns:p14="http://schemas.microsoft.com/office/powerpoint/2010/main" val="3725810371"/>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lgn="l" rtl="0"/>
            <a:r>
              <a:rPr lang="en-US" sz="2800" b="1" dirty="0">
                <a:solidFill>
                  <a:prstClr val="black"/>
                </a:solidFill>
              </a:rPr>
              <a:t>All  drugs  showed  similar effects  on  daytime  blood  pressure,  but  atenolol  reduced nighttime  blood  pressure  more effectively  in  comparison to the other  drugs</a:t>
            </a:r>
            <a:r>
              <a:rPr lang="ar-IQ" sz="2800" b="1" dirty="0">
                <a:solidFill>
                  <a:prstClr val="black"/>
                </a:solidFill>
              </a:rPr>
              <a:t>)</a:t>
            </a:r>
            <a:r>
              <a:rPr lang="en-US" sz="2800" b="1" dirty="0">
                <a:solidFill>
                  <a:prstClr val="black"/>
                </a:solidFill>
                <a:latin typeface=".SFUIText-Regular"/>
              </a:rPr>
              <a:t> explained by its inhibitory action on the sympathetic system</a:t>
            </a:r>
            <a:endParaRPr lang="en-US" sz="2800" dirty="0"/>
          </a:p>
        </p:txBody>
      </p:sp>
    </p:spTree>
    <p:extLst>
      <p:ext uri="{BB962C8B-B14F-4D97-AF65-F5344CB8AC3E}">
        <p14:creationId xmlns:p14="http://schemas.microsoft.com/office/powerpoint/2010/main" val="99564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468E1A1E-675F-8946-B692-36ED30299BF2}"/>
              </a:ext>
            </a:extLst>
          </p:cNvPr>
          <p:cNvSpPr txBox="1"/>
          <p:nvPr/>
        </p:nvSpPr>
        <p:spPr>
          <a:xfrm>
            <a:off x="418172" y="1517808"/>
            <a:ext cx="8725829" cy="3816429"/>
          </a:xfrm>
          <a:prstGeom prst="rect">
            <a:avLst/>
          </a:prstGeom>
          <a:noFill/>
        </p:spPr>
        <p:txBody>
          <a:bodyPr wrap="square">
            <a:spAutoFit/>
          </a:bodyPr>
          <a:lstStyle/>
          <a:p>
            <a:pPr marL="342900" indent="-342900" algn="l" defTabSz="457200" rtl="0">
              <a:buFont typeface="Wingdings" pitchFamily="2" charset="2"/>
              <a:buChar char="q"/>
            </a:pPr>
            <a:r>
              <a:rPr lang="en-US" sz="2200" b="1" dirty="0"/>
              <a:t>Finally,  the  antagonism  of  the  renin-angiotensin-aldosterone system  by  means  of  spironolactone  may  be  beneficial  to  the treatment  of  blood  pressure  in  patients  with  OSA  and  resistant SH</a:t>
            </a:r>
            <a:r>
              <a:rPr lang="ar-IQ" sz="2200" b="1" dirty="0"/>
              <a:t>.</a:t>
            </a:r>
          </a:p>
          <a:p>
            <a:pPr marL="342900" indent="-342900" algn="l" defTabSz="457200" rtl="0">
              <a:buFont typeface="Wingdings" pitchFamily="2" charset="2"/>
              <a:buChar char="q"/>
            </a:pPr>
            <a:endParaRPr lang="ar-IQ" sz="2200" b="1" dirty="0"/>
          </a:p>
          <a:p>
            <a:pPr marL="342900" indent="-342900" algn="l" defTabSz="457200" rtl="0">
              <a:buFont typeface="Wingdings" pitchFamily="2" charset="2"/>
              <a:buChar char="q"/>
            </a:pPr>
            <a:r>
              <a:rPr lang="en-US" sz="2200" b="1" dirty="0"/>
              <a:t>This  beneficial  effect  may  be  mediated  by  edema reduction  in  the  upper  airways,  because  recent  evidences suggest  that,  during  the  night,  there  is  increased  venous  return from the legs  and consequent fluid accumulation in the airway tissues,  which  could  be  one  of  the  factors  responsible  for  the increased collapsibility of the airways, especially in men</a:t>
            </a:r>
            <a:r>
              <a:rPr lang="ar-IQ" sz="2200" b="1" dirty="0"/>
              <a:t>.</a:t>
            </a:r>
          </a:p>
        </p:txBody>
      </p:sp>
    </p:spTree>
    <p:extLst>
      <p:ext uri="{BB962C8B-B14F-4D97-AF65-F5344CB8AC3E}">
        <p14:creationId xmlns:p14="http://schemas.microsoft.com/office/powerpoint/2010/main" val="3769552718"/>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6">
            <a:extLst>
              <a:ext uri="{FF2B5EF4-FFF2-40B4-BE49-F238E27FC236}">
                <a16:creationId xmlns="" xmlns:a16="http://schemas.microsoft.com/office/drawing/2014/main" id="{82AAF3D5-340E-0749-97FA-F3F7529AD7B2}"/>
              </a:ext>
            </a:extLst>
          </p:cNvPr>
          <p:cNvPicPr>
            <a:picLocks noChangeAspect="1"/>
          </p:cNvPicPr>
          <p:nvPr/>
        </p:nvPicPr>
        <p:blipFill>
          <a:blip r:embed="rId2"/>
          <a:stretch>
            <a:fillRect/>
          </a:stretch>
        </p:blipFill>
        <p:spPr>
          <a:xfrm>
            <a:off x="276740" y="-1179512"/>
            <a:ext cx="8352928" cy="8850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مربع نص 1">
            <a:extLst>
              <a:ext uri="{FF2B5EF4-FFF2-40B4-BE49-F238E27FC236}">
                <a16:creationId xmlns="" xmlns:a16="http://schemas.microsoft.com/office/drawing/2014/main" id="{A0E348D9-3AEA-4F42-9E10-DA29A67DE79D}"/>
              </a:ext>
            </a:extLst>
          </p:cNvPr>
          <p:cNvSpPr txBox="1"/>
          <p:nvPr/>
        </p:nvSpPr>
        <p:spPr>
          <a:xfrm>
            <a:off x="1331655" y="5934670"/>
            <a:ext cx="8073019"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ar-IQ" sz="5400" b="1" i="1" dirty="0">
                <a:solidFill>
                  <a:srgbClr val="FFFF00"/>
                </a:solidFill>
                <a:cs typeface="Times New Roman"/>
              </a:rPr>
              <a:t>Thank you</a:t>
            </a:r>
            <a:r>
              <a:rPr lang="en-US" sz="5400" b="1" dirty="0">
                <a:solidFill>
                  <a:srgbClr val="FFFF00"/>
                </a:solidFill>
              </a:rPr>
              <a:t> </a:t>
            </a:r>
            <a:endParaRPr lang="ar-IQ" sz="5400" b="1" dirty="0">
              <a:solidFill>
                <a:srgbClr val="FFFF00"/>
              </a:solidFill>
              <a:cs typeface="Times New Roman"/>
            </a:endParaRPr>
          </a:p>
        </p:txBody>
      </p:sp>
      <p:sp>
        <p:nvSpPr>
          <p:cNvPr id="3" name="Rectangle 2"/>
          <p:cNvSpPr/>
          <p:nvPr/>
        </p:nvSpPr>
        <p:spPr>
          <a:xfrm>
            <a:off x="827584" y="188640"/>
            <a:ext cx="8059465" cy="707886"/>
          </a:xfrm>
          <a:prstGeom prst="rect">
            <a:avLst/>
          </a:prstGeom>
        </p:spPr>
        <p:txBody>
          <a:bodyPr wrap="square">
            <a:spAutoFit/>
          </a:bodyPr>
          <a:lstStyle/>
          <a:p>
            <a:pPr lvl="0" algn="l" rtl="0"/>
            <a:r>
              <a:rPr lang="en-US" sz="4000" b="1" dirty="0">
                <a:solidFill>
                  <a:prstClr val="black"/>
                </a:solidFill>
                <a:latin typeface="Candara" panose="020E0502030303020204" pitchFamily="34" charset="0"/>
              </a:rPr>
              <a:t>Wake up, I have finished </a:t>
            </a:r>
          </a:p>
        </p:txBody>
      </p:sp>
    </p:spTree>
    <p:extLst>
      <p:ext uri="{BB962C8B-B14F-4D97-AF65-F5344CB8AC3E}">
        <p14:creationId xmlns:p14="http://schemas.microsoft.com/office/powerpoint/2010/main" val="2897708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Neural Circulatory Mechanisms</a:t>
            </a:r>
          </a:p>
        </p:txBody>
      </p:sp>
      <p:sp>
        <p:nvSpPr>
          <p:cNvPr id="3" name="Content Placeholder 2"/>
          <p:cNvSpPr>
            <a:spLocks noGrp="1"/>
          </p:cNvSpPr>
          <p:nvPr>
            <p:ph idx="1"/>
          </p:nvPr>
        </p:nvSpPr>
        <p:spPr/>
        <p:txBody>
          <a:bodyPr>
            <a:normAutofit fontScale="92500" lnSpcReduction="10000"/>
          </a:bodyPr>
          <a:lstStyle/>
          <a:p>
            <a:r>
              <a:rPr lang="en-US" dirty="0"/>
              <a:t>Repetitive OSA-induced hypoxemia and hypercapnia elicit reflex changes in both sympathetic and parasympathetic </a:t>
            </a:r>
            <a:r>
              <a:rPr lang="en-US" dirty="0" smtClean="0"/>
              <a:t>activation.</a:t>
            </a:r>
          </a:p>
          <a:p>
            <a:r>
              <a:rPr lang="en-US" dirty="0" smtClean="0"/>
              <a:t>These </a:t>
            </a:r>
            <a:r>
              <a:rPr lang="en-US" dirty="0"/>
              <a:t>autonomic derangements, with consequent increases in catecholamine levels, persist even into the daytime and could contribute to the development of </a:t>
            </a:r>
            <a:r>
              <a:rPr lang="en-US" dirty="0" smtClean="0"/>
              <a:t>HTN.</a:t>
            </a:r>
          </a:p>
          <a:p>
            <a:r>
              <a:rPr lang="en-US" dirty="0" smtClean="0"/>
              <a:t>Effective </a:t>
            </a:r>
            <a:r>
              <a:rPr lang="en-US" dirty="0"/>
              <a:t>OSA treatment with continuous positive airway pressure (CPAP) reduces urinary </a:t>
            </a:r>
            <a:r>
              <a:rPr lang="en-US"/>
              <a:t>catecholamine </a:t>
            </a:r>
            <a:r>
              <a:rPr lang="en-US" smtClean="0"/>
              <a:t>levels, and </a:t>
            </a:r>
            <a:r>
              <a:rPr lang="en-US" dirty="0"/>
              <a:t>this reduction seems to be especially evident in patients with more severe OSA.</a:t>
            </a:r>
          </a:p>
        </p:txBody>
      </p:sp>
    </p:spTree>
    <p:extLst>
      <p:ext uri="{BB962C8B-B14F-4D97-AF65-F5344CB8AC3E}">
        <p14:creationId xmlns:p14="http://schemas.microsoft.com/office/powerpoint/2010/main" val="342758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effectLst/>
              </a:rPr>
              <a:t>Inflammatory and Cytokine-Mediated Effects of OSA</a:t>
            </a:r>
          </a:p>
        </p:txBody>
      </p:sp>
      <p:sp>
        <p:nvSpPr>
          <p:cNvPr id="3" name="Content Placeholder 2"/>
          <p:cNvSpPr>
            <a:spLocks noGrp="1"/>
          </p:cNvSpPr>
          <p:nvPr>
            <p:ph idx="1"/>
          </p:nvPr>
        </p:nvSpPr>
        <p:spPr/>
        <p:txBody>
          <a:bodyPr>
            <a:normAutofit fontScale="77500" lnSpcReduction="20000"/>
          </a:bodyPr>
          <a:lstStyle/>
          <a:p>
            <a:r>
              <a:rPr lang="en-US" b="1" dirty="0" smtClean="0"/>
              <a:t>OSA </a:t>
            </a:r>
            <a:r>
              <a:rPr lang="en-US" b="1" dirty="0"/>
              <a:t>correlates with an increased burden of systemic inflammation and higher concentrations of </a:t>
            </a:r>
            <a:r>
              <a:rPr lang="en-US" b="1" dirty="0" err="1"/>
              <a:t>hs</a:t>
            </a:r>
            <a:r>
              <a:rPr lang="en-US" b="1" dirty="0"/>
              <a:t>-CRP (high sensitivity C-reactive protein), interleukin-1, interleukin-8, interleukin-6, tumor necrosis factor-α, </a:t>
            </a:r>
            <a:r>
              <a:rPr lang="en-US" b="1" dirty="0" err="1"/>
              <a:t>Rantes</a:t>
            </a:r>
            <a:r>
              <a:rPr lang="en-US" b="1" dirty="0"/>
              <a:t> (Regulated on Activation, Normal T Cell Expressed and Secreted), and </a:t>
            </a:r>
            <a:r>
              <a:rPr lang="en-US" b="1" dirty="0" err="1"/>
              <a:t>sICAM</a:t>
            </a:r>
            <a:r>
              <a:rPr lang="en-US" b="1" dirty="0"/>
              <a:t> (soluble </a:t>
            </a:r>
            <a:r>
              <a:rPr lang="en-US" b="1" dirty="0" err="1"/>
              <a:t>intercelular</a:t>
            </a:r>
            <a:r>
              <a:rPr lang="en-US" b="1" dirty="0"/>
              <a:t> adhesion molecules</a:t>
            </a:r>
            <a:r>
              <a:rPr lang="en-US" b="1" dirty="0" smtClean="0"/>
              <a:t>).</a:t>
            </a:r>
            <a:endParaRPr lang="en-US" b="1" dirty="0"/>
          </a:p>
          <a:p>
            <a:r>
              <a:rPr lang="en-US" b="1" dirty="0" smtClean="0"/>
              <a:t>Whether </a:t>
            </a:r>
            <a:r>
              <a:rPr lang="en-US" b="1" dirty="0"/>
              <a:t>these markers truly signify a worse prognosis for patients with OSA, and to what degree a potential therapeutic intervention could alter their pathogenesis remains to be </a:t>
            </a:r>
            <a:r>
              <a:rPr lang="en-US" b="1" dirty="0" smtClean="0"/>
              <a:t>determined.</a:t>
            </a:r>
          </a:p>
          <a:p>
            <a:r>
              <a:rPr lang="en-US" b="1" dirty="0" smtClean="0"/>
              <a:t>Encouraging </a:t>
            </a:r>
            <a:r>
              <a:rPr lang="en-US" b="1" dirty="0"/>
              <a:t>data have been suggested by studies in a murine model, in which atorvastatin, which is known to reduce inflammation, prevented various adverse cardiovascular processes related to intermittent </a:t>
            </a:r>
            <a:r>
              <a:rPr lang="en-US" b="1" dirty="0" smtClean="0"/>
              <a:t>hypoxia</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65220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effectLst/>
              </a:rPr>
              <a:t>Renin–Angiotensin–Aldosterone System</a:t>
            </a:r>
          </a:p>
        </p:txBody>
      </p:sp>
      <p:sp>
        <p:nvSpPr>
          <p:cNvPr id="3" name="Content Placeholder 2"/>
          <p:cNvSpPr>
            <a:spLocks noGrp="1"/>
          </p:cNvSpPr>
          <p:nvPr>
            <p:ph idx="1"/>
          </p:nvPr>
        </p:nvSpPr>
        <p:spPr/>
        <p:txBody>
          <a:bodyPr>
            <a:normAutofit fontScale="85000" lnSpcReduction="20000"/>
          </a:bodyPr>
          <a:lstStyle/>
          <a:p>
            <a:r>
              <a:rPr lang="en-US" dirty="0"/>
              <a:t>Evidence relating OSA to markers of the renin–angiotensin–aldosterone system, clearly of high interest in patients with HTN, is unfortunately </a:t>
            </a:r>
            <a:r>
              <a:rPr lang="en-US" dirty="0" smtClean="0"/>
              <a:t>limited.</a:t>
            </a:r>
          </a:p>
          <a:p>
            <a:r>
              <a:rPr lang="en-US" dirty="0" smtClean="0"/>
              <a:t>A </a:t>
            </a:r>
            <a:r>
              <a:rPr lang="en-US" dirty="0"/>
              <a:t>curious observation in patients with resistant HTN attributable to </a:t>
            </a:r>
            <a:r>
              <a:rPr lang="en-US" dirty="0" err="1"/>
              <a:t>hyperaldosteronism</a:t>
            </a:r>
            <a:r>
              <a:rPr lang="en-US" dirty="0"/>
              <a:t> suggested that dietary salt intake was related to the severity of </a:t>
            </a:r>
            <a:r>
              <a:rPr lang="en-US" dirty="0" smtClean="0"/>
              <a:t>OSA.</a:t>
            </a:r>
          </a:p>
          <a:p>
            <a:r>
              <a:rPr lang="en-US" dirty="0" smtClean="0"/>
              <a:t>This </a:t>
            </a:r>
            <a:r>
              <a:rPr lang="en-US" dirty="0"/>
              <a:t>raises the question of whether salt intake and aldosterone levels constitute yet other variables which we need to control for when assessing the OSA–HTN </a:t>
            </a:r>
            <a:r>
              <a:rPr lang="en-US" dirty="0" smtClean="0"/>
              <a:t>relationship.</a:t>
            </a:r>
          </a:p>
          <a:p>
            <a:r>
              <a:rPr lang="en-US" dirty="0" smtClean="0"/>
              <a:t>In </a:t>
            </a:r>
            <a:r>
              <a:rPr lang="en-US" dirty="0"/>
              <a:t>a broader sense, a clearer understanding of the role of renin–angiotensin–aldosterone in the OSA–BP relationship would be of considerable clinical significance, given the ready availability of medication groups affecting such targets.</a:t>
            </a:r>
          </a:p>
        </p:txBody>
      </p:sp>
    </p:spTree>
    <p:extLst>
      <p:ext uri="{BB962C8B-B14F-4D97-AF65-F5344CB8AC3E}">
        <p14:creationId xmlns:p14="http://schemas.microsoft.com/office/powerpoint/2010/main" val="168760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Sleep Inefficiency</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pPr marL="137160" indent="0">
              <a:buNone/>
            </a:pPr>
            <a:endParaRPr lang="en-US" dirty="0"/>
          </a:p>
          <a:p>
            <a:r>
              <a:rPr lang="en-US" b="1" dirty="0"/>
              <a:t>OSA is an important cause of impaired sleep quality. Sleep inefficiency and short sleep duration have been postulated as potential contributors to elevated </a:t>
            </a:r>
            <a:r>
              <a:rPr lang="en-US" b="1" dirty="0" smtClean="0"/>
              <a:t>BP.</a:t>
            </a:r>
          </a:p>
          <a:p>
            <a:r>
              <a:rPr lang="en-US" b="1" dirty="0" smtClean="0"/>
              <a:t>A recent </a:t>
            </a:r>
            <a:r>
              <a:rPr lang="en-US" b="1" dirty="0"/>
              <a:t>study identified chronic insomniacs with short sleep duration as being at increased risk of incident HTN, but this effect was largely explained by controlling for </a:t>
            </a:r>
            <a:r>
              <a:rPr lang="en-US" b="1" dirty="0" smtClean="0"/>
              <a:t>obesity.</a:t>
            </a:r>
          </a:p>
          <a:p>
            <a:r>
              <a:rPr lang="en-US" b="1" dirty="0" smtClean="0"/>
              <a:t>On </a:t>
            </a:r>
            <a:r>
              <a:rPr lang="en-US" b="1" dirty="0"/>
              <a:t>the contrary, several studies showed positive correlations between sleep deprivation and various adverse cardiovascular risk factors: arterial </a:t>
            </a:r>
            <a:r>
              <a:rPr lang="en-US" b="1" dirty="0" smtClean="0"/>
              <a:t>stiffness, </a:t>
            </a:r>
            <a:r>
              <a:rPr lang="en-US" b="1" dirty="0"/>
              <a:t>endothelial dysfunction, sympathetic </a:t>
            </a:r>
            <a:r>
              <a:rPr lang="en-US" b="1" dirty="0" smtClean="0"/>
              <a:t>activity, </a:t>
            </a:r>
            <a:r>
              <a:rPr lang="en-US" b="1" dirty="0" err="1"/>
              <a:t>nondipping</a:t>
            </a:r>
            <a:r>
              <a:rPr lang="en-US" b="1" dirty="0"/>
              <a:t> nocturnal BP </a:t>
            </a:r>
            <a:r>
              <a:rPr lang="en-US" b="1" dirty="0" smtClean="0"/>
              <a:t>pattern and </a:t>
            </a:r>
            <a:r>
              <a:rPr lang="en-US" b="1" dirty="0"/>
              <a:t>insulin insensitivity</a:t>
            </a:r>
            <a:r>
              <a:rPr lang="en-US" dirty="0"/>
              <a:t>.</a:t>
            </a:r>
          </a:p>
        </p:txBody>
      </p:sp>
    </p:spTree>
    <p:extLst>
      <p:ext uri="{BB962C8B-B14F-4D97-AF65-F5344CB8AC3E}">
        <p14:creationId xmlns:p14="http://schemas.microsoft.com/office/powerpoint/2010/main" val="255951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370880"/>
            <a:ext cx="6172200" cy="1143000"/>
          </a:xfrm>
        </p:spPr>
        <p:txBody>
          <a:bodyPr>
            <a:normAutofit/>
          </a:bodyPr>
          <a:lstStyle/>
          <a:p>
            <a:r>
              <a:rPr lang="en-US" dirty="0"/>
              <a:t/>
            </a:r>
            <a:br>
              <a:rPr lang="en-US" dirty="0"/>
            </a:br>
            <a:endParaRPr lang="en-US" dirty="0"/>
          </a:p>
        </p:txBody>
      </p:sp>
      <p:pic>
        <p:nvPicPr>
          <p:cNvPr id="4" name="Content Placeholder 3" descr="An external file that holds a picture, illustration, etc.&#10;Object name is nihms637324f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510" y="1582442"/>
            <a:ext cx="8875834" cy="4466666"/>
          </a:xfrm>
          <a:prstGeom prst="rect">
            <a:avLst/>
          </a:prstGeom>
          <a:noFill/>
          <a:ln>
            <a:noFill/>
          </a:ln>
        </p:spPr>
      </p:pic>
      <p:sp>
        <p:nvSpPr>
          <p:cNvPr id="5" name="Rectangle 4"/>
          <p:cNvSpPr/>
          <p:nvPr/>
        </p:nvSpPr>
        <p:spPr>
          <a:xfrm>
            <a:off x="5961896" y="6579942"/>
            <a:ext cx="2707793" cy="276999"/>
          </a:xfrm>
          <a:prstGeom prst="rect">
            <a:avLst/>
          </a:prstGeom>
        </p:spPr>
        <p:txBody>
          <a:bodyPr wrap="none">
            <a:spAutoFit/>
          </a:bodyPr>
          <a:lstStyle/>
          <a:p>
            <a:pPr algn="l" rtl="0">
              <a:defRPr/>
            </a:pPr>
            <a:r>
              <a:rPr lang="en-US" sz="1200" kern="0" dirty="0">
                <a:solidFill>
                  <a:srgbClr val="FF0000"/>
                </a:solidFill>
              </a:rPr>
              <a:t>Hypertension. 2014 Feb; 63(2): 203–209</a:t>
            </a:r>
          </a:p>
        </p:txBody>
      </p:sp>
      <p:sp>
        <p:nvSpPr>
          <p:cNvPr id="7" name="Rectangle 6"/>
          <p:cNvSpPr/>
          <p:nvPr/>
        </p:nvSpPr>
        <p:spPr>
          <a:xfrm>
            <a:off x="395732" y="117024"/>
            <a:ext cx="8274089" cy="954107"/>
          </a:xfrm>
          <a:prstGeom prst="rect">
            <a:avLst/>
          </a:prstGeom>
        </p:spPr>
        <p:txBody>
          <a:bodyPr wrap="square">
            <a:spAutoFit/>
          </a:bodyPr>
          <a:lstStyle/>
          <a:p>
            <a:pPr algn="ctr" rtl="0">
              <a:defRPr/>
            </a:pPr>
            <a:r>
              <a:rPr lang="en-US" sz="2800" b="1" kern="0" dirty="0">
                <a:latin typeface="Times New Roman"/>
                <a:ea typeface="Times New Roman"/>
              </a:rPr>
              <a:t>Prevalence of secondary causes of hypertension associated with resistant hypertension </a:t>
            </a:r>
            <a:endParaRPr lang="en-US" sz="2800" b="1" kern="0" dirty="0"/>
          </a:p>
        </p:txBody>
      </p:sp>
    </p:spTree>
    <p:extLst>
      <p:ext uri="{BB962C8B-B14F-4D97-AF65-F5344CB8AC3E}">
        <p14:creationId xmlns:p14="http://schemas.microsoft.com/office/powerpoint/2010/main" val="3553446038"/>
      </p:ext>
    </p:extLst>
  </p:cSld>
  <p:clrMapOvr>
    <a:masterClrMapping/>
  </p:clrMapOvr>
</p:sld>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مسلك بخاري">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11.xml><?xml version="1.0" encoding="utf-8"?>
<a:theme xmlns:a="http://schemas.openxmlformats.org/drawingml/2006/main" name="5_مسلك بخاري">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12.xml><?xml version="1.0" encoding="utf-8"?>
<a:theme xmlns:a="http://schemas.openxmlformats.org/drawingml/2006/main" name="6_مسلك بخاري">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13.xml><?xml version="1.0" encoding="utf-8"?>
<a:theme xmlns:a="http://schemas.openxmlformats.org/drawingml/2006/main" name="3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4.xml><?xml version="1.0" encoding="utf-8"?>
<a:theme xmlns:a="http://schemas.openxmlformats.org/drawingml/2006/main" name="5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5.xml><?xml version="1.0" encoding="utf-8"?>
<a:theme xmlns:a="http://schemas.openxmlformats.org/drawingml/2006/main" name="7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6.xml><?xml version="1.0" encoding="utf-8"?>
<a:theme xmlns:a="http://schemas.openxmlformats.org/drawingml/2006/main" name="9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7.xml><?xml version="1.0" encoding="utf-8"?>
<a:theme xmlns:a="http://schemas.openxmlformats.org/drawingml/2006/main" name="10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8.xml><?xml version="1.0" encoding="utf-8"?>
<a:theme xmlns:a="http://schemas.openxmlformats.org/drawingml/2006/main" name="1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9.xml><?xml version="1.0" encoding="utf-8"?>
<a:theme xmlns:a="http://schemas.openxmlformats.org/drawingml/2006/main" name="12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3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9.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0.xml><?xml version="1.0" encoding="utf-8"?>
<a:theme xmlns:a="http://schemas.openxmlformats.org/drawingml/2006/main" name="6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8.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9.xml><?xml version="1.0" encoding="utf-8"?>
<a:theme xmlns:a="http://schemas.openxmlformats.org/drawingml/2006/main" name="3_مسلك بخاري">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201</TotalTime>
  <Words>1551</Words>
  <Application>Microsoft Office PowerPoint</Application>
  <PresentationFormat>On-screen Show (4:3)</PresentationFormat>
  <Paragraphs>186</Paragraphs>
  <Slides>45</Slides>
  <Notes>1</Notes>
  <HiddenSlides>0</HiddenSlides>
  <MMClips>0</MMClips>
  <ScaleCrop>false</ScaleCrop>
  <HeadingPairs>
    <vt:vector size="4" baseType="variant">
      <vt:variant>
        <vt:lpstr>Theme</vt:lpstr>
      </vt:variant>
      <vt:variant>
        <vt:i4>30</vt:i4>
      </vt:variant>
      <vt:variant>
        <vt:lpstr>Slide Titles</vt:lpstr>
      </vt:variant>
      <vt:variant>
        <vt:i4>45</vt:i4>
      </vt:variant>
    </vt:vector>
  </HeadingPairs>
  <TitlesOfParts>
    <vt:vector size="75" baseType="lpstr">
      <vt:lpstr>Office Theme</vt:lpstr>
      <vt:lpstr>1_Office Theme</vt:lpstr>
      <vt:lpstr>1_Apex</vt:lpstr>
      <vt:lpstr>2_Apex</vt:lpstr>
      <vt:lpstr>3_Apex</vt:lpstr>
      <vt:lpstr>4_Apex</vt:lpstr>
      <vt:lpstr>Gallery</vt:lpstr>
      <vt:lpstr>1_Gallery</vt:lpstr>
      <vt:lpstr>3_مسلك بخاري</vt:lpstr>
      <vt:lpstr>4_مسلك بخاري</vt:lpstr>
      <vt:lpstr>5_مسلك بخاري</vt:lpstr>
      <vt:lpstr>6_مسلك بخاري</vt:lpstr>
      <vt:lpstr>3_Gallery</vt:lpstr>
      <vt:lpstr>5_Gallery</vt:lpstr>
      <vt:lpstr>7_Gallery</vt:lpstr>
      <vt:lpstr>9_Gallery</vt:lpstr>
      <vt:lpstr>10_Gallery</vt:lpstr>
      <vt:lpstr>11_Gallery</vt:lpstr>
      <vt:lpstr>12_Gallery</vt:lpstr>
      <vt:lpstr>13_Gallery</vt:lpstr>
      <vt:lpstr>2_Office Theme</vt:lpstr>
      <vt:lpstr>3_Office Theme</vt:lpstr>
      <vt:lpstr>4_Office Theme</vt:lpstr>
      <vt:lpstr>6_Office Theme</vt:lpstr>
      <vt:lpstr>9_Office Theme</vt:lpstr>
      <vt:lpstr>10_Office Theme</vt:lpstr>
      <vt:lpstr>11_Office Theme</vt:lpstr>
      <vt:lpstr>5_Apex</vt:lpstr>
      <vt:lpstr>Apex</vt:lpstr>
      <vt:lpstr>6_Apex</vt:lpstr>
      <vt:lpstr>OBSTRUCTIVE SLEEP APNEA &amp; HYPERTENSION</vt:lpstr>
      <vt:lpstr>Definition of OSA</vt:lpstr>
      <vt:lpstr>Pathophysiologic Links Between OSA and HTN</vt:lpstr>
      <vt:lpstr>PowerPoint Presentation</vt:lpstr>
      <vt:lpstr>Neural Circulatory Mechanisms</vt:lpstr>
      <vt:lpstr>Inflammatory and Cytokine-Mediated Effects of OSA</vt:lpstr>
      <vt:lpstr>Renin–Angiotensin–Aldosterone System</vt:lpstr>
      <vt:lpstr>Sleep Inefficiency </vt:lpstr>
      <vt:lpstr> </vt:lpstr>
      <vt:lpstr>PowerPoint Presentation</vt:lpstr>
      <vt:lpstr>Sign and symptoms</vt:lpstr>
      <vt:lpstr>PowerPoint Presentation</vt:lpstr>
      <vt:lpstr>PowerPoint Presentation</vt:lpstr>
      <vt:lpstr>PowerPoint Presentation</vt:lpstr>
      <vt:lpstr>PowerPoint Presentation</vt:lpstr>
      <vt:lpstr>PowerPoint Presentation</vt:lpstr>
      <vt:lpstr>PowerPoint Presentation</vt:lpstr>
      <vt:lpstr>  Cvd    &amp; other    Serious   Medical    problems</vt:lpstr>
      <vt:lpstr>Home messages</vt:lpstr>
      <vt:lpstr>Home messages</vt:lpstr>
      <vt:lpstr>       Daytime   Sleepiness</vt:lpstr>
      <vt:lpstr>Fatigue </vt:lpstr>
      <vt:lpstr>PowerPoint Presentation</vt:lpstr>
      <vt:lpstr>Dry mouth or sore throat When you wake up in the morning</vt:lpstr>
      <vt:lpstr>      Morning   Headache</vt:lpstr>
      <vt:lpstr>PowerPoint Presentation</vt:lpstr>
      <vt:lpstr>Others</vt:lpstr>
      <vt:lpstr>  Untreated OSA           Is a risk factor for  </vt:lpstr>
      <vt:lpstr>Is the diagnosis of OSA really difficult?  </vt:lpstr>
      <vt:lpstr>PowerPoint Presentation</vt:lpstr>
      <vt:lpstr>PowerPoint Presentation</vt:lpstr>
      <vt:lpstr>Challenges in the diagnosis of OSA</vt:lpstr>
      <vt:lpstr>Is the diagnosis of OSA really difficult?</vt:lpstr>
      <vt:lpstr>SCREENING </vt:lpstr>
      <vt:lpstr>Definition of OSA</vt:lpstr>
      <vt:lpstr>So the ideal device ( PSG) used for confirmation should measure all the essentials for the complete of definition </vt:lpstr>
      <vt:lpstr>Treatment modalities </vt:lpstr>
      <vt:lpstr>Prevention and Treatment of HTN With CPAP</vt:lpstr>
      <vt:lpstr>Anti hypertensive drugs</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OBSTRUCTIVE SLEEP APNEA &amp; HYPERTENSION</dc:title>
  <dc:creator>DR.Ahmed Saker</dc:creator>
  <cp:lastModifiedBy>PROFESSOR:MUHAMMED WAHEEB</cp:lastModifiedBy>
  <cp:revision>22</cp:revision>
  <dcterms:created xsi:type="dcterms:W3CDTF">2018-04-20T03:15:50Z</dcterms:created>
  <dcterms:modified xsi:type="dcterms:W3CDTF">2021-10-20T18:05:28Z</dcterms:modified>
</cp:coreProperties>
</file>