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Lst>
  <p:sldIdLst>
    <p:sldId id="256" r:id="rId2"/>
    <p:sldId id="257" r:id="rId3"/>
    <p:sldId id="261" r:id="rId4"/>
    <p:sldId id="262" r:id="rId5"/>
    <p:sldId id="264" r:id="rId6"/>
    <p:sldId id="267" r:id="rId7"/>
    <p:sldId id="268" r:id="rId8"/>
    <p:sldId id="283" r:id="rId9"/>
    <p:sldId id="271" r:id="rId10"/>
    <p:sldId id="265" r:id="rId11"/>
    <p:sldId id="274" r:id="rId12"/>
    <p:sldId id="275" r:id="rId13"/>
    <p:sldId id="276" r:id="rId14"/>
    <p:sldId id="277" r:id="rId15"/>
    <p:sldId id="284" r:id="rId16"/>
    <p:sldId id="285" r:id="rId17"/>
    <p:sldId id="280" r:id="rId18"/>
    <p:sldId id="281" r:id="rId19"/>
    <p:sldId id="282" r:id="rId20"/>
    <p:sldId id="263" r:id="rId21"/>
    <p:sldId id="286" r:id="rId22"/>
  </p:sldIdLst>
  <p:sldSz cx="9906000" cy="6858000" type="A4"/>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9ADA4"/>
    <a:srgbClr val="8E6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ar-IQ"/>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F612086-7B7B-4A68-956D-AB443FA91011}" type="datetimeFigureOut">
              <a:rPr lang="ar-IQ" smtClean="0"/>
              <a:t>19/11/1447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266268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612086-7B7B-4A68-956D-AB443FA91011}" type="datetimeFigureOut">
              <a:rPr lang="ar-IQ" smtClean="0"/>
              <a:t>19/11/1447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34666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612086-7B7B-4A68-956D-AB443FA91011}" type="datetimeFigureOut">
              <a:rPr lang="ar-IQ" smtClean="0"/>
              <a:t>19/11/1447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17570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612086-7B7B-4A68-956D-AB443FA91011}" type="datetimeFigureOut">
              <a:rPr lang="ar-IQ" smtClean="0"/>
              <a:t>19/11/1447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349504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ar-IQ"/>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12086-7B7B-4A68-956D-AB443FA91011}" type="datetimeFigureOut">
              <a:rPr lang="ar-IQ" smtClean="0"/>
              <a:t>19/11/1447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374443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F612086-7B7B-4A68-956D-AB443FA91011}" type="datetimeFigureOut">
              <a:rPr lang="ar-IQ" smtClean="0"/>
              <a:t>19/11/1447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182215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F612086-7B7B-4A68-956D-AB443FA91011}" type="datetimeFigureOut">
              <a:rPr lang="ar-IQ" smtClean="0"/>
              <a:t>19/11/1447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78322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F612086-7B7B-4A68-956D-AB443FA91011}" type="datetimeFigureOut">
              <a:rPr lang="ar-IQ" smtClean="0"/>
              <a:t>19/11/1447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399895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2086-7B7B-4A68-956D-AB443FA91011}" type="datetimeFigureOut">
              <a:rPr lang="ar-IQ" smtClean="0"/>
              <a:t>19/11/1447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137825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ar-IQ"/>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12086-7B7B-4A68-956D-AB443FA91011}" type="datetimeFigureOut">
              <a:rPr lang="ar-IQ" smtClean="0"/>
              <a:t>19/11/1447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190356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ar-IQ"/>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12086-7B7B-4A68-956D-AB443FA91011}" type="datetimeFigureOut">
              <a:rPr lang="ar-IQ" smtClean="0"/>
              <a:t>19/11/1447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BD7FDDC-05CB-4220-ACAA-AB53B422D3B8}" type="slidenum">
              <a:rPr lang="ar-IQ" smtClean="0"/>
              <a:t>‹#›</a:t>
            </a:fld>
            <a:endParaRPr lang="ar-IQ"/>
          </a:p>
        </p:txBody>
      </p:sp>
    </p:spTree>
    <p:extLst>
      <p:ext uri="{BB962C8B-B14F-4D97-AF65-F5344CB8AC3E}">
        <p14:creationId xmlns:p14="http://schemas.microsoft.com/office/powerpoint/2010/main" val="175403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996113" y="6356351"/>
            <a:ext cx="2228850" cy="365125"/>
          </a:xfrm>
          <a:prstGeom prst="rect">
            <a:avLst/>
          </a:prstGeom>
        </p:spPr>
        <p:txBody>
          <a:bodyPr vert="horz" lIns="91440" tIns="45720" rIns="91440" bIns="45720" rtlCol="1" anchor="ctr"/>
          <a:lstStyle>
            <a:lvl1pPr algn="r">
              <a:defRPr sz="975">
                <a:solidFill>
                  <a:schemeClr val="tx1">
                    <a:tint val="75000"/>
                  </a:schemeClr>
                </a:solidFill>
              </a:defRPr>
            </a:lvl1pPr>
          </a:lstStyle>
          <a:p>
            <a:fld id="{0F612086-7B7B-4A68-956D-AB443FA91011}" type="datetimeFigureOut">
              <a:rPr lang="ar-IQ" smtClean="0"/>
              <a:t>19/11/1447</a:t>
            </a:fld>
            <a:endParaRPr lang="ar-IQ"/>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1" anchor="ctr"/>
          <a:lstStyle>
            <a:lvl1pPr algn="ctr">
              <a:defRPr sz="975">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81038" y="6356351"/>
            <a:ext cx="2228850" cy="365125"/>
          </a:xfrm>
          <a:prstGeom prst="rect">
            <a:avLst/>
          </a:prstGeom>
        </p:spPr>
        <p:txBody>
          <a:bodyPr vert="horz" lIns="91440" tIns="45720" rIns="91440" bIns="45720" rtlCol="1" anchor="ctr"/>
          <a:lstStyle>
            <a:lvl1pPr algn="l">
              <a:defRPr sz="975">
                <a:solidFill>
                  <a:schemeClr val="tx1">
                    <a:tint val="75000"/>
                  </a:schemeClr>
                </a:solidFill>
              </a:defRPr>
            </a:lvl1pPr>
          </a:lstStyle>
          <a:p>
            <a:fld id="{7BD7FDDC-05CB-4220-ACAA-AB53B422D3B8}" type="slidenum">
              <a:rPr lang="ar-IQ" smtClean="0"/>
              <a:t>‹#›</a:t>
            </a:fld>
            <a:endParaRPr lang="ar-IQ"/>
          </a:p>
        </p:txBody>
      </p:sp>
    </p:spTree>
    <p:extLst>
      <p:ext uri="{BB962C8B-B14F-4D97-AF65-F5344CB8AC3E}">
        <p14:creationId xmlns:p14="http://schemas.microsoft.com/office/powerpoint/2010/main" val="109655167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r" defTabSz="742950" rtl="1"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r" defTabSz="742950" rtl="1" eaLnBrk="1" latinLnBrk="0" hangingPunct="1">
        <a:lnSpc>
          <a:spcPct val="90000"/>
        </a:lnSpc>
        <a:spcBef>
          <a:spcPts val="813"/>
        </a:spcBef>
        <a:buFont typeface="Arial" pitchFamily="2" charset="0"/>
        <a:buChar char="•"/>
        <a:defRPr sz="2275" kern="1200">
          <a:solidFill>
            <a:schemeClr val="tx1"/>
          </a:solidFill>
          <a:latin typeface="+mn-lt"/>
          <a:ea typeface="+mn-ea"/>
          <a:cs typeface="+mn-cs"/>
        </a:defRPr>
      </a:lvl1pPr>
      <a:lvl2pPr marL="557213" indent="-185738" algn="r" defTabSz="742950" rtl="1" eaLnBrk="1" latinLnBrk="0" hangingPunct="1">
        <a:lnSpc>
          <a:spcPct val="90000"/>
        </a:lnSpc>
        <a:spcBef>
          <a:spcPts val="406"/>
        </a:spcBef>
        <a:buFont typeface="Arial" pitchFamily="2" charset="0"/>
        <a:buChar char="•"/>
        <a:defRPr sz="1950" kern="1200">
          <a:solidFill>
            <a:schemeClr val="tx1"/>
          </a:solidFill>
          <a:latin typeface="+mn-lt"/>
          <a:ea typeface="+mn-ea"/>
          <a:cs typeface="+mn-cs"/>
        </a:defRPr>
      </a:lvl2pPr>
      <a:lvl3pPr marL="928688" indent="-185738" algn="r" defTabSz="742950" rtl="1" eaLnBrk="1" latinLnBrk="0" hangingPunct="1">
        <a:lnSpc>
          <a:spcPct val="90000"/>
        </a:lnSpc>
        <a:spcBef>
          <a:spcPts val="406"/>
        </a:spcBef>
        <a:buFont typeface="Arial" pitchFamily="2" charset="0"/>
        <a:buChar char="•"/>
        <a:defRPr sz="1625" kern="1200">
          <a:solidFill>
            <a:schemeClr val="tx1"/>
          </a:solidFill>
          <a:latin typeface="+mn-lt"/>
          <a:ea typeface="+mn-ea"/>
          <a:cs typeface="+mn-cs"/>
        </a:defRPr>
      </a:lvl3pPr>
      <a:lvl4pPr marL="1300163"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4pPr>
      <a:lvl5pPr marL="1671638"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5pPr>
      <a:lvl6pPr marL="2043113"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6pPr>
      <a:lvl7pPr marL="2414588"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7pPr>
      <a:lvl8pPr marL="2786063"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8pPr>
      <a:lvl9pPr marL="3157538" indent="-185738" algn="r" defTabSz="742950" rtl="1" eaLnBrk="1" latinLnBrk="0" hangingPunct="1">
        <a:lnSpc>
          <a:spcPct val="90000"/>
        </a:lnSpc>
        <a:spcBef>
          <a:spcPts val="406"/>
        </a:spcBef>
        <a:buFont typeface="Arial" pitchFamily="2" charset="0"/>
        <a:buChar char="•"/>
        <a:defRPr sz="1463" kern="1200">
          <a:solidFill>
            <a:schemeClr val="tx1"/>
          </a:solidFill>
          <a:latin typeface="+mn-lt"/>
          <a:ea typeface="+mn-ea"/>
          <a:cs typeface="+mn-cs"/>
        </a:defRPr>
      </a:lvl9pPr>
    </p:bodyStyle>
    <p:otherStyle>
      <a:defPPr>
        <a:defRPr lang="ar-IQ"/>
      </a:defPPr>
      <a:lvl1pPr marL="0" algn="r" defTabSz="742950" rtl="1" eaLnBrk="1" latinLnBrk="0" hangingPunct="1">
        <a:defRPr sz="1463" kern="1200">
          <a:solidFill>
            <a:schemeClr val="tx1"/>
          </a:solidFill>
          <a:latin typeface="+mn-lt"/>
          <a:ea typeface="+mn-ea"/>
          <a:cs typeface="+mn-cs"/>
        </a:defRPr>
      </a:lvl1pPr>
      <a:lvl2pPr marL="371475" algn="r" defTabSz="742950" rtl="1" eaLnBrk="1" latinLnBrk="0" hangingPunct="1">
        <a:defRPr sz="1463" kern="1200">
          <a:solidFill>
            <a:schemeClr val="tx1"/>
          </a:solidFill>
          <a:latin typeface="+mn-lt"/>
          <a:ea typeface="+mn-ea"/>
          <a:cs typeface="+mn-cs"/>
        </a:defRPr>
      </a:lvl2pPr>
      <a:lvl3pPr marL="742950" algn="r" defTabSz="742950" rtl="1" eaLnBrk="1" latinLnBrk="0" hangingPunct="1">
        <a:defRPr sz="1463" kern="1200">
          <a:solidFill>
            <a:schemeClr val="tx1"/>
          </a:solidFill>
          <a:latin typeface="+mn-lt"/>
          <a:ea typeface="+mn-ea"/>
          <a:cs typeface="+mn-cs"/>
        </a:defRPr>
      </a:lvl3pPr>
      <a:lvl4pPr marL="1114425" algn="r" defTabSz="742950" rtl="1" eaLnBrk="1" latinLnBrk="0" hangingPunct="1">
        <a:defRPr sz="1463" kern="1200">
          <a:solidFill>
            <a:schemeClr val="tx1"/>
          </a:solidFill>
          <a:latin typeface="+mn-lt"/>
          <a:ea typeface="+mn-ea"/>
          <a:cs typeface="+mn-cs"/>
        </a:defRPr>
      </a:lvl4pPr>
      <a:lvl5pPr marL="1485900" algn="r" defTabSz="742950" rtl="1" eaLnBrk="1" latinLnBrk="0" hangingPunct="1">
        <a:defRPr sz="1463" kern="1200">
          <a:solidFill>
            <a:schemeClr val="tx1"/>
          </a:solidFill>
          <a:latin typeface="+mn-lt"/>
          <a:ea typeface="+mn-ea"/>
          <a:cs typeface="+mn-cs"/>
        </a:defRPr>
      </a:lvl5pPr>
      <a:lvl6pPr marL="1857375" algn="r" defTabSz="742950" rtl="1" eaLnBrk="1" latinLnBrk="0" hangingPunct="1">
        <a:defRPr sz="1463" kern="1200">
          <a:solidFill>
            <a:schemeClr val="tx1"/>
          </a:solidFill>
          <a:latin typeface="+mn-lt"/>
          <a:ea typeface="+mn-ea"/>
          <a:cs typeface="+mn-cs"/>
        </a:defRPr>
      </a:lvl6pPr>
      <a:lvl7pPr marL="2228850" algn="r" defTabSz="742950" rtl="1" eaLnBrk="1" latinLnBrk="0" hangingPunct="1">
        <a:defRPr sz="1463" kern="1200">
          <a:solidFill>
            <a:schemeClr val="tx1"/>
          </a:solidFill>
          <a:latin typeface="+mn-lt"/>
          <a:ea typeface="+mn-ea"/>
          <a:cs typeface="+mn-cs"/>
        </a:defRPr>
      </a:lvl7pPr>
      <a:lvl8pPr marL="2600325" algn="r" defTabSz="742950" rtl="1" eaLnBrk="1" latinLnBrk="0" hangingPunct="1">
        <a:defRPr sz="1463" kern="1200">
          <a:solidFill>
            <a:schemeClr val="tx1"/>
          </a:solidFill>
          <a:latin typeface="+mn-lt"/>
          <a:ea typeface="+mn-ea"/>
          <a:cs typeface="+mn-cs"/>
        </a:defRPr>
      </a:lvl8pPr>
      <a:lvl9pPr marL="2971800" algn="r" defTabSz="742950" rtl="1"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WhatsApp%20Video%202026-05-01%20at%207.36.04%20PM.mp4"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9906000" cy="6858000"/>
          </a:xfrm>
          <a:prstGeom prst="rect">
            <a:avLst/>
          </a:prstGeom>
          <a:ln>
            <a:noFill/>
          </a:ln>
          <a:effectLst>
            <a:softEdge rad="112500"/>
          </a:effectLst>
        </p:spPr>
      </p:pic>
      <p:sp>
        <p:nvSpPr>
          <p:cNvPr id="8" name="Rectangle 7"/>
          <p:cNvSpPr/>
          <p:nvPr/>
        </p:nvSpPr>
        <p:spPr>
          <a:xfrm>
            <a:off x="6259132" y="391564"/>
            <a:ext cx="3435400" cy="4239622"/>
          </a:xfrm>
          <a:prstGeom prst="rect">
            <a:avLst/>
          </a:prstGeom>
          <a:noFill/>
        </p:spPr>
        <p:txBody>
          <a:bodyPr wrap="square" lIns="91440" tIns="45720" rIns="91440" bIns="45720">
            <a:spAutoFit/>
          </a:bodyPr>
          <a:lstStyle/>
          <a:p>
            <a:pPr algn="ctr">
              <a:lnSpc>
                <a:spcPct val="250000"/>
              </a:lnSpc>
            </a:pPr>
            <a:r>
              <a:rPr lang="ar-IQ" sz="2800" dirty="0" smtClean="0">
                <a:ln w="0"/>
                <a:solidFill>
                  <a:schemeClr val="bg1"/>
                </a:solidFill>
                <a:effectLst>
                  <a:outerShdw blurRad="38100" dist="19050" dir="2700000" algn="tl" rotWithShape="0">
                    <a:schemeClr val="dk1">
                      <a:alpha val="40000"/>
                    </a:schemeClr>
                  </a:outerShdw>
                </a:effectLst>
                <a:cs typeface="ACS  Akeek Extra Bold" pitchFamily="2" charset="-78"/>
              </a:rPr>
              <a:t>هرمونات</a:t>
            </a:r>
          </a:p>
          <a:p>
            <a:pPr algn="ctr">
              <a:lnSpc>
                <a:spcPct val="250000"/>
              </a:lnSpc>
            </a:pPr>
            <a:r>
              <a:rPr lang="ar-IQ" sz="2800" cap="none" spc="0" dirty="0" smtClean="0">
                <a:ln w="0"/>
                <a:solidFill>
                  <a:schemeClr val="bg1"/>
                </a:solidFill>
                <a:effectLst>
                  <a:outerShdw blurRad="38100" dist="19050" dir="2700000" algn="tl" rotWithShape="0">
                    <a:schemeClr val="dk1">
                      <a:alpha val="40000"/>
                    </a:schemeClr>
                  </a:outerShdw>
                </a:effectLst>
                <a:cs typeface="ACS  Akeek Extra Bold" pitchFamily="2" charset="-78"/>
              </a:rPr>
              <a:t>السعادة ودورها </a:t>
            </a:r>
          </a:p>
          <a:p>
            <a:pPr algn="ctr">
              <a:lnSpc>
                <a:spcPct val="250000"/>
              </a:lnSpc>
            </a:pPr>
            <a:r>
              <a:rPr lang="ar-IQ" sz="2800" dirty="0" smtClean="0">
                <a:ln w="0"/>
                <a:solidFill>
                  <a:schemeClr val="bg1"/>
                </a:solidFill>
                <a:effectLst>
                  <a:outerShdw blurRad="38100" dist="19050" dir="2700000" algn="tl" rotWithShape="0">
                    <a:schemeClr val="dk1">
                      <a:alpha val="40000"/>
                    </a:schemeClr>
                  </a:outerShdw>
                </a:effectLst>
                <a:cs typeface="ACS  Akeek Extra Bold" pitchFamily="2" charset="-78"/>
              </a:rPr>
              <a:t>في الرياضة</a:t>
            </a:r>
            <a:endParaRPr lang="en-US" sz="2800" cap="none" spc="0" dirty="0">
              <a:ln w="0"/>
              <a:solidFill>
                <a:schemeClr val="bg1"/>
              </a:solidFill>
              <a:effectLst>
                <a:outerShdw blurRad="38100" dist="19050" dir="2700000" algn="tl" rotWithShape="0">
                  <a:schemeClr val="dk1">
                    <a:alpha val="40000"/>
                  </a:schemeClr>
                </a:outerShdw>
              </a:effectLst>
              <a:cs typeface="ACS  Akeek Extra Bold" pitchFamily="2" charset="-78"/>
            </a:endParaRPr>
          </a:p>
        </p:txBody>
      </p:sp>
      <p:sp>
        <p:nvSpPr>
          <p:cNvPr id="2" name="TextBox 1"/>
          <p:cNvSpPr txBox="1"/>
          <p:nvPr/>
        </p:nvSpPr>
        <p:spPr>
          <a:xfrm>
            <a:off x="6426558" y="5550799"/>
            <a:ext cx="2807594" cy="888705"/>
          </a:xfrm>
          <a:prstGeom prst="rect">
            <a:avLst/>
          </a:prstGeom>
          <a:noFill/>
        </p:spPr>
        <p:txBody>
          <a:bodyPr wrap="square" rtlCol="1">
            <a:spAutoFit/>
          </a:bodyPr>
          <a:lstStyle/>
          <a:p>
            <a:pPr>
              <a:lnSpc>
                <a:spcPts val="3000"/>
              </a:lnSpc>
            </a:pPr>
            <a:r>
              <a:rPr lang="ar-IQ" sz="3200" b="1" dirty="0" smtClean="0">
                <a:solidFill>
                  <a:srgbClr val="C00000"/>
                </a:solidFill>
                <a:latin typeface="Adobe Arabic" panose="02040503050201020203" pitchFamily="18" charset="-78"/>
                <a:cs typeface="Adobe Arabic" panose="02040503050201020203" pitchFamily="18" charset="-78"/>
              </a:rPr>
              <a:t>د. عدي جميل شهاب</a:t>
            </a:r>
          </a:p>
          <a:p>
            <a:pPr>
              <a:lnSpc>
                <a:spcPts val="3000"/>
              </a:lnSpc>
            </a:pPr>
            <a:r>
              <a:rPr lang="ar-IQ" sz="3200" b="1" dirty="0" smtClean="0">
                <a:solidFill>
                  <a:srgbClr val="C00000"/>
                </a:solidFill>
                <a:latin typeface="Adobe Arabic" panose="02040503050201020203" pitchFamily="18" charset="-78"/>
                <a:cs typeface="Adobe Arabic" panose="02040503050201020203" pitchFamily="18" charset="-78"/>
              </a:rPr>
              <a:t>د. محمد السعدي</a:t>
            </a:r>
            <a:endParaRPr lang="ar-IQ" sz="3200" b="1" dirty="0">
              <a:solidFill>
                <a:srgbClr val="C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6484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1668" y="122753"/>
            <a:ext cx="9646276" cy="6600019"/>
          </a:xfrm>
          <a:prstGeom prst="rect">
            <a:avLst/>
          </a:prstGeom>
          <a:ln>
            <a:noFill/>
          </a:ln>
          <a:effectLst>
            <a:softEdge rad="112500"/>
          </a:effectLst>
        </p:spPr>
      </p:pic>
      <p:sp>
        <p:nvSpPr>
          <p:cNvPr id="7" name="TextBox 6"/>
          <p:cNvSpPr txBox="1"/>
          <p:nvPr/>
        </p:nvSpPr>
        <p:spPr>
          <a:xfrm>
            <a:off x="270455" y="370356"/>
            <a:ext cx="3271235" cy="6124754"/>
          </a:xfrm>
          <a:prstGeom prst="rect">
            <a:avLst/>
          </a:prstGeom>
          <a:noFill/>
        </p:spPr>
        <p:txBody>
          <a:bodyPr wrap="square" rtlCol="1">
            <a:spAutoFit/>
          </a:bodyPr>
          <a:lstStyle/>
          <a:p>
            <a:pPr lvl="0"/>
            <a:r>
              <a:rPr lang="ar-SA" sz="28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1- الأعراض </a:t>
            </a:r>
            <a:r>
              <a:rPr lang="ar-SA"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النفسية والعقلية</a:t>
            </a:r>
            <a:endParaRPr lang="en-US"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الاكتئاب والقلق</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تقلبات المزاج</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فقدان الثقة بالنفس</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الأفكار </a:t>
            </a:r>
            <a:r>
              <a:rPr lang="ar-SA" sz="2800" dirty="0" smtClean="0">
                <a:latin typeface="Adobe Arabic" panose="02040503050201020203" pitchFamily="18" charset="-78"/>
                <a:cs typeface="Adobe Arabic" panose="02040503050201020203" pitchFamily="18" charset="-78"/>
              </a:rPr>
              <a:t>الوسواسية</a:t>
            </a:r>
            <a:r>
              <a:rPr lang="en-US" sz="2800" dirty="0">
                <a:latin typeface="Adobe Arabic" panose="02040503050201020203" pitchFamily="18" charset="-78"/>
                <a:cs typeface="Adobe Arabic" panose="02040503050201020203" pitchFamily="18" charset="-78"/>
              </a:rPr>
              <a:t> </a:t>
            </a:r>
          </a:p>
          <a:p>
            <a:pPr lvl="0"/>
            <a:r>
              <a:rPr lang="ar-SA" sz="28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2- الأعراض </a:t>
            </a:r>
            <a:r>
              <a:rPr lang="ar-SA"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الجسدية والسلوكية</a:t>
            </a:r>
            <a:endParaRPr lang="en-US"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اضطرابات النوم</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تغيرات الشهية</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smtClean="0">
                <a:latin typeface="Adobe Arabic" panose="02040503050201020203" pitchFamily="18" charset="-78"/>
                <a:cs typeface="Adobe Arabic" panose="02040503050201020203" pitchFamily="18" charset="-78"/>
              </a:rPr>
              <a:t>الصداع</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مشكلات هضمية</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الخمول البدني</a:t>
            </a:r>
            <a:endParaRPr lang="en-US" sz="2800" dirty="0">
              <a:latin typeface="Adobe Arabic" panose="02040503050201020203" pitchFamily="18" charset="-78"/>
              <a:cs typeface="Adobe Arabic" panose="02040503050201020203" pitchFamily="18" charset="-78"/>
            </a:endParaRPr>
          </a:p>
          <a:p>
            <a:pPr lvl="0"/>
            <a:r>
              <a:rPr lang="ar-SA" sz="28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3- الأعراض </a:t>
            </a:r>
            <a:r>
              <a:rPr lang="ar-SA"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الاجتماعية والوظيفية</a:t>
            </a:r>
            <a:endParaRPr lang="en-US"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الانسحاب الاجتماعي</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a:latin typeface="Adobe Arabic" panose="02040503050201020203" pitchFamily="18" charset="-78"/>
                <a:cs typeface="Adobe Arabic" panose="02040503050201020203" pitchFamily="18" charset="-78"/>
              </a:rPr>
              <a:t>تأثر القدرة </a:t>
            </a:r>
            <a:r>
              <a:rPr lang="ar-SA" sz="2800" dirty="0" smtClean="0">
                <a:latin typeface="Adobe Arabic" panose="02040503050201020203" pitchFamily="18" charset="-78"/>
                <a:cs typeface="Adobe Arabic" panose="02040503050201020203" pitchFamily="18" charset="-78"/>
              </a:rPr>
              <a:t>الجنسية</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9949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3" y="2305315"/>
            <a:ext cx="5512159" cy="3825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455313" y="463639"/>
            <a:ext cx="8152326" cy="5940088"/>
          </a:xfrm>
          <a:prstGeom prst="rect">
            <a:avLst/>
          </a:prstGeom>
          <a:noFill/>
        </p:spPr>
        <p:txBody>
          <a:bodyPr wrap="square" rtlCol="1">
            <a:spAutoFit/>
          </a:bodyPr>
          <a:lstStyle/>
          <a:p>
            <a:pPr>
              <a:lnSpc>
                <a:spcPct val="150000"/>
              </a:lnSpc>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الرسم البياني الاستدلالي لمستويات الهرمون أثناء الجهد البدني</a:t>
            </a:r>
            <a:endPar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nSpc>
                <a:spcPct val="150000"/>
              </a:lnSpc>
            </a:pPr>
            <a:r>
              <a:rPr lang="ar-SA" sz="3200" dirty="0" smtClean="0">
                <a:latin typeface="Adobe Arabic" panose="02040503050201020203" pitchFamily="18" charset="-78"/>
                <a:cs typeface="Adobe Arabic" panose="02040503050201020203" pitchFamily="18" charset="-78"/>
              </a:rPr>
              <a:t>يؤدي </a:t>
            </a:r>
            <a:r>
              <a:rPr lang="ar-SA" sz="3200" dirty="0">
                <a:latin typeface="Adobe Arabic" panose="02040503050201020203" pitchFamily="18" charset="-78"/>
                <a:cs typeface="Adobe Arabic" panose="02040503050201020203" pitchFamily="18" charset="-78"/>
              </a:rPr>
              <a:t>المجهود البدني إلى إحداث تغييرات كيميائية فورية وطويلة الأمد في الدماغ، حيث يتم إفراز مجموعة </a:t>
            </a:r>
            <a:endParaRPr lang="ar-SA" sz="3200" dirty="0" smtClean="0">
              <a:latin typeface="Adobe Arabic" panose="02040503050201020203" pitchFamily="18" charset="-78"/>
              <a:cs typeface="Adobe Arabic" panose="02040503050201020203" pitchFamily="18" charset="-78"/>
            </a:endParaRPr>
          </a:p>
          <a:p>
            <a:pPr>
              <a:lnSpc>
                <a:spcPct val="150000"/>
              </a:lnSpc>
            </a:pPr>
            <a:r>
              <a:rPr lang="ar-SA" sz="3200" dirty="0" smtClean="0">
                <a:latin typeface="Adobe Arabic" panose="02040503050201020203" pitchFamily="18" charset="-78"/>
                <a:cs typeface="Adobe Arabic" panose="02040503050201020203" pitchFamily="18" charset="-78"/>
              </a:rPr>
              <a:t>من </a:t>
            </a:r>
            <a:r>
              <a:rPr lang="ar-SA" sz="3200" dirty="0">
                <a:latin typeface="Adobe Arabic" panose="02040503050201020203" pitchFamily="18" charset="-78"/>
                <a:cs typeface="Adobe Arabic" panose="02040503050201020203" pitchFamily="18" charset="-78"/>
              </a:rPr>
              <a:t>النواقل العصبية المعروفة </a:t>
            </a:r>
            <a:endParaRPr lang="ar-SA" sz="3200" dirty="0" smtClean="0">
              <a:latin typeface="Adobe Arabic" panose="02040503050201020203" pitchFamily="18" charset="-78"/>
              <a:cs typeface="Adobe Arabic" panose="02040503050201020203" pitchFamily="18" charset="-78"/>
            </a:endParaRPr>
          </a:p>
          <a:p>
            <a:pPr>
              <a:lnSpc>
                <a:spcPct val="150000"/>
              </a:lnSpc>
            </a:pPr>
            <a:r>
              <a:rPr lang="ar-SA" sz="3200" dirty="0" smtClean="0">
                <a:latin typeface="Adobe Arabic" panose="02040503050201020203" pitchFamily="18" charset="-78"/>
                <a:cs typeface="Adobe Arabic" panose="02040503050201020203" pitchFamily="18" charset="-78"/>
              </a:rPr>
              <a:t>بـ </a:t>
            </a:r>
            <a:r>
              <a:rPr lang="ar-SA" sz="3200" dirty="0">
                <a:latin typeface="Adobe Arabic" panose="02040503050201020203" pitchFamily="18" charset="-78"/>
                <a:cs typeface="Adobe Arabic" panose="02040503050201020203" pitchFamily="18" charset="-78"/>
              </a:rPr>
              <a:t>"هرمونات السعادة". </a:t>
            </a:r>
            <a:r>
              <a:rPr lang="ar-SA" sz="3200" dirty="0" smtClean="0">
                <a:latin typeface="Adobe Arabic" panose="02040503050201020203" pitchFamily="18" charset="-78"/>
                <a:cs typeface="Adobe Arabic" panose="02040503050201020203" pitchFamily="18" charset="-78"/>
              </a:rPr>
              <a:t>يوضح</a:t>
            </a:r>
          </a:p>
          <a:p>
            <a:pPr>
              <a:lnSpc>
                <a:spcPct val="150000"/>
              </a:lnSpc>
            </a:pPr>
            <a:r>
              <a:rPr lang="ar-SA" sz="3200" dirty="0" smtClean="0">
                <a:latin typeface="Adobe Arabic" panose="02040503050201020203" pitchFamily="18" charset="-78"/>
                <a:cs typeface="Adobe Arabic" panose="02040503050201020203" pitchFamily="18" charset="-78"/>
              </a:rPr>
              <a:t> </a:t>
            </a:r>
            <a:r>
              <a:rPr lang="ar-SA" sz="3200" dirty="0">
                <a:latin typeface="Adobe Arabic" panose="02040503050201020203" pitchFamily="18" charset="-78"/>
                <a:cs typeface="Adobe Arabic" panose="02040503050201020203" pitchFamily="18" charset="-78"/>
              </a:rPr>
              <a:t>المخطط البياني أدناه الارتفاع </a:t>
            </a:r>
            <a:endParaRPr lang="ar-SA" sz="3200" dirty="0" smtClean="0">
              <a:latin typeface="Adobe Arabic" panose="02040503050201020203" pitchFamily="18" charset="-78"/>
              <a:cs typeface="Adobe Arabic" panose="02040503050201020203" pitchFamily="18" charset="-78"/>
            </a:endParaRPr>
          </a:p>
          <a:p>
            <a:pPr>
              <a:lnSpc>
                <a:spcPct val="150000"/>
              </a:lnSpc>
            </a:pPr>
            <a:r>
              <a:rPr lang="ar-SA" sz="3200" dirty="0" smtClean="0">
                <a:latin typeface="Adobe Arabic" panose="02040503050201020203" pitchFamily="18" charset="-78"/>
                <a:cs typeface="Adobe Arabic" panose="02040503050201020203" pitchFamily="18" charset="-78"/>
              </a:rPr>
              <a:t>التقريبي </a:t>
            </a:r>
            <a:r>
              <a:rPr lang="ar-SA" sz="3200" dirty="0">
                <a:latin typeface="Adobe Arabic" panose="02040503050201020203" pitchFamily="18" charset="-78"/>
                <a:cs typeface="Adobe Arabic" panose="02040503050201020203" pitchFamily="18" charset="-78"/>
              </a:rPr>
              <a:t>لهذه الهرمونات </a:t>
            </a:r>
            <a:r>
              <a:rPr lang="ar-SA" sz="3200" dirty="0" smtClean="0">
                <a:latin typeface="Adobe Arabic" panose="02040503050201020203" pitchFamily="18" charset="-78"/>
                <a:cs typeface="Adobe Arabic" panose="02040503050201020203" pitchFamily="18" charset="-78"/>
              </a:rPr>
              <a:t>خلال</a:t>
            </a:r>
          </a:p>
          <a:p>
            <a:pPr>
              <a:lnSpc>
                <a:spcPct val="150000"/>
              </a:lnSpc>
            </a:pPr>
            <a:r>
              <a:rPr lang="ar-SA" sz="3200" dirty="0" smtClean="0">
                <a:latin typeface="Adobe Arabic" panose="02040503050201020203" pitchFamily="18" charset="-78"/>
                <a:cs typeface="Adobe Arabic" panose="02040503050201020203" pitchFamily="18" charset="-78"/>
              </a:rPr>
              <a:t> </a:t>
            </a:r>
            <a:r>
              <a:rPr lang="ar-SA" sz="3200" dirty="0">
                <a:latin typeface="Adobe Arabic" panose="02040503050201020203" pitchFamily="18" charset="-78"/>
                <a:cs typeface="Adobe Arabic" panose="02040503050201020203" pitchFamily="18" charset="-78"/>
              </a:rPr>
              <a:t>ساعة من النشاط </a:t>
            </a:r>
            <a:r>
              <a:rPr lang="ar-SA" sz="3200" dirty="0" smtClean="0">
                <a:latin typeface="Adobe Arabic" panose="02040503050201020203" pitchFamily="18" charset="-78"/>
                <a:cs typeface="Adobe Arabic" panose="02040503050201020203" pitchFamily="18" charset="-78"/>
              </a:rPr>
              <a:t>البدني</a:t>
            </a:r>
            <a:endParaRPr lang="en-US" sz="3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0357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image"/>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p:spPr>
      </p:pic>
    </p:spTree>
    <p:extLst>
      <p:ext uri="{BB962C8B-B14F-4D97-AF65-F5344CB8AC3E}">
        <p14:creationId xmlns:p14="http://schemas.microsoft.com/office/powerpoint/2010/main" val="274122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5999" cy="6857999"/>
          </a:xfrm>
          <a:prstGeom prst="rect">
            <a:avLst/>
          </a:prstGeom>
        </p:spPr>
      </p:pic>
      <p:sp>
        <p:nvSpPr>
          <p:cNvPr id="5" name="TextBox 4"/>
          <p:cNvSpPr txBox="1"/>
          <p:nvPr/>
        </p:nvSpPr>
        <p:spPr>
          <a:xfrm>
            <a:off x="4018207" y="321972"/>
            <a:ext cx="5666704" cy="6124754"/>
          </a:xfrm>
          <a:prstGeom prst="rect">
            <a:avLst/>
          </a:prstGeom>
          <a:solidFill>
            <a:schemeClr val="bg1">
              <a:alpha val="46000"/>
            </a:schemeClr>
          </a:solidFill>
        </p:spPr>
        <p:txBody>
          <a:bodyPr wrap="square" rtlCol="1">
            <a:spAutoFit/>
          </a:bodyPr>
          <a:lstStyle/>
          <a:p>
            <a:r>
              <a:rPr lang="ar-SA"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تحليل ارتفاع الهرمونات أثناء التمرين</a:t>
            </a:r>
            <a:r>
              <a:rPr lang="en-US"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marL="457200" indent="-457200">
              <a:buFont typeface="Arial" pitchFamily="2" charset="0"/>
              <a:buChar char="•"/>
            </a:pPr>
            <a:r>
              <a:rPr lang="ar-SA" sz="2800" dirty="0">
                <a:latin typeface="Adobe Arabic" panose="02040503050201020203" pitchFamily="18" charset="-78"/>
                <a:cs typeface="Adobe Arabic" panose="02040503050201020203" pitchFamily="18" charset="-78"/>
              </a:rPr>
              <a:t>الدوبامين</a:t>
            </a:r>
            <a:r>
              <a:rPr lang="en-US" sz="2800" dirty="0">
                <a:latin typeface="Adobe Arabic" panose="02040503050201020203" pitchFamily="18" charset="-78"/>
                <a:cs typeface="Adobe Arabic" panose="02040503050201020203" pitchFamily="18" charset="-78"/>
              </a:rPr>
              <a:t> (Dopamine): </a:t>
            </a:r>
            <a:r>
              <a:rPr lang="ar-SA" sz="2800" dirty="0">
                <a:latin typeface="Adobe Arabic" panose="02040503050201020203" pitchFamily="18" charset="-78"/>
                <a:cs typeface="Adobe Arabic" panose="02040503050201020203" pitchFamily="18" charset="-78"/>
              </a:rPr>
              <a:t>يرتبط بنظام المكافأة والتحفيز. يرتفع بسرعة مع بداية النشاط البدني والشعور بالإنجاز، مما يحسن التركيز واليقظة</a:t>
            </a:r>
            <a:r>
              <a:rPr lang="en-US" sz="2800" dirty="0">
                <a:latin typeface="Adobe Arabic" panose="02040503050201020203" pitchFamily="18" charset="-78"/>
                <a:cs typeface="Adobe Arabic" panose="02040503050201020203" pitchFamily="18" charset="-78"/>
              </a:rPr>
              <a:t>.</a:t>
            </a:r>
          </a:p>
          <a:p>
            <a:pPr marL="457200" indent="-457200">
              <a:buFont typeface="Arial" pitchFamily="2" charset="0"/>
              <a:buChar char="•"/>
            </a:pPr>
            <a:r>
              <a:rPr lang="ar-SA" sz="2800" dirty="0">
                <a:latin typeface="Adobe Arabic" panose="02040503050201020203" pitchFamily="18" charset="-78"/>
                <a:cs typeface="Adobe Arabic" panose="02040503050201020203" pitchFamily="18" charset="-78"/>
              </a:rPr>
              <a:t>السيروتونين</a:t>
            </a:r>
            <a:r>
              <a:rPr lang="en-US" sz="2800" dirty="0">
                <a:latin typeface="Adobe Arabic" panose="02040503050201020203" pitchFamily="18" charset="-78"/>
                <a:cs typeface="Adobe Arabic" panose="02040503050201020203" pitchFamily="18" charset="-78"/>
              </a:rPr>
              <a:t> (Serotonin): </a:t>
            </a:r>
            <a:r>
              <a:rPr lang="ar-SA" sz="2800" dirty="0">
                <a:latin typeface="Adobe Arabic" panose="02040503050201020203" pitchFamily="18" charset="-78"/>
                <a:cs typeface="Adobe Arabic" panose="02040503050201020203" pitchFamily="18" charset="-78"/>
              </a:rPr>
              <a:t>يرتفع تدريجياً أثناء التمارين الهوائية، ويساهم في تحسين الحالة المزاجية، تنظيم النوم، وتقليل أعراض الاكتئاب والقلق . </a:t>
            </a:r>
            <a:endParaRPr lang="en-US" sz="2800" dirty="0">
              <a:latin typeface="Adobe Arabic" panose="02040503050201020203" pitchFamily="18" charset="-78"/>
              <a:cs typeface="Adobe Arabic" panose="02040503050201020203" pitchFamily="18" charset="-78"/>
            </a:endParaRPr>
          </a:p>
          <a:p>
            <a:pPr marL="457200" lvl="0" indent="-457200">
              <a:buFont typeface="Arial" pitchFamily="2" charset="0"/>
              <a:buChar char="•"/>
            </a:pPr>
            <a:r>
              <a:rPr lang="ar-SA" sz="2800" dirty="0" smtClean="0">
                <a:latin typeface="Adobe Arabic" panose="02040503050201020203" pitchFamily="18" charset="-78"/>
                <a:cs typeface="Adobe Arabic" panose="02040503050201020203" pitchFamily="18" charset="-78"/>
              </a:rPr>
              <a:t>الإندورفين</a:t>
            </a:r>
            <a:r>
              <a:rPr lang="en-US" sz="2800" dirty="0" smtClean="0">
                <a:latin typeface="Adobe Arabic" panose="02040503050201020203" pitchFamily="18" charset="-78"/>
                <a:cs typeface="Adobe Arabic" panose="02040503050201020203" pitchFamily="18" charset="-78"/>
              </a:rPr>
              <a:t> </a:t>
            </a:r>
            <a:r>
              <a:rPr lang="en-US" sz="2800" dirty="0">
                <a:latin typeface="Adobe Arabic" panose="02040503050201020203" pitchFamily="18" charset="-78"/>
                <a:cs typeface="Adobe Arabic" panose="02040503050201020203" pitchFamily="18" charset="-78"/>
              </a:rPr>
              <a:t>(Endorphins): </a:t>
            </a:r>
            <a:r>
              <a:rPr lang="ar-SA" sz="2800" dirty="0">
                <a:latin typeface="Adobe Arabic" panose="02040503050201020203" pitchFamily="18" charset="-78"/>
                <a:cs typeface="Adobe Arabic" panose="02040503050201020203" pitchFamily="18" charset="-78"/>
              </a:rPr>
              <a:t>يُعرف بمسكن الألم الطبيعي. يبدأ مستواه بالارتفاع الملحوظ عادةً بعد </a:t>
            </a:r>
            <a:r>
              <a:rPr lang="en-US" sz="2800" dirty="0">
                <a:latin typeface="Adobe Arabic" panose="02040503050201020203" pitchFamily="18" charset="-78"/>
                <a:cs typeface="Adobe Arabic" panose="02040503050201020203" pitchFamily="18" charset="-78"/>
              </a:rPr>
              <a:t>20 </a:t>
            </a:r>
            <a:r>
              <a:rPr lang="ar-SA" sz="2800" dirty="0">
                <a:latin typeface="Adobe Arabic" panose="02040503050201020203" pitchFamily="18" charset="-78"/>
                <a:cs typeface="Adobe Arabic" panose="02040503050201020203" pitchFamily="18" charset="-78"/>
              </a:rPr>
              <a:t>إلى 30 دقيقة من الجهد المتواصل (مثل الجري)، وهو المسؤول عن ظاهرة "نشوة العداء</a:t>
            </a:r>
            <a:r>
              <a:rPr lang="en-US" sz="2800" dirty="0">
                <a:latin typeface="Adobe Arabic" panose="02040503050201020203" pitchFamily="18" charset="-78"/>
                <a:cs typeface="Adobe Arabic" panose="02040503050201020203" pitchFamily="18" charset="-78"/>
              </a:rPr>
              <a:t>".</a:t>
            </a:r>
          </a:p>
          <a:p>
            <a:pPr marL="457200" lvl="0" indent="-457200">
              <a:buFont typeface="Arial" pitchFamily="2" charset="0"/>
              <a:buChar char="•"/>
            </a:pPr>
            <a:r>
              <a:rPr lang="ar-SA" sz="2800" dirty="0" smtClean="0">
                <a:latin typeface="Adobe Arabic" panose="02040503050201020203" pitchFamily="18" charset="-78"/>
                <a:cs typeface="Adobe Arabic" panose="02040503050201020203" pitchFamily="18" charset="-78"/>
              </a:rPr>
              <a:t>بعد </a:t>
            </a:r>
            <a:r>
              <a:rPr lang="ar-SA" sz="2800" dirty="0">
                <a:latin typeface="Adobe Arabic" panose="02040503050201020203" pitchFamily="18" charset="-78"/>
                <a:cs typeface="Adobe Arabic" panose="02040503050201020203" pitchFamily="18" charset="-78"/>
              </a:rPr>
              <a:t>التمرين (الاستشفاء)</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انخفاض الكورتيزول (هرمون التوتر) وبقاء السيروتونين مرتفعاً لساعات، مما يفسر "الراحة النفسية" بعد الاستحمام من التمرين </a:t>
            </a:r>
            <a:r>
              <a:rPr lang="ar-SA" sz="2800" dirty="0" smtClean="0">
                <a:latin typeface="Adobe Arabic" panose="02040503050201020203" pitchFamily="18" charset="-78"/>
                <a:cs typeface="Adobe Arabic" panose="02040503050201020203" pitchFamily="18" charset="-78"/>
              </a:rPr>
              <a:t>.</a:t>
            </a:r>
            <a:endParaRPr lang="ar-IQ" dirty="0"/>
          </a:p>
        </p:txBody>
      </p:sp>
    </p:spTree>
    <p:extLst>
      <p:ext uri="{BB962C8B-B14F-4D97-AF65-F5344CB8AC3E}">
        <p14:creationId xmlns:p14="http://schemas.microsoft.com/office/powerpoint/2010/main" val="2456254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 y="0"/>
            <a:ext cx="9880320" cy="6857999"/>
          </a:xfrm>
          <a:prstGeom prst="rect">
            <a:avLst/>
          </a:prstGeom>
        </p:spPr>
      </p:pic>
      <p:sp>
        <p:nvSpPr>
          <p:cNvPr id="5" name="TextBox 4"/>
          <p:cNvSpPr txBox="1"/>
          <p:nvPr/>
        </p:nvSpPr>
        <p:spPr>
          <a:xfrm>
            <a:off x="3541692" y="51514"/>
            <a:ext cx="6143223" cy="6740307"/>
          </a:xfrm>
          <a:prstGeom prst="rect">
            <a:avLst/>
          </a:prstGeom>
          <a:solidFill>
            <a:srgbClr val="FFC000">
              <a:alpha val="28000"/>
            </a:srgbClr>
          </a:solidFill>
        </p:spPr>
        <p:txBody>
          <a:bodyPr wrap="square" rtlCol="1">
            <a:spAutoFit/>
          </a:bodyPr>
          <a:lstStyle/>
          <a:p>
            <a:pPr marL="457200" indent="-457200">
              <a:lnSpc>
                <a:spcPct val="150000"/>
              </a:lnSpc>
              <a:buFont typeface="Arial" pitchFamily="2" charset="0"/>
              <a:buChar char="•"/>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تأثيرات التدريب </a:t>
            </a:r>
            <a:r>
              <a:rPr lang="ar-SA" sz="32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المزمنة</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ar-SA" sz="3200" dirty="0">
                <a:latin typeface="Adobe Arabic" panose="02040503050201020203" pitchFamily="18" charset="-78"/>
                <a:cs typeface="Adobe Arabic" panose="02040503050201020203" pitchFamily="18" charset="-78"/>
              </a:rPr>
              <a:t>تصبح الاستجابة الهرمونية أكثر كفاءة لدى الرياضيين المدربين؛ فمثلاً، يقل تركيز هرمون النمو لدى الشخص المـدرّب مقارنة بغير المدرّب، كما يعود إلى مستواه الطبيعي بشكل أسرع بعد التمرين</a:t>
            </a:r>
            <a:endParaRPr lang="en-US" sz="3200" dirty="0">
              <a:latin typeface="Adobe Arabic" panose="02040503050201020203" pitchFamily="18" charset="-78"/>
              <a:cs typeface="Adobe Arabic" panose="02040503050201020203" pitchFamily="18" charset="-78"/>
            </a:endParaRPr>
          </a:p>
          <a:p>
            <a:pPr marL="457200" lvl="0" indent="-457200">
              <a:lnSpc>
                <a:spcPct val="150000"/>
              </a:lnSpc>
              <a:buFont typeface="Arial" pitchFamily="2" charset="0"/>
              <a:buChar char="•"/>
            </a:pPr>
            <a:r>
              <a:rPr lang="ar-SA" sz="3200" dirty="0">
                <a:latin typeface="Adobe Arabic" panose="02040503050201020203" pitchFamily="18" charset="-78"/>
                <a:cs typeface="Adobe Arabic" panose="02040503050201020203" pitchFamily="18" charset="-78"/>
              </a:rPr>
              <a:t>يزداد تركيز التستوستيرون المرتبط بزيادة الكتلة العضلية والقوة لدى الرياضيين، بينما قد يؤدي الجهد البدني المفرط إلى زيادة الكورتيزول الذي يؤدي لتراجع الأداء</a:t>
            </a:r>
            <a:r>
              <a:rPr lang="en-US" sz="3200" dirty="0">
                <a:latin typeface="Adobe Arabic" panose="02040503050201020203" pitchFamily="18" charset="-78"/>
                <a:cs typeface="Adobe Arabic" panose="02040503050201020203" pitchFamily="18" charset="-78"/>
              </a:rPr>
              <a:t>. </a:t>
            </a:r>
            <a:endParaRPr lang="ar-IQ" dirty="0"/>
          </a:p>
        </p:txBody>
      </p:sp>
    </p:spTree>
    <p:extLst>
      <p:ext uri="{BB962C8B-B14F-4D97-AF65-F5344CB8AC3E}">
        <p14:creationId xmlns:p14="http://schemas.microsoft.com/office/powerpoint/2010/main" val="376309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 y="0"/>
            <a:ext cx="9897531" cy="6857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70456" y="257577"/>
            <a:ext cx="4919730" cy="5816977"/>
          </a:xfrm>
          <a:prstGeom prst="rect">
            <a:avLst/>
          </a:prstGeom>
          <a:noFill/>
        </p:spPr>
        <p:txBody>
          <a:bodyPr wrap="square" rtlCol="1">
            <a:spAutoFit/>
          </a:bodyPr>
          <a:lstStyle/>
          <a:p>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التوصيات الأكاديمية لرفع مستوى هذه </a:t>
            </a:r>
            <a:r>
              <a:rPr lang="ar-SA" sz="32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الهرمونات</a:t>
            </a:r>
          </a:p>
          <a:p>
            <a:pPr marL="457200" lvl="0" indent="-457200">
              <a:buFont typeface="Arial" pitchFamily="2" charset="0"/>
              <a:buChar char="•"/>
            </a:pPr>
            <a:r>
              <a:rPr lang="ar-SA" sz="2800" dirty="0">
                <a:solidFill>
                  <a:schemeClr val="bg1"/>
                </a:solidFill>
                <a:latin typeface="Adobe Arabic" panose="02040503050201020203" pitchFamily="18" charset="-78"/>
                <a:cs typeface="Adobe Arabic" panose="02040503050201020203" pitchFamily="18" charset="-78"/>
              </a:rPr>
              <a:t>قاعدة الـ 150 دقيقة</a:t>
            </a:r>
            <a:r>
              <a:rPr lang="en-US" sz="2800" dirty="0">
                <a:solidFill>
                  <a:schemeClr val="bg1"/>
                </a:solidFill>
                <a:latin typeface="Adobe Arabic" panose="02040503050201020203" pitchFamily="18" charset="-78"/>
                <a:cs typeface="Adobe Arabic" panose="02040503050201020203" pitchFamily="18" charset="-78"/>
              </a:rPr>
              <a:t>: </a:t>
            </a:r>
            <a:r>
              <a:rPr lang="ar-SA" sz="2800" dirty="0">
                <a:solidFill>
                  <a:schemeClr val="bg1"/>
                </a:solidFill>
                <a:latin typeface="Adobe Arabic" panose="02040503050201020203" pitchFamily="18" charset="-78"/>
                <a:cs typeface="Adobe Arabic" panose="02040503050201020203" pitchFamily="18" charset="-78"/>
              </a:rPr>
              <a:t>تشير الدراسات المحكمة إلى أن 150 دقيقة من النشاط البدني متوسط الشدة أسبوعياً تضمن توازناً هرمونياً يقي من الاضطرابات النفسية</a:t>
            </a:r>
            <a:r>
              <a:rPr lang="en-US" sz="2800" dirty="0">
                <a:solidFill>
                  <a:schemeClr val="bg1"/>
                </a:solidFill>
                <a:latin typeface="Adobe Arabic" panose="02040503050201020203" pitchFamily="18" charset="-78"/>
                <a:cs typeface="Adobe Arabic" panose="02040503050201020203" pitchFamily="18" charset="-78"/>
              </a:rPr>
              <a:t>.</a:t>
            </a:r>
          </a:p>
          <a:p>
            <a:pPr marL="457200" lvl="0" indent="-457200">
              <a:buFont typeface="Arial" pitchFamily="2" charset="0"/>
              <a:buChar char="•"/>
            </a:pPr>
            <a:r>
              <a:rPr lang="ar-SA" sz="2800" dirty="0">
                <a:solidFill>
                  <a:schemeClr val="bg1"/>
                </a:solidFill>
                <a:latin typeface="Adobe Arabic" panose="02040503050201020203" pitchFamily="18" charset="-78"/>
                <a:cs typeface="Adobe Arabic" panose="02040503050201020203" pitchFamily="18" charset="-78"/>
              </a:rPr>
              <a:t>التعرض للشمس</a:t>
            </a:r>
            <a:r>
              <a:rPr lang="en-US" sz="2800" dirty="0">
                <a:solidFill>
                  <a:schemeClr val="bg1"/>
                </a:solidFill>
                <a:latin typeface="Adobe Arabic" panose="02040503050201020203" pitchFamily="18" charset="-78"/>
                <a:cs typeface="Adobe Arabic" panose="02040503050201020203" pitchFamily="18" charset="-78"/>
              </a:rPr>
              <a:t>: </a:t>
            </a:r>
            <a:r>
              <a:rPr lang="ar-SA" sz="2800" dirty="0">
                <a:solidFill>
                  <a:schemeClr val="bg1"/>
                </a:solidFill>
                <a:latin typeface="Adobe Arabic" panose="02040503050201020203" pitchFamily="18" charset="-78"/>
                <a:cs typeface="Adobe Arabic" panose="02040503050201020203" pitchFamily="18" charset="-78"/>
              </a:rPr>
              <a:t>ممارسة الرياضة تحت ضوء الشمس تعزز( السيروتونين وفيتامين</a:t>
            </a:r>
            <a:r>
              <a:rPr lang="en-US" sz="2800" dirty="0">
                <a:solidFill>
                  <a:schemeClr val="bg1"/>
                </a:solidFill>
                <a:latin typeface="Adobe Arabic" panose="02040503050201020203" pitchFamily="18" charset="-78"/>
                <a:cs typeface="Adobe Arabic" panose="02040503050201020203" pitchFamily="18" charset="-78"/>
              </a:rPr>
              <a:t> D </a:t>
            </a:r>
            <a:r>
              <a:rPr lang="ar-SA" sz="2800" dirty="0">
                <a:solidFill>
                  <a:schemeClr val="bg1"/>
                </a:solidFill>
                <a:latin typeface="Adobe Arabic" panose="02040503050201020203" pitchFamily="18" charset="-78"/>
                <a:cs typeface="Adobe Arabic" panose="02040503050201020203" pitchFamily="18" charset="-78"/>
              </a:rPr>
              <a:t>) الذي يعمل كـ "بروهرمون </a:t>
            </a:r>
            <a:r>
              <a:rPr lang="en-US" sz="2800" dirty="0">
                <a:solidFill>
                  <a:schemeClr val="bg1"/>
                </a:solidFill>
                <a:latin typeface="Adobe Arabic" panose="02040503050201020203" pitchFamily="18" charset="-78"/>
                <a:cs typeface="Adobe Arabic" panose="02040503050201020203" pitchFamily="18" charset="-78"/>
              </a:rPr>
              <a:t>.</a:t>
            </a:r>
          </a:p>
          <a:p>
            <a:pPr marL="457200" lvl="0" indent="-457200">
              <a:buFont typeface="Arial" pitchFamily="2" charset="0"/>
              <a:buChar char="•"/>
            </a:pPr>
            <a:r>
              <a:rPr lang="ar-SA" sz="2800" dirty="0">
                <a:solidFill>
                  <a:schemeClr val="bg1"/>
                </a:solidFill>
                <a:latin typeface="Adobe Arabic" panose="02040503050201020203" pitchFamily="18" charset="-78"/>
                <a:cs typeface="Adobe Arabic" panose="02040503050201020203" pitchFamily="18" charset="-78"/>
              </a:rPr>
              <a:t>التنوع البيولوجي للغذاء</a:t>
            </a:r>
            <a:r>
              <a:rPr lang="en-US" sz="2800" dirty="0">
                <a:solidFill>
                  <a:schemeClr val="bg1"/>
                </a:solidFill>
                <a:latin typeface="Adobe Arabic" panose="02040503050201020203" pitchFamily="18" charset="-78"/>
                <a:cs typeface="Adobe Arabic" panose="02040503050201020203" pitchFamily="18" charset="-78"/>
              </a:rPr>
              <a:t>: </a:t>
            </a:r>
            <a:r>
              <a:rPr lang="ar-SA" sz="2800" dirty="0">
                <a:solidFill>
                  <a:schemeClr val="bg1"/>
                </a:solidFill>
                <a:latin typeface="Adobe Arabic" panose="02040503050201020203" pitchFamily="18" charset="-78"/>
                <a:cs typeface="Adobe Arabic" panose="02040503050201020203" pitchFamily="18" charset="-78"/>
              </a:rPr>
              <a:t>التركيز على "محور الأمعاء-الدماغ"؛ فـ 90% من السيروتونين يُنتج في الأمعاء، لذا فإن الغذاء الصحي (البروبيوتيك) ضروري للسعادة كأهمية التمرين تماماً  </a:t>
            </a:r>
            <a:r>
              <a:rPr lang="ar-SA" sz="2800" dirty="0" smtClean="0">
                <a:solidFill>
                  <a:schemeClr val="bg1"/>
                </a:solidFill>
                <a:latin typeface="Adobe Arabic" panose="02040503050201020203" pitchFamily="18" charset="-78"/>
                <a:cs typeface="Adobe Arabic" panose="02040503050201020203" pitchFamily="18" charset="-78"/>
              </a:rPr>
              <a:t>.</a:t>
            </a:r>
            <a:endParaRPr lang="en-US" sz="2800" dirty="0">
              <a:solidFill>
                <a:schemeClr val="bg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6991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521" y="270453"/>
            <a:ext cx="4569719" cy="58727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70456" y="257577"/>
            <a:ext cx="4572000" cy="5902285"/>
          </a:xfrm>
          <a:prstGeom prst="flowChartAlternateProcess">
            <a:avLst/>
          </a:prstGeom>
          <a:solidFill>
            <a:schemeClr val="accent4">
              <a:lumMod val="20000"/>
              <a:lumOff val="80000"/>
            </a:schemeClr>
          </a:solidFill>
          <a:ln w="3175">
            <a:noFill/>
            <a:prstDash val="solid"/>
          </a:ln>
          <a:effectLst>
            <a:glow rad="228600">
              <a:schemeClr val="accent2">
                <a:satMod val="175000"/>
                <a:alpha val="40000"/>
              </a:schemeClr>
            </a:glow>
          </a:effectLst>
        </p:spPr>
        <p:txBody>
          <a:bodyPr wrap="square" rtlCol="1">
            <a:spAutoFit/>
          </a:bodyPr>
          <a:lstStyle/>
          <a:p>
            <a:pPr>
              <a:lnSpc>
                <a:spcPts val="4200"/>
              </a:lnSpc>
            </a:pPr>
            <a:r>
              <a:rPr lang="ar-SA"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استراتيجيات لزيادة إفراز هرمونات السعادة أثناء التدريب</a:t>
            </a:r>
            <a:endParaRPr lang="en-US" sz="2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indent="-457200">
              <a:lnSpc>
                <a:spcPts val="4200"/>
              </a:lnSpc>
              <a:buFont typeface="Courier New" panose="02070309020105020404" pitchFamily="49" charset="0"/>
              <a:buChar char="o"/>
            </a:pPr>
            <a:r>
              <a:rPr lang="ar-SA" sz="2800" dirty="0">
                <a:latin typeface="Adobe Arabic" panose="02040503050201020203" pitchFamily="18" charset="-78"/>
                <a:cs typeface="Adobe Arabic" panose="02040503050201020203" pitchFamily="18" charset="-78"/>
              </a:rPr>
              <a:t>النشاط البدني</a:t>
            </a:r>
            <a:endParaRPr lang="en-US" sz="2800" dirty="0">
              <a:latin typeface="Adobe Arabic" panose="02040503050201020203" pitchFamily="18" charset="-78"/>
              <a:cs typeface="Adobe Arabic" panose="02040503050201020203" pitchFamily="18" charset="-78"/>
            </a:endParaRPr>
          </a:p>
          <a:p>
            <a:pPr>
              <a:lnSpc>
                <a:spcPts val="4200"/>
              </a:lnSpc>
            </a:pPr>
            <a:r>
              <a:rPr lang="ar-SA" sz="2800" dirty="0">
                <a:latin typeface="Adobe Arabic" panose="02040503050201020203" pitchFamily="18" charset="-78"/>
                <a:cs typeface="Adobe Arabic" panose="02040503050201020203" pitchFamily="18" charset="-78"/>
              </a:rPr>
              <a:t>ممارسة الرياضة بانتظام</a:t>
            </a:r>
            <a:r>
              <a:rPr lang="en-US" sz="2800" dirty="0">
                <a:latin typeface="Adobe Arabic" panose="02040503050201020203" pitchFamily="18" charset="-78"/>
                <a:cs typeface="Adobe Arabic" panose="02040503050201020203" pitchFamily="18" charset="-78"/>
              </a:rPr>
              <a:t>.</a:t>
            </a:r>
          </a:p>
          <a:p>
            <a:pPr marL="457200" indent="-457200">
              <a:lnSpc>
                <a:spcPts val="4200"/>
              </a:lnSpc>
              <a:buFont typeface="Courier New" panose="02070309020105020404" pitchFamily="49" charset="0"/>
              <a:buChar char="o"/>
            </a:pPr>
            <a:r>
              <a:rPr lang="ar-SA" sz="2800" dirty="0">
                <a:latin typeface="Adobe Arabic" panose="02040503050201020203" pitchFamily="18" charset="-78"/>
                <a:cs typeface="Adobe Arabic" panose="02040503050201020203" pitchFamily="18" charset="-78"/>
              </a:rPr>
              <a:t>النوم الكافي</a:t>
            </a:r>
            <a:endParaRPr lang="en-US" sz="2800" dirty="0">
              <a:latin typeface="Adobe Arabic" panose="02040503050201020203" pitchFamily="18" charset="-78"/>
              <a:cs typeface="Adobe Arabic" panose="02040503050201020203" pitchFamily="18" charset="-78"/>
            </a:endParaRPr>
          </a:p>
          <a:p>
            <a:pPr>
              <a:lnSpc>
                <a:spcPts val="4200"/>
              </a:lnSpc>
            </a:pPr>
            <a:r>
              <a:rPr lang="ar-SA" sz="2800" dirty="0">
                <a:latin typeface="Adobe Arabic" panose="02040503050201020203" pitchFamily="18" charset="-78"/>
                <a:cs typeface="Adobe Arabic" panose="02040503050201020203" pitchFamily="18" charset="-78"/>
              </a:rPr>
              <a:t>الحصول على قسط كافٍ من النوم</a:t>
            </a:r>
            <a:r>
              <a:rPr lang="en-US" sz="2800" dirty="0">
                <a:latin typeface="Adobe Arabic" panose="02040503050201020203" pitchFamily="18" charset="-78"/>
                <a:cs typeface="Adobe Arabic" panose="02040503050201020203" pitchFamily="18" charset="-78"/>
              </a:rPr>
              <a:t>.</a:t>
            </a:r>
          </a:p>
          <a:p>
            <a:pPr marL="457200" indent="-457200">
              <a:lnSpc>
                <a:spcPts val="4200"/>
              </a:lnSpc>
              <a:buFont typeface="Courier New" panose="02070309020105020404" pitchFamily="49" charset="0"/>
              <a:buChar char="o"/>
            </a:pPr>
            <a:r>
              <a:rPr lang="ar-SA" sz="2800" dirty="0">
                <a:latin typeface="Adobe Arabic" panose="02040503050201020203" pitchFamily="18" charset="-78"/>
                <a:cs typeface="Adobe Arabic" panose="02040503050201020203" pitchFamily="18" charset="-78"/>
              </a:rPr>
              <a:t>التأمل</a:t>
            </a:r>
            <a:endParaRPr lang="en-US" sz="2800" dirty="0">
              <a:latin typeface="Adobe Arabic" panose="02040503050201020203" pitchFamily="18" charset="-78"/>
              <a:cs typeface="Adobe Arabic" panose="02040503050201020203" pitchFamily="18" charset="-78"/>
            </a:endParaRPr>
          </a:p>
          <a:p>
            <a:pPr>
              <a:lnSpc>
                <a:spcPts val="4200"/>
              </a:lnSpc>
            </a:pPr>
            <a:r>
              <a:rPr lang="ar-SA" sz="2800" dirty="0">
                <a:latin typeface="Adobe Arabic" panose="02040503050201020203" pitchFamily="18" charset="-78"/>
                <a:cs typeface="Adobe Arabic" panose="02040503050201020203" pitchFamily="18" charset="-78"/>
              </a:rPr>
              <a:t>ممارسة التأمل والاسترخاء</a:t>
            </a:r>
            <a:r>
              <a:rPr lang="en-US" sz="2800" dirty="0">
                <a:latin typeface="Adobe Arabic" panose="02040503050201020203" pitchFamily="18" charset="-78"/>
                <a:cs typeface="Adobe Arabic" panose="02040503050201020203" pitchFamily="18" charset="-78"/>
              </a:rPr>
              <a:t>.</a:t>
            </a:r>
          </a:p>
          <a:p>
            <a:pPr marL="457200" indent="-457200">
              <a:lnSpc>
                <a:spcPts val="4200"/>
              </a:lnSpc>
              <a:buFont typeface="Courier New" panose="02070309020105020404" pitchFamily="49" charset="0"/>
              <a:buChar char="o"/>
            </a:pPr>
            <a:r>
              <a:rPr lang="ar-SA" sz="2800" dirty="0">
                <a:latin typeface="Adobe Arabic" panose="02040503050201020203" pitchFamily="18" charset="-78"/>
                <a:cs typeface="Adobe Arabic" panose="02040503050201020203" pitchFamily="18" charset="-78"/>
              </a:rPr>
              <a:t>التواصل الاجتماعي</a:t>
            </a:r>
            <a:endParaRPr lang="en-US" sz="2800" dirty="0">
              <a:latin typeface="Adobe Arabic" panose="02040503050201020203" pitchFamily="18" charset="-78"/>
              <a:cs typeface="Adobe Arabic" panose="02040503050201020203" pitchFamily="18" charset="-78"/>
            </a:endParaRPr>
          </a:p>
          <a:p>
            <a:pPr>
              <a:lnSpc>
                <a:spcPts val="4200"/>
              </a:lnSpc>
            </a:pPr>
            <a:r>
              <a:rPr lang="ar-SA" sz="2800" dirty="0">
                <a:latin typeface="Adobe Arabic" panose="02040503050201020203" pitchFamily="18" charset="-78"/>
                <a:cs typeface="Adobe Arabic" panose="02040503050201020203" pitchFamily="18" charset="-78"/>
              </a:rPr>
              <a:t>قضاء وقت مع الأصدقاء </a:t>
            </a:r>
            <a:r>
              <a:rPr lang="ar-SA" sz="2800" dirty="0" smtClean="0">
                <a:latin typeface="Adobe Arabic" panose="02040503050201020203" pitchFamily="18" charset="-78"/>
                <a:cs typeface="Adobe Arabic" panose="02040503050201020203" pitchFamily="18" charset="-78"/>
              </a:rPr>
              <a:t>والعائلة</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8627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 y="0"/>
            <a:ext cx="9919518" cy="6858000"/>
          </a:xfrm>
          <a:prstGeom prst="rect">
            <a:avLst/>
          </a:prstGeom>
          <a:effectLst>
            <a:softEdge rad="635000"/>
          </a:effectLst>
        </p:spPr>
      </p:pic>
      <p:sp>
        <p:nvSpPr>
          <p:cNvPr id="5" name="TextBox 4"/>
          <p:cNvSpPr txBox="1"/>
          <p:nvPr/>
        </p:nvSpPr>
        <p:spPr>
          <a:xfrm>
            <a:off x="1043189" y="797510"/>
            <a:ext cx="8023538" cy="5262979"/>
          </a:xfrm>
          <a:prstGeom prst="rect">
            <a:avLst/>
          </a:prstGeom>
          <a:noFill/>
        </p:spPr>
        <p:txBody>
          <a:bodyPr wrap="square" rtlCol="1">
            <a:spAutoFit/>
          </a:bodyPr>
          <a:lstStyle/>
          <a:p>
            <a:r>
              <a:rPr lang="ar-IQ" sz="4800" b="1" dirty="0">
                <a:solidFill>
                  <a:schemeClr val="bg1"/>
                </a:solidFill>
                <a:latin typeface="Adobe Arabic" panose="02040503050201020203" pitchFamily="18" charset="-78"/>
                <a:cs typeface="Adobe Arabic" panose="02040503050201020203" pitchFamily="18" charset="-78"/>
              </a:rPr>
              <a:t>الفيتامينات التي ترفع مستوى هرمونات السعادة </a:t>
            </a:r>
            <a:endParaRPr lang="en-US" sz="4800" dirty="0">
              <a:solidFill>
                <a:schemeClr val="bg1"/>
              </a:solidFill>
              <a:latin typeface="Adobe Arabic" panose="02040503050201020203" pitchFamily="18" charset="-78"/>
              <a:cs typeface="Adobe Arabic" panose="02040503050201020203" pitchFamily="18" charset="-78"/>
            </a:endParaRPr>
          </a:p>
          <a:p>
            <a:r>
              <a:rPr lang="ar-SA" sz="4800" dirty="0">
                <a:solidFill>
                  <a:schemeClr val="bg1"/>
                </a:solidFill>
                <a:latin typeface="Adobe Arabic" panose="02040503050201020203" pitchFamily="18" charset="-78"/>
                <a:cs typeface="Adobe Arabic" panose="02040503050201020203" pitchFamily="18" charset="-78"/>
              </a:rPr>
              <a:t>تُعد الفيتامينات والمعادن عناصر أساسية لإنتاج وعمل "هرمونات السعادة" (السيروتونين، الدوبامين، الأوكسيتوسين، والإندورفين)</a:t>
            </a:r>
            <a:r>
              <a:rPr lang="en-US" sz="4800" dirty="0">
                <a:solidFill>
                  <a:schemeClr val="bg1"/>
                </a:solidFill>
                <a:latin typeface="Adobe Arabic" panose="02040503050201020203" pitchFamily="18" charset="-78"/>
                <a:cs typeface="Adobe Arabic" panose="02040503050201020203" pitchFamily="18" charset="-78"/>
              </a:rPr>
              <a:t>. </a:t>
            </a:r>
            <a:r>
              <a:rPr lang="ar-SA" sz="4800" dirty="0">
                <a:solidFill>
                  <a:schemeClr val="bg1"/>
                </a:solidFill>
                <a:latin typeface="Adobe Arabic" panose="02040503050201020203" pitchFamily="18" charset="-78"/>
                <a:cs typeface="Adobe Arabic" panose="02040503050201020203" pitchFamily="18" charset="-78"/>
              </a:rPr>
              <a:t>أبرز هذه الفيتامينات هي مجموعة فيتامينات</a:t>
            </a:r>
            <a:r>
              <a:rPr lang="en-US" sz="4800" dirty="0">
                <a:solidFill>
                  <a:schemeClr val="bg1"/>
                </a:solidFill>
                <a:latin typeface="Adobe Arabic" panose="02040503050201020203" pitchFamily="18" charset="-78"/>
                <a:cs typeface="Adobe Arabic" panose="02040503050201020203" pitchFamily="18" charset="-78"/>
              </a:rPr>
              <a:t> B </a:t>
            </a:r>
            <a:r>
              <a:rPr lang="ar-SA" sz="4800" dirty="0">
                <a:solidFill>
                  <a:schemeClr val="bg1"/>
                </a:solidFill>
                <a:latin typeface="Adobe Arabic" panose="02040503050201020203" pitchFamily="18" charset="-78"/>
                <a:cs typeface="Adobe Arabic" panose="02040503050201020203" pitchFamily="18" charset="-78"/>
              </a:rPr>
              <a:t>وفيتامين</a:t>
            </a:r>
            <a:r>
              <a:rPr lang="en-US" sz="4800" dirty="0">
                <a:solidFill>
                  <a:schemeClr val="bg1"/>
                </a:solidFill>
                <a:latin typeface="Adobe Arabic" panose="02040503050201020203" pitchFamily="18" charset="-78"/>
                <a:cs typeface="Adobe Arabic" panose="02040503050201020203" pitchFamily="18" charset="-78"/>
              </a:rPr>
              <a:t> </a:t>
            </a:r>
            <a:r>
              <a:rPr lang="en-US" sz="4800" dirty="0" smtClean="0">
                <a:solidFill>
                  <a:schemeClr val="bg1"/>
                </a:solidFill>
                <a:latin typeface="Adobe Arabic" panose="02040503050201020203" pitchFamily="18" charset="-78"/>
                <a:cs typeface="Adobe Arabic" panose="02040503050201020203" pitchFamily="18" charset="-78"/>
              </a:rPr>
              <a:t>D</a:t>
            </a:r>
          </a:p>
          <a:p>
            <a:r>
              <a:rPr lang="ar-SA" sz="4800" dirty="0" smtClean="0">
                <a:solidFill>
                  <a:schemeClr val="bg1"/>
                </a:solidFill>
                <a:latin typeface="Adobe Arabic" panose="02040503050201020203" pitchFamily="18" charset="-78"/>
                <a:cs typeface="Adobe Arabic" panose="02040503050201020203" pitchFamily="18" charset="-78"/>
              </a:rPr>
              <a:t>إليك </a:t>
            </a:r>
            <a:r>
              <a:rPr lang="ar-SA" sz="4800" dirty="0">
                <a:solidFill>
                  <a:schemeClr val="bg1"/>
                </a:solidFill>
                <a:latin typeface="Adobe Arabic" panose="02040503050201020203" pitchFamily="18" charset="-78"/>
                <a:cs typeface="Adobe Arabic" panose="02040503050201020203" pitchFamily="18" charset="-78"/>
              </a:rPr>
              <a:t>أهم الفيتامينات لرفع هرمونات السعادة، </a:t>
            </a:r>
            <a:r>
              <a:rPr lang="ar-SA" sz="4800" dirty="0" smtClean="0">
                <a:solidFill>
                  <a:schemeClr val="bg1"/>
                </a:solidFill>
                <a:latin typeface="Adobe Arabic" panose="02040503050201020203" pitchFamily="18" charset="-78"/>
                <a:cs typeface="Adobe Arabic" panose="02040503050201020203" pitchFamily="18" charset="-78"/>
              </a:rPr>
              <a:t>وأفضلها</a:t>
            </a:r>
            <a:endParaRPr lang="en-US" sz="4800" dirty="0">
              <a:solidFill>
                <a:schemeClr val="bg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8061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4423" y="334850"/>
            <a:ext cx="5434883" cy="618630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txBody>
          <a:bodyPr wrap="square" rtlCol="1">
            <a:spAutoFit/>
          </a:bodyPr>
          <a:lstStyle/>
          <a:p>
            <a:r>
              <a:rPr lang="ar-SA" sz="3200" b="1" dirty="0">
                <a:latin typeface="Adobe Arabic" panose="02040503050201020203" pitchFamily="18" charset="-78"/>
                <a:cs typeface="Adobe Arabic" panose="02040503050201020203" pitchFamily="18" charset="-78"/>
              </a:rPr>
              <a:t>١</a:t>
            </a:r>
            <a:r>
              <a:rPr lang="en-US" sz="2800" b="1" dirty="0">
                <a:latin typeface="Adobe Arabic" panose="02040503050201020203" pitchFamily="18" charset="-78"/>
                <a:cs typeface="Adobe Arabic" panose="02040503050201020203" pitchFamily="18" charset="-78"/>
              </a:rPr>
              <a:t>. </a:t>
            </a:r>
            <a:r>
              <a:rPr lang="ar-SA" sz="2800" b="1" dirty="0">
                <a:latin typeface="Adobe Arabic" panose="02040503050201020203" pitchFamily="18" charset="-78"/>
                <a:cs typeface="Adobe Arabic" panose="02040503050201020203" pitchFamily="18" charset="-78"/>
              </a:rPr>
              <a:t>أفضل الفيتامينات لرفع هرمونات السعادة</a:t>
            </a:r>
            <a:endParaRPr lang="en-US" sz="2800" dirty="0">
              <a:latin typeface="Adobe Arabic" panose="02040503050201020203" pitchFamily="18" charset="-78"/>
              <a:cs typeface="Adobe Arabic" panose="02040503050201020203" pitchFamily="18" charset="-78"/>
            </a:endParaRPr>
          </a:p>
          <a:p>
            <a:pPr lvl="0"/>
            <a:r>
              <a:rPr lang="ar-SA" sz="2800" b="1" dirty="0">
                <a:latin typeface="Adobe Arabic" panose="02040503050201020203" pitchFamily="18" charset="-78"/>
                <a:cs typeface="Adobe Arabic" panose="02040503050201020203" pitchFamily="18" charset="-78"/>
              </a:rPr>
              <a:t>فيتامين د</a:t>
            </a:r>
            <a:r>
              <a:rPr lang="en-US" sz="2800" b="1" dirty="0">
                <a:latin typeface="Adobe Arabic" panose="02040503050201020203" pitchFamily="18" charset="-78"/>
                <a:cs typeface="Adobe Arabic" panose="02040503050201020203" pitchFamily="18" charset="-78"/>
              </a:rPr>
              <a:t> (Vitamin D3):</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يعتبر الأهم لرفع مستويات السيروتونين والدوبامين، حيث يساعد في تحويل التربتوفان إلى سيروتونين، ونقصه يرتبط ارتباطاً وثيقاً بالاكتئاب والتقلبات المزاجية</a:t>
            </a:r>
            <a:r>
              <a:rPr lang="en-US" sz="2800" dirty="0">
                <a:latin typeface="Adobe Arabic" panose="02040503050201020203" pitchFamily="18" charset="-78"/>
                <a:cs typeface="Adobe Arabic" panose="02040503050201020203" pitchFamily="18" charset="-78"/>
              </a:rPr>
              <a:t>.</a:t>
            </a:r>
          </a:p>
          <a:p>
            <a:pPr lvl="0"/>
            <a:r>
              <a:rPr lang="ar-SA" sz="2800" b="1" dirty="0">
                <a:latin typeface="Adobe Arabic" panose="02040503050201020203" pitchFamily="18" charset="-78"/>
                <a:cs typeface="Adobe Arabic" panose="02040503050201020203" pitchFamily="18" charset="-78"/>
              </a:rPr>
              <a:t>فيتامين ب ٦</a:t>
            </a:r>
            <a:r>
              <a:rPr lang="en-US" sz="2800" b="1" dirty="0">
                <a:latin typeface="Adobe Arabic" panose="02040503050201020203" pitchFamily="18" charset="-78"/>
                <a:cs typeface="Adobe Arabic" panose="02040503050201020203" pitchFamily="18" charset="-78"/>
              </a:rPr>
              <a:t> (Vitamin B6 - </a:t>
            </a:r>
            <a:r>
              <a:rPr lang="ar-SA" sz="2800" b="1" dirty="0">
                <a:latin typeface="Adobe Arabic" panose="02040503050201020203" pitchFamily="18" charset="-78"/>
                <a:cs typeface="Adobe Arabic" panose="02040503050201020203" pitchFamily="18" charset="-78"/>
              </a:rPr>
              <a:t>البيريدوكسين</a:t>
            </a:r>
            <a:r>
              <a:rPr lang="en-US" sz="2800" b="1" dirty="0">
                <a:latin typeface="Adobe Arabic" panose="02040503050201020203" pitchFamily="18" charset="-78"/>
                <a:cs typeface="Adobe Arabic" panose="02040503050201020203" pitchFamily="18" charset="-78"/>
              </a:rPr>
              <a:t>):</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ضروري جداً لإنتاج الناقلات العصبية مثل السيروتونين والدوبامين، ويمكن أن يقلل من التوتر والقلق</a:t>
            </a:r>
            <a:r>
              <a:rPr lang="en-US" sz="2800" dirty="0">
                <a:latin typeface="Adobe Arabic" panose="02040503050201020203" pitchFamily="18" charset="-78"/>
                <a:cs typeface="Adobe Arabic" panose="02040503050201020203" pitchFamily="18" charset="-78"/>
              </a:rPr>
              <a:t>.</a:t>
            </a:r>
          </a:p>
          <a:p>
            <a:pPr lvl="0"/>
            <a:r>
              <a:rPr lang="ar-SA" sz="2800" b="1" dirty="0">
                <a:latin typeface="Adobe Arabic" panose="02040503050201020203" pitchFamily="18" charset="-78"/>
                <a:cs typeface="Adobe Arabic" panose="02040503050201020203" pitchFamily="18" charset="-78"/>
              </a:rPr>
              <a:t>فيتامين ب ١٢</a:t>
            </a:r>
            <a:r>
              <a:rPr lang="en-US" sz="2800" b="1" dirty="0">
                <a:latin typeface="Adobe Arabic" panose="02040503050201020203" pitchFamily="18" charset="-78"/>
                <a:cs typeface="Adobe Arabic" panose="02040503050201020203" pitchFamily="18" charset="-78"/>
              </a:rPr>
              <a:t> (Vitamin B12):</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يساهم في بناء النواقل العصبية وينظم عملها، ونقصه يؤدي إلى التعب والاكتئاب</a:t>
            </a:r>
            <a:r>
              <a:rPr lang="en-US" sz="2800" dirty="0">
                <a:latin typeface="Adobe Arabic" panose="02040503050201020203" pitchFamily="18" charset="-78"/>
                <a:cs typeface="Adobe Arabic" panose="02040503050201020203" pitchFamily="18" charset="-78"/>
              </a:rPr>
              <a:t>.</a:t>
            </a:r>
          </a:p>
          <a:p>
            <a:pPr lvl="0"/>
            <a:r>
              <a:rPr lang="ar-SA" sz="2800" b="1" dirty="0">
                <a:latin typeface="Adobe Arabic" panose="02040503050201020203" pitchFamily="18" charset="-78"/>
                <a:cs typeface="Adobe Arabic" panose="02040503050201020203" pitchFamily="18" charset="-78"/>
              </a:rPr>
              <a:t>حمض الفوليك</a:t>
            </a:r>
            <a:r>
              <a:rPr lang="en-US" sz="2800" b="1" dirty="0">
                <a:latin typeface="Adobe Arabic" panose="02040503050201020203" pitchFamily="18" charset="-78"/>
                <a:cs typeface="Adobe Arabic" panose="02040503050201020203" pitchFamily="18" charset="-78"/>
              </a:rPr>
              <a:t> (Vitamin B9):</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يلعب دوراً مهماً في صحة الجهاز العصبي وتحسين الحالة المزاجية</a:t>
            </a:r>
            <a:r>
              <a:rPr lang="en-US" sz="2800" dirty="0">
                <a:latin typeface="Adobe Arabic" panose="02040503050201020203" pitchFamily="18" charset="-78"/>
                <a:cs typeface="Adobe Arabic" panose="02040503050201020203" pitchFamily="18" charset="-78"/>
              </a:rPr>
              <a:t>.</a:t>
            </a:r>
          </a:p>
          <a:p>
            <a:pPr lvl="0"/>
            <a:r>
              <a:rPr lang="ar-SA" sz="2800" b="1" dirty="0">
                <a:latin typeface="Adobe Arabic" panose="02040503050201020203" pitchFamily="18" charset="-78"/>
                <a:cs typeface="Adobe Arabic" panose="02040503050201020203" pitchFamily="18" charset="-78"/>
              </a:rPr>
              <a:t>فيتامين ج</a:t>
            </a:r>
            <a:r>
              <a:rPr lang="en-US" sz="2800" b="1" dirty="0">
                <a:latin typeface="Adobe Arabic" panose="02040503050201020203" pitchFamily="18" charset="-78"/>
                <a:cs typeface="Adobe Arabic" panose="02040503050201020203" pitchFamily="18" charset="-78"/>
              </a:rPr>
              <a:t> (Vitamin C):</a:t>
            </a:r>
            <a:r>
              <a:rPr lang="en-US" sz="2800"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يحسن المزاج ويساعد في تصنيع النواقل العصبية</a:t>
            </a:r>
            <a:r>
              <a:rPr lang="en-US" sz="2800" dirty="0">
                <a:latin typeface="Adobe Arabic" panose="02040503050201020203" pitchFamily="18" charset="-78"/>
                <a:cs typeface="Adobe Arabic" panose="02040503050201020203" pitchFamily="18" charset="-78"/>
              </a:rPr>
              <a:t>. </a:t>
            </a:r>
            <a:endParaRPr lang="en-US" sz="3200" dirty="0">
              <a:latin typeface="Adobe Arabic" panose="02040503050201020203" pitchFamily="18" charset="-78"/>
              <a:cs typeface="Adobe Arabic"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2" y="953038"/>
            <a:ext cx="3349916" cy="4281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54914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154548"/>
            <a:ext cx="5460642" cy="6494085"/>
          </a:xfrm>
          <a:prstGeom prst="rect">
            <a:avLst/>
          </a:prstGeom>
          <a:solidFill>
            <a:schemeClr val="bg1">
              <a:lumMod val="85000"/>
            </a:schemeClr>
          </a:solidFill>
          <a:effectLst>
            <a:softEdge rad="127000"/>
          </a:effectLst>
        </p:spPr>
        <p:txBody>
          <a:bodyPr wrap="square" rtlCol="1">
            <a:spAutoFit/>
          </a:bodyPr>
          <a:lstStyle/>
          <a:p>
            <a:r>
              <a:rPr lang="ar-SA" sz="2600" b="1" dirty="0">
                <a:latin typeface="Adobe Arabic" panose="02040503050201020203" pitchFamily="18" charset="-78"/>
                <a:cs typeface="Adobe Arabic" panose="02040503050201020203" pitchFamily="18" charset="-78"/>
              </a:rPr>
              <a:t>٢</a:t>
            </a:r>
            <a:r>
              <a:rPr lang="en-US" sz="2600" b="1" dirty="0">
                <a:latin typeface="Adobe Arabic" panose="02040503050201020203" pitchFamily="18" charset="-78"/>
                <a:cs typeface="Adobe Arabic" panose="02040503050201020203" pitchFamily="18" charset="-78"/>
              </a:rPr>
              <a:t>. </a:t>
            </a:r>
            <a:r>
              <a:rPr lang="ar-SA" sz="2600" b="1" dirty="0">
                <a:latin typeface="Adobe Arabic" panose="02040503050201020203" pitchFamily="18" charset="-78"/>
                <a:cs typeface="Adobe Arabic" panose="02040503050201020203" pitchFamily="18" charset="-78"/>
              </a:rPr>
              <a:t>الفيتامين الأفضل على الإطلاق</a:t>
            </a:r>
            <a:endParaRPr lang="en-US" sz="2600" dirty="0">
              <a:latin typeface="Adobe Arabic" panose="02040503050201020203" pitchFamily="18" charset="-78"/>
              <a:cs typeface="Adobe Arabic" panose="02040503050201020203" pitchFamily="18" charset="-78"/>
            </a:endParaRPr>
          </a:p>
          <a:p>
            <a:r>
              <a:rPr lang="ar-SA" sz="2600" dirty="0">
                <a:latin typeface="Adobe Arabic" panose="02040503050201020203" pitchFamily="18" charset="-78"/>
                <a:cs typeface="Adobe Arabic" panose="02040503050201020203" pitchFamily="18" charset="-78"/>
              </a:rPr>
              <a:t>بناءً على الدراسات، </a:t>
            </a:r>
            <a:r>
              <a:rPr lang="ar-SA" sz="2600" b="1" dirty="0">
                <a:latin typeface="Adobe Arabic" panose="02040503050201020203" pitchFamily="18" charset="-78"/>
                <a:cs typeface="Adobe Arabic" panose="02040503050201020203" pitchFamily="18" charset="-78"/>
              </a:rPr>
              <a:t>فيتامين د</a:t>
            </a:r>
            <a:r>
              <a:rPr lang="en-US" sz="2600" b="1" dirty="0">
                <a:latin typeface="Adobe Arabic" panose="02040503050201020203" pitchFamily="18" charset="-78"/>
                <a:cs typeface="Adobe Arabic" panose="02040503050201020203" pitchFamily="18" charset="-78"/>
              </a:rPr>
              <a:t> (D3)</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هو الأكثر تأثيراً في تحسين المزاج وعلاج الاكتئاب، خاصة وأن معظم الناس يعانون من نقص فيه. يليه في الأهمية </a:t>
            </a:r>
            <a:r>
              <a:rPr lang="ar-SA" sz="2600" b="1" dirty="0">
                <a:latin typeface="Adobe Arabic" panose="02040503050201020203" pitchFamily="18" charset="-78"/>
                <a:cs typeface="Adobe Arabic" panose="02040503050201020203" pitchFamily="18" charset="-78"/>
              </a:rPr>
              <a:t>فيتامين ب ٦</a:t>
            </a:r>
            <a:r>
              <a:rPr lang="ar-SA" sz="2600" dirty="0">
                <a:latin typeface="Adobe Arabic" panose="02040503050201020203" pitchFamily="18" charset="-78"/>
                <a:cs typeface="Adobe Arabic" panose="02040503050201020203" pitchFamily="18" charset="-78"/>
              </a:rPr>
              <a:t> لدوره المباشر في تصنيع السيروتونين</a:t>
            </a:r>
            <a:r>
              <a:rPr lang="en-US" sz="2600" dirty="0">
                <a:latin typeface="Adobe Arabic" panose="02040503050201020203" pitchFamily="18" charset="-78"/>
                <a:cs typeface="Adobe Arabic" panose="02040503050201020203" pitchFamily="18" charset="-78"/>
              </a:rPr>
              <a:t>.</a:t>
            </a:r>
          </a:p>
          <a:p>
            <a:r>
              <a:rPr lang="ar-SA" sz="2600" b="1" dirty="0">
                <a:latin typeface="Adobe Arabic" panose="02040503050201020203" pitchFamily="18" charset="-78"/>
                <a:cs typeface="Adobe Arabic" panose="02040503050201020203" pitchFamily="18" charset="-78"/>
              </a:rPr>
              <a:t>٣</a:t>
            </a:r>
            <a:r>
              <a:rPr lang="en-US" sz="2600" b="1" dirty="0">
                <a:latin typeface="Adobe Arabic" panose="02040503050201020203" pitchFamily="18" charset="-78"/>
                <a:cs typeface="Adobe Arabic" panose="02040503050201020203" pitchFamily="18" charset="-78"/>
              </a:rPr>
              <a:t>. </a:t>
            </a:r>
            <a:r>
              <a:rPr lang="ar-SA" sz="2600" b="1" dirty="0">
                <a:latin typeface="Adobe Arabic" panose="02040503050201020203" pitchFamily="18" charset="-78"/>
                <a:cs typeface="Adobe Arabic" panose="02040503050201020203" pitchFamily="18" charset="-78"/>
              </a:rPr>
              <a:t>مصادر طبيعية لزيادة هرمونات السعادة</a:t>
            </a:r>
            <a:endParaRPr lang="en-US" sz="2600" dirty="0">
              <a:latin typeface="Adobe Arabic" panose="02040503050201020203" pitchFamily="18" charset="-78"/>
              <a:cs typeface="Adobe Arabic" panose="02040503050201020203" pitchFamily="18" charset="-78"/>
            </a:endParaRPr>
          </a:p>
          <a:p>
            <a:r>
              <a:rPr lang="ar-SA" sz="2600" dirty="0">
                <a:latin typeface="Adobe Arabic" panose="02040503050201020203" pitchFamily="18" charset="-78"/>
                <a:cs typeface="Adobe Arabic" panose="02040503050201020203" pitchFamily="18" charset="-78"/>
              </a:rPr>
              <a:t>يمكن الحصول على هذه الفيتامينات من خلال نظام غذائي متوازن</a:t>
            </a:r>
            <a:r>
              <a:rPr lang="en-US" sz="2600" dirty="0">
                <a:latin typeface="Adobe Arabic" panose="02040503050201020203" pitchFamily="18" charset="-78"/>
                <a:cs typeface="Adobe Arabic" panose="02040503050201020203" pitchFamily="18" charset="-78"/>
              </a:rPr>
              <a:t>:</a:t>
            </a:r>
          </a:p>
          <a:p>
            <a:pPr lvl="0"/>
            <a:r>
              <a:rPr lang="ar-SA" sz="2600" b="1" dirty="0">
                <a:latin typeface="Adobe Arabic" panose="02040503050201020203" pitchFamily="18" charset="-78"/>
                <a:cs typeface="Adobe Arabic" panose="02040503050201020203" pitchFamily="18" charset="-78"/>
              </a:rPr>
              <a:t>فيتامين د</a:t>
            </a:r>
            <a:r>
              <a:rPr lang="en-US" sz="2600" b="1" dirty="0">
                <a:latin typeface="Adobe Arabic" panose="02040503050201020203" pitchFamily="18" charset="-78"/>
                <a:cs typeface="Adobe Arabic" panose="02040503050201020203" pitchFamily="18" charset="-78"/>
              </a:rPr>
              <a:t>:</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أشعة الشمس، الأسماك الدهنية (السلمون)، صفار البيض، والأطعمة المدعمة</a:t>
            </a:r>
            <a:r>
              <a:rPr lang="en-US" sz="2600" dirty="0">
                <a:latin typeface="Adobe Arabic" panose="02040503050201020203" pitchFamily="18" charset="-78"/>
                <a:cs typeface="Adobe Arabic" panose="02040503050201020203" pitchFamily="18" charset="-78"/>
              </a:rPr>
              <a:t>.</a:t>
            </a:r>
          </a:p>
          <a:p>
            <a:pPr lvl="0"/>
            <a:r>
              <a:rPr lang="ar-SA" sz="2600" b="1" dirty="0">
                <a:latin typeface="Adobe Arabic" panose="02040503050201020203" pitchFamily="18" charset="-78"/>
                <a:cs typeface="Adobe Arabic" panose="02040503050201020203" pitchFamily="18" charset="-78"/>
              </a:rPr>
              <a:t>فيتامينات</a:t>
            </a:r>
            <a:r>
              <a:rPr lang="en-US" sz="2600" b="1" dirty="0">
                <a:latin typeface="Adobe Arabic" panose="02040503050201020203" pitchFamily="18" charset="-78"/>
                <a:cs typeface="Adobe Arabic" panose="02040503050201020203" pitchFamily="18" charset="-78"/>
              </a:rPr>
              <a:t> B:</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اللحوم، الدواجن، البيض، ومنتجات الألبان</a:t>
            </a:r>
            <a:r>
              <a:rPr lang="en-US" sz="2600" dirty="0">
                <a:latin typeface="Adobe Arabic" panose="02040503050201020203" pitchFamily="18" charset="-78"/>
                <a:cs typeface="Adobe Arabic" panose="02040503050201020203" pitchFamily="18" charset="-78"/>
              </a:rPr>
              <a:t>.</a:t>
            </a:r>
          </a:p>
          <a:p>
            <a:pPr lvl="0"/>
            <a:r>
              <a:rPr lang="ar-SA" sz="2600" b="1" dirty="0">
                <a:latin typeface="Adobe Arabic" panose="02040503050201020203" pitchFamily="18" charset="-78"/>
                <a:cs typeface="Adobe Arabic" panose="02040503050201020203" pitchFamily="18" charset="-78"/>
              </a:rPr>
              <a:t>فيتامين</a:t>
            </a:r>
            <a:r>
              <a:rPr lang="en-US" sz="2600" b="1" dirty="0">
                <a:latin typeface="Adobe Arabic" panose="02040503050201020203" pitchFamily="18" charset="-78"/>
                <a:cs typeface="Adobe Arabic" panose="02040503050201020203" pitchFamily="18" charset="-78"/>
              </a:rPr>
              <a:t> C:</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الحمضيات (البرتقال)، الفلفل الملون، والبروكلي</a:t>
            </a:r>
            <a:r>
              <a:rPr lang="en-US" sz="2600" dirty="0">
                <a:latin typeface="Adobe Arabic" panose="02040503050201020203" pitchFamily="18" charset="-78"/>
                <a:cs typeface="Adobe Arabic" panose="02040503050201020203" pitchFamily="18" charset="-78"/>
              </a:rPr>
              <a:t>. </a:t>
            </a:r>
          </a:p>
          <a:p>
            <a:r>
              <a:rPr lang="ar-SA" sz="2600" b="1" dirty="0">
                <a:latin typeface="Adobe Arabic" panose="02040503050201020203" pitchFamily="18" charset="-78"/>
                <a:cs typeface="Adobe Arabic" panose="02040503050201020203" pitchFamily="18" charset="-78"/>
              </a:rPr>
              <a:t>٤</a:t>
            </a:r>
            <a:r>
              <a:rPr lang="en-US" sz="2600" b="1" dirty="0">
                <a:latin typeface="Adobe Arabic" panose="02040503050201020203" pitchFamily="18" charset="-78"/>
                <a:cs typeface="Adobe Arabic" panose="02040503050201020203" pitchFamily="18" charset="-78"/>
              </a:rPr>
              <a:t>. </a:t>
            </a:r>
            <a:r>
              <a:rPr lang="ar-SA" sz="2600" b="1" dirty="0">
                <a:latin typeface="Adobe Arabic" panose="02040503050201020203" pitchFamily="18" charset="-78"/>
                <a:cs typeface="Adobe Arabic" panose="02040503050201020203" pitchFamily="18" charset="-78"/>
              </a:rPr>
              <a:t>مكملات إضافية فعالة</a:t>
            </a:r>
            <a:endParaRPr lang="en-US" sz="2600" dirty="0">
              <a:latin typeface="Adobe Arabic" panose="02040503050201020203" pitchFamily="18" charset="-78"/>
              <a:cs typeface="Adobe Arabic" panose="02040503050201020203" pitchFamily="18" charset="-78"/>
            </a:endParaRPr>
          </a:p>
          <a:p>
            <a:pPr lvl="0"/>
            <a:r>
              <a:rPr lang="ar-SA" sz="2600" b="1" dirty="0">
                <a:latin typeface="Adobe Arabic" panose="02040503050201020203" pitchFamily="18" charset="-78"/>
                <a:cs typeface="Adobe Arabic" panose="02040503050201020203" pitchFamily="18" charset="-78"/>
              </a:rPr>
              <a:t>أوميغا 3</a:t>
            </a:r>
            <a:r>
              <a:rPr lang="en-US" sz="2600" b="1" dirty="0">
                <a:latin typeface="Adobe Arabic" panose="02040503050201020203" pitchFamily="18" charset="-78"/>
                <a:cs typeface="Adobe Arabic" panose="02040503050201020203" pitchFamily="18" charset="-78"/>
              </a:rPr>
              <a:t> (Omega-3):</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تدعم صحة الدماغ وتزيد من كفاءة السيروتونين</a:t>
            </a:r>
            <a:r>
              <a:rPr lang="en-US" sz="2600" dirty="0">
                <a:latin typeface="Adobe Arabic" panose="02040503050201020203" pitchFamily="18" charset="-78"/>
                <a:cs typeface="Adobe Arabic" panose="02040503050201020203" pitchFamily="18" charset="-78"/>
              </a:rPr>
              <a:t>.</a:t>
            </a:r>
          </a:p>
          <a:p>
            <a:pPr lvl="0"/>
            <a:r>
              <a:rPr lang="ar-SA" sz="2600" b="1" dirty="0">
                <a:latin typeface="Adobe Arabic" panose="02040503050201020203" pitchFamily="18" charset="-78"/>
                <a:cs typeface="Adobe Arabic" panose="02040503050201020203" pitchFamily="18" charset="-78"/>
              </a:rPr>
              <a:t>المغنيسيوم</a:t>
            </a:r>
            <a:r>
              <a:rPr lang="en-US" sz="2600" b="1" dirty="0">
                <a:latin typeface="Adobe Arabic" panose="02040503050201020203" pitchFamily="18" charset="-78"/>
                <a:cs typeface="Adobe Arabic" panose="02040503050201020203" pitchFamily="18" charset="-78"/>
              </a:rPr>
              <a:t>:</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يساعد في التخلص من التوتر والقلق</a:t>
            </a:r>
            <a:r>
              <a:rPr lang="en-US" sz="2600" dirty="0">
                <a:latin typeface="Adobe Arabic" panose="02040503050201020203" pitchFamily="18" charset="-78"/>
                <a:cs typeface="Adobe Arabic" panose="02040503050201020203" pitchFamily="18" charset="-78"/>
              </a:rPr>
              <a:t>. </a:t>
            </a:r>
            <a:endParaRPr lang="ar-IQ"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7" y="1133206"/>
            <a:ext cx="3876539" cy="4700923"/>
          </a:xfrm>
          <a:prstGeom prst="rect">
            <a:avLst/>
          </a:prstGeom>
          <a:solidFill>
            <a:srgbClr val="FFFFFF">
              <a:shade val="85000"/>
            </a:srgbClr>
          </a:solidFill>
          <a:ln w="3175" cap="sq">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528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4681" y="656824"/>
            <a:ext cx="3340130" cy="55894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41668" y="61427"/>
            <a:ext cx="5473521" cy="6740307"/>
          </a:xfrm>
          <a:prstGeom prst="rect">
            <a:avLst/>
          </a:prstGeom>
          <a:noFill/>
        </p:spPr>
        <p:txBody>
          <a:bodyPr wrap="square" rtlCol="1">
            <a:spAutoFit/>
          </a:bodyPr>
          <a:lstStyle/>
          <a:p>
            <a:r>
              <a:rPr lang="ar-SA" sz="24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تعريف الهرمونات </a:t>
            </a:r>
            <a:endParaRPr lang="en-US" sz="24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r>
              <a:rPr lang="ar-SA" sz="2400" dirty="0">
                <a:latin typeface="Adobe Arabic" panose="02040503050201020203" pitchFamily="18" charset="-78"/>
                <a:cs typeface="Adobe Arabic" panose="02040503050201020203" pitchFamily="18" charset="-78"/>
              </a:rPr>
              <a:t>الهرمونات هي الرسائل الكيميائية التي تفرزها الغدد الصماء لتنتقل عبر الدم وتأمر الأعضاء بوظائف محددة. في الرياضة، نحن لا نحرك العضلات فقط، بل نقوم بعملية "ضبط مصنعي" لهذه الرسل </a:t>
            </a:r>
            <a:r>
              <a:rPr lang="ar-SA" sz="2400" dirty="0" smtClean="0">
                <a:latin typeface="Adobe Arabic" panose="02040503050201020203" pitchFamily="18" charset="-78"/>
                <a:cs typeface="Adobe Arabic" panose="02040503050201020203" pitchFamily="18" charset="-78"/>
              </a:rPr>
              <a:t>الكيميائية.</a:t>
            </a:r>
            <a:endParaRPr lang="en-US" sz="2400" dirty="0">
              <a:latin typeface="Adobe Arabic" panose="02040503050201020203" pitchFamily="18" charset="-78"/>
              <a:cs typeface="Adobe Arabic" panose="02040503050201020203" pitchFamily="18" charset="-78"/>
            </a:endParaRPr>
          </a:p>
          <a:p>
            <a:r>
              <a:rPr lang="ar-SA" sz="2400" dirty="0">
                <a:latin typeface="Adobe Arabic" panose="02040503050201020203" pitchFamily="18" charset="-78"/>
                <a:cs typeface="Adobe Arabic" panose="02040503050201020203" pitchFamily="18" charset="-78"/>
              </a:rPr>
              <a:t>وتعد الهرمونات من اجهزة السيطرة الرئيسية المسؤولة عن تنظيم وتنسيقى كثير من نشاطات خلايا وانسجة الجسم المختلفة . </a:t>
            </a:r>
            <a:endParaRPr lang="en-US" sz="2400" dirty="0">
              <a:latin typeface="Adobe Arabic" panose="02040503050201020203" pitchFamily="18" charset="-78"/>
              <a:cs typeface="Adobe Arabic" panose="02040503050201020203" pitchFamily="18" charset="-78"/>
            </a:endParaRPr>
          </a:p>
          <a:p>
            <a:r>
              <a:rPr lang="ar-SA" sz="2400" dirty="0">
                <a:latin typeface="Adobe Arabic" panose="02040503050201020203" pitchFamily="18" charset="-78"/>
                <a:cs typeface="Adobe Arabic" panose="02040503050201020203" pitchFamily="18" charset="-78"/>
              </a:rPr>
              <a:t>تفرز "هرمونات السعادة" (مثل الدوبامين، السيروتونين، الأوكسيتوسين، والإندورفين) من عدة أعضاء وأجزاء رئيسية في الجسم، أهمها:</a:t>
            </a:r>
            <a:endParaRPr lang="en-US" sz="2400" dirty="0">
              <a:latin typeface="Adobe Arabic" panose="02040503050201020203" pitchFamily="18" charset="-78"/>
              <a:cs typeface="Adobe Arabic" panose="02040503050201020203" pitchFamily="18" charset="-78"/>
            </a:endParaRPr>
          </a:p>
          <a:p>
            <a:pPr marL="457200" indent="-457200">
              <a:buFont typeface="+mj-lt"/>
              <a:buAutoNum type="arabicPeriod"/>
            </a:pPr>
            <a:r>
              <a:rPr lang="ar-SA" sz="2400" dirty="0">
                <a:latin typeface="Adobe Arabic" panose="02040503050201020203" pitchFamily="18" charset="-78"/>
                <a:cs typeface="Adobe Arabic" panose="02040503050201020203" pitchFamily="18" charset="-78"/>
              </a:rPr>
              <a:t>الدماغ: وتحديداً (الغدة النخامية، الغدة الصنوبرية، وتحت المهاد)، وهي المسؤول الأول عن تنظيم وإفراز معظم هذه الهرمونات.</a:t>
            </a:r>
            <a:endParaRPr lang="en-US" sz="2400" dirty="0">
              <a:latin typeface="Adobe Arabic" panose="02040503050201020203" pitchFamily="18" charset="-78"/>
              <a:cs typeface="Adobe Arabic" panose="02040503050201020203" pitchFamily="18" charset="-78"/>
            </a:endParaRPr>
          </a:p>
          <a:p>
            <a:pPr marL="457200" lvl="0" indent="-457200">
              <a:buFont typeface="+mj-lt"/>
              <a:buAutoNum type="arabicPeriod"/>
            </a:pPr>
            <a:r>
              <a:rPr lang="ar-SA" sz="2400" dirty="0">
                <a:latin typeface="Adobe Arabic" panose="02040503050201020203" pitchFamily="18" charset="-78"/>
                <a:cs typeface="Adobe Arabic" panose="02040503050201020203" pitchFamily="18" charset="-78"/>
              </a:rPr>
              <a:t>الأمعاء (الجهاز الهضمي): هل تعلم أن حوالي 90% من السيروتونين (هرمون المزاج) يُفرز في الأمعاء؟ لذا يسمى الجهاز الهضمي أحياناً "الدماغ الثاني".</a:t>
            </a:r>
            <a:endParaRPr lang="en-US" sz="2400" dirty="0">
              <a:latin typeface="Adobe Arabic" panose="02040503050201020203" pitchFamily="18" charset="-78"/>
              <a:cs typeface="Adobe Arabic" panose="02040503050201020203" pitchFamily="18" charset="-78"/>
            </a:endParaRPr>
          </a:p>
          <a:p>
            <a:pPr marL="457200" indent="-457200">
              <a:buFont typeface="+mj-lt"/>
              <a:buAutoNum type="arabicPeriod"/>
            </a:pPr>
            <a:r>
              <a:rPr lang="ar-SA" sz="2400" dirty="0">
                <a:latin typeface="Adobe Arabic" panose="02040503050201020203" pitchFamily="18" charset="-78"/>
                <a:cs typeface="Adobe Arabic" panose="02040503050201020203" pitchFamily="18" charset="-78"/>
              </a:rPr>
              <a:t>الغدد الكظرية: تفرز بعض الهرمونات التي تساعد في التعامل مع التوتر وتنظيم الشعور بالرضا.</a:t>
            </a:r>
            <a:endParaRPr lang="ar-IQ"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44219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 y="130897"/>
            <a:ext cx="9912332" cy="6596206"/>
          </a:xfrm>
          <a:prstGeom prst="rect">
            <a:avLst/>
          </a:prstGeom>
        </p:spPr>
      </p:pic>
      <p:sp>
        <p:nvSpPr>
          <p:cNvPr id="2" name="TextBox 1"/>
          <p:cNvSpPr txBox="1"/>
          <p:nvPr/>
        </p:nvSpPr>
        <p:spPr>
          <a:xfrm>
            <a:off x="193183" y="206059"/>
            <a:ext cx="4790941" cy="6524863"/>
          </a:xfrm>
          <a:prstGeom prst="rect">
            <a:avLst/>
          </a:prstGeom>
          <a:noFill/>
        </p:spPr>
        <p:txBody>
          <a:bodyPr wrap="square" rtlCol="1">
            <a:spAutoFit/>
          </a:bodyPr>
          <a:lstStyle/>
          <a:p>
            <a:r>
              <a:rPr lang="ar-SA" sz="4000" b="1" dirty="0">
                <a:solidFill>
                  <a:schemeClr val="bg1"/>
                </a:solidFill>
                <a:latin typeface="Adobe Arabic" panose="02040503050201020203" pitchFamily="18" charset="-78"/>
                <a:cs typeface="Adobe Arabic" panose="02040503050201020203" pitchFamily="18" charset="-78"/>
              </a:rPr>
              <a:t>الخلاصة</a:t>
            </a:r>
            <a:r>
              <a:rPr lang="en-US" sz="4000" b="1" dirty="0">
                <a:solidFill>
                  <a:schemeClr val="bg1"/>
                </a:solidFill>
                <a:latin typeface="Adobe Arabic" panose="02040503050201020203" pitchFamily="18" charset="-78"/>
                <a:cs typeface="Adobe Arabic" panose="02040503050201020203" pitchFamily="18" charset="-78"/>
              </a:rPr>
              <a:t>:</a:t>
            </a:r>
            <a:br>
              <a:rPr lang="en-US" sz="4000" b="1" dirty="0">
                <a:solidFill>
                  <a:schemeClr val="bg1"/>
                </a:solidFill>
                <a:latin typeface="Adobe Arabic" panose="02040503050201020203" pitchFamily="18" charset="-78"/>
                <a:cs typeface="Adobe Arabic" panose="02040503050201020203" pitchFamily="18" charset="-78"/>
              </a:rPr>
            </a:br>
            <a:r>
              <a:rPr lang="ar-SA" sz="4000" b="1" dirty="0">
                <a:solidFill>
                  <a:schemeClr val="bg1"/>
                </a:solidFill>
                <a:latin typeface="Adobe Arabic" panose="02040503050201020203" pitchFamily="18" charset="-78"/>
                <a:cs typeface="Adobe Arabic" panose="02040503050201020203" pitchFamily="18" charset="-78"/>
              </a:rPr>
              <a:t>أجسادنا ليست مجرد آلات حركية، بل هي منظومات كيميائية معقدة. الرياضة هي "الروشتة" المجانية لضبط هذه الكيمياء ، هرمونات السعادة مهمة للصحة النفسية والرياضية مارس الرياضة بأنتظام ، حافظ على علاقات اجتماعية قوية ، تعرض لاشعة الشمس ، نوم كافي</a:t>
            </a:r>
            <a:r>
              <a:rPr lang="en-US" sz="4000" b="1" dirty="0">
                <a:solidFill>
                  <a:schemeClr val="bg1"/>
                </a:solidFill>
                <a:latin typeface="Adobe Arabic" panose="02040503050201020203" pitchFamily="18" charset="-78"/>
                <a:cs typeface="Adobe Arabic" panose="02040503050201020203" pitchFamily="18" charset="-78"/>
              </a:rPr>
              <a:t>      </a:t>
            </a:r>
            <a:r>
              <a:rPr lang="en-US" dirty="0"/>
              <a:t> .  </a:t>
            </a:r>
          </a:p>
          <a:p>
            <a:endParaRPr lang="ar-IQ" dirty="0"/>
          </a:p>
        </p:txBody>
      </p:sp>
    </p:spTree>
    <p:extLst>
      <p:ext uri="{BB962C8B-B14F-4D97-AF65-F5344CB8AC3E}">
        <p14:creationId xmlns:p14="http://schemas.microsoft.com/office/powerpoint/2010/main" val="252500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3" y="0"/>
            <a:ext cx="9824779" cy="6858000"/>
          </a:xfrm>
          <a:prstGeom prst="rect">
            <a:avLst/>
          </a:prstGeom>
        </p:spPr>
      </p:pic>
      <p:sp>
        <p:nvSpPr>
          <p:cNvPr id="6" name="TextBox 5"/>
          <p:cNvSpPr txBox="1"/>
          <p:nvPr/>
        </p:nvSpPr>
        <p:spPr>
          <a:xfrm>
            <a:off x="1880315" y="1378041"/>
            <a:ext cx="3631843" cy="4524315"/>
          </a:xfrm>
          <a:prstGeom prst="rect">
            <a:avLst/>
          </a:prstGeom>
          <a:noFill/>
        </p:spPr>
        <p:txBody>
          <a:bodyPr wrap="square" rtlCol="1">
            <a:spAutoFit/>
          </a:bodyPr>
          <a:lstStyle/>
          <a:p>
            <a:pPr algn="ctr"/>
            <a:r>
              <a:rPr lang="ar-SA" sz="96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شكرا</a:t>
            </a:r>
          </a:p>
          <a:p>
            <a:pPr algn="ctr"/>
            <a:r>
              <a:rPr lang="ar-SA" sz="96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لحسن</a:t>
            </a:r>
          </a:p>
          <a:p>
            <a:pPr algn="ctr"/>
            <a:r>
              <a:rPr lang="ar-SA" sz="96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استماعكم</a:t>
            </a:r>
            <a:endParaRPr lang="ar-IQ" sz="96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8987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a:ln>
            <a:noFill/>
          </a:ln>
          <a:effectLst>
            <a:softEdge rad="112500"/>
          </a:effectLst>
        </p:spPr>
      </p:pic>
      <p:sp>
        <p:nvSpPr>
          <p:cNvPr id="5" name="TextBox 4"/>
          <p:cNvSpPr txBox="1"/>
          <p:nvPr/>
        </p:nvSpPr>
        <p:spPr>
          <a:xfrm>
            <a:off x="154545" y="682582"/>
            <a:ext cx="6207617" cy="5078313"/>
          </a:xfrm>
          <a:prstGeom prst="rect">
            <a:avLst/>
          </a:prstGeom>
          <a:noFill/>
        </p:spPr>
        <p:txBody>
          <a:bodyPr wrap="square" rtlCol="1">
            <a:spAutoFit/>
          </a:bodyPr>
          <a:lstStyle/>
          <a:p>
            <a:pPr algn="ctr"/>
            <a:r>
              <a:rPr lang="ar-SA"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رباعية </a:t>
            </a:r>
            <a:r>
              <a:rPr lang="ar-SA"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السعادة</a:t>
            </a:r>
          </a:p>
          <a:p>
            <a:pPr algn="ctr"/>
            <a:r>
              <a:rPr lang="en-US"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en-US"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(The Quartet of Happiness)</a:t>
            </a:r>
          </a:p>
          <a:p>
            <a:r>
              <a:rPr lang="en-US"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p>
          <a:p>
            <a:pPr algn="ctr"/>
            <a:r>
              <a:rPr lang="ar-SA"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إليكم التفصيل العلمي </a:t>
            </a:r>
            <a:endParaRPr lang="ar-SA"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gn="ctr"/>
            <a:r>
              <a:rPr lang="ar-SA"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لهرمونات </a:t>
            </a:r>
            <a:r>
              <a:rPr lang="ar-SA"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السعادة </a:t>
            </a:r>
            <a:endParaRPr lang="ar-SA"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gn="ctr"/>
            <a:r>
              <a:rPr lang="ar-SA" sz="54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وكيفية تحفيزها</a:t>
            </a:r>
            <a:endParaRPr lang="en-US" sz="54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2402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a:ln>
            <a:noFill/>
          </a:ln>
          <a:effectLst>
            <a:softEdge rad="112500"/>
          </a:effectLst>
        </p:spPr>
      </p:pic>
      <p:sp>
        <p:nvSpPr>
          <p:cNvPr id="8" name="TextBox 7"/>
          <p:cNvSpPr txBox="1"/>
          <p:nvPr/>
        </p:nvSpPr>
        <p:spPr>
          <a:xfrm>
            <a:off x="244699" y="1880314"/>
            <a:ext cx="9388698" cy="4031873"/>
          </a:xfrm>
          <a:prstGeom prst="rect">
            <a:avLst/>
          </a:prstGeom>
          <a:noFill/>
        </p:spPr>
        <p:txBody>
          <a:bodyPr wrap="square" rtlCol="1">
            <a:spAutoFit/>
          </a:bodyPr>
          <a:lstStyle/>
          <a:p>
            <a:pPr lvl="0"/>
            <a:r>
              <a:rPr lang="ar-SA" sz="3200" b="1" dirty="0" smtClean="0">
                <a:solidFill>
                  <a:schemeClr val="bg1"/>
                </a:solidFill>
                <a:latin typeface="Adobe Arabic" panose="02040503050201020203" pitchFamily="18" charset="-78"/>
                <a:cs typeface="Adobe Arabic" panose="02040503050201020203" pitchFamily="18" charset="-78"/>
              </a:rPr>
              <a:t>1-الدوبامين</a:t>
            </a:r>
            <a:r>
              <a:rPr lang="en-US" sz="3200" b="1" dirty="0" smtClean="0">
                <a:solidFill>
                  <a:schemeClr val="bg1"/>
                </a:solidFill>
                <a:latin typeface="Adobe Arabic" panose="02040503050201020203" pitchFamily="18" charset="-78"/>
                <a:cs typeface="Adobe Arabic" panose="02040503050201020203" pitchFamily="18" charset="-78"/>
              </a:rPr>
              <a:t> </a:t>
            </a:r>
            <a:r>
              <a:rPr lang="en-US" sz="3200" b="1" dirty="0">
                <a:solidFill>
                  <a:schemeClr val="bg1"/>
                </a:solidFill>
                <a:latin typeface="Adobe Arabic" panose="02040503050201020203" pitchFamily="18" charset="-78"/>
                <a:cs typeface="Adobe Arabic" panose="02040503050201020203" pitchFamily="18" charset="-78"/>
              </a:rPr>
              <a:t>(Dopamine) </a:t>
            </a:r>
            <a:r>
              <a:rPr lang="ar-SA" sz="3200" b="1" dirty="0">
                <a:solidFill>
                  <a:schemeClr val="bg1"/>
                </a:solidFill>
                <a:latin typeface="Adobe Arabic" panose="02040503050201020203" pitchFamily="18" charset="-78"/>
                <a:cs typeface="Adobe Arabic" panose="02040503050201020203" pitchFamily="18" charset="-78"/>
              </a:rPr>
              <a:t>هرمون المكافأة</a:t>
            </a:r>
            <a:endParaRPr lang="en-US" sz="3200" b="1" dirty="0">
              <a:solidFill>
                <a:schemeClr val="bg1"/>
              </a:solidFill>
              <a:latin typeface="Adobe Arabic" panose="02040503050201020203" pitchFamily="18" charset="-78"/>
              <a:cs typeface="Adobe Arabic" panose="02040503050201020203" pitchFamily="18" charset="-78"/>
            </a:endParaRPr>
          </a:p>
          <a:p>
            <a:r>
              <a:rPr lang="en-US" sz="3200" b="1" dirty="0">
                <a:solidFill>
                  <a:schemeClr val="bg1"/>
                </a:solidFill>
                <a:latin typeface="Adobe Arabic" panose="02040503050201020203" pitchFamily="18" charset="-78"/>
                <a:cs typeface="Adobe Arabic" panose="02040503050201020203" pitchFamily="18" charset="-78"/>
              </a:rPr>
              <a:t> </a:t>
            </a:r>
          </a:p>
          <a:p>
            <a:pPr lvl="0"/>
            <a:r>
              <a:rPr lang="ar-SA" sz="3200" b="1" dirty="0">
                <a:solidFill>
                  <a:schemeClr val="bg1"/>
                </a:solidFill>
                <a:latin typeface="Adobe Arabic" panose="02040503050201020203" pitchFamily="18" charset="-78"/>
                <a:cs typeface="Adobe Arabic" panose="02040503050201020203" pitchFamily="18" charset="-78"/>
              </a:rPr>
              <a:t>دوره</a:t>
            </a:r>
            <a:r>
              <a:rPr lang="en-US" sz="3200" b="1" dirty="0">
                <a:solidFill>
                  <a:schemeClr val="bg1"/>
                </a:solidFill>
                <a:latin typeface="Adobe Arabic" panose="02040503050201020203" pitchFamily="18" charset="-78"/>
                <a:cs typeface="Adobe Arabic" panose="02040503050201020203" pitchFamily="18" charset="-78"/>
              </a:rPr>
              <a:t>: </a:t>
            </a:r>
            <a:r>
              <a:rPr lang="ar-SA" sz="3200" b="1" dirty="0">
                <a:solidFill>
                  <a:schemeClr val="bg1"/>
                </a:solidFill>
                <a:latin typeface="Adobe Arabic" panose="02040503050201020203" pitchFamily="18" charset="-78"/>
                <a:cs typeface="Adobe Arabic" panose="02040503050201020203" pitchFamily="18" charset="-78"/>
              </a:rPr>
              <a:t>مسؤول عن الشعور بالانجاز والتحفيز</a:t>
            </a:r>
            <a:r>
              <a:rPr lang="en-US" sz="3200" b="1" dirty="0">
                <a:solidFill>
                  <a:schemeClr val="bg1"/>
                </a:solidFill>
                <a:latin typeface="Adobe Arabic" panose="02040503050201020203" pitchFamily="18" charset="-78"/>
                <a:cs typeface="Adobe Arabic" panose="02040503050201020203" pitchFamily="18" charset="-78"/>
              </a:rPr>
              <a:t>.</a:t>
            </a:r>
          </a:p>
          <a:p>
            <a:pPr lvl="0"/>
            <a:r>
              <a:rPr lang="ar-SA" sz="3200" b="1" dirty="0">
                <a:solidFill>
                  <a:schemeClr val="bg1"/>
                </a:solidFill>
                <a:latin typeface="Adobe Arabic" panose="02040503050201020203" pitchFamily="18" charset="-78"/>
                <a:cs typeface="Adobe Arabic" panose="02040503050201020203" pitchFamily="18" charset="-78"/>
              </a:rPr>
              <a:t>في الرياضة</a:t>
            </a:r>
            <a:r>
              <a:rPr lang="en-US" sz="3200" b="1" dirty="0">
                <a:solidFill>
                  <a:schemeClr val="bg1"/>
                </a:solidFill>
                <a:latin typeface="Adobe Arabic" panose="02040503050201020203" pitchFamily="18" charset="-78"/>
                <a:cs typeface="Adobe Arabic" panose="02040503050201020203" pitchFamily="18" charset="-78"/>
              </a:rPr>
              <a:t>: </a:t>
            </a:r>
            <a:r>
              <a:rPr lang="ar-SA" sz="3200" b="1" dirty="0">
                <a:solidFill>
                  <a:schemeClr val="bg1"/>
                </a:solidFill>
                <a:latin typeface="Adobe Arabic" panose="02040503050201020203" pitchFamily="18" charset="-78"/>
                <a:cs typeface="Adobe Arabic" panose="02040503050201020203" pitchFamily="18" charset="-78"/>
              </a:rPr>
              <a:t>يرتفع عند تحقيق "رقم شخصي جديد" أو إنهاء تمرين شاق ، تعلم مهارات جديدة .</a:t>
            </a:r>
            <a:endParaRPr lang="en-US" sz="3200" b="1" dirty="0">
              <a:solidFill>
                <a:schemeClr val="bg1"/>
              </a:solidFill>
              <a:latin typeface="Adobe Arabic" panose="02040503050201020203" pitchFamily="18" charset="-78"/>
              <a:cs typeface="Adobe Arabic" panose="02040503050201020203" pitchFamily="18" charset="-78"/>
            </a:endParaRPr>
          </a:p>
          <a:p>
            <a:pPr lvl="0"/>
            <a:r>
              <a:rPr lang="ar-SA" sz="3200" b="1" dirty="0">
                <a:solidFill>
                  <a:schemeClr val="bg1"/>
                </a:solidFill>
                <a:latin typeface="Adobe Arabic" panose="02040503050201020203" pitchFamily="18" charset="-78"/>
                <a:cs typeface="Adobe Arabic" panose="02040503050201020203" pitchFamily="18" charset="-78"/>
              </a:rPr>
              <a:t>الغذاء</a:t>
            </a:r>
            <a:r>
              <a:rPr lang="en-US" sz="3200" b="1" dirty="0">
                <a:solidFill>
                  <a:schemeClr val="bg1"/>
                </a:solidFill>
                <a:latin typeface="Adobe Arabic" panose="02040503050201020203" pitchFamily="18" charset="-78"/>
                <a:cs typeface="Adobe Arabic" panose="02040503050201020203" pitchFamily="18" charset="-78"/>
              </a:rPr>
              <a:t>: </a:t>
            </a:r>
            <a:r>
              <a:rPr lang="ar-SA" sz="3200" b="1" dirty="0">
                <a:solidFill>
                  <a:schemeClr val="bg1"/>
                </a:solidFill>
                <a:latin typeface="Adobe Arabic" panose="02040503050201020203" pitchFamily="18" charset="-78"/>
                <a:cs typeface="Adobe Arabic" panose="02040503050201020203" pitchFamily="18" charset="-78"/>
              </a:rPr>
              <a:t>الأطعمة الغنية </a:t>
            </a:r>
            <a:r>
              <a:rPr lang="ar-SA" sz="3200" b="1" dirty="0" smtClean="0">
                <a:solidFill>
                  <a:schemeClr val="bg1"/>
                </a:solidFill>
                <a:latin typeface="Adobe Arabic" panose="02040503050201020203" pitchFamily="18" charset="-78"/>
                <a:cs typeface="Adobe Arabic" panose="02040503050201020203" pitchFamily="18" charset="-78"/>
              </a:rPr>
              <a:t>بالـتيروزين</a:t>
            </a:r>
            <a:r>
              <a:rPr lang="ar-SA" sz="3200" b="1" dirty="0">
                <a:solidFill>
                  <a:schemeClr val="bg1"/>
                </a:solidFill>
                <a:latin typeface="Adobe Arabic" panose="02040503050201020203" pitchFamily="18" charset="-78"/>
                <a:cs typeface="Adobe Arabic" panose="02040503050201020203" pitchFamily="18" charset="-78"/>
              </a:rPr>
              <a:t> (اللوز، الموز، البيض)</a:t>
            </a:r>
            <a:r>
              <a:rPr lang="en-US" sz="3200" b="1" dirty="0">
                <a:solidFill>
                  <a:schemeClr val="bg1"/>
                </a:solidFill>
                <a:latin typeface="Adobe Arabic" panose="02040503050201020203" pitchFamily="18" charset="-78"/>
                <a:cs typeface="Adobe Arabic" panose="02040503050201020203" pitchFamily="18" charset="-78"/>
              </a:rPr>
              <a:t> . </a:t>
            </a:r>
          </a:p>
          <a:p>
            <a:pPr lvl="0"/>
            <a:r>
              <a:rPr lang="ar-IQ" sz="3200" b="1" dirty="0">
                <a:solidFill>
                  <a:schemeClr val="bg1"/>
                </a:solidFill>
                <a:latin typeface="Adobe Arabic" panose="02040503050201020203" pitchFamily="18" charset="-78"/>
                <a:cs typeface="Adobe Arabic" panose="02040503050201020203" pitchFamily="18" charset="-78"/>
              </a:rPr>
              <a:t>لا يوجد وقت مناسب افرازالدوبامين . ولكن يمكن ان يرفع مستواه في الصباح الباكر واثناء ممارسة الرياضة وعند تحقيق الاهداف .</a:t>
            </a:r>
            <a:endParaRPr lang="en-US" sz="3200" b="1" dirty="0">
              <a:solidFill>
                <a:schemeClr val="bg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0092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7999"/>
          </a:xfrm>
          <a:prstGeom prst="rect">
            <a:avLst/>
          </a:prstGeom>
          <a:effectLst>
            <a:softEdge rad="127000"/>
          </a:effectLst>
        </p:spPr>
      </p:pic>
      <p:sp>
        <p:nvSpPr>
          <p:cNvPr id="7" name="TextBox 6"/>
          <p:cNvSpPr txBox="1"/>
          <p:nvPr/>
        </p:nvSpPr>
        <p:spPr>
          <a:xfrm>
            <a:off x="425003" y="347723"/>
            <a:ext cx="8950817" cy="5940088"/>
          </a:xfrm>
          <a:prstGeom prst="rect">
            <a:avLst/>
          </a:prstGeom>
          <a:noFill/>
        </p:spPr>
        <p:txBody>
          <a:bodyPr wrap="square" rtlCol="1">
            <a:spAutoFit/>
          </a:bodyPr>
          <a:lstStyle/>
          <a:p>
            <a:pPr lvl="0">
              <a:lnSpc>
                <a:spcPct val="150000"/>
              </a:lnSpc>
            </a:pPr>
            <a:r>
              <a:rPr lang="ar-SA" sz="28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2- </a:t>
            </a:r>
            <a:r>
              <a:rPr lang="ar-SA" sz="32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السيروتونين</a:t>
            </a:r>
            <a:r>
              <a:rPr lang="en-US" sz="32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(Serotonin)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معدل المزاج</a:t>
            </a:r>
            <a:endPar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دوره</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محارب الاكتئاب يحسن المزاج يقلل التوتر يعزز التركيز واليقظة ومنظم النوم</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في الرياضة</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التمارين الهوائية (كالجري والسباحة) في الهواء الطلق ترفع مستوياته بشكل حاد نتيجة زيادة تدفق التريبتوفان للدماغ</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الغذاء</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الكربوهيدرات المعقدة، الشوفان، والأسماك الدهنية</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الوقت الأمثل</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خلال ساعات النهار وعند التعرض لضوء الشمس، حيث يساهم الضوء في رفع مستوياته بشكل طبيعي</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p:txBody>
      </p:sp>
    </p:spTree>
    <p:extLst>
      <p:ext uri="{BB962C8B-B14F-4D97-AF65-F5344CB8AC3E}">
        <p14:creationId xmlns:p14="http://schemas.microsoft.com/office/powerpoint/2010/main" val="261327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7999"/>
          </a:xfrm>
          <a:prstGeom prst="rect">
            <a:avLst/>
          </a:prstGeom>
        </p:spPr>
      </p:pic>
      <p:sp>
        <p:nvSpPr>
          <p:cNvPr id="5" name="TextBox 4"/>
          <p:cNvSpPr txBox="1"/>
          <p:nvPr/>
        </p:nvSpPr>
        <p:spPr>
          <a:xfrm>
            <a:off x="257577" y="399247"/>
            <a:ext cx="9388699" cy="5940088"/>
          </a:xfrm>
          <a:prstGeom prst="rect">
            <a:avLst/>
          </a:prstGeom>
          <a:noFill/>
        </p:spPr>
        <p:txBody>
          <a:bodyPr wrap="square" rtlCol="1">
            <a:spAutoFit/>
          </a:bodyPr>
          <a:lstStyle/>
          <a:p>
            <a:pPr lvl="0">
              <a:lnSpc>
                <a:spcPct val="150000"/>
              </a:lnSpc>
            </a:pPr>
            <a:r>
              <a:rPr lang="ar-SA" sz="32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3- الأندورفين</a:t>
            </a:r>
            <a:r>
              <a:rPr lang="en-US" sz="32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(Endorphins)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مسكن الألم الطبيعي</a:t>
            </a:r>
            <a:endPar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lnSpc>
                <a:spcPct val="150000"/>
              </a:lnSpc>
              <a:buFont typeface="Arial" pitchFamily="2" charset="0"/>
              <a:buChar char="•"/>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دوره</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يُفرز استجابة للإجهاد البدني ليمنحك شعور "نشوة العداء</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(Runner's High).</a:t>
            </a:r>
          </a:p>
          <a:p>
            <a:pPr marL="457200" lvl="0" indent="-457200">
              <a:lnSpc>
                <a:spcPct val="150000"/>
              </a:lnSpc>
              <a:buFont typeface="Arial" pitchFamily="2" charset="0"/>
              <a:buChar char="•"/>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في الرياضة</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يتطلب تمارين عالية الشدة</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(HIIT)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أو تمارين التحمل التي تتجاوز 30 دقيقة .</a:t>
            </a:r>
            <a:endPar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lnSpc>
                <a:spcPct val="150000"/>
              </a:lnSpc>
              <a:buFont typeface="Arial" pitchFamily="2" charset="0"/>
              <a:buChar char="•"/>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الغذاء</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الشوكولاتة الداكنة والأطعمة الحريفة  (الفلفل الحار)</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marL="457200" lvl="0" indent="-457200">
              <a:lnSpc>
                <a:spcPct val="150000"/>
              </a:lnSpc>
              <a:buFont typeface="Arial" pitchFamily="2" charset="0"/>
              <a:buChar char="•"/>
            </a:pP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الوقت الأمثل</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يزداد إفرازه بشكل ملحوظ بين الساعة </a:t>
            </a:r>
            <a:r>
              <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11.</a:t>
            </a:r>
            <a:r>
              <a:rPr lang="ar-SA"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صباحاً و3 عصراً، خاصةً إذا كان الجسم في حالة راحة أو نوم عميق</a:t>
            </a:r>
            <a:endParaRPr lang="en-US"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23553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a:effectLst>
            <a:softEdge rad="317500"/>
          </a:effectLst>
        </p:spPr>
      </p:pic>
      <p:sp>
        <p:nvSpPr>
          <p:cNvPr id="5" name="TextBox 4"/>
          <p:cNvSpPr txBox="1"/>
          <p:nvPr/>
        </p:nvSpPr>
        <p:spPr>
          <a:xfrm>
            <a:off x="3837906" y="1738645"/>
            <a:ext cx="5821250" cy="4801314"/>
          </a:xfrm>
          <a:prstGeom prst="rect">
            <a:avLst/>
          </a:prstGeom>
          <a:noFill/>
        </p:spPr>
        <p:txBody>
          <a:bodyPr wrap="square" rtlCol="1">
            <a:spAutoFit/>
          </a:bodyPr>
          <a:lstStyle/>
          <a:p>
            <a:pPr>
              <a:lnSpc>
                <a:spcPct val="150000"/>
              </a:lnSpc>
            </a:pPr>
            <a:r>
              <a:rPr lang="ar-SA" sz="32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4- الأوكسيتوسين</a:t>
            </a:r>
            <a:r>
              <a:rPr lang="en-US" sz="3200" b="1" dirty="0" smtClean="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(Oxytocin)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هرمون الحب والترابط</a:t>
            </a:r>
            <a:endPar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دوره</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يعزز الثقة والروابط الاجتماعية</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في الرياضة</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يرتفع بشكل مذهل في الرياضات الجماعية وبرامج التدريب المشترك</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CrossFit</a:t>
            </a:r>
          </a:p>
          <a:p>
            <a:pPr marL="457200" lvl="0" indent="-457200">
              <a:lnSpc>
                <a:spcPct val="150000"/>
              </a:lnSpc>
              <a:buFont typeface="Arial" pitchFamily="2" charset="0"/>
              <a:buChar char="•"/>
            </a:pP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الوقت الأمثل</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a:t>
            </a:r>
            <a:r>
              <a:rPr lang="ar-SA"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يفرز خلال التفاعلات الاجتماعية والعاطفية</a:t>
            </a:r>
            <a:r>
              <a:rPr lang="en-US" sz="3200" b="1" dirty="0">
                <a:solidFill>
                  <a:schemeClr val="bg1"/>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endParaRPr lang="ar-IQ" dirty="0"/>
          </a:p>
        </p:txBody>
      </p:sp>
    </p:spTree>
    <p:extLst>
      <p:ext uri="{BB962C8B-B14F-4D97-AF65-F5344CB8AC3E}">
        <p14:creationId xmlns:p14="http://schemas.microsoft.com/office/powerpoint/2010/main" val="334698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extBox 5">
            <a:hlinkClick r:id="rId3" action="ppaction://hlinkfile"/>
          </p:cNvPr>
          <p:cNvSpPr txBox="1"/>
          <p:nvPr/>
        </p:nvSpPr>
        <p:spPr>
          <a:xfrm>
            <a:off x="540913" y="2228671"/>
            <a:ext cx="4675031" cy="1200329"/>
          </a:xfrm>
          <a:prstGeom prst="rect">
            <a:avLst/>
          </a:prstGeom>
          <a:noFill/>
        </p:spPr>
        <p:txBody>
          <a:bodyPr wrap="square" rtlCol="1">
            <a:spAutoFit/>
          </a:bodyPr>
          <a:lstStyle/>
          <a:p>
            <a:r>
              <a:rPr lang="ar-IQ" sz="72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هرمونات السعادة </a:t>
            </a:r>
            <a:endParaRPr lang="ar-IQ" sz="7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44330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906000" cy="6858001"/>
          </a:xfrm>
        </p:spPr>
      </p:pic>
      <p:sp>
        <p:nvSpPr>
          <p:cNvPr id="7" name="TextBox 6"/>
          <p:cNvSpPr txBox="1"/>
          <p:nvPr/>
        </p:nvSpPr>
        <p:spPr>
          <a:xfrm>
            <a:off x="4662152" y="0"/>
            <a:ext cx="5112913" cy="7232749"/>
          </a:xfrm>
          <a:prstGeom prst="rect">
            <a:avLst/>
          </a:prstGeom>
          <a:noFill/>
        </p:spPr>
        <p:txBody>
          <a:bodyPr wrap="square" rtlCol="1">
            <a:spAutoFit/>
          </a:bodyPr>
          <a:lstStyle/>
          <a:p>
            <a:pPr>
              <a:lnSpc>
                <a:spcPct val="150000"/>
              </a:lnSpc>
            </a:pPr>
            <a:r>
              <a:rPr lang="ar-SA" sz="3200" b="1" dirty="0">
                <a:latin typeface="Adobe Arabic" panose="02040503050201020203" pitchFamily="18" charset="-78"/>
                <a:cs typeface="Adobe Arabic" panose="02040503050201020203" pitchFamily="18" charset="-78"/>
              </a:rPr>
              <a:t>اعراض نقص هرمونات السعادة </a:t>
            </a:r>
            <a:endParaRPr lang="en-US" sz="3200" dirty="0">
              <a:latin typeface="Adobe Arabic" panose="02040503050201020203" pitchFamily="18" charset="-78"/>
              <a:cs typeface="Adobe Arabic" panose="02040503050201020203" pitchFamily="18" charset="-78"/>
            </a:endParaRPr>
          </a:p>
          <a:p>
            <a:pPr>
              <a:lnSpc>
                <a:spcPct val="150000"/>
              </a:lnSpc>
            </a:pPr>
            <a:r>
              <a:rPr lang="en-US" sz="3200" dirty="0">
                <a:latin typeface="Adobe Arabic" panose="02040503050201020203" pitchFamily="18" charset="-78"/>
                <a:cs typeface="Adobe Arabic" panose="02040503050201020203" pitchFamily="18" charset="-78"/>
              </a:rPr>
              <a:t> </a:t>
            </a:r>
          </a:p>
          <a:p>
            <a:pPr>
              <a:lnSpc>
                <a:spcPct val="150000"/>
              </a:lnSpc>
            </a:pPr>
            <a:r>
              <a:rPr lang="ar-SA" sz="3200" dirty="0">
                <a:latin typeface="Adobe Arabic" panose="02040503050201020203" pitchFamily="18" charset="-78"/>
                <a:cs typeface="Adobe Arabic" panose="02040503050201020203" pitchFamily="18" charset="-78"/>
              </a:rPr>
              <a:t>يؤدي نقص هرمونات السعادة (مثل السيروتونين والدوبامين والأوكسيتوسين) إلى مجموعة متنوعة من الأعراض النفسية والجسدية التي تؤثر على جودة الحياة اليومية. ونظراً لصعوبة قياس مستويات هذه الهرمونات في الدماغ بشكل مباشر، تُعد العلامات والأعراض هي المؤشر الأهم للكشف عن هذا النقص</a:t>
            </a:r>
            <a:r>
              <a:rPr lang="en-US" sz="3200" dirty="0"/>
              <a:t>. </a:t>
            </a:r>
          </a:p>
          <a:p>
            <a:endParaRPr lang="ar-IQ" sz="3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0144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TotalTime>
  <Words>481</Words>
  <Application>Microsoft Office PowerPoint</Application>
  <PresentationFormat>A4 Paper (210x297 mm)</PresentationFormat>
  <Paragraphs>106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ACS  Akeek Extra Bold</vt:lpstr>
      <vt:lpstr>Adobe Arabic</vt: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 mehsen</dc:creator>
  <cp:lastModifiedBy>sura mehsen</cp:lastModifiedBy>
  <cp:revision>43</cp:revision>
  <dcterms:created xsi:type="dcterms:W3CDTF">2026-05-03T06:31:33Z</dcterms:created>
  <dcterms:modified xsi:type="dcterms:W3CDTF">2026-05-05T10:00:15Z</dcterms:modified>
</cp:coreProperties>
</file>