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54" r:id="rId2"/>
    <p:sldId id="264" r:id="rId3"/>
    <p:sldId id="265" r:id="rId4"/>
    <p:sldId id="267" r:id="rId5"/>
    <p:sldId id="336" r:id="rId6"/>
    <p:sldId id="271" r:id="rId7"/>
    <p:sldId id="343" r:id="rId8"/>
    <p:sldId id="272" r:id="rId9"/>
    <p:sldId id="273" r:id="rId10"/>
    <p:sldId id="275" r:id="rId11"/>
    <p:sldId id="345" r:id="rId12"/>
    <p:sldId id="347" r:id="rId13"/>
    <p:sldId id="277" r:id="rId14"/>
    <p:sldId id="278" r:id="rId15"/>
    <p:sldId id="279" r:id="rId16"/>
    <p:sldId id="280" r:id="rId17"/>
    <p:sldId id="281" r:id="rId18"/>
    <p:sldId id="282" r:id="rId19"/>
    <p:sldId id="348" r:id="rId20"/>
    <p:sldId id="351" r:id="rId21"/>
    <p:sldId id="352" r:id="rId22"/>
    <p:sldId id="298" r:id="rId23"/>
    <p:sldId id="283" r:id="rId24"/>
    <p:sldId id="284" r:id="rId25"/>
    <p:sldId id="350" r:id="rId26"/>
    <p:sldId id="285" r:id="rId27"/>
    <p:sldId id="286" r:id="rId28"/>
    <p:sldId id="299" r:id="rId29"/>
    <p:sldId id="300" r:id="rId30"/>
    <p:sldId id="301" r:id="rId31"/>
    <p:sldId id="302" r:id="rId32"/>
    <p:sldId id="304" r:id="rId33"/>
    <p:sldId id="349" r:id="rId34"/>
    <p:sldId id="303" r:id="rId35"/>
    <p:sldId id="313" r:id="rId36"/>
    <p:sldId id="360" r:id="rId37"/>
    <p:sldId id="355" r:id="rId38"/>
    <p:sldId id="380" r:id="rId39"/>
    <p:sldId id="361" r:id="rId40"/>
    <p:sldId id="362" r:id="rId41"/>
    <p:sldId id="363" r:id="rId42"/>
    <p:sldId id="364" r:id="rId43"/>
    <p:sldId id="365" r:id="rId44"/>
    <p:sldId id="366" r:id="rId45"/>
    <p:sldId id="367" r:id="rId46"/>
    <p:sldId id="368" r:id="rId47"/>
    <p:sldId id="369" r:id="rId48"/>
    <p:sldId id="370" r:id="rId49"/>
    <p:sldId id="371" r:id="rId50"/>
    <p:sldId id="372" r:id="rId51"/>
    <p:sldId id="374" r:id="rId52"/>
    <p:sldId id="375" r:id="rId53"/>
    <p:sldId id="306" r:id="rId54"/>
    <p:sldId id="307" r:id="rId55"/>
    <p:sldId id="379"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adhel Mohammed Lafta" initials="FML" lastIdx="1" clrIdx="0"/>
  <p:cmAuthor id="1" name="Maxproof" initials="MAX12" lastIdx="1" clrIdx="1"/>
  <p:cmAuthor id="2" name="Fadhel" initials="F" lastIdx="7" clrIdx="2"/>
  <p:cmAuthor id="3" name="user" initials="u" lastIdx="11"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2098" y="-55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6-02-14T00:43:07.557" idx="6">
    <p:pos x="10" y="-134"/>
    <p:text>-Not all CpG sites are methylated,70% methylated
- methylation patters are stabily inherited by DNMTs when cell dividing
-In noraml cells DNA methylation invove in regulation of cell-type specific expression,heterochrnation and gene imprinting</p:text>
  </p:cm>
  <p:cm authorId="2" dt="2016-02-14T00:43:36.495" idx="7">
    <p:pos x="1492" y="2746"/>
    <p:text>transcriptional silencing</p:text>
  </p:cm>
</p:cmLst>
</file>

<file path=ppt/comments/comment10.xml><?xml version="1.0" encoding="utf-8"?>
<p:cmLst xmlns:a="http://schemas.openxmlformats.org/drawingml/2006/main" xmlns:r="http://schemas.openxmlformats.org/officeDocument/2006/relationships" xmlns:p="http://schemas.openxmlformats.org/presentationml/2006/main">
  <p:cm authorId="3" dt="2026-01-26T23:35:53.595" idx="4">
    <p:pos x="954" y="24"/>
    <p:text>الليزر (تضخيم الضوء بواسطة الانبعاث المحفز للإشعاع) هو جهاز يُصدر ضوءًا عالي التركيز، متماسكًا، وأحادي اللون من خلال الانبعاث الذري المحفز. على عكس مصادر الضوء التقليدية، تنتقل موجات ضوء الليزر معًا في الطور، مما يُنتج حزمة ضيقة وكثيفة. تُستخدم هذه التقنية في تطبيقات متنوعة، تشمل الطب والصناعة والاتصالات.</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3-11-27T14:08:29.115" idx="1">
    <p:pos x="-52" y="1930"/>
    <p:text>إعادة التنشيط</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1-01-23T22:45:35.283" idx="1">
    <p:pos x="5688" y="2478"/>
    <p:text>In 1953, the first evidence of DNA methylation was found in bacteria during phage infection. In this case, DNA methylation originated as a method to protect the bacterial DNA from the extraneous DNA of the phage.
</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17-03-13T11:28:35.906" idx="3">
    <p:pos x="10" y="10"/>
    <p:text>need balance picture
for epigenetic balance</p:text>
  </p:cm>
</p:cmLst>
</file>

<file path=ppt/comments/comment5.xml><?xml version="1.0" encoding="utf-8"?>
<p:cmLst xmlns:a="http://schemas.openxmlformats.org/drawingml/2006/main" xmlns:r="http://schemas.openxmlformats.org/officeDocument/2006/relationships" xmlns:p="http://schemas.openxmlformats.org/presentationml/2006/main">
  <p:cm authorId="3" dt="2026-05-07T00:17:27.291" idx="5">
    <p:pos x="-96" y="3208"/>
    <p:text>Controlled thermal injury is a therapeutic, intentionally applied energy—such as radiofrequency, laser, or focused ultrasound—used to cause localized necrosis in specific tissues while sparing surrounding structures. Common applications include tumor ablation, chronic pain management (e.g., nerve ablation), and cosmetic skin tightening, with the depth and extent of injury carefully managed.</p:text>
  </p:cm>
</p:cmLst>
</file>

<file path=ppt/comments/comment6.xml><?xml version="1.0" encoding="utf-8"?>
<p:cmLst xmlns:a="http://schemas.openxmlformats.org/drawingml/2006/main" xmlns:r="http://schemas.openxmlformats.org/officeDocument/2006/relationships" xmlns:p="http://schemas.openxmlformats.org/presentationml/2006/main">
  <p:cm authorId="3" dt="2026-05-07T00:29:15.311" idx="6">
    <p:pos x="5472" y="1816"/>
    <p:text>Elastogenesis is the biological process of forming elastic fibers in connective tissues, crucial for providing resilience and elasticity to organs like skin, lungs, and blood vessels. It involves the synthesis of tropoelastin, its secretion and coacervation, followed by crosslinking onto a microfibrillar scaffold, predominantly occurring during late fetal and neonatal development.</p:text>
  </p:cm>
</p:cmLst>
</file>

<file path=ppt/comments/comment7.xml><?xml version="1.0" encoding="utf-8"?>
<p:cmLst xmlns:a="http://schemas.openxmlformats.org/drawingml/2006/main" xmlns:r="http://schemas.openxmlformats.org/officeDocument/2006/relationships" xmlns:p="http://schemas.openxmlformats.org/presentationml/2006/main">
  <p:cm authorId="3" dt="2026-05-07T00:34:35.400" idx="7">
    <p:pos x="5816" y="1512"/>
    <p:text>MicroRNA-21 (miR-21) acts as a critical pro-fibrotic regulator across multiple organs, including the lungs, heart, kidneys, and liver, by promoting fibroblastic activation, extracellular matrix (ECM) formation, and TGF-\(\beta \) signaling amplification. It is characteristically upregulated in fibrotic diseases and serves as a "memory keeper" that maintains the fibrotic program in mesenchymal cells.</p:text>
  </p:cm>
</p:cmLst>
</file>

<file path=ppt/comments/comment8.xml><?xml version="1.0" encoding="utf-8"?>
<p:cmLst xmlns:a="http://schemas.openxmlformats.org/drawingml/2006/main" xmlns:r="http://schemas.openxmlformats.org/officeDocument/2006/relationships" xmlns:p="http://schemas.openxmlformats.org/presentationml/2006/main">
  <p:cm authorId="3" dt="2026-05-07T00:47:01.675" idx="8">
    <p:pos x="5352" y="3616"/>
    <p:text>وعلى العكس من ذلك، تخضع الجينات الليفية لتعديلات هيستون مثبطة، مما يقلل من ترسب الكولاجين المرضي ويحسن إعادة تشكيل الندبة.</p:text>
  </p:cm>
  <p:cm authorId="3" dt="2026-05-07T00:52:10.684" idx="9">
    <p:pos x="4464" y="3944"/>
    <p:text>Improving scar remodelling involves a combination of consistent topical care and, if needed, procedural interventions to flatten, soften, and fade scars over 3–12 months. Key, evidence-based strategies include using silicone gels/sheets for 12–24 hours daily, daily scar massage for 10+ minutes, sun protection (SPF 50+), and, for stubborn scars, laser therapy or steroid injections.</p:text>
  </p:cm>
</p:cmLst>
</file>

<file path=ppt/comments/comment9.xml><?xml version="1.0" encoding="utf-8"?>
<p:cmLst xmlns:a="http://schemas.openxmlformats.org/drawingml/2006/main" xmlns:r="http://schemas.openxmlformats.org/officeDocument/2006/relationships" xmlns:p="http://schemas.openxmlformats.org/presentationml/2006/main">
  <p:cm authorId="3" dt="2026-05-07T01:08:14.967" idx="10">
    <p:pos x="3432" y="816"/>
    <p:text>The transcriptome is the complete collection of RNA transcripts (mRNA, rRNA, tRNA, and non-coding RNA) produced by the genome in a cell, tissue, or organism at any given time. Unlike the static genome, the transcriptome is dynamic, reflecting gene expression changes in response to environmental conditions, disease states, and developmental stages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9B44F-671C-4C55-9E81-559AB3ED68D5}" type="datetimeFigureOut">
              <a:rPr lang="en-US" smtClean="0"/>
              <a:t>5/7/2026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99E733-AF1E-456F-B6C8-8443AC2E4AC2}" type="slidenum">
              <a:rPr lang="en-US" smtClean="0"/>
              <a:t>‹#›</a:t>
            </a:fld>
            <a:endParaRPr lang="en-US"/>
          </a:p>
        </p:txBody>
      </p:sp>
    </p:spTree>
    <p:extLst>
      <p:ext uri="{BB962C8B-B14F-4D97-AF65-F5344CB8AC3E}">
        <p14:creationId xmlns:p14="http://schemas.microsoft.com/office/powerpoint/2010/main" val="3486402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64D31-53FB-41EC-A237-AFA427B3DE1A}" type="slidenum">
              <a:rPr lang="en-GB" smtClean="0"/>
              <a:pPr/>
              <a:t>17</a:t>
            </a:fld>
            <a:endParaRPr lang="en-GB"/>
          </a:p>
        </p:txBody>
      </p:sp>
    </p:spTree>
    <p:extLst>
      <p:ext uri="{BB962C8B-B14F-4D97-AF65-F5344CB8AC3E}">
        <p14:creationId xmlns:p14="http://schemas.microsoft.com/office/powerpoint/2010/main" val="3419669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99E733-AF1E-456F-B6C8-8443AC2E4AC2}" type="slidenum">
              <a:rPr lang="en-US" smtClean="0"/>
              <a:t>19</a:t>
            </a:fld>
            <a:endParaRPr lang="en-US"/>
          </a:p>
        </p:txBody>
      </p:sp>
    </p:spTree>
    <p:extLst>
      <p:ext uri="{BB962C8B-B14F-4D97-AF65-F5344CB8AC3E}">
        <p14:creationId xmlns:p14="http://schemas.microsoft.com/office/powerpoint/2010/main" val="3839237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B7152B2-67E9-47CB-9C3E-B8CC8C0CF4C9}" type="slidenum">
              <a:rPr lang="en-GB" smtClean="0"/>
              <a:pPr eaLnBrk="1" hangingPunct="1"/>
              <a:t>20</a:t>
            </a:fld>
            <a:endParaRPr lang="en-GB" dirty="0"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3674168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964D31-53FB-41EC-A237-AFA427B3DE1A}" type="slidenum">
              <a:rPr lang="en-GB" smtClean="0"/>
              <a:pPr/>
              <a:t>24</a:t>
            </a:fld>
            <a:endParaRPr lang="en-GB"/>
          </a:p>
        </p:txBody>
      </p:sp>
    </p:spTree>
    <p:extLst>
      <p:ext uri="{BB962C8B-B14F-4D97-AF65-F5344CB8AC3E}">
        <p14:creationId xmlns:p14="http://schemas.microsoft.com/office/powerpoint/2010/main" val="1736444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964D31-53FB-41EC-A237-AFA427B3DE1A}" type="slidenum">
              <a:rPr lang="en-GB" smtClean="0"/>
              <a:pPr/>
              <a:t>53</a:t>
            </a:fld>
            <a:endParaRPr lang="en-GB" dirty="0"/>
          </a:p>
        </p:txBody>
      </p:sp>
    </p:spTree>
    <p:extLst>
      <p:ext uri="{BB962C8B-B14F-4D97-AF65-F5344CB8AC3E}">
        <p14:creationId xmlns:p14="http://schemas.microsoft.com/office/powerpoint/2010/main" val="324084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823143-33A3-4C25-9B61-0DA8F7E7D66E}"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EC80B-FAD1-4314-A169-5DBADD1E63A8}" type="slidenum">
              <a:rPr lang="en-US" smtClean="0"/>
              <a:t>‹#›</a:t>
            </a:fld>
            <a:endParaRPr lang="en-US"/>
          </a:p>
        </p:txBody>
      </p:sp>
    </p:spTree>
    <p:extLst>
      <p:ext uri="{BB962C8B-B14F-4D97-AF65-F5344CB8AC3E}">
        <p14:creationId xmlns:p14="http://schemas.microsoft.com/office/powerpoint/2010/main" val="520051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23143-33A3-4C25-9B61-0DA8F7E7D66E}"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EC80B-FAD1-4314-A169-5DBADD1E63A8}" type="slidenum">
              <a:rPr lang="en-US" smtClean="0"/>
              <a:t>‹#›</a:t>
            </a:fld>
            <a:endParaRPr lang="en-US"/>
          </a:p>
        </p:txBody>
      </p:sp>
    </p:spTree>
    <p:extLst>
      <p:ext uri="{BB962C8B-B14F-4D97-AF65-F5344CB8AC3E}">
        <p14:creationId xmlns:p14="http://schemas.microsoft.com/office/powerpoint/2010/main" val="709031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23143-33A3-4C25-9B61-0DA8F7E7D66E}"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EC80B-FAD1-4314-A169-5DBADD1E63A8}" type="slidenum">
              <a:rPr lang="en-US" smtClean="0"/>
              <a:t>‹#›</a:t>
            </a:fld>
            <a:endParaRPr lang="en-US"/>
          </a:p>
        </p:txBody>
      </p:sp>
    </p:spTree>
    <p:extLst>
      <p:ext uri="{BB962C8B-B14F-4D97-AF65-F5344CB8AC3E}">
        <p14:creationId xmlns:p14="http://schemas.microsoft.com/office/powerpoint/2010/main" val="3516498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23143-33A3-4C25-9B61-0DA8F7E7D66E}"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EC80B-FAD1-4314-A169-5DBADD1E63A8}" type="slidenum">
              <a:rPr lang="en-US" smtClean="0"/>
              <a:t>‹#›</a:t>
            </a:fld>
            <a:endParaRPr lang="en-US"/>
          </a:p>
        </p:txBody>
      </p:sp>
    </p:spTree>
    <p:extLst>
      <p:ext uri="{BB962C8B-B14F-4D97-AF65-F5344CB8AC3E}">
        <p14:creationId xmlns:p14="http://schemas.microsoft.com/office/powerpoint/2010/main" val="2497641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823143-33A3-4C25-9B61-0DA8F7E7D66E}" type="datetimeFigureOut">
              <a:rPr lang="en-US" smtClean="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EC80B-FAD1-4314-A169-5DBADD1E63A8}" type="slidenum">
              <a:rPr lang="en-US" smtClean="0"/>
              <a:t>‹#›</a:t>
            </a:fld>
            <a:endParaRPr lang="en-US"/>
          </a:p>
        </p:txBody>
      </p:sp>
    </p:spTree>
    <p:extLst>
      <p:ext uri="{BB962C8B-B14F-4D97-AF65-F5344CB8AC3E}">
        <p14:creationId xmlns:p14="http://schemas.microsoft.com/office/powerpoint/2010/main" val="4190844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823143-33A3-4C25-9B61-0DA8F7E7D66E}" type="datetimeFigureOut">
              <a:rPr lang="en-US" smtClean="0"/>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EC80B-FAD1-4314-A169-5DBADD1E63A8}" type="slidenum">
              <a:rPr lang="en-US" smtClean="0"/>
              <a:t>‹#›</a:t>
            </a:fld>
            <a:endParaRPr lang="en-US"/>
          </a:p>
        </p:txBody>
      </p:sp>
    </p:spTree>
    <p:extLst>
      <p:ext uri="{BB962C8B-B14F-4D97-AF65-F5344CB8AC3E}">
        <p14:creationId xmlns:p14="http://schemas.microsoft.com/office/powerpoint/2010/main" val="227111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823143-33A3-4C25-9B61-0DA8F7E7D66E}" type="datetimeFigureOut">
              <a:rPr lang="en-US" smtClean="0"/>
              <a:t>5/7/2026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AEC80B-FAD1-4314-A169-5DBADD1E63A8}" type="slidenum">
              <a:rPr lang="en-US" smtClean="0"/>
              <a:t>‹#›</a:t>
            </a:fld>
            <a:endParaRPr lang="en-US"/>
          </a:p>
        </p:txBody>
      </p:sp>
    </p:spTree>
    <p:extLst>
      <p:ext uri="{BB962C8B-B14F-4D97-AF65-F5344CB8AC3E}">
        <p14:creationId xmlns:p14="http://schemas.microsoft.com/office/powerpoint/2010/main" val="405949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823143-33A3-4C25-9B61-0DA8F7E7D66E}" type="datetimeFigureOut">
              <a:rPr lang="en-US" smtClean="0"/>
              <a:t>5/7/2026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AEC80B-FAD1-4314-A169-5DBADD1E63A8}" type="slidenum">
              <a:rPr lang="en-US" smtClean="0"/>
              <a:t>‹#›</a:t>
            </a:fld>
            <a:endParaRPr lang="en-US"/>
          </a:p>
        </p:txBody>
      </p:sp>
    </p:spTree>
    <p:extLst>
      <p:ext uri="{BB962C8B-B14F-4D97-AF65-F5344CB8AC3E}">
        <p14:creationId xmlns:p14="http://schemas.microsoft.com/office/powerpoint/2010/main" val="68387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23143-33A3-4C25-9B61-0DA8F7E7D66E}" type="datetimeFigureOut">
              <a:rPr lang="en-US" smtClean="0"/>
              <a:t>5/7/2026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AEC80B-FAD1-4314-A169-5DBADD1E63A8}" type="slidenum">
              <a:rPr lang="en-US" smtClean="0"/>
              <a:t>‹#›</a:t>
            </a:fld>
            <a:endParaRPr lang="en-US"/>
          </a:p>
        </p:txBody>
      </p:sp>
    </p:spTree>
    <p:extLst>
      <p:ext uri="{BB962C8B-B14F-4D97-AF65-F5344CB8AC3E}">
        <p14:creationId xmlns:p14="http://schemas.microsoft.com/office/powerpoint/2010/main" val="336013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23143-33A3-4C25-9B61-0DA8F7E7D66E}" type="datetimeFigureOut">
              <a:rPr lang="en-US" smtClean="0"/>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EC80B-FAD1-4314-A169-5DBADD1E63A8}" type="slidenum">
              <a:rPr lang="en-US" smtClean="0"/>
              <a:t>‹#›</a:t>
            </a:fld>
            <a:endParaRPr lang="en-US"/>
          </a:p>
        </p:txBody>
      </p:sp>
    </p:spTree>
    <p:extLst>
      <p:ext uri="{BB962C8B-B14F-4D97-AF65-F5344CB8AC3E}">
        <p14:creationId xmlns:p14="http://schemas.microsoft.com/office/powerpoint/2010/main" val="39565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23143-33A3-4C25-9B61-0DA8F7E7D66E}" type="datetimeFigureOut">
              <a:rPr lang="en-US" smtClean="0"/>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EC80B-FAD1-4314-A169-5DBADD1E63A8}" type="slidenum">
              <a:rPr lang="en-US" smtClean="0"/>
              <a:t>‹#›</a:t>
            </a:fld>
            <a:endParaRPr lang="en-US"/>
          </a:p>
        </p:txBody>
      </p:sp>
    </p:spTree>
    <p:extLst>
      <p:ext uri="{BB962C8B-B14F-4D97-AF65-F5344CB8AC3E}">
        <p14:creationId xmlns:p14="http://schemas.microsoft.com/office/powerpoint/2010/main" val="2280103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823143-33A3-4C25-9B61-0DA8F7E7D66E}" type="datetimeFigureOut">
              <a:rPr lang="en-US" smtClean="0"/>
              <a:t>5/7/2026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AEC80B-FAD1-4314-A169-5DBADD1E63A8}" type="slidenum">
              <a:rPr lang="en-US" smtClean="0"/>
              <a:t>‹#›</a:t>
            </a:fld>
            <a:endParaRPr lang="en-US"/>
          </a:p>
        </p:txBody>
      </p:sp>
    </p:spTree>
    <p:extLst>
      <p:ext uri="{BB962C8B-B14F-4D97-AF65-F5344CB8AC3E}">
        <p14:creationId xmlns:p14="http://schemas.microsoft.com/office/powerpoint/2010/main" val="2535686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39.pn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Dna_adenine_methylase" TargetMode="External"/><Relationship Id="rId2" Type="http://schemas.openxmlformats.org/officeDocument/2006/relationships/hyperlink" Target="https://en.wikipedia.org/wiki/E._coli" TargetMode="Externa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emf"/></Relationships>
</file>

<file path=ppt/slides/_rels/slide32.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57400"/>
            <a:ext cx="9144000" cy="2289175"/>
          </a:xfrm>
          <a:gradFill>
            <a:gsLst>
              <a:gs pos="0">
                <a:srgbClr val="FFFF00"/>
              </a:gs>
              <a:gs pos="97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a:noAutofit/>
          </a:bodyPr>
          <a:lstStyle/>
          <a:p>
            <a:r>
              <a:rPr lang="en-US" sz="5400" b="1" dirty="0" smtClean="0">
                <a:latin typeface="Times New Roman" panose="02020603050405020304" pitchFamily="18" charset="0"/>
                <a:cs typeface="Times New Roman" panose="02020603050405020304" pitchFamily="18" charset="0"/>
              </a:rPr>
              <a:t>Impact of Laser </a:t>
            </a:r>
            <a:r>
              <a:rPr lang="en-US" sz="5400" b="1" dirty="0">
                <a:latin typeface="Times New Roman" panose="02020603050405020304" pitchFamily="18" charset="0"/>
                <a:cs typeface="Times New Roman" panose="02020603050405020304" pitchFamily="18" charset="0"/>
              </a:rPr>
              <a:t>i</a:t>
            </a:r>
            <a:r>
              <a:rPr lang="en-US" sz="5400" b="1" dirty="0" smtClean="0">
                <a:latin typeface="Times New Roman" panose="02020603050405020304" pitchFamily="18" charset="0"/>
                <a:cs typeface="Times New Roman" panose="02020603050405020304" pitchFamily="18" charset="0"/>
              </a:rPr>
              <a:t>n Modulating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6000" b="1" dirty="0" smtClean="0">
                <a:solidFill>
                  <a:srgbClr val="FF0000"/>
                </a:solidFill>
                <a:latin typeface="Times New Roman" panose="02020603050405020304" pitchFamily="18" charset="0"/>
                <a:cs typeface="Times New Roman" panose="02020603050405020304" pitchFamily="18" charset="0"/>
              </a:rPr>
              <a:t>Epi</a:t>
            </a:r>
            <a:r>
              <a:rPr lang="en-US" sz="5400" b="1" dirty="0" smtClean="0">
                <a:solidFill>
                  <a:schemeClr val="tx1"/>
                </a:solidFill>
                <a:latin typeface="Times New Roman" panose="02020603050405020304" pitchFamily="18" charset="0"/>
                <a:cs typeface="Times New Roman" panose="02020603050405020304" pitchFamily="18" charset="0"/>
              </a:rPr>
              <a:t>genetic</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smtClean="0">
                <a:latin typeface="Times New Roman" panose="02020603050405020304" pitchFamily="18" charset="0"/>
                <a:cs typeface="Times New Roman" panose="02020603050405020304" pitchFamily="18" charset="0"/>
              </a:rPr>
              <a:t>Marks</a:t>
            </a:r>
            <a:endParaRPr lang="en-US" sz="5400"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0" y="5638800"/>
            <a:ext cx="9144000" cy="1219200"/>
          </a:xfrm>
        </p:spPr>
        <p:txBody>
          <a:bodyPr>
            <a:normAutofit lnSpcReduction="10000"/>
          </a:bodyPr>
          <a:lstStyle/>
          <a:p>
            <a:r>
              <a:rPr lang="en-US" sz="3600" dirty="0" smtClean="0">
                <a:cs typeface="+mj-cs"/>
              </a:rPr>
              <a:t> </a:t>
            </a:r>
            <a:r>
              <a:rPr lang="ar-IQ" sz="3600" b="1" dirty="0" smtClean="0">
                <a:solidFill>
                  <a:schemeClr val="tx1"/>
                </a:solidFill>
                <a:cs typeface="+mj-cs"/>
              </a:rPr>
              <a:t>ا.د. فاضل محمد لفتة </a:t>
            </a:r>
          </a:p>
          <a:p>
            <a:r>
              <a:rPr lang="ar-IQ" sz="3600" b="1" dirty="0" smtClean="0">
                <a:solidFill>
                  <a:schemeClr val="tx1"/>
                </a:solidFill>
                <a:cs typeface="+mj-cs"/>
              </a:rPr>
              <a:t>معهد الليزر للدراسات العليا</a:t>
            </a:r>
            <a:endParaRPr lang="en-US" sz="3600" dirty="0">
              <a:cs typeface="+mj-cs"/>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52399"/>
            <a:ext cx="1828800" cy="1822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20866"/>
            <a:ext cx="1828800" cy="1778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7303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09302"/>
            <a:ext cx="3925605" cy="2810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4311" y="1582091"/>
            <a:ext cx="9123218" cy="830997"/>
          </a:xfrm>
          <a:prstGeom prst="rect">
            <a:avLst/>
          </a:prstGeom>
          <a:noFill/>
        </p:spPr>
        <p:txBody>
          <a:bodyPr wrap="square" rtlCol="0">
            <a:spAutoFit/>
          </a:bodyPr>
          <a:lstStyle/>
          <a:p>
            <a:r>
              <a:rPr lang="en-GB" sz="2400" u="sng" dirty="0">
                <a:latin typeface="Times New Roman" pitchFamily="18" charset="0"/>
                <a:cs typeface="Times New Roman" pitchFamily="18" charset="0"/>
              </a:rPr>
              <a:t>Most cells do not produce all possible proteins</a:t>
            </a:r>
            <a:r>
              <a:rPr lang="en-GB" sz="2400" dirty="0">
                <a:latin typeface="Times New Roman" pitchFamily="18" charset="0"/>
                <a:cs typeface="Times New Roman" pitchFamily="18" charset="0"/>
              </a:rPr>
              <a:t>, </a:t>
            </a:r>
            <a:r>
              <a:rPr lang="en-GB" sz="2400" b="1" dirty="0">
                <a:solidFill>
                  <a:srgbClr val="FF0000"/>
                </a:solidFill>
                <a:latin typeface="Times New Roman" pitchFamily="18" charset="0"/>
                <a:cs typeface="Times New Roman" pitchFamily="18" charset="0"/>
              </a:rPr>
              <a:t>but a selection</a:t>
            </a:r>
            <a:r>
              <a:rPr lang="en-GB" sz="2400" u="sng" dirty="0">
                <a:latin typeface="Times New Roman" pitchFamily="18" charset="0"/>
                <a:cs typeface="Times New Roman" pitchFamily="18" charset="0"/>
              </a:rPr>
              <a:t>, depending on the type of cell</a:t>
            </a:r>
            <a:r>
              <a:rPr lang="en-GB" sz="2400" dirty="0">
                <a:latin typeface="Times New Roman" pitchFamily="18" charset="0"/>
                <a:cs typeface="Times New Roman" pitchFamily="18" charset="0"/>
              </a:rPr>
              <a:t>.</a:t>
            </a:r>
            <a:endParaRPr lang="en-GB" sz="2400" dirty="0"/>
          </a:p>
        </p:txBody>
      </p:sp>
      <p:sp>
        <p:nvSpPr>
          <p:cNvPr id="3" name="TextBox 2"/>
          <p:cNvSpPr txBox="1"/>
          <p:nvPr/>
        </p:nvSpPr>
        <p:spPr>
          <a:xfrm>
            <a:off x="0" y="1047985"/>
            <a:ext cx="9677400" cy="523220"/>
          </a:xfrm>
          <a:prstGeom prst="rect">
            <a:avLst/>
          </a:prstGeom>
          <a:noFill/>
        </p:spPr>
        <p:txBody>
          <a:bodyPr wrap="square" rtlCol="0">
            <a:spAutoFit/>
          </a:bodyPr>
          <a:lstStyle/>
          <a:p>
            <a:r>
              <a:rPr lang="en-GB" sz="2800" dirty="0" smtClean="0">
                <a:latin typeface="Times New Roman" pitchFamily="18" charset="0"/>
                <a:cs typeface="Times New Roman" pitchFamily="18" charset="0"/>
              </a:rPr>
              <a:t>Although all cells in the body have the </a:t>
            </a:r>
            <a:r>
              <a:rPr lang="en-GB" sz="2800" b="1" u="sng" dirty="0" smtClean="0">
                <a:solidFill>
                  <a:srgbClr val="FF0000"/>
                </a:solidFill>
                <a:latin typeface="Times New Roman" pitchFamily="18" charset="0"/>
                <a:cs typeface="Times New Roman" pitchFamily="18" charset="0"/>
              </a:rPr>
              <a:t>same genetic contents</a:t>
            </a:r>
            <a:endParaRPr lang="en-GB" sz="2800" b="1" u="sng" dirty="0">
              <a:solidFill>
                <a:srgbClr val="FF0000"/>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b="3690"/>
          <a:stretch>
            <a:fillRect/>
          </a:stretch>
        </p:blipFill>
        <p:spPr bwMode="auto">
          <a:xfrm>
            <a:off x="4095521" y="2786058"/>
            <a:ext cx="5059363" cy="413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5355" y="156107"/>
            <a:ext cx="6190813" cy="707886"/>
          </a:xfrm>
          <a:prstGeom prst="rect">
            <a:avLst/>
          </a:prstGeom>
          <a:noFill/>
        </p:spPr>
        <p:txBody>
          <a:bodyPr wrap="square" rtlCol="0">
            <a:spAutoFit/>
          </a:bodyPr>
          <a:lstStyle/>
          <a:p>
            <a:r>
              <a:rPr lang="en-GB" sz="4000" b="1" dirty="0" smtClean="0">
                <a:latin typeface="Times New Roman" pitchFamily="18" charset="0"/>
                <a:cs typeface="Times New Roman" pitchFamily="18" charset="0"/>
              </a:rPr>
              <a:t>Genetics  </a:t>
            </a:r>
            <a:r>
              <a:rPr lang="en-GB" sz="4000" b="1" i="1" dirty="0" smtClean="0">
                <a:latin typeface="Times New Roman" pitchFamily="18" charset="0"/>
                <a:cs typeface="Times New Roman" pitchFamily="18" charset="0"/>
              </a:rPr>
              <a:t>vs</a:t>
            </a:r>
            <a:r>
              <a:rPr lang="en-GB" sz="4000" b="1" dirty="0" smtClean="0">
                <a:latin typeface="Times New Roman" pitchFamily="18" charset="0"/>
                <a:cs typeface="Times New Roman" pitchFamily="18" charset="0"/>
              </a:rPr>
              <a:t>. </a:t>
            </a:r>
            <a:r>
              <a:rPr lang="en-GB" sz="4000" b="1" dirty="0" smtClean="0">
                <a:solidFill>
                  <a:srgbClr val="FF0000"/>
                </a:solidFill>
                <a:latin typeface="Times New Roman" pitchFamily="18" charset="0"/>
                <a:cs typeface="Times New Roman" pitchFamily="18" charset="0"/>
              </a:rPr>
              <a:t>Epi</a:t>
            </a:r>
            <a:r>
              <a:rPr lang="en-GB" sz="4000" b="1" dirty="0" smtClean="0">
                <a:latin typeface="Times New Roman" pitchFamily="18" charset="0"/>
                <a:cs typeface="Times New Roman" pitchFamily="18" charset="0"/>
              </a:rPr>
              <a:t>genetics</a:t>
            </a:r>
            <a:endParaRPr lang="en-GB" sz="4000" b="1" dirty="0">
              <a:latin typeface="Times New Roman" pitchFamily="18" charset="0"/>
              <a:cs typeface="Times New Roman" pitchFamily="18" charset="0"/>
            </a:endParaRPr>
          </a:p>
        </p:txBody>
      </p:sp>
      <p:sp>
        <p:nvSpPr>
          <p:cNvPr id="7" name="Rectangle 6"/>
          <p:cNvSpPr/>
          <p:nvPr/>
        </p:nvSpPr>
        <p:spPr>
          <a:xfrm>
            <a:off x="45325" y="1571205"/>
            <a:ext cx="8100392" cy="7858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ln>
                <a:solidFill>
                  <a:srgbClr val="FF0000"/>
                </a:solidFill>
              </a:ln>
              <a:noFill/>
            </a:endParaRPr>
          </a:p>
        </p:txBody>
      </p:sp>
      <p:sp>
        <p:nvSpPr>
          <p:cNvPr id="8" name="TextBox 7"/>
          <p:cNvSpPr txBox="1"/>
          <p:nvPr/>
        </p:nvSpPr>
        <p:spPr>
          <a:xfrm>
            <a:off x="65355" y="2786058"/>
            <a:ext cx="3000396" cy="1323439"/>
          </a:xfrm>
          <a:prstGeom prst="rect">
            <a:avLst/>
          </a:prstGeom>
          <a:noFill/>
        </p:spPr>
        <p:txBody>
          <a:bodyPr wrap="square" rtlCol="1">
            <a:spAutoFit/>
          </a:bodyPr>
          <a:lstStyle/>
          <a:p>
            <a:r>
              <a:rPr lang="en-US" sz="4000" b="1" dirty="0" smtClean="0">
                <a:solidFill>
                  <a:srgbClr val="FF0000"/>
                </a:solidFill>
                <a:latin typeface="Times New Roman" pitchFamily="18" charset="0"/>
                <a:cs typeface="Times New Roman" pitchFamily="18" charset="0"/>
              </a:rPr>
              <a:t>Why?</a:t>
            </a:r>
          </a:p>
          <a:p>
            <a:r>
              <a:rPr lang="en-US" sz="4000" b="1" dirty="0" smtClean="0">
                <a:solidFill>
                  <a:srgbClr val="FF0000"/>
                </a:solidFill>
                <a:latin typeface="Times New Roman" pitchFamily="18" charset="0"/>
                <a:cs typeface="Times New Roman" pitchFamily="18" charset="0"/>
              </a:rPr>
              <a:t>How?</a:t>
            </a:r>
            <a:endParaRPr lang="en-US" sz="4000" b="1" dirty="0">
              <a:solidFill>
                <a:srgbClr val="FF0000"/>
              </a:solidFill>
              <a:latin typeface="Times New Roman" pitchFamily="18" charset="0"/>
              <a:cs typeface="Times New Roman" pitchFamily="18" charset="0"/>
            </a:endParaRPr>
          </a:p>
        </p:txBody>
      </p:sp>
      <p:sp>
        <p:nvSpPr>
          <p:cNvPr id="9" name="Rounded Rectangle 8"/>
          <p:cNvSpPr/>
          <p:nvPr/>
        </p:nvSpPr>
        <p:spPr>
          <a:xfrm>
            <a:off x="2928926" y="285728"/>
            <a:ext cx="2571768" cy="71438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dirty="0"/>
          </a:p>
        </p:txBody>
      </p:sp>
      <p:sp>
        <p:nvSpPr>
          <p:cNvPr id="4" name="Slide Number Placeholder 3"/>
          <p:cNvSpPr>
            <a:spLocks noGrp="1"/>
          </p:cNvSpPr>
          <p:nvPr>
            <p:ph type="sldNum" sz="quarter" idx="12"/>
          </p:nvPr>
        </p:nvSpPr>
        <p:spPr/>
        <p:txBody>
          <a:bodyPr/>
          <a:lstStyle/>
          <a:p>
            <a:fld id="{69FF8E7B-4E61-4B5B-B41A-EC19908B4B33}" type="slidenum">
              <a:rPr lang="en-GB" smtClean="0"/>
              <a:pPr/>
              <a:t>10</a:t>
            </a:fld>
            <a:endParaRPr lang="en-GB" dirty="0"/>
          </a:p>
        </p:txBody>
      </p:sp>
      <p:sp>
        <p:nvSpPr>
          <p:cNvPr id="5" name="TextBox 4"/>
          <p:cNvSpPr txBox="1"/>
          <p:nvPr/>
        </p:nvSpPr>
        <p:spPr>
          <a:xfrm>
            <a:off x="23529" y="2357023"/>
            <a:ext cx="9164782" cy="646331"/>
          </a:xfrm>
          <a:prstGeom prst="rect">
            <a:avLst/>
          </a:prstGeom>
          <a:noFill/>
        </p:spPr>
        <p:txBody>
          <a:bodyPr wrap="square" rtlCol="0">
            <a:spAutoFit/>
          </a:bodyPr>
          <a:lstStyle/>
          <a:p>
            <a:pPr algn="r"/>
            <a:r>
              <a:rPr lang="ar-IQ" b="1" dirty="0" smtClean="0"/>
              <a:t>على الرغم من ان كل الخلايا في الجسم تمتلك محتوى وراثي متماثل، </a:t>
            </a:r>
            <a:r>
              <a:rPr lang="ar-IQ" b="1" dirty="0" err="1" smtClean="0"/>
              <a:t>الأ</a:t>
            </a:r>
            <a:r>
              <a:rPr lang="ar-IQ" b="1" dirty="0" smtClean="0"/>
              <a:t> انا لا تعبر عن كل البروتينات المحتملة، وانما تعبر </a:t>
            </a:r>
            <a:r>
              <a:rPr lang="ar-IQ" b="1" dirty="0" smtClean="0">
                <a:cs typeface="+mj-cs"/>
              </a:rPr>
              <a:t>فقط عن بروتينات معينة وحسب نوع الخلية</a:t>
            </a:r>
            <a:endParaRPr lang="en-US" b="1" dirty="0">
              <a:cs typeface="+mj-cs"/>
            </a:endParaRPr>
          </a:p>
        </p:txBody>
      </p:sp>
      <p:sp>
        <p:nvSpPr>
          <p:cNvPr id="10" name="TextBox 9"/>
          <p:cNvSpPr txBox="1"/>
          <p:nvPr/>
        </p:nvSpPr>
        <p:spPr>
          <a:xfrm>
            <a:off x="1563038" y="2812858"/>
            <a:ext cx="2464209" cy="12003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400" b="1" dirty="0" smtClean="0">
                <a:latin typeface="Times New Roman" panose="02020603050405020304" pitchFamily="18" charset="0"/>
                <a:cs typeface="Times New Roman" panose="02020603050405020304" pitchFamily="18" charset="0"/>
              </a:rPr>
              <a:t>Cell-type specific &amp; tissue  specific gene expression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893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20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81" y="0"/>
            <a:ext cx="6190813" cy="707886"/>
          </a:xfrm>
          <a:prstGeom prst="rect">
            <a:avLst/>
          </a:prstGeom>
          <a:noFill/>
        </p:spPr>
        <p:txBody>
          <a:bodyPr wrap="square" rtlCol="0">
            <a:spAutoFit/>
          </a:bodyPr>
          <a:lstStyle/>
          <a:p>
            <a:r>
              <a:rPr lang="en-GB" sz="4000" b="1" dirty="0" smtClean="0">
                <a:latin typeface="Times New Roman" pitchFamily="18" charset="0"/>
                <a:cs typeface="Times New Roman" pitchFamily="18" charset="0"/>
              </a:rPr>
              <a:t>Genetics </a:t>
            </a:r>
            <a:r>
              <a:rPr lang="en-GB" sz="4000" b="1" dirty="0">
                <a:latin typeface="Times New Roman" pitchFamily="18" charset="0"/>
                <a:cs typeface="Times New Roman" pitchFamily="18" charset="0"/>
              </a:rPr>
              <a:t>/</a:t>
            </a:r>
            <a:r>
              <a:rPr lang="en-GB" sz="4000" b="1" dirty="0" smtClean="0">
                <a:solidFill>
                  <a:srgbClr val="FF0000"/>
                </a:solidFill>
                <a:latin typeface="Times New Roman" pitchFamily="18" charset="0"/>
                <a:cs typeface="Times New Roman" pitchFamily="18" charset="0"/>
              </a:rPr>
              <a:t>Epi</a:t>
            </a:r>
            <a:r>
              <a:rPr lang="en-GB" sz="4000" b="1" dirty="0" smtClean="0">
                <a:latin typeface="Times New Roman" pitchFamily="18" charset="0"/>
                <a:cs typeface="Times New Roman" pitchFamily="18" charset="0"/>
              </a:rPr>
              <a:t>genetics</a:t>
            </a:r>
            <a:endParaRPr lang="en-GB" sz="4000" b="1" dirty="0">
              <a:latin typeface="Times New Roman" pitchFamily="18" charset="0"/>
              <a:cs typeface="Times New Roman" pitchFamily="18" charset="0"/>
            </a:endParaRPr>
          </a:p>
        </p:txBody>
      </p:sp>
      <p:sp>
        <p:nvSpPr>
          <p:cNvPr id="3" name="Rectangle 2"/>
          <p:cNvSpPr/>
          <p:nvPr/>
        </p:nvSpPr>
        <p:spPr>
          <a:xfrm>
            <a:off x="-68777" y="1452510"/>
            <a:ext cx="9723215" cy="1077218"/>
          </a:xfrm>
          <a:prstGeom prst="rect">
            <a:avLst/>
          </a:prstGeom>
        </p:spPr>
        <p:txBody>
          <a:bodyPr wrap="square">
            <a:spAutoFit/>
          </a:bodyPr>
          <a:lstStyle/>
          <a:p>
            <a:r>
              <a:rPr lang="en-GB" sz="3200" dirty="0" smtClean="0">
                <a:latin typeface="Times New Roman" pitchFamily="18" charset="0"/>
                <a:cs typeface="Times New Roman" pitchFamily="18" charset="0"/>
              </a:rPr>
              <a:t>External modifications to DNA turn genes </a:t>
            </a:r>
            <a:r>
              <a:rPr lang="en-GB" sz="3200" b="1" dirty="0" smtClean="0">
                <a:latin typeface="Times New Roman" pitchFamily="18" charset="0"/>
                <a:cs typeface="Times New Roman" pitchFamily="18" charset="0"/>
              </a:rPr>
              <a:t>"</a:t>
            </a:r>
            <a:r>
              <a:rPr lang="en-GB" sz="3200" b="1" dirty="0" smtClean="0">
                <a:solidFill>
                  <a:srgbClr val="FF0000"/>
                </a:solidFill>
                <a:latin typeface="Times New Roman" pitchFamily="18" charset="0"/>
                <a:cs typeface="Times New Roman" pitchFamily="18" charset="0"/>
              </a:rPr>
              <a:t>on</a:t>
            </a:r>
            <a:r>
              <a:rPr lang="en-GB" sz="3200" b="1" dirty="0" smtClean="0">
                <a:latin typeface="Times New Roman" pitchFamily="18" charset="0"/>
                <a:cs typeface="Times New Roman" pitchFamily="18" charset="0"/>
              </a:rPr>
              <a:t>" </a:t>
            </a:r>
            <a:r>
              <a:rPr lang="en-GB" sz="3200" dirty="0" smtClean="0">
                <a:latin typeface="Times New Roman" pitchFamily="18" charset="0"/>
                <a:cs typeface="Times New Roman" pitchFamily="18" charset="0"/>
              </a:rPr>
              <a:t>or </a:t>
            </a:r>
            <a:r>
              <a:rPr lang="en-GB" sz="3200" b="1" dirty="0" smtClean="0">
                <a:latin typeface="Times New Roman" pitchFamily="18" charset="0"/>
                <a:cs typeface="Times New Roman" pitchFamily="18" charset="0"/>
              </a:rPr>
              <a:t>"off." </a:t>
            </a:r>
          </a:p>
          <a:p>
            <a:r>
              <a:rPr lang="en-GB" sz="3200" b="1" u="sng" dirty="0" smtClean="0">
                <a:latin typeface="Times New Roman" pitchFamily="18" charset="0"/>
                <a:cs typeface="Times New Roman" pitchFamily="18" charset="0"/>
              </a:rPr>
              <a:t>Do not change the DNA sequence</a:t>
            </a:r>
            <a:r>
              <a:rPr lang="en-GB" sz="3200" dirty="0" smtClean="0">
                <a:latin typeface="Times New Roman" pitchFamily="18" charset="0"/>
                <a:cs typeface="Times New Roman" pitchFamily="18" charset="0"/>
              </a:rPr>
              <a:t>.</a:t>
            </a:r>
          </a:p>
        </p:txBody>
      </p:sp>
      <p:sp>
        <p:nvSpPr>
          <p:cNvPr id="6" name="Rectangle 5"/>
          <p:cNvSpPr/>
          <p:nvPr/>
        </p:nvSpPr>
        <p:spPr>
          <a:xfrm>
            <a:off x="0" y="868790"/>
            <a:ext cx="3855543" cy="584775"/>
          </a:xfrm>
          <a:prstGeom prst="rect">
            <a:avLst/>
          </a:prstGeom>
        </p:spPr>
        <p:txBody>
          <a:bodyPr wrap="none">
            <a:spAutoFit/>
          </a:bodyPr>
          <a:lstStyle/>
          <a:p>
            <a:r>
              <a:rPr lang="en-GB" sz="3200" b="1" dirty="0">
                <a:latin typeface="Times New Roman" pitchFamily="18" charset="0"/>
                <a:cs typeface="Times New Roman" pitchFamily="18" charset="0"/>
              </a:rPr>
              <a:t>What is </a:t>
            </a:r>
            <a:r>
              <a:rPr lang="en-GB" sz="3200" b="1" dirty="0">
                <a:solidFill>
                  <a:srgbClr val="FF0000"/>
                </a:solidFill>
                <a:latin typeface="Times New Roman" pitchFamily="18" charset="0"/>
                <a:cs typeface="Times New Roman" pitchFamily="18" charset="0"/>
              </a:rPr>
              <a:t>Epi</a:t>
            </a:r>
            <a:r>
              <a:rPr lang="en-GB" sz="3200" b="1" dirty="0">
                <a:latin typeface="Times New Roman" pitchFamily="18" charset="0"/>
                <a:cs typeface="Times New Roman" pitchFamily="18" charset="0"/>
              </a:rPr>
              <a:t>genetics?</a:t>
            </a:r>
          </a:p>
        </p:txBody>
      </p:sp>
      <p:sp>
        <p:nvSpPr>
          <p:cNvPr id="10" name="Slide Number Placeholder 9"/>
          <p:cNvSpPr>
            <a:spLocks noGrp="1"/>
          </p:cNvSpPr>
          <p:nvPr>
            <p:ph type="sldNum" sz="quarter" idx="12"/>
          </p:nvPr>
        </p:nvSpPr>
        <p:spPr/>
        <p:txBody>
          <a:bodyPr/>
          <a:lstStyle/>
          <a:p>
            <a:fld id="{69FF8E7B-4E61-4B5B-B41A-EC19908B4B33}" type="slidenum">
              <a:rPr lang="en-GB" smtClean="0"/>
              <a:pPr/>
              <a:t>11</a:t>
            </a:fld>
            <a:endParaRPr lang="en-GB" dirty="0"/>
          </a:p>
        </p:txBody>
      </p:sp>
      <p:sp>
        <p:nvSpPr>
          <p:cNvPr id="8" name="Rectangle 7"/>
          <p:cNvSpPr/>
          <p:nvPr/>
        </p:nvSpPr>
        <p:spPr>
          <a:xfrm>
            <a:off x="-1" y="2406617"/>
            <a:ext cx="9187377" cy="369332"/>
          </a:xfrm>
          <a:prstGeom prst="rect">
            <a:avLst/>
          </a:prstGeom>
        </p:spPr>
        <p:txBody>
          <a:bodyPr wrap="square">
            <a:spAutoFit/>
          </a:bodyPr>
          <a:lstStyle/>
          <a:p>
            <a:pPr algn="r"/>
            <a:r>
              <a:rPr lang="ar-IQ" sz="1600" b="1" dirty="0">
                <a:cs typeface="+mj-cs"/>
              </a:rPr>
              <a:t>التعديلات الخارجية على </a:t>
            </a:r>
            <a:r>
              <a:rPr lang="ar-IQ" sz="1600" b="1" dirty="0" smtClean="0">
                <a:cs typeface="+mj-cs"/>
              </a:rPr>
              <a:t>الحمض النووي تعمل </a:t>
            </a:r>
            <a:r>
              <a:rPr lang="ar-IQ" sz="1600" b="1" dirty="0">
                <a:cs typeface="+mj-cs"/>
              </a:rPr>
              <a:t>على "تشغيل" أو "إيقاف تشغيل" </a:t>
            </a:r>
            <a:r>
              <a:rPr lang="ar-IQ" sz="1600" b="1" dirty="0" smtClean="0">
                <a:cs typeface="+mj-cs"/>
              </a:rPr>
              <a:t>الجينات، من دون ان تغير تسلسل قواعد </a:t>
            </a:r>
            <a:r>
              <a:rPr lang="ar-IQ" sz="1600" b="1" dirty="0">
                <a:cs typeface="+mj-cs"/>
              </a:rPr>
              <a:t>الحمض </a:t>
            </a:r>
            <a:r>
              <a:rPr lang="ar-IQ" b="1" dirty="0" smtClean="0">
                <a:cs typeface="+mj-cs"/>
              </a:rPr>
              <a:t>النووي</a:t>
            </a:r>
            <a:endParaRPr lang="en-US" b="1" dirty="0">
              <a:cs typeface="+mj-cs"/>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13" t="2775" b="6537"/>
          <a:stretch/>
        </p:blipFill>
        <p:spPr bwMode="auto">
          <a:xfrm>
            <a:off x="1003300" y="2775949"/>
            <a:ext cx="7392641" cy="4082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442111" y="4478420"/>
            <a:ext cx="4191000" cy="769441"/>
          </a:xfrm>
          <a:prstGeom prst="rect">
            <a:avLst/>
          </a:prstGeom>
        </p:spPr>
        <p:txBody>
          <a:bodyPr wrap="square">
            <a:spAutoFit/>
          </a:bodyPr>
          <a:lstStyle/>
          <a:p>
            <a:pPr algn="ctr"/>
            <a:r>
              <a:rPr lang="en-GB" sz="2000" b="1" dirty="0">
                <a:latin typeface="Arial" panose="020B0604020202020204" pitchFamily="34" charset="0"/>
                <a:cs typeface="Arial" panose="020B0604020202020204" pitchFamily="34" charset="0"/>
              </a:rPr>
              <a:t>DNA methylation, Histone modification, &amp; </a:t>
            </a:r>
            <a:r>
              <a:rPr lang="en-US" sz="2400" b="1" dirty="0" err="1">
                <a:latin typeface="Arial" panose="020B0604020202020204" pitchFamily="34" charset="0"/>
                <a:cs typeface="Arial" panose="020B0604020202020204" pitchFamily="34" charset="0"/>
              </a:rPr>
              <a:t>ncRNA</a:t>
            </a:r>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9031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81" y="0"/>
            <a:ext cx="6190813" cy="707886"/>
          </a:xfrm>
          <a:prstGeom prst="rect">
            <a:avLst/>
          </a:prstGeom>
          <a:noFill/>
        </p:spPr>
        <p:txBody>
          <a:bodyPr wrap="square" rtlCol="0">
            <a:spAutoFit/>
          </a:bodyPr>
          <a:lstStyle/>
          <a:p>
            <a:r>
              <a:rPr lang="en-GB" sz="4000" b="1" dirty="0" smtClean="0">
                <a:latin typeface="Times New Roman" pitchFamily="18" charset="0"/>
                <a:cs typeface="Times New Roman" pitchFamily="18" charset="0"/>
              </a:rPr>
              <a:t>Genetics </a:t>
            </a:r>
            <a:r>
              <a:rPr lang="en-GB" sz="4000" b="1" dirty="0">
                <a:latin typeface="Times New Roman" pitchFamily="18" charset="0"/>
                <a:cs typeface="Times New Roman" pitchFamily="18" charset="0"/>
              </a:rPr>
              <a:t>/</a:t>
            </a:r>
            <a:r>
              <a:rPr lang="en-GB" sz="4000" b="1" dirty="0" smtClean="0">
                <a:solidFill>
                  <a:srgbClr val="FF0000"/>
                </a:solidFill>
                <a:latin typeface="Times New Roman" pitchFamily="18" charset="0"/>
                <a:cs typeface="Times New Roman" pitchFamily="18" charset="0"/>
              </a:rPr>
              <a:t>Epi</a:t>
            </a:r>
            <a:r>
              <a:rPr lang="en-GB" sz="4000" b="1" dirty="0" smtClean="0">
                <a:latin typeface="Times New Roman" pitchFamily="18" charset="0"/>
                <a:cs typeface="Times New Roman" pitchFamily="18" charset="0"/>
              </a:rPr>
              <a:t>genetics</a:t>
            </a:r>
            <a:endParaRPr lang="en-GB" sz="4000" b="1" dirty="0">
              <a:latin typeface="Times New Roman" pitchFamily="18" charset="0"/>
              <a:cs typeface="Times New Roman" pitchFamily="18" charset="0"/>
            </a:endParaRPr>
          </a:p>
        </p:txBody>
      </p:sp>
      <p:sp>
        <p:nvSpPr>
          <p:cNvPr id="3" name="Rectangle 2"/>
          <p:cNvSpPr/>
          <p:nvPr/>
        </p:nvSpPr>
        <p:spPr>
          <a:xfrm>
            <a:off x="-89023" y="1752600"/>
            <a:ext cx="9723215" cy="1077218"/>
          </a:xfrm>
          <a:prstGeom prst="rect">
            <a:avLst/>
          </a:prstGeom>
        </p:spPr>
        <p:txBody>
          <a:bodyPr wrap="square">
            <a:spAutoFit/>
          </a:bodyPr>
          <a:lstStyle/>
          <a:p>
            <a:r>
              <a:rPr lang="en-GB" sz="3200" dirty="0" smtClean="0">
                <a:latin typeface="Times New Roman" pitchFamily="18" charset="0"/>
                <a:cs typeface="Times New Roman" pitchFamily="18" charset="0"/>
              </a:rPr>
              <a:t>External modifications to DNA turn genes </a:t>
            </a:r>
            <a:r>
              <a:rPr lang="en-GB" sz="3200" b="1" dirty="0" smtClean="0">
                <a:latin typeface="Times New Roman" pitchFamily="18" charset="0"/>
                <a:cs typeface="Times New Roman" pitchFamily="18" charset="0"/>
              </a:rPr>
              <a:t>"</a:t>
            </a:r>
            <a:r>
              <a:rPr lang="en-GB" sz="3200" b="1" dirty="0" smtClean="0">
                <a:solidFill>
                  <a:srgbClr val="FF0000"/>
                </a:solidFill>
                <a:latin typeface="Times New Roman" pitchFamily="18" charset="0"/>
                <a:cs typeface="Times New Roman" pitchFamily="18" charset="0"/>
              </a:rPr>
              <a:t>on</a:t>
            </a:r>
            <a:r>
              <a:rPr lang="en-GB" sz="3200" b="1" dirty="0" smtClean="0">
                <a:latin typeface="Times New Roman" pitchFamily="18" charset="0"/>
                <a:cs typeface="Times New Roman" pitchFamily="18" charset="0"/>
              </a:rPr>
              <a:t>" </a:t>
            </a:r>
            <a:r>
              <a:rPr lang="en-GB" sz="3200" dirty="0" smtClean="0">
                <a:latin typeface="Times New Roman" pitchFamily="18" charset="0"/>
                <a:cs typeface="Times New Roman" pitchFamily="18" charset="0"/>
              </a:rPr>
              <a:t>or </a:t>
            </a:r>
            <a:r>
              <a:rPr lang="en-GB" sz="3200" b="1" dirty="0" smtClean="0">
                <a:latin typeface="Times New Roman" pitchFamily="18" charset="0"/>
                <a:cs typeface="Times New Roman" pitchFamily="18" charset="0"/>
              </a:rPr>
              <a:t>"off." </a:t>
            </a:r>
          </a:p>
          <a:p>
            <a:r>
              <a:rPr lang="en-GB" sz="3200" b="1" u="sng" dirty="0" smtClean="0">
                <a:latin typeface="Times New Roman" pitchFamily="18" charset="0"/>
                <a:cs typeface="Times New Roman" pitchFamily="18" charset="0"/>
              </a:rPr>
              <a:t>Do not change the DNA sequence</a:t>
            </a:r>
            <a:r>
              <a:rPr lang="en-GB" sz="3200" dirty="0" smtClean="0">
                <a:latin typeface="Times New Roman" pitchFamily="18" charset="0"/>
                <a:cs typeface="Times New Roman" pitchFamily="18" charset="0"/>
              </a:rPr>
              <a:t>.</a:t>
            </a:r>
          </a:p>
        </p:txBody>
      </p:sp>
      <p:sp>
        <p:nvSpPr>
          <p:cNvPr id="6" name="Rectangle 5"/>
          <p:cNvSpPr/>
          <p:nvPr/>
        </p:nvSpPr>
        <p:spPr>
          <a:xfrm>
            <a:off x="0" y="868790"/>
            <a:ext cx="3855543" cy="584775"/>
          </a:xfrm>
          <a:prstGeom prst="rect">
            <a:avLst/>
          </a:prstGeom>
        </p:spPr>
        <p:txBody>
          <a:bodyPr wrap="none">
            <a:spAutoFit/>
          </a:bodyPr>
          <a:lstStyle/>
          <a:p>
            <a:r>
              <a:rPr lang="en-GB" sz="3200" b="1" dirty="0">
                <a:latin typeface="Times New Roman" pitchFamily="18" charset="0"/>
                <a:cs typeface="Times New Roman" pitchFamily="18" charset="0"/>
              </a:rPr>
              <a:t>What is </a:t>
            </a:r>
            <a:r>
              <a:rPr lang="en-GB" sz="3200" b="1" dirty="0">
                <a:solidFill>
                  <a:srgbClr val="FF0000"/>
                </a:solidFill>
                <a:latin typeface="Times New Roman" pitchFamily="18" charset="0"/>
                <a:cs typeface="Times New Roman" pitchFamily="18" charset="0"/>
              </a:rPr>
              <a:t>Epi</a:t>
            </a:r>
            <a:r>
              <a:rPr lang="en-GB" sz="3200" b="1" dirty="0">
                <a:latin typeface="Times New Roman" pitchFamily="18" charset="0"/>
                <a:cs typeface="Times New Roman" pitchFamily="18" charset="0"/>
              </a:rPr>
              <a:t>genetics?</a:t>
            </a:r>
          </a:p>
        </p:txBody>
      </p:sp>
      <p:sp>
        <p:nvSpPr>
          <p:cNvPr id="10" name="Slide Number Placeholder 9"/>
          <p:cNvSpPr>
            <a:spLocks noGrp="1"/>
          </p:cNvSpPr>
          <p:nvPr>
            <p:ph type="sldNum" sz="quarter" idx="12"/>
          </p:nvPr>
        </p:nvSpPr>
        <p:spPr/>
        <p:txBody>
          <a:bodyPr/>
          <a:lstStyle/>
          <a:p>
            <a:fld id="{69FF8E7B-4E61-4B5B-B41A-EC19908B4B33}" type="slidenum">
              <a:rPr lang="en-GB" smtClean="0"/>
              <a:pPr/>
              <a:t>12</a:t>
            </a:fld>
            <a:endParaRPr lang="en-GB" dirty="0"/>
          </a:p>
        </p:txBody>
      </p:sp>
      <p:sp>
        <p:nvSpPr>
          <p:cNvPr id="8" name="Rectangle 7"/>
          <p:cNvSpPr/>
          <p:nvPr/>
        </p:nvSpPr>
        <p:spPr>
          <a:xfrm>
            <a:off x="-23781" y="2956296"/>
            <a:ext cx="9187377" cy="369332"/>
          </a:xfrm>
          <a:prstGeom prst="rect">
            <a:avLst/>
          </a:prstGeom>
        </p:spPr>
        <p:txBody>
          <a:bodyPr wrap="square">
            <a:spAutoFit/>
          </a:bodyPr>
          <a:lstStyle/>
          <a:p>
            <a:pPr algn="r"/>
            <a:r>
              <a:rPr lang="ar-IQ" sz="1600" b="1" dirty="0">
                <a:cs typeface="+mj-cs"/>
              </a:rPr>
              <a:t>التعديلات الخارجية على </a:t>
            </a:r>
            <a:r>
              <a:rPr lang="ar-IQ" sz="1600" b="1" dirty="0" smtClean="0">
                <a:cs typeface="+mj-cs"/>
              </a:rPr>
              <a:t>الحمض النووي تعمل </a:t>
            </a:r>
            <a:r>
              <a:rPr lang="ar-IQ" sz="1600" b="1" dirty="0">
                <a:cs typeface="+mj-cs"/>
              </a:rPr>
              <a:t>على "تشغيل" أو "إيقاف تشغيل" </a:t>
            </a:r>
            <a:r>
              <a:rPr lang="ar-IQ" sz="1600" b="1" dirty="0" smtClean="0">
                <a:cs typeface="+mj-cs"/>
              </a:rPr>
              <a:t>الجينات، من دون ان تغير تسلسل قواعد </a:t>
            </a:r>
            <a:r>
              <a:rPr lang="ar-IQ" sz="1600" b="1" dirty="0">
                <a:cs typeface="+mj-cs"/>
              </a:rPr>
              <a:t>الحمض </a:t>
            </a:r>
            <a:r>
              <a:rPr lang="ar-IQ" b="1" dirty="0" smtClean="0">
                <a:cs typeface="+mj-cs"/>
              </a:rPr>
              <a:t>النووي</a:t>
            </a:r>
            <a:endParaRPr lang="en-US" b="1" dirty="0">
              <a:cs typeface="+mj-cs"/>
            </a:endParaRPr>
          </a:p>
        </p:txBody>
      </p:sp>
      <p:pic>
        <p:nvPicPr>
          <p:cNvPr id="717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32476"/>
          <a:stretch/>
        </p:blipFill>
        <p:spPr bwMode="auto">
          <a:xfrm>
            <a:off x="-36481" y="4267200"/>
            <a:ext cx="9118600" cy="2439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14500" y="3882479"/>
            <a:ext cx="2324100" cy="46166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Genetic change</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953000" y="3864181"/>
            <a:ext cx="2590800" cy="461665"/>
          </a:xfrm>
          <a:prstGeom prst="rect">
            <a:avLst/>
          </a:prstGeom>
          <a:noFill/>
        </p:spPr>
        <p:txBody>
          <a:bodyPr wrap="square" rtlCol="0">
            <a:spAutoFit/>
          </a:bodyPr>
          <a:lstStyle/>
          <a:p>
            <a:r>
              <a:rPr lang="en-US" sz="2400" b="1" dirty="0" smtClean="0">
                <a:solidFill>
                  <a:srgbClr val="0070C0"/>
                </a:solidFill>
                <a:latin typeface="Times New Roman" panose="02020603050405020304" pitchFamily="18" charset="0"/>
                <a:cs typeface="Times New Roman" panose="02020603050405020304" pitchFamily="18" charset="0"/>
              </a:rPr>
              <a:t>Epigenetic change</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65115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50904" y="1917080"/>
            <a:ext cx="6096000" cy="304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6607"/>
          <a:stretch/>
        </p:blipFill>
        <p:spPr bwMode="auto">
          <a:xfrm>
            <a:off x="5557223" y="4626627"/>
            <a:ext cx="3586777" cy="223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76978" y="2353251"/>
            <a:ext cx="738752" cy="4953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3" name="Rectangle 2"/>
          <p:cNvSpPr/>
          <p:nvPr/>
        </p:nvSpPr>
        <p:spPr>
          <a:xfrm>
            <a:off x="838200" y="6143655"/>
            <a:ext cx="3466013" cy="400110"/>
          </a:xfrm>
          <a:prstGeom prst="rect">
            <a:avLst/>
          </a:prstGeom>
        </p:spPr>
        <p:txBody>
          <a:bodyPr wrap="none">
            <a:spAutoFit/>
          </a:bodyPr>
          <a:lstStyle/>
          <a:p>
            <a:r>
              <a:rPr lang="en-GB" b="1" dirty="0" smtClean="0"/>
              <a:t>(</a:t>
            </a:r>
            <a:r>
              <a:rPr lang="en-GB" sz="2000" b="1" dirty="0" smtClean="0">
                <a:latin typeface="Times New Roman" pitchFamily="18" charset="0"/>
                <a:cs typeface="Times New Roman" pitchFamily="18" charset="0"/>
              </a:rPr>
              <a:t>SAM)S-</a:t>
            </a:r>
            <a:r>
              <a:rPr lang="en-GB" sz="2000" b="1" dirty="0" err="1" smtClean="0">
                <a:latin typeface="Times New Roman" pitchFamily="18" charset="0"/>
                <a:cs typeface="Times New Roman" pitchFamily="18" charset="0"/>
              </a:rPr>
              <a:t>adenosyl</a:t>
            </a:r>
            <a:r>
              <a:rPr lang="en-GB" sz="2000" b="1" dirty="0" smtClean="0">
                <a:latin typeface="Times New Roman" pitchFamily="18" charset="0"/>
                <a:cs typeface="Times New Roman" pitchFamily="18" charset="0"/>
              </a:rPr>
              <a:t>-methionine </a:t>
            </a:r>
            <a:endParaRPr lang="en-GB" sz="2000" b="1" dirty="0">
              <a:latin typeface="Times New Roman" pitchFamily="18" charset="0"/>
              <a:cs typeface="Times New Roman" pitchFamily="18" charset="0"/>
            </a:endParaRPr>
          </a:p>
        </p:txBody>
      </p:sp>
      <p:sp>
        <p:nvSpPr>
          <p:cNvPr id="4" name="Rectangle 3"/>
          <p:cNvSpPr/>
          <p:nvPr/>
        </p:nvSpPr>
        <p:spPr>
          <a:xfrm>
            <a:off x="203763" y="58213"/>
            <a:ext cx="6688947" cy="769441"/>
          </a:xfrm>
          <a:prstGeom prst="rect">
            <a:avLst/>
          </a:prstGeom>
        </p:spPr>
        <p:txBody>
          <a:bodyPr wrap="none">
            <a:spAutoFit/>
          </a:bodyPr>
          <a:lstStyle/>
          <a:p>
            <a:r>
              <a:rPr lang="en-GB" sz="4400" b="1" dirty="0">
                <a:solidFill>
                  <a:srgbClr val="FF0000"/>
                </a:solidFill>
                <a:latin typeface="Times New Roman" pitchFamily="18" charset="0"/>
                <a:cs typeface="Times New Roman" pitchFamily="18" charset="0"/>
              </a:rPr>
              <a:t>DNA </a:t>
            </a:r>
            <a:r>
              <a:rPr lang="en-GB" sz="4400" b="1" dirty="0" smtClean="0">
                <a:solidFill>
                  <a:srgbClr val="FF0000"/>
                </a:solidFill>
                <a:latin typeface="Times New Roman" pitchFamily="18" charset="0"/>
                <a:cs typeface="Times New Roman" pitchFamily="18" charset="0"/>
              </a:rPr>
              <a:t>Methylation  </a:t>
            </a:r>
            <a:r>
              <a:rPr lang="ar-IQ" sz="4400" b="1" dirty="0" smtClean="0">
                <a:solidFill>
                  <a:srgbClr val="FF0000"/>
                </a:solidFill>
                <a:latin typeface="Times New Roman" pitchFamily="18" charset="0"/>
                <a:cs typeface="Times New Roman" pitchFamily="18" charset="0"/>
              </a:rPr>
              <a:t>مثيلة الدنا</a:t>
            </a:r>
            <a:r>
              <a:rPr lang="en-GB" sz="4400" b="1" dirty="0" smtClean="0">
                <a:solidFill>
                  <a:srgbClr val="FF0000"/>
                </a:solidFill>
                <a:latin typeface="Times New Roman" pitchFamily="18" charset="0"/>
                <a:cs typeface="Times New Roman" pitchFamily="18" charset="0"/>
              </a:rPr>
              <a:t> </a:t>
            </a:r>
            <a:endParaRPr lang="en-GB" sz="4400" dirty="0"/>
          </a:p>
        </p:txBody>
      </p:sp>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7570" y="2309233"/>
            <a:ext cx="3035031" cy="1861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238998" y="1604582"/>
            <a:ext cx="1670650" cy="523220"/>
          </a:xfrm>
          <a:prstGeom prst="rect">
            <a:avLst/>
          </a:prstGeom>
        </p:spPr>
        <p:txBody>
          <a:bodyPr wrap="none">
            <a:spAutoFit/>
          </a:bodyPr>
          <a:lstStyle/>
          <a:p>
            <a:r>
              <a:rPr lang="en-GB" sz="2800" b="1" dirty="0" err="1">
                <a:latin typeface="Times New Roman" pitchFamily="18" charset="0"/>
                <a:cs typeface="Times New Roman" pitchFamily="18" charset="0"/>
              </a:rPr>
              <a:t>CpG</a:t>
            </a:r>
            <a:r>
              <a:rPr lang="en-GB" sz="2800" b="1" dirty="0">
                <a:latin typeface="Times New Roman" pitchFamily="18" charset="0"/>
                <a:cs typeface="Times New Roman" pitchFamily="18" charset="0"/>
              </a:rPr>
              <a:t> sites</a:t>
            </a:r>
          </a:p>
        </p:txBody>
      </p:sp>
      <p:sp>
        <p:nvSpPr>
          <p:cNvPr id="6" name="TextBox 5"/>
          <p:cNvSpPr txBox="1"/>
          <p:nvPr/>
        </p:nvSpPr>
        <p:spPr>
          <a:xfrm>
            <a:off x="5476978" y="4964560"/>
            <a:ext cx="1721184" cy="400110"/>
          </a:xfrm>
          <a:prstGeom prst="rect">
            <a:avLst/>
          </a:prstGeom>
          <a:noFill/>
        </p:spPr>
        <p:txBody>
          <a:bodyPr wrap="square" rtlCol="0">
            <a:spAutoFit/>
          </a:bodyPr>
          <a:lstStyle/>
          <a:p>
            <a:r>
              <a:rPr lang="en-GB" sz="2000" b="1" dirty="0" smtClean="0">
                <a:solidFill>
                  <a:srgbClr val="FF0000"/>
                </a:solidFill>
                <a:latin typeface="Times New Roman" pitchFamily="18" charset="0"/>
                <a:cs typeface="Times New Roman" pitchFamily="18" charset="0"/>
              </a:rPr>
              <a:t>Methyl-group</a:t>
            </a:r>
            <a:endParaRPr lang="en-GB" sz="2000" b="1" dirty="0">
              <a:solidFill>
                <a:srgbClr val="FF0000"/>
              </a:solidFill>
              <a:latin typeface="Times New Roman" pitchFamily="18" charset="0"/>
              <a:cs typeface="Times New Roman" pitchFamily="18" charset="0"/>
            </a:endParaRPr>
          </a:p>
        </p:txBody>
      </p:sp>
      <p:sp>
        <p:nvSpPr>
          <p:cNvPr id="7" name="Rectangle 6"/>
          <p:cNvSpPr/>
          <p:nvPr/>
        </p:nvSpPr>
        <p:spPr>
          <a:xfrm>
            <a:off x="-108520" y="973640"/>
            <a:ext cx="9481121" cy="954107"/>
          </a:xfrm>
          <a:prstGeom prst="rect">
            <a:avLst/>
          </a:prstGeom>
        </p:spPr>
        <p:txBody>
          <a:bodyPr wrap="square">
            <a:spAutoFit/>
          </a:bodyPr>
          <a:lstStyle/>
          <a:p>
            <a:r>
              <a:rPr lang="en-US" sz="2400" dirty="0" smtClean="0">
                <a:latin typeface="Times New Roman" pitchFamily="18" charset="0"/>
                <a:cs typeface="Times New Roman" pitchFamily="18" charset="0"/>
              </a:rPr>
              <a:t> </a:t>
            </a:r>
            <a:r>
              <a:rPr lang="en-US" sz="2800" b="1" dirty="0">
                <a:latin typeface="Times New Roman" pitchFamily="18" charset="0"/>
                <a:cs typeface="Times New Roman" pitchFamily="18" charset="0"/>
              </a:rPr>
              <a:t>DNA methylation</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a process by </a:t>
            </a:r>
            <a:r>
              <a:rPr lang="en-US" sz="2800" dirty="0">
                <a:latin typeface="Times New Roman" pitchFamily="18" charset="0"/>
                <a:cs typeface="Times New Roman" pitchFamily="18" charset="0"/>
              </a:rPr>
              <a:t>which a </a:t>
            </a:r>
            <a:r>
              <a:rPr lang="en-US" sz="2800" b="1" dirty="0">
                <a:solidFill>
                  <a:srgbClr val="FF0000"/>
                </a:solidFill>
                <a:latin typeface="Times New Roman" pitchFamily="18" charset="0"/>
                <a:cs typeface="Times New Roman" pitchFamily="18" charset="0"/>
              </a:rPr>
              <a:t>methyl </a:t>
            </a:r>
            <a:r>
              <a:rPr lang="en-US" sz="2800" b="1" dirty="0" smtClean="0">
                <a:solidFill>
                  <a:srgbClr val="FF0000"/>
                </a:solidFill>
                <a:latin typeface="Times New Roman" pitchFamily="18" charset="0"/>
                <a:cs typeface="Times New Roman" pitchFamily="18" charset="0"/>
              </a:rPr>
              <a:t>group(CH3</a:t>
            </a:r>
            <a:r>
              <a:rPr lang="en-US" sz="2800" dirty="0" smtClean="0">
                <a:solidFill>
                  <a:srgbClr val="FF0000"/>
                </a:solidFill>
                <a:latin typeface="Times New Roman" pitchFamily="18" charset="0"/>
                <a:cs typeface="Times New Roman" pitchFamily="18" charset="0"/>
              </a:rPr>
              <a:t>) </a:t>
            </a:r>
            <a:r>
              <a:rPr lang="en-US" sz="2800" dirty="0">
                <a:latin typeface="Times New Roman" pitchFamily="18" charset="0"/>
                <a:cs typeface="Times New Roman" pitchFamily="18" charset="0"/>
              </a:rPr>
              <a:t>is added to </a:t>
            </a:r>
            <a:r>
              <a:rPr lang="en-US" sz="2800" b="1" dirty="0">
                <a:latin typeface="Times New Roman" pitchFamily="18" charset="0"/>
                <a:cs typeface="Times New Roman" pitchFamily="18" charset="0"/>
              </a:rPr>
              <a:t>DNA</a:t>
            </a:r>
            <a:r>
              <a:rPr lang="en-US" sz="2800" dirty="0">
                <a:latin typeface="Times New Roman" pitchFamily="18" charset="0"/>
                <a:cs typeface="Times New Roman" pitchFamily="18" charset="0"/>
              </a:rPr>
              <a:t> nucleotides</a:t>
            </a:r>
            <a:endParaRPr lang="en-GB" sz="2800" dirty="0">
              <a:latin typeface="Times New Roman" pitchFamily="18" charset="0"/>
              <a:cs typeface="Times New Roman" pitchFamily="18" charset="0"/>
            </a:endParaRPr>
          </a:p>
        </p:txBody>
      </p:sp>
      <p:sp>
        <p:nvSpPr>
          <p:cNvPr id="9" name="Slide Number Placeholder 8"/>
          <p:cNvSpPr>
            <a:spLocks noGrp="1"/>
          </p:cNvSpPr>
          <p:nvPr>
            <p:ph type="sldNum" sz="quarter" idx="12"/>
          </p:nvPr>
        </p:nvSpPr>
        <p:spPr/>
        <p:txBody>
          <a:bodyPr/>
          <a:lstStyle/>
          <a:p>
            <a:fld id="{69FF8E7B-4E61-4B5B-B41A-EC19908B4B33}" type="slidenum">
              <a:rPr lang="en-GB" smtClean="0"/>
              <a:pPr/>
              <a:t>13</a:t>
            </a:fld>
            <a:endParaRPr lang="en-GB"/>
          </a:p>
        </p:txBody>
      </p:sp>
      <p:sp>
        <p:nvSpPr>
          <p:cNvPr id="10" name="Right Arrow 9"/>
          <p:cNvSpPr/>
          <p:nvPr/>
        </p:nvSpPr>
        <p:spPr>
          <a:xfrm>
            <a:off x="5237322" y="5350931"/>
            <a:ext cx="978408" cy="637194"/>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3" name="Rectangle 12"/>
          <p:cNvSpPr/>
          <p:nvPr/>
        </p:nvSpPr>
        <p:spPr>
          <a:xfrm>
            <a:off x="2195736" y="2505651"/>
            <a:ext cx="1524000" cy="6858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4" name="Right Arrow 13"/>
          <p:cNvSpPr/>
          <p:nvPr/>
        </p:nvSpPr>
        <p:spPr>
          <a:xfrm>
            <a:off x="6141359" y="1486040"/>
            <a:ext cx="978408" cy="637194"/>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2515" t="32292" r="2430"/>
          <a:stretch/>
        </p:blipFill>
        <p:spPr bwMode="auto">
          <a:xfrm>
            <a:off x="1249729" y="5074347"/>
            <a:ext cx="2941272" cy="1181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663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59" y="1649063"/>
            <a:ext cx="8490215" cy="45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88640" y="41564"/>
            <a:ext cx="9906000" cy="707886"/>
          </a:xfrm>
          <a:prstGeom prst="rect">
            <a:avLst/>
          </a:prstGeom>
        </p:spPr>
        <p:txBody>
          <a:bodyPr wrap="square">
            <a:spAutoFit/>
          </a:bodyPr>
          <a:lstStyle/>
          <a:p>
            <a:pPr lvl="3"/>
            <a:r>
              <a:rPr lang="en-GB" sz="4000" b="1" dirty="0">
                <a:solidFill>
                  <a:srgbClr val="FF0000"/>
                </a:solidFill>
                <a:latin typeface="Times New Roman" pitchFamily="18" charset="0"/>
                <a:cs typeface="Times New Roman" pitchFamily="18" charset="0"/>
              </a:rPr>
              <a:t>DNA methylation across the genome</a:t>
            </a:r>
          </a:p>
        </p:txBody>
      </p:sp>
      <p:sp>
        <p:nvSpPr>
          <p:cNvPr id="3" name="Rectangle 2"/>
          <p:cNvSpPr/>
          <p:nvPr/>
        </p:nvSpPr>
        <p:spPr>
          <a:xfrm>
            <a:off x="-22201" y="6212152"/>
            <a:ext cx="9612560" cy="461665"/>
          </a:xfrm>
          <a:prstGeom prst="rect">
            <a:avLst/>
          </a:prstGeom>
        </p:spPr>
        <p:txBody>
          <a:bodyPr wrap="square">
            <a:spAutoFit/>
          </a:bodyPr>
          <a:lstStyle/>
          <a:p>
            <a:r>
              <a:rPr lang="en-GB" sz="2400" b="1" dirty="0" smtClean="0">
                <a:solidFill>
                  <a:srgbClr val="FF0000"/>
                </a:solidFill>
                <a:latin typeface="Times New Roman" pitchFamily="18" charset="0"/>
                <a:cs typeface="Times New Roman" pitchFamily="18" charset="0"/>
              </a:rPr>
              <a:t>Up </a:t>
            </a:r>
            <a:r>
              <a:rPr lang="en-GB" sz="2400" b="1" dirty="0">
                <a:solidFill>
                  <a:srgbClr val="FF0000"/>
                </a:solidFill>
                <a:latin typeface="Times New Roman" pitchFamily="18" charset="0"/>
                <a:cs typeface="Times New Roman" pitchFamily="18" charset="0"/>
              </a:rPr>
              <a:t>to 85% of </a:t>
            </a:r>
            <a:r>
              <a:rPr lang="en-GB" sz="2400" b="1" dirty="0" err="1" smtClean="0">
                <a:solidFill>
                  <a:srgbClr val="FF0000"/>
                </a:solidFill>
                <a:latin typeface="Times New Roman" pitchFamily="18" charset="0"/>
                <a:cs typeface="Times New Roman" pitchFamily="18" charset="0"/>
              </a:rPr>
              <a:t>CpGs</a:t>
            </a:r>
            <a:r>
              <a:rPr lang="en-GB" sz="2400" b="1" dirty="0" smtClean="0">
                <a:solidFill>
                  <a:srgbClr val="FF0000"/>
                </a:solidFill>
                <a:latin typeface="Times New Roman" pitchFamily="18" charset="0"/>
                <a:cs typeface="Times New Roman" pitchFamily="18" charset="0"/>
              </a:rPr>
              <a:t> </a:t>
            </a:r>
            <a:r>
              <a:rPr lang="en-GB" sz="2400" b="1" dirty="0">
                <a:solidFill>
                  <a:srgbClr val="FF0000"/>
                </a:solidFill>
                <a:latin typeface="Times New Roman" pitchFamily="18" charset="0"/>
                <a:cs typeface="Times New Roman" pitchFamily="18" charset="0"/>
              </a:rPr>
              <a:t>are methylated </a:t>
            </a:r>
            <a:r>
              <a:rPr lang="en-GB" sz="2400" b="1" dirty="0" smtClean="0">
                <a:solidFill>
                  <a:srgbClr val="FF0000"/>
                </a:solidFill>
                <a:latin typeface="Times New Roman" pitchFamily="18" charset="0"/>
                <a:cs typeface="Times New Roman" pitchFamily="18" charset="0"/>
              </a:rPr>
              <a:t>in </a:t>
            </a:r>
            <a:r>
              <a:rPr lang="en-GB" sz="2400" b="1" dirty="0">
                <a:solidFill>
                  <a:srgbClr val="FF0000"/>
                </a:solidFill>
                <a:latin typeface="Times New Roman" pitchFamily="18" charset="0"/>
                <a:cs typeface="Times New Roman" pitchFamily="18" charset="0"/>
              </a:rPr>
              <a:t>the genome repetitive regions</a:t>
            </a:r>
          </a:p>
        </p:txBody>
      </p:sp>
      <p:sp>
        <p:nvSpPr>
          <p:cNvPr id="4" name="Slide Number Placeholder 3"/>
          <p:cNvSpPr>
            <a:spLocks noGrp="1"/>
          </p:cNvSpPr>
          <p:nvPr>
            <p:ph type="sldNum" sz="quarter" idx="12"/>
          </p:nvPr>
        </p:nvSpPr>
        <p:spPr/>
        <p:txBody>
          <a:bodyPr/>
          <a:lstStyle/>
          <a:p>
            <a:fld id="{69FF8E7B-4E61-4B5B-B41A-EC19908B4B33}" type="slidenum">
              <a:rPr lang="en-GB" smtClean="0"/>
              <a:pPr/>
              <a:t>14</a:t>
            </a:fld>
            <a:endParaRPr lang="en-GB"/>
          </a:p>
        </p:txBody>
      </p:sp>
      <p:sp>
        <p:nvSpPr>
          <p:cNvPr id="5" name="Right Arrow 4"/>
          <p:cNvSpPr/>
          <p:nvPr/>
        </p:nvSpPr>
        <p:spPr>
          <a:xfrm>
            <a:off x="86769" y="3971143"/>
            <a:ext cx="715579" cy="484632"/>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7" name="Right Arrow 6"/>
          <p:cNvSpPr/>
          <p:nvPr/>
        </p:nvSpPr>
        <p:spPr>
          <a:xfrm rot="5400000">
            <a:off x="4011218" y="4345079"/>
            <a:ext cx="662718" cy="484632"/>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740857"/>
            <a:ext cx="2256087" cy="138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122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26"/>
                                        </p:tgtEl>
                                      </p:cBhvr>
                                    </p:animEffect>
                                    <p:anim calcmode="lin" valueType="num">
                                      <p:cBhvr>
                                        <p:cTn id="7" dur="1000"/>
                                        <p:tgtEl>
                                          <p:spTgt spid="1026"/>
                                        </p:tgtEl>
                                        <p:attrNameLst>
                                          <p:attrName>ppt_x</p:attrName>
                                        </p:attrNameLst>
                                      </p:cBhvr>
                                      <p:tavLst>
                                        <p:tav tm="0">
                                          <p:val>
                                            <p:strVal val="ppt_x"/>
                                          </p:val>
                                        </p:tav>
                                        <p:tav tm="100000">
                                          <p:val>
                                            <p:strVal val="ppt_x"/>
                                          </p:val>
                                        </p:tav>
                                      </p:tavLst>
                                    </p:anim>
                                    <p:anim calcmode="lin" valueType="num">
                                      <p:cBhvr>
                                        <p:cTn id="8" dur="1000"/>
                                        <p:tgtEl>
                                          <p:spTgt spid="1026"/>
                                        </p:tgtEl>
                                        <p:attrNameLst>
                                          <p:attrName>ppt_y</p:attrName>
                                        </p:attrNameLst>
                                      </p:cBhvr>
                                      <p:tavLst>
                                        <p:tav tm="0">
                                          <p:val>
                                            <p:strVal val="ppt_y"/>
                                          </p:val>
                                        </p:tav>
                                        <p:tav tm="100000">
                                          <p:val>
                                            <p:strVal val="ppt_y+.1"/>
                                          </p:val>
                                        </p:tav>
                                      </p:tavLst>
                                    </p:anim>
                                    <p:set>
                                      <p:cBhvr>
                                        <p:cTn id="9" dur="1" fill="hold">
                                          <p:stCondLst>
                                            <p:cond delay="9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1" presetClass="emph" presetSubtype="0" fill="hold" grpId="0" nodeType="clickEffect">
                                  <p:stCondLst>
                                    <p:cond delay="0"/>
                                  </p:stCondLst>
                                  <p:childTnLst>
                                    <p:animClr clrSpc="hsl" dir="cw">
                                      <p:cBhvr override="childStyle">
                                        <p:cTn id="13" dur="500" fill="hold"/>
                                        <p:tgtEl>
                                          <p:spTgt spid="5"/>
                                        </p:tgtEl>
                                        <p:attrNameLst>
                                          <p:attrName>style.color</p:attrName>
                                        </p:attrNameLst>
                                      </p:cBhvr>
                                      <p:by>
                                        <p:hsl h="7200000" s="0" l="0"/>
                                      </p:by>
                                    </p:animClr>
                                    <p:animClr clrSpc="hsl" dir="cw">
                                      <p:cBhvr>
                                        <p:cTn id="14" dur="500" fill="hold"/>
                                        <p:tgtEl>
                                          <p:spTgt spid="5"/>
                                        </p:tgtEl>
                                        <p:attrNameLst>
                                          <p:attrName>fillcolor</p:attrName>
                                        </p:attrNameLst>
                                      </p:cBhvr>
                                      <p:by>
                                        <p:hsl h="7200000" s="0" l="0"/>
                                      </p:by>
                                    </p:animClr>
                                    <p:animClr clrSpc="hsl" dir="cw">
                                      <p:cBhvr>
                                        <p:cTn id="15" dur="500" fill="hold"/>
                                        <p:tgtEl>
                                          <p:spTgt spid="5"/>
                                        </p:tgtEl>
                                        <p:attrNameLst>
                                          <p:attrName>stroke.color</p:attrName>
                                        </p:attrNameLst>
                                      </p:cBhvr>
                                      <p:by>
                                        <p:hsl h="7200000" s="0" l="0"/>
                                      </p:by>
                                    </p:animClr>
                                    <p:set>
                                      <p:cBhvr>
                                        <p:cTn id="16" dur="500" fill="hold"/>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1" presetClass="emph" presetSubtype="0" fill="hold" grpId="0" nodeType="clickEffect">
                                  <p:stCondLst>
                                    <p:cond delay="0"/>
                                  </p:stCondLst>
                                  <p:childTnLst>
                                    <p:animClr clrSpc="hsl" dir="cw">
                                      <p:cBhvr override="childStyle">
                                        <p:cTn id="20" dur="500" fill="hold"/>
                                        <p:tgtEl>
                                          <p:spTgt spid="7"/>
                                        </p:tgtEl>
                                        <p:attrNameLst>
                                          <p:attrName>style.color</p:attrName>
                                        </p:attrNameLst>
                                      </p:cBhvr>
                                      <p:by>
                                        <p:hsl h="7200000" s="0" l="0"/>
                                      </p:by>
                                    </p:animClr>
                                    <p:animClr clrSpc="hsl" dir="cw">
                                      <p:cBhvr>
                                        <p:cTn id="21" dur="500" fill="hold"/>
                                        <p:tgtEl>
                                          <p:spTgt spid="7"/>
                                        </p:tgtEl>
                                        <p:attrNameLst>
                                          <p:attrName>fillcolor</p:attrName>
                                        </p:attrNameLst>
                                      </p:cBhvr>
                                      <p:by>
                                        <p:hsl h="7200000" s="0" l="0"/>
                                      </p:by>
                                    </p:animClr>
                                    <p:animClr clrSpc="hsl" dir="cw">
                                      <p:cBhvr>
                                        <p:cTn id="22" dur="500" fill="hold"/>
                                        <p:tgtEl>
                                          <p:spTgt spid="7"/>
                                        </p:tgtEl>
                                        <p:attrNameLst>
                                          <p:attrName>stroke.color</p:attrName>
                                        </p:attrNameLst>
                                      </p:cBhvr>
                                      <p:by>
                                        <p:hsl h="7200000" s="0" l="0"/>
                                      </p:by>
                                    </p:animClr>
                                    <p:set>
                                      <p:cBhvr>
                                        <p:cTn id="23"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adhel\Documents\epigenetic-DNA methylation talk\DNA methylation2_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7700" y="1185812"/>
            <a:ext cx="3906300" cy="2604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txBox="1">
            <a:spLocks noChangeArrowheads="1"/>
          </p:cNvSpPr>
          <p:nvPr/>
        </p:nvSpPr>
        <p:spPr>
          <a:xfrm>
            <a:off x="0" y="1772816"/>
            <a:ext cx="8676456" cy="4752528"/>
          </a:xfrm>
          <a:prstGeom prst="rect">
            <a:avLst/>
          </a:prstGeom>
          <a:noFill/>
          <a:ln/>
        </p:spPr>
        <p:txBody>
          <a:bodyPr vert="horz" lIns="92075" tIns="46038" rIns="92075" bIns="46038"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200000"/>
              </a:lnSpc>
              <a:buFont typeface="Wingdings" pitchFamily="2" charset="2"/>
              <a:buChar char="Ø"/>
            </a:pPr>
            <a:r>
              <a:rPr lang="en-GB" sz="2400" dirty="0" smtClean="0">
                <a:latin typeface="Times New Roman" pitchFamily="18" charset="0"/>
                <a:cs typeface="Times New Roman" pitchFamily="18" charset="0"/>
              </a:rPr>
              <a:t>Occurs at </a:t>
            </a:r>
            <a:r>
              <a:rPr lang="en-GB" sz="2800" b="1" dirty="0" err="1" smtClean="0">
                <a:latin typeface="Times New Roman" pitchFamily="18" charset="0"/>
                <a:cs typeface="Times New Roman" pitchFamily="18" charset="0"/>
              </a:rPr>
              <a:t>CpG</a:t>
            </a:r>
            <a:r>
              <a:rPr lang="en-GB" sz="2400" dirty="0" smtClean="0">
                <a:latin typeface="Times New Roman" pitchFamily="18" charset="0"/>
                <a:cs typeface="Times New Roman" pitchFamily="18" charset="0"/>
              </a:rPr>
              <a:t> sites</a:t>
            </a:r>
          </a:p>
          <a:p>
            <a:pPr>
              <a:lnSpc>
                <a:spcPct val="200000"/>
              </a:lnSpc>
              <a:buFont typeface="Wingdings" pitchFamily="2" charset="2"/>
              <a:buChar char="Ø"/>
            </a:pPr>
            <a:r>
              <a:rPr lang="en-GB" sz="2400" dirty="0" smtClean="0">
                <a:latin typeface="Times New Roman" pitchFamily="18" charset="0"/>
                <a:cs typeface="Times New Roman" pitchFamily="18" charset="0"/>
              </a:rPr>
              <a:t>Up </a:t>
            </a:r>
            <a:r>
              <a:rPr lang="en-GB" sz="2400" b="1" dirty="0" smtClean="0">
                <a:latin typeface="Times New Roman" pitchFamily="18" charset="0"/>
                <a:cs typeface="Times New Roman" pitchFamily="18" charset="0"/>
              </a:rPr>
              <a:t>85 %</a:t>
            </a:r>
            <a:r>
              <a:rPr lang="en-GB" sz="2400" dirty="0" smtClean="0">
                <a:latin typeface="Times New Roman" pitchFamily="18" charset="0"/>
                <a:cs typeface="Times New Roman" pitchFamily="18" charset="0"/>
              </a:rPr>
              <a:t> of </a:t>
            </a:r>
            <a:r>
              <a:rPr lang="en-GB" sz="2400" dirty="0" err="1" smtClean="0">
                <a:latin typeface="Times New Roman" pitchFamily="18" charset="0"/>
                <a:cs typeface="Times New Roman" pitchFamily="18" charset="0"/>
              </a:rPr>
              <a:t>CpGs</a:t>
            </a:r>
            <a:r>
              <a:rPr lang="en-GB" sz="2400" dirty="0" smtClean="0">
                <a:latin typeface="Times New Roman" pitchFamily="18" charset="0"/>
                <a:cs typeface="Times New Roman" pitchFamily="18" charset="0"/>
              </a:rPr>
              <a:t> </a:t>
            </a:r>
            <a:r>
              <a:rPr lang="en-GB" sz="2400" b="1" u="sng" dirty="0" smtClean="0">
                <a:latin typeface="Times New Roman" pitchFamily="18" charset="0"/>
                <a:cs typeface="Times New Roman" pitchFamily="18" charset="0"/>
              </a:rPr>
              <a:t>are methylated</a:t>
            </a:r>
          </a:p>
          <a:p>
            <a:pPr>
              <a:lnSpc>
                <a:spcPct val="200000"/>
              </a:lnSpc>
              <a:buFont typeface="Wingdings" pitchFamily="2" charset="2"/>
              <a:buChar char="Ø"/>
            </a:pPr>
            <a:r>
              <a:rPr lang="en-GB" sz="2400" dirty="0" smtClean="0">
                <a:latin typeface="Times New Roman" pitchFamily="18" charset="0"/>
                <a:cs typeface="Times New Roman" pitchFamily="18" charset="0"/>
              </a:rPr>
              <a:t>Pattern of methylation is stably inherited (</a:t>
            </a:r>
            <a:r>
              <a:rPr lang="en-GB" sz="2800" b="1" dirty="0" smtClean="0">
                <a:latin typeface="Times New Roman" pitchFamily="18" charset="0"/>
                <a:cs typeface="Times New Roman" pitchFamily="18" charset="0"/>
              </a:rPr>
              <a:t>DNMTs</a:t>
            </a:r>
            <a:r>
              <a:rPr lang="en-GB" sz="2400" dirty="0" smtClean="0">
                <a:latin typeface="Times New Roman" pitchFamily="18" charset="0"/>
                <a:cs typeface="Times New Roman" pitchFamily="18" charset="0"/>
              </a:rPr>
              <a:t>)</a:t>
            </a:r>
          </a:p>
          <a:p>
            <a:pPr>
              <a:lnSpc>
                <a:spcPct val="200000"/>
              </a:lnSpc>
              <a:buFont typeface="Wingdings" pitchFamily="2" charset="2"/>
              <a:buChar char="Ø"/>
            </a:pPr>
            <a:r>
              <a:rPr lang="en-GB" sz="2400" dirty="0" smtClean="0">
                <a:latin typeface="Times New Roman" pitchFamily="18" charset="0"/>
                <a:cs typeface="Times New Roman" pitchFamily="18" charset="0"/>
              </a:rPr>
              <a:t>Genome is </a:t>
            </a:r>
            <a:r>
              <a:rPr lang="en-GB" sz="2400" b="1" dirty="0" err="1" smtClean="0">
                <a:latin typeface="Times New Roman" pitchFamily="18" charset="0"/>
                <a:cs typeface="Times New Roman" pitchFamily="18" charset="0"/>
              </a:rPr>
              <a:t>CpG</a:t>
            </a:r>
            <a:r>
              <a:rPr lang="en-GB" sz="2400" b="1" dirty="0" smtClean="0">
                <a:latin typeface="Times New Roman" pitchFamily="18" charset="0"/>
                <a:cs typeface="Times New Roman" pitchFamily="18" charset="0"/>
              </a:rPr>
              <a:t> poor</a:t>
            </a:r>
          </a:p>
          <a:p>
            <a:pPr>
              <a:lnSpc>
                <a:spcPct val="200000"/>
              </a:lnSpc>
              <a:buFont typeface="Wingdings" pitchFamily="2" charset="2"/>
              <a:buChar char="Ø"/>
            </a:pPr>
            <a:r>
              <a:rPr lang="en-GB" sz="2400" b="1" dirty="0" err="1" smtClean="0">
                <a:latin typeface="Times New Roman" pitchFamily="18" charset="0"/>
                <a:cs typeface="Times New Roman" pitchFamily="18" charset="0"/>
              </a:rPr>
              <a:t>CpG</a:t>
            </a:r>
            <a:r>
              <a:rPr lang="en-GB" sz="2400" b="1" dirty="0" smtClean="0">
                <a:latin typeface="Times New Roman" pitchFamily="18" charset="0"/>
                <a:cs typeface="Times New Roman" pitchFamily="18" charset="0"/>
              </a:rPr>
              <a:t> islands </a:t>
            </a:r>
            <a:r>
              <a:rPr lang="en-GB" sz="2400" dirty="0" smtClean="0">
                <a:latin typeface="Times New Roman" pitchFamily="18" charset="0"/>
                <a:cs typeface="Times New Roman" pitchFamily="18" charset="0"/>
              </a:rPr>
              <a:t>are methylation-free associated with genes (</a:t>
            </a:r>
            <a:r>
              <a:rPr lang="en-GB" sz="2400" b="1" dirty="0" smtClean="0">
                <a:solidFill>
                  <a:srgbClr val="FF0000"/>
                </a:solidFill>
                <a:latin typeface="Times New Roman" pitchFamily="18" charset="0"/>
                <a:cs typeface="Times New Roman" pitchFamily="18" charset="0"/>
              </a:rPr>
              <a:t>60%</a:t>
            </a:r>
            <a:r>
              <a:rPr lang="en-GB" sz="2400" dirty="0" smtClean="0">
                <a:latin typeface="Times New Roman" pitchFamily="18" charset="0"/>
                <a:cs typeface="Times New Roman" pitchFamily="18" charset="0"/>
              </a:rPr>
              <a:t>)</a:t>
            </a:r>
          </a:p>
        </p:txBody>
      </p:sp>
      <p:sp>
        <p:nvSpPr>
          <p:cNvPr id="8" name="Rectangle 6"/>
          <p:cNvSpPr>
            <a:spLocks noGrp="1" noChangeArrowheads="1"/>
          </p:cNvSpPr>
          <p:nvPr>
            <p:ph type="title"/>
          </p:nvPr>
        </p:nvSpPr>
        <p:spPr>
          <a:xfrm>
            <a:off x="-533400" y="-20782"/>
            <a:ext cx="9209856" cy="836712"/>
          </a:xfrm>
          <a:noFill/>
          <a:ln/>
        </p:spPr>
        <p:txBody>
          <a:bodyPr lIns="92075" tIns="46038" rIns="92075" bIns="46038">
            <a:noAutofit/>
          </a:bodyPr>
          <a:lstStyle/>
          <a:p>
            <a:r>
              <a:rPr lang="en-GB" sz="4000" b="1" dirty="0">
                <a:solidFill>
                  <a:srgbClr val="FF0000"/>
                </a:solidFill>
                <a:latin typeface="Times New Roman" pitchFamily="18" charset="0"/>
                <a:cs typeface="Times New Roman" pitchFamily="18" charset="0"/>
              </a:rPr>
              <a:t>DNA Methylation - Normal Cells</a:t>
            </a:r>
          </a:p>
        </p:txBody>
      </p:sp>
      <p:pic>
        <p:nvPicPr>
          <p:cNvPr id="9" name="Picture 2" descr="C:\Users\Fadhel\Desktop\CpG site.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970" y="692696"/>
            <a:ext cx="1787791" cy="123770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9FF8E7B-4E61-4B5B-B41A-EC19908B4B33}" type="slidenum">
              <a:rPr lang="en-GB" smtClean="0"/>
              <a:pPr/>
              <a:t>15</a:t>
            </a:fld>
            <a:endParaRPr lang="en-GB"/>
          </a:p>
        </p:txBody>
      </p:sp>
    </p:spTree>
    <p:extLst>
      <p:ext uri="{BB962C8B-B14F-4D97-AF65-F5344CB8AC3E}">
        <p14:creationId xmlns:p14="http://schemas.microsoft.com/office/powerpoint/2010/main" val="7836327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019755" y="714356"/>
            <a:ext cx="5124245" cy="2428892"/>
          </a:xfrm>
          <a:prstGeom prst="rect">
            <a:avLst/>
          </a:prstGeom>
          <a:noFill/>
          <a:ln w="9525">
            <a:noFill/>
            <a:miter lim="800000"/>
            <a:headEnd/>
            <a:tailEnd/>
          </a:ln>
          <a:effectLst/>
        </p:spPr>
      </p:pic>
      <p:sp>
        <p:nvSpPr>
          <p:cNvPr id="6" name="Rectangle 5"/>
          <p:cNvSpPr/>
          <p:nvPr/>
        </p:nvSpPr>
        <p:spPr>
          <a:xfrm>
            <a:off x="0" y="0"/>
            <a:ext cx="9144000" cy="76944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GB" sz="4400" b="1" dirty="0" smtClean="0">
                <a:solidFill>
                  <a:srgbClr val="FF0000"/>
                </a:solidFill>
                <a:latin typeface="Times New Roman" pitchFamily="18" charset="0"/>
                <a:cs typeface="Times New Roman" pitchFamily="18" charset="0"/>
              </a:rPr>
              <a:t>DNA methylation - Normal cells</a:t>
            </a:r>
            <a:endParaRPr lang="en-US" sz="4400" dirty="0"/>
          </a:p>
        </p:txBody>
      </p:sp>
      <p:sp>
        <p:nvSpPr>
          <p:cNvPr id="7" name="Rectangle 6"/>
          <p:cNvSpPr/>
          <p:nvPr/>
        </p:nvSpPr>
        <p:spPr>
          <a:xfrm>
            <a:off x="0" y="1105050"/>
            <a:ext cx="4117794" cy="823752"/>
          </a:xfrm>
          <a:prstGeom prst="rect">
            <a:avLst/>
          </a:prstGeom>
        </p:spPr>
        <p:txBody>
          <a:bodyPr wrap="none">
            <a:spAutoFit/>
          </a:bodyPr>
          <a:lstStyle/>
          <a:p>
            <a:pPr>
              <a:lnSpc>
                <a:spcPct val="150000"/>
              </a:lnSpc>
            </a:pPr>
            <a:r>
              <a:rPr lang="en-GB" sz="3600" b="1" dirty="0" smtClean="0">
                <a:solidFill>
                  <a:srgbClr val="FF0000"/>
                </a:solidFill>
                <a:latin typeface="Times New Roman" pitchFamily="18" charset="0"/>
                <a:cs typeface="Times New Roman" pitchFamily="18" charset="0"/>
              </a:rPr>
              <a:t>1-Heterochromatin:</a:t>
            </a:r>
            <a:endParaRPr lang="en-GB" sz="3600" b="1" dirty="0">
              <a:solidFill>
                <a:srgbClr val="FF0000"/>
              </a:solidFill>
              <a:latin typeface="Times New Roman" pitchFamily="18" charset="0"/>
              <a:cs typeface="Times New Roman" pitchFamily="18" charset="0"/>
            </a:endParaRPr>
          </a:p>
        </p:txBody>
      </p:sp>
      <p:sp>
        <p:nvSpPr>
          <p:cNvPr id="8" name="Rectangle 7"/>
          <p:cNvSpPr/>
          <p:nvPr/>
        </p:nvSpPr>
        <p:spPr>
          <a:xfrm>
            <a:off x="96460" y="3472283"/>
            <a:ext cx="5236305" cy="742511"/>
          </a:xfrm>
          <a:prstGeom prst="rect">
            <a:avLst/>
          </a:prstGeom>
        </p:spPr>
        <p:txBody>
          <a:bodyPr wrap="none">
            <a:spAutoFit/>
          </a:bodyPr>
          <a:lstStyle/>
          <a:p>
            <a:pPr>
              <a:lnSpc>
                <a:spcPct val="150000"/>
              </a:lnSpc>
            </a:pPr>
            <a:r>
              <a:rPr lang="en-GB" sz="3200" b="1" dirty="0" smtClean="0">
                <a:solidFill>
                  <a:srgbClr val="FF0000"/>
                </a:solidFill>
                <a:latin typeface="Times New Roman" pitchFamily="18" charset="0"/>
                <a:cs typeface="Times New Roman" pitchFamily="18" charset="0"/>
              </a:rPr>
              <a:t>X-Chromosome Inactivation,</a:t>
            </a:r>
          </a:p>
        </p:txBody>
      </p:sp>
      <p:pic>
        <p:nvPicPr>
          <p:cNvPr id="9" name="Picture 2" descr="Related image"/>
          <p:cNvPicPr>
            <a:picLocks noChangeAspect="1" noChangeArrowheads="1"/>
          </p:cNvPicPr>
          <p:nvPr/>
        </p:nvPicPr>
        <p:blipFill>
          <a:blip r:embed="rId3"/>
          <a:srcRect l="4167" t="44444" r="2083" b="4166"/>
          <a:stretch>
            <a:fillRect/>
          </a:stretch>
        </p:blipFill>
        <p:spPr bwMode="auto">
          <a:xfrm>
            <a:off x="2714580" y="4214794"/>
            <a:ext cx="6429420" cy="2643206"/>
          </a:xfrm>
          <a:prstGeom prst="rect">
            <a:avLst/>
          </a:prstGeom>
          <a:noFill/>
        </p:spPr>
      </p:pic>
      <p:pic>
        <p:nvPicPr>
          <p:cNvPr id="11" name="Picture 2" descr="Image result for epigenetic, barr body"/>
          <p:cNvPicPr>
            <a:picLocks noChangeAspect="1" noChangeArrowheads="1"/>
          </p:cNvPicPr>
          <p:nvPr/>
        </p:nvPicPr>
        <p:blipFill>
          <a:blip r:embed="rId4"/>
          <a:srcRect/>
          <a:stretch>
            <a:fillRect/>
          </a:stretch>
        </p:blipFill>
        <p:spPr bwMode="auto">
          <a:xfrm>
            <a:off x="1" y="4572008"/>
            <a:ext cx="2714612" cy="1643062"/>
          </a:xfrm>
          <a:prstGeom prst="rect">
            <a:avLst/>
          </a:prstGeom>
          <a:noFill/>
        </p:spPr>
      </p:pic>
      <p:sp>
        <p:nvSpPr>
          <p:cNvPr id="2" name="Slide Number Placeholder 1"/>
          <p:cNvSpPr>
            <a:spLocks noGrp="1"/>
          </p:cNvSpPr>
          <p:nvPr>
            <p:ph type="sldNum" sz="quarter" idx="12"/>
          </p:nvPr>
        </p:nvSpPr>
        <p:spPr/>
        <p:txBody>
          <a:bodyPr/>
          <a:lstStyle/>
          <a:p>
            <a:fld id="{69FF8E7B-4E61-4B5B-B41A-EC19908B4B33}" type="slidenum">
              <a:rPr lang="en-GB" smtClean="0"/>
              <a:pPr/>
              <a:t>16</a:t>
            </a:fld>
            <a:endParaRPr lang="en-GB"/>
          </a:p>
        </p:txBody>
      </p:sp>
      <p:sp>
        <p:nvSpPr>
          <p:cNvPr id="3" name="Right Arrow 2"/>
          <p:cNvSpPr/>
          <p:nvPr/>
        </p:nvSpPr>
        <p:spPr>
          <a:xfrm>
            <a:off x="2714580" y="2657516"/>
            <a:ext cx="978408" cy="484632"/>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6316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2000"/>
                                        <p:tgtEl>
                                          <p:spTgt spid="8">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Image result for epigenetic and gene imprinting"/>
          <p:cNvPicPr>
            <a:picLocks noChangeAspect="1" noChangeArrowheads="1"/>
          </p:cNvPicPr>
          <p:nvPr/>
        </p:nvPicPr>
        <p:blipFill rotWithShape="1">
          <a:blip r:embed="rId3"/>
          <a:srcRect l="20193" t="18173" r="21644" b="37090"/>
          <a:stretch/>
        </p:blipFill>
        <p:spPr bwMode="auto">
          <a:xfrm>
            <a:off x="2555776" y="1268760"/>
            <a:ext cx="6592261" cy="3806813"/>
          </a:xfrm>
          <a:prstGeom prst="rect">
            <a:avLst/>
          </a:prstGeom>
          <a:noFill/>
        </p:spPr>
      </p:pic>
      <p:sp>
        <p:nvSpPr>
          <p:cNvPr id="3" name="Rectangle 2"/>
          <p:cNvSpPr/>
          <p:nvPr/>
        </p:nvSpPr>
        <p:spPr>
          <a:xfrm>
            <a:off x="-1" y="41734"/>
            <a:ext cx="9144001"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GB" sz="4000" b="1" dirty="0" smtClean="0">
                <a:solidFill>
                  <a:srgbClr val="FF0000"/>
                </a:solidFill>
                <a:latin typeface="Times New Roman" pitchFamily="18" charset="0"/>
                <a:cs typeface="Times New Roman" pitchFamily="18" charset="0"/>
              </a:rPr>
              <a:t>DNA methylation - Normal cells</a:t>
            </a:r>
            <a:endParaRPr lang="en-US" sz="4000" dirty="0"/>
          </a:p>
        </p:txBody>
      </p:sp>
      <p:sp>
        <p:nvSpPr>
          <p:cNvPr id="4" name="Rectangle 3"/>
          <p:cNvSpPr/>
          <p:nvPr/>
        </p:nvSpPr>
        <p:spPr>
          <a:xfrm>
            <a:off x="0" y="739849"/>
            <a:ext cx="4903907" cy="646331"/>
          </a:xfrm>
          <a:prstGeom prst="rect">
            <a:avLst/>
          </a:prstGeom>
        </p:spPr>
        <p:txBody>
          <a:bodyPr wrap="none">
            <a:spAutoFit/>
          </a:bodyPr>
          <a:lstStyle/>
          <a:p>
            <a:r>
              <a:rPr lang="en-GB" sz="3600" b="1" dirty="0" smtClean="0">
                <a:solidFill>
                  <a:srgbClr val="FF0000"/>
                </a:solidFill>
                <a:latin typeface="Times New Roman" pitchFamily="18" charset="0"/>
                <a:cs typeface="Times New Roman" pitchFamily="18" charset="0"/>
              </a:rPr>
              <a:t>2- Genomic Imprinting:</a:t>
            </a:r>
            <a:endParaRPr lang="en-US" sz="3600" dirty="0"/>
          </a:p>
        </p:txBody>
      </p:sp>
      <p:sp>
        <p:nvSpPr>
          <p:cNvPr id="2" name="Slide Number Placeholder 1"/>
          <p:cNvSpPr>
            <a:spLocks noGrp="1"/>
          </p:cNvSpPr>
          <p:nvPr>
            <p:ph type="sldNum" sz="quarter" idx="12"/>
          </p:nvPr>
        </p:nvSpPr>
        <p:spPr/>
        <p:txBody>
          <a:bodyPr/>
          <a:lstStyle/>
          <a:p>
            <a:fld id="{69FF8E7B-4E61-4B5B-B41A-EC19908B4B33}" type="slidenum">
              <a:rPr lang="en-GB" smtClean="0"/>
              <a:pPr/>
              <a:t>17</a:t>
            </a:fld>
            <a:endParaRPr lang="en-GB"/>
          </a:p>
        </p:txBody>
      </p:sp>
      <p:sp>
        <p:nvSpPr>
          <p:cNvPr id="5" name="Rectangle 4"/>
          <p:cNvSpPr/>
          <p:nvPr/>
        </p:nvSpPr>
        <p:spPr>
          <a:xfrm>
            <a:off x="30978" y="6027003"/>
            <a:ext cx="9001156" cy="830997"/>
          </a:xfrm>
          <a:prstGeom prst="rect">
            <a:avLst/>
          </a:prstGeom>
        </p:spPr>
        <p:txBody>
          <a:bodyPr wrap="square">
            <a:spAutoFit/>
          </a:bodyPr>
          <a:lstStyle/>
          <a:p>
            <a:r>
              <a:rPr lang="en-US" sz="2400" b="1" dirty="0">
                <a:latin typeface="Times New Roman" pitchFamily="18" charset="0"/>
                <a:cs typeface="Times New Roman" pitchFamily="18" charset="0"/>
              </a:rPr>
              <a:t>Genomic imprinting is an epigenetic phenomenon that causes genes to be expressed in </a:t>
            </a:r>
            <a:r>
              <a:rPr lang="en-US" sz="2400" b="1" dirty="0">
                <a:solidFill>
                  <a:srgbClr val="FF0000"/>
                </a:solidFill>
                <a:latin typeface="Times New Roman" pitchFamily="18" charset="0"/>
                <a:cs typeface="Times New Roman" pitchFamily="18" charset="0"/>
              </a:rPr>
              <a:t>a parent-of-origin-specific manner</a:t>
            </a:r>
            <a:r>
              <a:rPr lang="en-US" sz="2400" b="1" dirty="0">
                <a:latin typeface="Times New Roman" pitchFamily="18" charset="0"/>
                <a:cs typeface="Times New Roman" pitchFamily="18" charset="0"/>
              </a:rPr>
              <a:t>.</a:t>
            </a:r>
            <a:r>
              <a:rPr lang="en-US" sz="2400" dirty="0">
                <a:solidFill>
                  <a:srgbClr val="4D5156"/>
                </a:solidFill>
                <a:latin typeface="arial"/>
              </a:rPr>
              <a:t> </a:t>
            </a:r>
            <a:endParaRPr lang="en-US" sz="2400" dirty="0"/>
          </a:p>
        </p:txBody>
      </p:sp>
      <p:pic>
        <p:nvPicPr>
          <p:cNvPr id="7" name="Picture 2" descr="Image result for epigenetic and gene imprinting"/>
          <p:cNvPicPr>
            <a:picLocks noChangeAspect="1" noChangeArrowheads="1"/>
          </p:cNvPicPr>
          <p:nvPr/>
        </p:nvPicPr>
        <p:blipFill rotWithShape="1">
          <a:blip r:embed="rId3"/>
          <a:srcRect l="1796" t="71326" r="3331" b="12748"/>
          <a:stretch/>
        </p:blipFill>
        <p:spPr bwMode="auto">
          <a:xfrm>
            <a:off x="928255" y="5195454"/>
            <a:ext cx="7523018" cy="948189"/>
          </a:xfrm>
          <a:prstGeom prst="rect">
            <a:avLst/>
          </a:prstGeom>
          <a:noFill/>
        </p:spPr>
      </p:pic>
    </p:spTree>
    <p:extLst>
      <p:ext uri="{BB962C8B-B14F-4D97-AF65-F5344CB8AC3E}">
        <p14:creationId xmlns:p14="http://schemas.microsoft.com/office/powerpoint/2010/main" val="28942863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AutoShape 4" descr="Image result for switch on/ off genes"/>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5" descr="C:\Users\شئ\Pictures\switch gene off-on.png"/>
          <p:cNvPicPr>
            <a:picLocks noChangeAspect="1" noChangeArrowheads="1"/>
          </p:cNvPicPr>
          <p:nvPr/>
        </p:nvPicPr>
        <p:blipFill>
          <a:blip r:embed="rId2"/>
          <a:srcRect/>
          <a:stretch>
            <a:fillRect/>
          </a:stretch>
        </p:blipFill>
        <p:spPr bwMode="auto">
          <a:xfrm>
            <a:off x="285720" y="2214554"/>
            <a:ext cx="2619375" cy="1743075"/>
          </a:xfrm>
          <a:prstGeom prst="rect">
            <a:avLst/>
          </a:prstGeom>
          <a:noFill/>
        </p:spPr>
      </p:pic>
      <p:sp>
        <p:nvSpPr>
          <p:cNvPr id="1030" name="AutoShape 6" descr="Image result for switch on/ off genes"/>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2" name="AutoShape 8" descr="Image result for switch on/ off genes"/>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179512" y="908720"/>
            <a:ext cx="8708794" cy="823752"/>
          </a:xfrm>
          <a:prstGeom prst="rect">
            <a:avLst/>
          </a:prstGeom>
        </p:spPr>
        <p:txBody>
          <a:bodyPr wrap="none">
            <a:spAutoFit/>
          </a:bodyPr>
          <a:lstStyle/>
          <a:p>
            <a:pPr>
              <a:lnSpc>
                <a:spcPct val="150000"/>
              </a:lnSpc>
            </a:pPr>
            <a:r>
              <a:rPr lang="en-GB" sz="3600" b="1" dirty="0" smtClean="0">
                <a:solidFill>
                  <a:srgbClr val="FF0000"/>
                </a:solidFill>
                <a:latin typeface="Times New Roman" pitchFamily="18" charset="0"/>
                <a:cs typeface="Times New Roman" pitchFamily="18" charset="0"/>
              </a:rPr>
              <a:t>3</a:t>
            </a:r>
            <a:r>
              <a:rPr lang="en-GB" b="1" dirty="0" smtClean="0">
                <a:solidFill>
                  <a:srgbClr val="FF0000"/>
                </a:solidFill>
                <a:latin typeface="Times New Roman" pitchFamily="18" charset="0"/>
                <a:cs typeface="Times New Roman" pitchFamily="18" charset="0"/>
              </a:rPr>
              <a:t>-</a:t>
            </a:r>
            <a:r>
              <a:rPr lang="en-GB" sz="3600" b="1" dirty="0" smtClean="0">
                <a:solidFill>
                  <a:srgbClr val="FF0000"/>
                </a:solidFill>
                <a:latin typeface="Times New Roman" pitchFamily="18" charset="0"/>
                <a:cs typeface="Times New Roman" pitchFamily="18" charset="0"/>
              </a:rPr>
              <a:t>Cell type/Tissue Specific Gene Expression</a:t>
            </a:r>
          </a:p>
        </p:txBody>
      </p:sp>
      <p:pic>
        <p:nvPicPr>
          <p:cNvPr id="11" name="Picture 2" descr="C:\Users\Fadhel\Desktop\why study biology\types-of-human-cell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68" t="4277" r="4386" b="2407"/>
          <a:stretch/>
        </p:blipFill>
        <p:spPr bwMode="auto">
          <a:xfrm>
            <a:off x="3851920" y="1702824"/>
            <a:ext cx="5292080" cy="44314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69FF8E7B-4E61-4B5B-B41A-EC19908B4B33}" type="slidenum">
              <a:rPr lang="en-GB" smtClean="0"/>
              <a:pPr/>
              <a:t>18</a:t>
            </a:fld>
            <a:endParaRPr lang="en-GB"/>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0" y="-56743"/>
            <a:ext cx="9450388"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4509120"/>
            <a:ext cx="4875053" cy="1846659"/>
          </a:xfrm>
          <a:prstGeom prst="rect">
            <a:avLst/>
          </a:prstGeom>
          <a:noFill/>
        </p:spPr>
        <p:txBody>
          <a:bodyPr wrap="none" rtlCol="0">
            <a:spAutoFit/>
          </a:bodyPr>
          <a:lstStyle/>
          <a:p>
            <a:pPr marL="285750" indent="-285750">
              <a:buFont typeface="Wingdings" pitchFamily="2" charset="2"/>
              <a:buChar char="Ø"/>
            </a:pPr>
            <a:r>
              <a:rPr lang="en-US" sz="3200" b="1" dirty="0" smtClean="0">
                <a:latin typeface="Times New Roman" pitchFamily="18" charset="0"/>
                <a:cs typeface="Times New Roman" pitchFamily="18" charset="0"/>
              </a:rPr>
              <a:t>Embryonic Development</a:t>
            </a:r>
          </a:p>
          <a:p>
            <a:pPr marL="285750" indent="-285750">
              <a:buFont typeface="Wingdings" pitchFamily="2" charset="2"/>
              <a:buChar char="Ø"/>
            </a:pPr>
            <a:r>
              <a:rPr lang="en-US" sz="3200" b="1" dirty="0" smtClean="0">
                <a:latin typeface="Times New Roman" pitchFamily="18" charset="0"/>
                <a:cs typeface="Times New Roman" pitchFamily="18" charset="0"/>
              </a:rPr>
              <a:t>Differentiation </a:t>
            </a:r>
          </a:p>
          <a:p>
            <a:pPr marL="285750" indent="-285750">
              <a:buFont typeface="Wingdings" pitchFamily="2" charset="2"/>
              <a:buChar char="Ø"/>
            </a:pPr>
            <a:r>
              <a:rPr lang="en-US" sz="3200" b="1" dirty="0" smtClean="0">
                <a:latin typeface="Times New Roman" pitchFamily="18" charset="0"/>
                <a:cs typeface="Times New Roman" pitchFamily="18" charset="0"/>
              </a:rPr>
              <a:t>and so on</a:t>
            </a:r>
          </a:p>
          <a:p>
            <a:r>
              <a:rPr lang="en-US" dirty="0" smtClean="0"/>
              <a:t> </a:t>
            </a:r>
            <a:endParaRPr lang="en-US" dirty="0"/>
          </a:p>
        </p:txBody>
      </p:sp>
    </p:spTree>
    <p:extLst>
      <p:ext uri="{BB962C8B-B14F-4D97-AF65-F5344CB8AC3E}">
        <p14:creationId xmlns:p14="http://schemas.microsoft.com/office/powerpoint/2010/main" val="2288504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3" r="5555"/>
          <a:stretch/>
        </p:blipFill>
        <p:spPr bwMode="auto">
          <a:xfrm>
            <a:off x="25400" y="0"/>
            <a:ext cx="9118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29000" y="-152400"/>
            <a:ext cx="7239000" cy="2923877"/>
          </a:xfrm>
          <a:prstGeom prst="rect">
            <a:avLst/>
          </a:prstGeom>
          <a:noFill/>
        </p:spPr>
        <p:txBody>
          <a:bodyPr wrap="square" rtlCol="0">
            <a:spAutoFit/>
          </a:bodyPr>
          <a:lstStyle/>
          <a:p>
            <a:r>
              <a:rPr lang="en-US" sz="8800" b="1" dirty="0" smtClean="0">
                <a:solidFill>
                  <a:schemeClr val="bg1"/>
                </a:solidFill>
                <a:latin typeface="Aldhabi" panose="01000000000000000000" pitchFamily="2" charset="-78"/>
                <a:cs typeface="Aldhabi" panose="01000000000000000000" pitchFamily="2" charset="-78"/>
              </a:rPr>
              <a:t>DNA Methylation</a:t>
            </a:r>
          </a:p>
          <a:p>
            <a:r>
              <a:rPr lang="en-US" sz="9600" b="1" dirty="0" smtClean="0">
                <a:solidFill>
                  <a:schemeClr val="bg1"/>
                </a:solidFill>
                <a:latin typeface="Aldhabi" panose="01000000000000000000" pitchFamily="2" charset="-78"/>
                <a:cs typeface="Aldhabi" panose="01000000000000000000" pitchFamily="2" charset="-78"/>
              </a:rPr>
              <a:t>                 &amp; </a:t>
            </a:r>
            <a:endParaRPr lang="en-US" sz="9600" b="1" dirty="0">
              <a:solidFill>
                <a:schemeClr val="bg1"/>
              </a:solidFill>
              <a:latin typeface="Aldhabi" panose="01000000000000000000" pitchFamily="2" charset="-78"/>
              <a:cs typeface="Aldhabi" panose="01000000000000000000" pitchFamily="2" charset="-78"/>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4600" y="4191000"/>
            <a:ext cx="4038600" cy="226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2200" y="3200400"/>
            <a:ext cx="36576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2413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 y="24074"/>
            <a:ext cx="9448799" cy="923330"/>
          </a:xfrm>
          <a:prstGeom prst="rect">
            <a:avLst/>
          </a:prstGeom>
        </p:spPr>
        <p:txBody>
          <a:bodyPr wrap="square">
            <a:spAutoFit/>
          </a:bodyPr>
          <a:lstStyle/>
          <a:p>
            <a:pPr lvl="0"/>
            <a:r>
              <a:rPr lang="en-US" sz="5400" b="1" dirty="0" smtClean="0">
                <a:solidFill>
                  <a:srgbClr val="FF0000"/>
                </a:solidFill>
                <a:latin typeface="Times New Roman" panose="02020603050405020304" pitchFamily="18" charset="0"/>
                <a:cs typeface="Times New Roman" panose="02020603050405020304" pitchFamily="18" charset="0"/>
              </a:rPr>
              <a:t>Genetics</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a:solidFill>
                  <a:prstClr val="black"/>
                </a:solidFill>
                <a:latin typeface="Times New Roman" panose="02020603050405020304" pitchFamily="18" charset="0"/>
                <a:cs typeface="Times New Roman" panose="02020603050405020304" pitchFamily="18" charset="0"/>
              </a:rPr>
              <a:t>is the science of life continuity</a:t>
            </a:r>
          </a:p>
        </p:txBody>
      </p:sp>
      <p:sp>
        <p:nvSpPr>
          <p:cNvPr id="4" name="Rectangle 3"/>
          <p:cNvSpPr/>
          <p:nvPr/>
        </p:nvSpPr>
        <p:spPr>
          <a:xfrm>
            <a:off x="4042111" y="714636"/>
            <a:ext cx="5086649" cy="584775"/>
          </a:xfrm>
          <a:prstGeom prst="rect">
            <a:avLst/>
          </a:prstGeom>
        </p:spPr>
        <p:txBody>
          <a:bodyPr wrap="none">
            <a:spAutoFit/>
          </a:bodyPr>
          <a:lstStyle/>
          <a:p>
            <a:r>
              <a:rPr lang="ar-IQ" sz="3200" b="1" dirty="0" smtClean="0"/>
              <a:t>علم الوراثة هو علم استمرارية الحياة</a:t>
            </a:r>
            <a:endParaRPr lang="en-US" sz="3200"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7526" y="1284171"/>
            <a:ext cx="5921714" cy="555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3361"/>
          <a:stretch/>
        </p:blipFill>
        <p:spPr bwMode="auto">
          <a:xfrm>
            <a:off x="0" y="1299410"/>
            <a:ext cx="4042111" cy="555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01" y="3972559"/>
            <a:ext cx="2254522" cy="2857501"/>
          </a:xfrm>
          <a:prstGeom prst="rect">
            <a:avLst/>
          </a:prstGeom>
          <a:ln w="88900" cap="sq" cmpd="thickThin">
            <a:solidFill>
              <a:schemeClr val="bg2"/>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98440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400050" y="71438"/>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eaLnBrk="0" hangingPunct="0"/>
            <a:endParaRPr lang="en-US" sz="4400" dirty="0">
              <a:solidFill>
                <a:srgbClr val="FFFF99"/>
              </a:solidFill>
              <a:latin typeface="Times New Roman" pitchFamily="18" charset="0"/>
            </a:endParaRPr>
          </a:p>
        </p:txBody>
      </p:sp>
      <p:grpSp>
        <p:nvGrpSpPr>
          <p:cNvPr id="72825" name="Group 121"/>
          <p:cNvGrpSpPr>
            <a:grpSpLocks/>
          </p:cNvGrpSpPr>
          <p:nvPr/>
        </p:nvGrpSpPr>
        <p:grpSpPr bwMode="auto">
          <a:xfrm>
            <a:off x="281448" y="4271458"/>
            <a:ext cx="8664575" cy="2303463"/>
            <a:chOff x="158" y="2449"/>
            <a:chExt cx="5458" cy="1344"/>
          </a:xfrm>
        </p:grpSpPr>
        <p:sp>
          <p:nvSpPr>
            <p:cNvPr id="2092" name="Rectangle 3"/>
            <p:cNvSpPr>
              <a:spLocks noChangeArrowheads="1"/>
            </p:cNvSpPr>
            <p:nvPr/>
          </p:nvSpPr>
          <p:spPr bwMode="auto">
            <a:xfrm>
              <a:off x="288" y="3505"/>
              <a:ext cx="12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eaLnBrk="0" hangingPunct="0"/>
              <a:endParaRPr lang="en-US" sz="2400" dirty="0">
                <a:latin typeface="Times New Roman" pitchFamily="18" charset="0"/>
              </a:endParaRPr>
            </a:p>
          </p:txBody>
        </p:sp>
        <p:sp>
          <p:nvSpPr>
            <p:cNvPr id="2093" name="Rectangle 4"/>
            <p:cNvSpPr>
              <a:spLocks noChangeAspect="1" noChangeArrowheads="1"/>
            </p:cNvSpPr>
            <p:nvPr/>
          </p:nvSpPr>
          <p:spPr bwMode="auto">
            <a:xfrm>
              <a:off x="1680" y="3121"/>
              <a:ext cx="816" cy="29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2094" name="Group 5"/>
            <p:cNvGrpSpPr>
              <a:grpSpLocks/>
            </p:cNvGrpSpPr>
            <p:nvPr/>
          </p:nvGrpSpPr>
          <p:grpSpPr bwMode="auto">
            <a:xfrm>
              <a:off x="1632" y="2881"/>
              <a:ext cx="377" cy="386"/>
              <a:chOff x="1824" y="1276"/>
              <a:chExt cx="329" cy="262"/>
            </a:xfrm>
          </p:grpSpPr>
          <p:sp>
            <p:nvSpPr>
              <p:cNvPr id="2158" name="Freeform 6"/>
              <p:cNvSpPr>
                <a:spLocks noChangeAspect="1"/>
              </p:cNvSpPr>
              <p:nvPr/>
            </p:nvSpPr>
            <p:spPr bwMode="auto">
              <a:xfrm>
                <a:off x="1824" y="1296"/>
                <a:ext cx="21" cy="242"/>
              </a:xfrm>
              <a:custGeom>
                <a:avLst/>
                <a:gdLst>
                  <a:gd name="T0" fmla="*/ 109 w 19"/>
                  <a:gd name="T1" fmla="*/ 12043 h 192"/>
                  <a:gd name="T2" fmla="*/ 109 w 19"/>
                  <a:gd name="T3" fmla="*/ 12043 h 192"/>
                  <a:gd name="T4" fmla="*/ 109 w 19"/>
                  <a:gd name="T5" fmla="*/ 12043 h 192"/>
                  <a:gd name="T6" fmla="*/ 109 w 19"/>
                  <a:gd name="T7" fmla="*/ 12150 h 192"/>
                  <a:gd name="T8" fmla="*/ 99 w 19"/>
                  <a:gd name="T9" fmla="*/ 12152 h 192"/>
                  <a:gd name="T10" fmla="*/ 99 w 19"/>
                  <a:gd name="T11" fmla="*/ 12152 h 192"/>
                  <a:gd name="T12" fmla="*/ 99 w 19"/>
                  <a:gd name="T13" fmla="*/ 12152 h 192"/>
                  <a:gd name="T14" fmla="*/ 84 w 19"/>
                  <a:gd name="T15" fmla="*/ 12205 h 192"/>
                  <a:gd name="T16" fmla="*/ 76 w 19"/>
                  <a:gd name="T17" fmla="*/ 12348 h 192"/>
                  <a:gd name="T18" fmla="*/ 62 w 19"/>
                  <a:gd name="T19" fmla="*/ 12348 h 192"/>
                  <a:gd name="T20" fmla="*/ 51 w 19"/>
                  <a:gd name="T21" fmla="*/ 12348 h 192"/>
                  <a:gd name="T22" fmla="*/ 46 w 19"/>
                  <a:gd name="T23" fmla="*/ 12348 h 192"/>
                  <a:gd name="T24" fmla="*/ 38 w 19"/>
                  <a:gd name="T25" fmla="*/ 12348 h 192"/>
                  <a:gd name="T26" fmla="*/ 4 w 19"/>
                  <a:gd name="T27" fmla="*/ 12205 h 192"/>
                  <a:gd name="T28" fmla="*/ 3 w 19"/>
                  <a:gd name="T29" fmla="*/ 12152 h 192"/>
                  <a:gd name="T30" fmla="*/ 3 w 19"/>
                  <a:gd name="T31" fmla="*/ 12152 h 192"/>
                  <a:gd name="T32" fmla="*/ 1 w 19"/>
                  <a:gd name="T33" fmla="*/ 12152 h 192"/>
                  <a:gd name="T34" fmla="*/ 0 w 19"/>
                  <a:gd name="T35" fmla="*/ 12150 h 192"/>
                  <a:gd name="T36" fmla="*/ 0 w 19"/>
                  <a:gd name="T37" fmla="*/ 12043 h 192"/>
                  <a:gd name="T38" fmla="*/ 0 w 19"/>
                  <a:gd name="T39" fmla="*/ 12043 h 192"/>
                  <a:gd name="T40" fmla="*/ 0 w 19"/>
                  <a:gd name="T41" fmla="*/ 12043 h 192"/>
                  <a:gd name="T42" fmla="*/ 0 w 19"/>
                  <a:gd name="T43" fmla="*/ 252 h 192"/>
                  <a:gd name="T44" fmla="*/ 0 w 19"/>
                  <a:gd name="T45" fmla="*/ 252 h 192"/>
                  <a:gd name="T46" fmla="*/ 0 w 19"/>
                  <a:gd name="T47" fmla="*/ 252 h 192"/>
                  <a:gd name="T48" fmla="*/ 0 w 19"/>
                  <a:gd name="T49" fmla="*/ 200 h 192"/>
                  <a:gd name="T50" fmla="*/ 1 w 19"/>
                  <a:gd name="T51" fmla="*/ 159 h 192"/>
                  <a:gd name="T52" fmla="*/ 3 w 19"/>
                  <a:gd name="T53" fmla="*/ 159 h 192"/>
                  <a:gd name="T54" fmla="*/ 3 w 19"/>
                  <a:gd name="T55" fmla="*/ 159 h 192"/>
                  <a:gd name="T56" fmla="*/ 4 w 19"/>
                  <a:gd name="T57" fmla="*/ 1 h 192"/>
                  <a:gd name="T58" fmla="*/ 38 w 19"/>
                  <a:gd name="T59" fmla="*/ 0 h 192"/>
                  <a:gd name="T60" fmla="*/ 46 w 19"/>
                  <a:gd name="T61" fmla="*/ 0 h 192"/>
                  <a:gd name="T62" fmla="*/ 51 w 19"/>
                  <a:gd name="T63" fmla="*/ 0 h 192"/>
                  <a:gd name="T64" fmla="*/ 62 w 19"/>
                  <a:gd name="T65" fmla="*/ 0 h 192"/>
                  <a:gd name="T66" fmla="*/ 76 w 19"/>
                  <a:gd name="T67" fmla="*/ 0 h 192"/>
                  <a:gd name="T68" fmla="*/ 84 w 19"/>
                  <a:gd name="T69" fmla="*/ 1 h 192"/>
                  <a:gd name="T70" fmla="*/ 99 w 19"/>
                  <a:gd name="T71" fmla="*/ 159 h 192"/>
                  <a:gd name="T72" fmla="*/ 99 w 19"/>
                  <a:gd name="T73" fmla="*/ 159 h 192"/>
                  <a:gd name="T74" fmla="*/ 99 w 19"/>
                  <a:gd name="T75" fmla="*/ 159 h 192"/>
                  <a:gd name="T76" fmla="*/ 109 w 19"/>
                  <a:gd name="T77" fmla="*/ 200 h 192"/>
                  <a:gd name="T78" fmla="*/ 109 w 19"/>
                  <a:gd name="T79" fmla="*/ 252 h 192"/>
                  <a:gd name="T80" fmla="*/ 109 w 19"/>
                  <a:gd name="T81" fmla="*/ 252 h 192"/>
                  <a:gd name="T82" fmla="*/ 109 w 19"/>
                  <a:gd name="T83" fmla="*/ 252 h 192"/>
                  <a:gd name="T84" fmla="*/ 109 w 19"/>
                  <a:gd name="T85" fmla="*/ 12043 h 1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192">
                    <a:moveTo>
                      <a:pt x="18" y="187"/>
                    </a:moveTo>
                    <a:lnTo>
                      <a:pt x="18" y="187"/>
                    </a:lnTo>
                    <a:lnTo>
                      <a:pt x="18" y="188"/>
                    </a:lnTo>
                    <a:lnTo>
                      <a:pt x="16" y="189"/>
                    </a:lnTo>
                    <a:lnTo>
                      <a:pt x="14" y="190"/>
                    </a:lnTo>
                    <a:lnTo>
                      <a:pt x="13" y="191"/>
                    </a:lnTo>
                    <a:lnTo>
                      <a:pt x="11" y="191"/>
                    </a:lnTo>
                    <a:lnTo>
                      <a:pt x="9" y="191"/>
                    </a:lnTo>
                    <a:lnTo>
                      <a:pt x="8" y="191"/>
                    </a:lnTo>
                    <a:lnTo>
                      <a:pt x="6" y="191"/>
                    </a:lnTo>
                    <a:lnTo>
                      <a:pt x="4" y="190"/>
                    </a:lnTo>
                    <a:lnTo>
                      <a:pt x="3" y="189"/>
                    </a:lnTo>
                    <a:lnTo>
                      <a:pt x="1" y="189"/>
                    </a:lnTo>
                    <a:lnTo>
                      <a:pt x="0" y="188"/>
                    </a:lnTo>
                    <a:lnTo>
                      <a:pt x="0" y="187"/>
                    </a:lnTo>
                    <a:lnTo>
                      <a:pt x="0" y="4"/>
                    </a:lnTo>
                    <a:lnTo>
                      <a:pt x="0" y="3"/>
                    </a:lnTo>
                    <a:lnTo>
                      <a:pt x="1" y="2"/>
                    </a:lnTo>
                    <a:lnTo>
                      <a:pt x="3" y="2"/>
                    </a:lnTo>
                    <a:lnTo>
                      <a:pt x="4" y="1"/>
                    </a:lnTo>
                    <a:lnTo>
                      <a:pt x="6" y="0"/>
                    </a:lnTo>
                    <a:lnTo>
                      <a:pt x="8" y="0"/>
                    </a:lnTo>
                    <a:lnTo>
                      <a:pt x="9" y="0"/>
                    </a:lnTo>
                    <a:lnTo>
                      <a:pt x="11" y="0"/>
                    </a:lnTo>
                    <a:lnTo>
                      <a:pt x="13" y="0"/>
                    </a:lnTo>
                    <a:lnTo>
                      <a:pt x="14" y="1"/>
                    </a:lnTo>
                    <a:lnTo>
                      <a:pt x="16" y="2"/>
                    </a:lnTo>
                    <a:lnTo>
                      <a:pt x="18" y="3"/>
                    </a:lnTo>
                    <a:lnTo>
                      <a:pt x="18" y="4"/>
                    </a:lnTo>
                    <a:lnTo>
                      <a:pt x="18" y="187"/>
                    </a:lnTo>
                  </a:path>
                </a:pathLst>
              </a:custGeom>
              <a:solidFill>
                <a:schemeClr val="tx1"/>
              </a:solidFill>
              <a:ln w="98425" cap="rnd" cmpd="sng">
                <a:solidFill>
                  <a:srgbClr val="99CC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9" name="Line 7"/>
              <p:cNvSpPr>
                <a:spLocks noChangeShapeType="1"/>
              </p:cNvSpPr>
              <p:nvPr/>
            </p:nvSpPr>
            <p:spPr bwMode="auto">
              <a:xfrm>
                <a:off x="1842" y="1276"/>
                <a:ext cx="311" cy="0"/>
              </a:xfrm>
              <a:prstGeom prst="line">
                <a:avLst/>
              </a:prstGeom>
              <a:noFill/>
              <a:ln w="98425">
                <a:solidFill>
                  <a:srgbClr val="99CC00"/>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2095" name="Text Box 8"/>
            <p:cNvSpPr txBox="1">
              <a:spLocks noChangeArrowheads="1"/>
            </p:cNvSpPr>
            <p:nvPr/>
          </p:nvSpPr>
          <p:spPr bwMode="auto">
            <a:xfrm>
              <a:off x="3312" y="3361"/>
              <a:ext cx="730"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3600" dirty="0">
                  <a:latin typeface="Times New Roman" pitchFamily="18" charset="0"/>
                </a:rPr>
                <a:t>Exon</a:t>
              </a:r>
            </a:p>
          </p:txBody>
        </p:sp>
        <p:sp>
          <p:nvSpPr>
            <p:cNvPr id="2096" name="Text Box 9"/>
            <p:cNvSpPr txBox="1">
              <a:spLocks noChangeArrowheads="1"/>
            </p:cNvSpPr>
            <p:nvPr/>
          </p:nvSpPr>
          <p:spPr bwMode="auto">
            <a:xfrm>
              <a:off x="528" y="3361"/>
              <a:ext cx="1449"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3600" dirty="0">
                  <a:latin typeface="Times New Roman" pitchFamily="18" charset="0"/>
                </a:rPr>
                <a:t>CpG Island</a:t>
              </a:r>
            </a:p>
          </p:txBody>
        </p:sp>
        <p:sp>
          <p:nvSpPr>
            <p:cNvPr id="2097" name="Freeform 11"/>
            <p:cNvSpPr>
              <a:spLocks noChangeAspect="1"/>
            </p:cNvSpPr>
            <p:nvPr/>
          </p:nvSpPr>
          <p:spPr bwMode="auto">
            <a:xfrm>
              <a:off x="617" y="3025"/>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98" name="Oval 12"/>
            <p:cNvSpPr>
              <a:spLocks noChangeAspect="1" noChangeArrowheads="1"/>
            </p:cNvSpPr>
            <p:nvPr/>
          </p:nvSpPr>
          <p:spPr bwMode="auto">
            <a:xfrm>
              <a:off x="576" y="2929"/>
              <a:ext cx="96" cy="96"/>
            </a:xfrm>
            <a:prstGeom prst="ellipse">
              <a:avLst/>
            </a:prstGeom>
            <a:solidFill>
              <a:srgbClr val="E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2099" name="Group 13"/>
            <p:cNvGrpSpPr>
              <a:grpSpLocks/>
            </p:cNvGrpSpPr>
            <p:nvPr/>
          </p:nvGrpSpPr>
          <p:grpSpPr bwMode="auto">
            <a:xfrm>
              <a:off x="672" y="2929"/>
              <a:ext cx="96" cy="367"/>
              <a:chOff x="1392" y="2208"/>
              <a:chExt cx="96" cy="367"/>
            </a:xfrm>
          </p:grpSpPr>
          <p:sp>
            <p:nvSpPr>
              <p:cNvPr id="2156" name="Freeform 14"/>
              <p:cNvSpPr>
                <a:spLocks noChangeAspect="1"/>
              </p:cNvSpPr>
              <p:nvPr/>
            </p:nvSpPr>
            <p:spPr bwMode="auto">
              <a:xfrm>
                <a:off x="1433" y="2304"/>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7" name="Oval 15"/>
              <p:cNvSpPr>
                <a:spLocks noChangeAspect="1" noChangeArrowheads="1"/>
              </p:cNvSpPr>
              <p:nvPr/>
            </p:nvSpPr>
            <p:spPr bwMode="auto">
              <a:xfrm>
                <a:off x="1392" y="2208"/>
                <a:ext cx="96" cy="96"/>
              </a:xfrm>
              <a:prstGeom prst="ellipse">
                <a:avLst/>
              </a:prstGeom>
              <a:solidFill>
                <a:srgbClr val="E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100" name="Group 16"/>
            <p:cNvGrpSpPr>
              <a:grpSpLocks/>
            </p:cNvGrpSpPr>
            <p:nvPr/>
          </p:nvGrpSpPr>
          <p:grpSpPr bwMode="auto">
            <a:xfrm>
              <a:off x="768" y="2929"/>
              <a:ext cx="96" cy="367"/>
              <a:chOff x="1392" y="2208"/>
              <a:chExt cx="96" cy="367"/>
            </a:xfrm>
          </p:grpSpPr>
          <p:sp>
            <p:nvSpPr>
              <p:cNvPr id="2154" name="Freeform 17"/>
              <p:cNvSpPr>
                <a:spLocks noChangeAspect="1"/>
              </p:cNvSpPr>
              <p:nvPr/>
            </p:nvSpPr>
            <p:spPr bwMode="auto">
              <a:xfrm>
                <a:off x="1433" y="2304"/>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5" name="Oval 18"/>
              <p:cNvSpPr>
                <a:spLocks noChangeAspect="1" noChangeArrowheads="1"/>
              </p:cNvSpPr>
              <p:nvPr/>
            </p:nvSpPr>
            <p:spPr bwMode="auto">
              <a:xfrm>
                <a:off x="1392" y="2208"/>
                <a:ext cx="96" cy="96"/>
              </a:xfrm>
              <a:prstGeom prst="ellipse">
                <a:avLst/>
              </a:prstGeom>
              <a:solidFill>
                <a:srgbClr val="E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101" name="Group 19"/>
            <p:cNvGrpSpPr>
              <a:grpSpLocks/>
            </p:cNvGrpSpPr>
            <p:nvPr/>
          </p:nvGrpSpPr>
          <p:grpSpPr bwMode="auto">
            <a:xfrm>
              <a:off x="864" y="2929"/>
              <a:ext cx="96" cy="367"/>
              <a:chOff x="1392" y="2208"/>
              <a:chExt cx="96" cy="367"/>
            </a:xfrm>
          </p:grpSpPr>
          <p:sp>
            <p:nvSpPr>
              <p:cNvPr id="2152" name="Freeform 20"/>
              <p:cNvSpPr>
                <a:spLocks noChangeAspect="1"/>
              </p:cNvSpPr>
              <p:nvPr/>
            </p:nvSpPr>
            <p:spPr bwMode="auto">
              <a:xfrm>
                <a:off x="1433" y="2304"/>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3" name="Oval 21"/>
              <p:cNvSpPr>
                <a:spLocks noChangeAspect="1" noChangeArrowheads="1"/>
              </p:cNvSpPr>
              <p:nvPr/>
            </p:nvSpPr>
            <p:spPr bwMode="auto">
              <a:xfrm>
                <a:off x="1392" y="2208"/>
                <a:ext cx="96" cy="96"/>
              </a:xfrm>
              <a:prstGeom prst="ellipse">
                <a:avLst/>
              </a:prstGeom>
              <a:solidFill>
                <a:srgbClr val="E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102" name="Group 22"/>
            <p:cNvGrpSpPr>
              <a:grpSpLocks/>
            </p:cNvGrpSpPr>
            <p:nvPr/>
          </p:nvGrpSpPr>
          <p:grpSpPr bwMode="auto">
            <a:xfrm>
              <a:off x="960" y="2929"/>
              <a:ext cx="96" cy="367"/>
              <a:chOff x="1392" y="2208"/>
              <a:chExt cx="96" cy="367"/>
            </a:xfrm>
          </p:grpSpPr>
          <p:sp>
            <p:nvSpPr>
              <p:cNvPr id="2150" name="Freeform 23"/>
              <p:cNvSpPr>
                <a:spLocks noChangeAspect="1"/>
              </p:cNvSpPr>
              <p:nvPr/>
            </p:nvSpPr>
            <p:spPr bwMode="auto">
              <a:xfrm>
                <a:off x="1433" y="2304"/>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51" name="Oval 24"/>
              <p:cNvSpPr>
                <a:spLocks noChangeAspect="1" noChangeArrowheads="1"/>
              </p:cNvSpPr>
              <p:nvPr/>
            </p:nvSpPr>
            <p:spPr bwMode="auto">
              <a:xfrm>
                <a:off x="1392" y="2208"/>
                <a:ext cx="96" cy="96"/>
              </a:xfrm>
              <a:prstGeom prst="ellipse">
                <a:avLst/>
              </a:prstGeom>
              <a:solidFill>
                <a:srgbClr val="E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103" name="Group 25"/>
            <p:cNvGrpSpPr>
              <a:grpSpLocks/>
            </p:cNvGrpSpPr>
            <p:nvPr/>
          </p:nvGrpSpPr>
          <p:grpSpPr bwMode="auto">
            <a:xfrm>
              <a:off x="1056" y="2929"/>
              <a:ext cx="96" cy="367"/>
              <a:chOff x="1392" y="2208"/>
              <a:chExt cx="96" cy="367"/>
            </a:xfrm>
          </p:grpSpPr>
          <p:sp>
            <p:nvSpPr>
              <p:cNvPr id="2148" name="Freeform 26"/>
              <p:cNvSpPr>
                <a:spLocks noChangeAspect="1"/>
              </p:cNvSpPr>
              <p:nvPr/>
            </p:nvSpPr>
            <p:spPr bwMode="auto">
              <a:xfrm>
                <a:off x="1433" y="2304"/>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49" name="Oval 27"/>
              <p:cNvSpPr>
                <a:spLocks noChangeAspect="1" noChangeArrowheads="1"/>
              </p:cNvSpPr>
              <p:nvPr/>
            </p:nvSpPr>
            <p:spPr bwMode="auto">
              <a:xfrm>
                <a:off x="1392" y="2208"/>
                <a:ext cx="96" cy="96"/>
              </a:xfrm>
              <a:prstGeom prst="ellipse">
                <a:avLst/>
              </a:prstGeom>
              <a:solidFill>
                <a:srgbClr val="E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104" name="Group 28"/>
            <p:cNvGrpSpPr>
              <a:grpSpLocks/>
            </p:cNvGrpSpPr>
            <p:nvPr/>
          </p:nvGrpSpPr>
          <p:grpSpPr bwMode="auto">
            <a:xfrm>
              <a:off x="1152" y="2929"/>
              <a:ext cx="96" cy="367"/>
              <a:chOff x="1392" y="2208"/>
              <a:chExt cx="96" cy="367"/>
            </a:xfrm>
          </p:grpSpPr>
          <p:sp>
            <p:nvSpPr>
              <p:cNvPr id="2146" name="Freeform 29"/>
              <p:cNvSpPr>
                <a:spLocks noChangeAspect="1"/>
              </p:cNvSpPr>
              <p:nvPr/>
            </p:nvSpPr>
            <p:spPr bwMode="auto">
              <a:xfrm>
                <a:off x="1433" y="2304"/>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47" name="Oval 30"/>
              <p:cNvSpPr>
                <a:spLocks noChangeAspect="1" noChangeArrowheads="1"/>
              </p:cNvSpPr>
              <p:nvPr/>
            </p:nvSpPr>
            <p:spPr bwMode="auto">
              <a:xfrm>
                <a:off x="1392" y="2208"/>
                <a:ext cx="96" cy="96"/>
              </a:xfrm>
              <a:prstGeom prst="ellipse">
                <a:avLst/>
              </a:prstGeom>
              <a:solidFill>
                <a:srgbClr val="E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105" name="Group 31"/>
            <p:cNvGrpSpPr>
              <a:grpSpLocks/>
            </p:cNvGrpSpPr>
            <p:nvPr/>
          </p:nvGrpSpPr>
          <p:grpSpPr bwMode="auto">
            <a:xfrm>
              <a:off x="1248" y="2929"/>
              <a:ext cx="672" cy="367"/>
              <a:chOff x="1392" y="2496"/>
              <a:chExt cx="672" cy="367"/>
            </a:xfrm>
          </p:grpSpPr>
          <p:grpSp>
            <p:nvGrpSpPr>
              <p:cNvPr id="2125" name="Group 32"/>
              <p:cNvGrpSpPr>
                <a:grpSpLocks/>
              </p:cNvGrpSpPr>
              <p:nvPr/>
            </p:nvGrpSpPr>
            <p:grpSpPr bwMode="auto">
              <a:xfrm>
                <a:off x="1392" y="2496"/>
                <a:ext cx="96" cy="367"/>
                <a:chOff x="1392" y="2208"/>
                <a:chExt cx="96" cy="367"/>
              </a:xfrm>
            </p:grpSpPr>
            <p:sp>
              <p:nvSpPr>
                <p:cNvPr id="2144" name="Freeform 33"/>
                <p:cNvSpPr>
                  <a:spLocks noChangeAspect="1"/>
                </p:cNvSpPr>
                <p:nvPr/>
              </p:nvSpPr>
              <p:spPr bwMode="auto">
                <a:xfrm>
                  <a:off x="1433" y="2304"/>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45" name="Oval 34"/>
                <p:cNvSpPr>
                  <a:spLocks noChangeAspect="1" noChangeArrowheads="1"/>
                </p:cNvSpPr>
                <p:nvPr/>
              </p:nvSpPr>
              <p:spPr bwMode="auto">
                <a:xfrm>
                  <a:off x="1392" y="2208"/>
                  <a:ext cx="96" cy="96"/>
                </a:xfrm>
                <a:prstGeom prst="ellipse">
                  <a:avLst/>
                </a:prstGeom>
                <a:solidFill>
                  <a:srgbClr val="E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126" name="Group 35"/>
              <p:cNvGrpSpPr>
                <a:grpSpLocks/>
              </p:cNvGrpSpPr>
              <p:nvPr/>
            </p:nvGrpSpPr>
            <p:grpSpPr bwMode="auto">
              <a:xfrm>
                <a:off x="1488" y="2496"/>
                <a:ext cx="96" cy="367"/>
                <a:chOff x="1392" y="2208"/>
                <a:chExt cx="96" cy="367"/>
              </a:xfrm>
            </p:grpSpPr>
            <p:sp>
              <p:nvSpPr>
                <p:cNvPr id="2142" name="Freeform 36"/>
                <p:cNvSpPr>
                  <a:spLocks noChangeAspect="1"/>
                </p:cNvSpPr>
                <p:nvPr/>
              </p:nvSpPr>
              <p:spPr bwMode="auto">
                <a:xfrm>
                  <a:off x="1433" y="2304"/>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43" name="Oval 37"/>
                <p:cNvSpPr>
                  <a:spLocks noChangeAspect="1" noChangeArrowheads="1"/>
                </p:cNvSpPr>
                <p:nvPr/>
              </p:nvSpPr>
              <p:spPr bwMode="auto">
                <a:xfrm>
                  <a:off x="1392" y="2208"/>
                  <a:ext cx="96" cy="96"/>
                </a:xfrm>
                <a:prstGeom prst="ellipse">
                  <a:avLst/>
                </a:prstGeom>
                <a:solidFill>
                  <a:srgbClr val="E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127" name="Group 38"/>
              <p:cNvGrpSpPr>
                <a:grpSpLocks/>
              </p:cNvGrpSpPr>
              <p:nvPr/>
            </p:nvGrpSpPr>
            <p:grpSpPr bwMode="auto">
              <a:xfrm>
                <a:off x="1584" y="2496"/>
                <a:ext cx="96" cy="367"/>
                <a:chOff x="1392" y="2208"/>
                <a:chExt cx="96" cy="367"/>
              </a:xfrm>
            </p:grpSpPr>
            <p:sp>
              <p:nvSpPr>
                <p:cNvPr id="2140" name="Freeform 39"/>
                <p:cNvSpPr>
                  <a:spLocks noChangeAspect="1"/>
                </p:cNvSpPr>
                <p:nvPr/>
              </p:nvSpPr>
              <p:spPr bwMode="auto">
                <a:xfrm>
                  <a:off x="1433" y="2304"/>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41" name="Oval 40"/>
                <p:cNvSpPr>
                  <a:spLocks noChangeAspect="1" noChangeArrowheads="1"/>
                </p:cNvSpPr>
                <p:nvPr/>
              </p:nvSpPr>
              <p:spPr bwMode="auto">
                <a:xfrm>
                  <a:off x="1392" y="2208"/>
                  <a:ext cx="96" cy="96"/>
                </a:xfrm>
                <a:prstGeom prst="ellipse">
                  <a:avLst/>
                </a:prstGeom>
                <a:solidFill>
                  <a:srgbClr val="E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128" name="Group 41"/>
              <p:cNvGrpSpPr>
                <a:grpSpLocks/>
              </p:cNvGrpSpPr>
              <p:nvPr/>
            </p:nvGrpSpPr>
            <p:grpSpPr bwMode="auto">
              <a:xfrm>
                <a:off x="1680" y="2496"/>
                <a:ext cx="96" cy="367"/>
                <a:chOff x="1392" y="2208"/>
                <a:chExt cx="96" cy="367"/>
              </a:xfrm>
            </p:grpSpPr>
            <p:sp>
              <p:nvSpPr>
                <p:cNvPr id="2138" name="Freeform 42"/>
                <p:cNvSpPr>
                  <a:spLocks noChangeAspect="1"/>
                </p:cNvSpPr>
                <p:nvPr/>
              </p:nvSpPr>
              <p:spPr bwMode="auto">
                <a:xfrm>
                  <a:off x="1433" y="2304"/>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39" name="Oval 43"/>
                <p:cNvSpPr>
                  <a:spLocks noChangeAspect="1" noChangeArrowheads="1"/>
                </p:cNvSpPr>
                <p:nvPr/>
              </p:nvSpPr>
              <p:spPr bwMode="auto">
                <a:xfrm>
                  <a:off x="1392" y="2208"/>
                  <a:ext cx="96" cy="96"/>
                </a:xfrm>
                <a:prstGeom prst="ellipse">
                  <a:avLst/>
                </a:prstGeom>
                <a:solidFill>
                  <a:srgbClr val="E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129" name="Group 44"/>
              <p:cNvGrpSpPr>
                <a:grpSpLocks/>
              </p:cNvGrpSpPr>
              <p:nvPr/>
            </p:nvGrpSpPr>
            <p:grpSpPr bwMode="auto">
              <a:xfrm>
                <a:off x="1776" y="2496"/>
                <a:ext cx="96" cy="367"/>
                <a:chOff x="1392" y="2208"/>
                <a:chExt cx="96" cy="367"/>
              </a:xfrm>
            </p:grpSpPr>
            <p:sp>
              <p:nvSpPr>
                <p:cNvPr id="2136" name="Freeform 45"/>
                <p:cNvSpPr>
                  <a:spLocks noChangeAspect="1"/>
                </p:cNvSpPr>
                <p:nvPr/>
              </p:nvSpPr>
              <p:spPr bwMode="auto">
                <a:xfrm>
                  <a:off x="1433" y="2304"/>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37" name="Oval 46"/>
                <p:cNvSpPr>
                  <a:spLocks noChangeAspect="1" noChangeArrowheads="1"/>
                </p:cNvSpPr>
                <p:nvPr/>
              </p:nvSpPr>
              <p:spPr bwMode="auto">
                <a:xfrm>
                  <a:off x="1392" y="2208"/>
                  <a:ext cx="96" cy="96"/>
                </a:xfrm>
                <a:prstGeom prst="ellipse">
                  <a:avLst/>
                </a:prstGeom>
                <a:solidFill>
                  <a:srgbClr val="E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130" name="Group 47"/>
              <p:cNvGrpSpPr>
                <a:grpSpLocks/>
              </p:cNvGrpSpPr>
              <p:nvPr/>
            </p:nvGrpSpPr>
            <p:grpSpPr bwMode="auto">
              <a:xfrm>
                <a:off x="1872" y="2496"/>
                <a:ext cx="96" cy="367"/>
                <a:chOff x="1392" y="2208"/>
                <a:chExt cx="96" cy="367"/>
              </a:xfrm>
            </p:grpSpPr>
            <p:sp>
              <p:nvSpPr>
                <p:cNvPr id="2134" name="Freeform 48"/>
                <p:cNvSpPr>
                  <a:spLocks noChangeAspect="1"/>
                </p:cNvSpPr>
                <p:nvPr/>
              </p:nvSpPr>
              <p:spPr bwMode="auto">
                <a:xfrm>
                  <a:off x="1433" y="2304"/>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35" name="Oval 49"/>
                <p:cNvSpPr>
                  <a:spLocks noChangeAspect="1" noChangeArrowheads="1"/>
                </p:cNvSpPr>
                <p:nvPr/>
              </p:nvSpPr>
              <p:spPr bwMode="auto">
                <a:xfrm>
                  <a:off x="1392" y="2208"/>
                  <a:ext cx="96" cy="96"/>
                </a:xfrm>
                <a:prstGeom prst="ellipse">
                  <a:avLst/>
                </a:prstGeom>
                <a:solidFill>
                  <a:srgbClr val="E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nvGrpSpPr>
              <p:cNvPr id="2131" name="Group 50"/>
              <p:cNvGrpSpPr>
                <a:grpSpLocks/>
              </p:cNvGrpSpPr>
              <p:nvPr/>
            </p:nvGrpSpPr>
            <p:grpSpPr bwMode="auto">
              <a:xfrm>
                <a:off x="1968" y="2496"/>
                <a:ext cx="96" cy="367"/>
                <a:chOff x="1392" y="2208"/>
                <a:chExt cx="96" cy="367"/>
              </a:xfrm>
            </p:grpSpPr>
            <p:sp>
              <p:nvSpPr>
                <p:cNvPr id="2132" name="Freeform 51"/>
                <p:cNvSpPr>
                  <a:spLocks noChangeAspect="1"/>
                </p:cNvSpPr>
                <p:nvPr/>
              </p:nvSpPr>
              <p:spPr bwMode="auto">
                <a:xfrm>
                  <a:off x="1433" y="2304"/>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33" name="Oval 52"/>
                <p:cNvSpPr>
                  <a:spLocks noChangeAspect="1" noChangeArrowheads="1"/>
                </p:cNvSpPr>
                <p:nvPr/>
              </p:nvSpPr>
              <p:spPr bwMode="auto">
                <a:xfrm>
                  <a:off x="1392" y="2208"/>
                  <a:ext cx="96" cy="96"/>
                </a:xfrm>
                <a:prstGeom prst="ellipse">
                  <a:avLst/>
                </a:prstGeom>
                <a:solidFill>
                  <a:srgbClr val="E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sp>
          <p:nvSpPr>
            <p:cNvPr id="2106" name="Rectangle 53"/>
            <p:cNvSpPr>
              <a:spLocks noChangeAspect="1" noChangeArrowheads="1"/>
            </p:cNvSpPr>
            <p:nvPr/>
          </p:nvSpPr>
          <p:spPr bwMode="auto">
            <a:xfrm>
              <a:off x="3264" y="3121"/>
              <a:ext cx="816" cy="29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07" name="Rectangle 54"/>
            <p:cNvSpPr>
              <a:spLocks noChangeAspect="1" noChangeArrowheads="1"/>
            </p:cNvSpPr>
            <p:nvPr/>
          </p:nvSpPr>
          <p:spPr bwMode="auto">
            <a:xfrm>
              <a:off x="4560" y="3121"/>
              <a:ext cx="816" cy="29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08" name="Freeform 56"/>
            <p:cNvSpPr>
              <a:spLocks noChangeAspect="1"/>
            </p:cNvSpPr>
            <p:nvPr/>
          </p:nvSpPr>
          <p:spPr bwMode="auto">
            <a:xfrm>
              <a:off x="3744" y="3025"/>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09" name="Freeform 57"/>
            <p:cNvSpPr>
              <a:spLocks noChangeAspect="1"/>
            </p:cNvSpPr>
            <p:nvPr/>
          </p:nvSpPr>
          <p:spPr bwMode="auto">
            <a:xfrm>
              <a:off x="5047" y="3025"/>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10" name="Freeform 58"/>
            <p:cNvSpPr>
              <a:spLocks noChangeAspect="1"/>
            </p:cNvSpPr>
            <p:nvPr/>
          </p:nvSpPr>
          <p:spPr bwMode="auto">
            <a:xfrm>
              <a:off x="4896" y="3025"/>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11" name="Freeform 59"/>
            <p:cNvSpPr>
              <a:spLocks noChangeAspect="1"/>
            </p:cNvSpPr>
            <p:nvPr/>
          </p:nvSpPr>
          <p:spPr bwMode="auto">
            <a:xfrm>
              <a:off x="5424" y="3025"/>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12" name="Freeform 60"/>
            <p:cNvSpPr>
              <a:spLocks noChangeAspect="1"/>
            </p:cNvSpPr>
            <p:nvPr/>
          </p:nvSpPr>
          <p:spPr bwMode="auto">
            <a:xfrm>
              <a:off x="4368" y="3025"/>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13" name="Freeform 61"/>
            <p:cNvSpPr>
              <a:spLocks noChangeAspect="1"/>
            </p:cNvSpPr>
            <p:nvPr/>
          </p:nvSpPr>
          <p:spPr bwMode="auto">
            <a:xfrm>
              <a:off x="3148" y="3025"/>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14" name="Freeform 62"/>
            <p:cNvSpPr>
              <a:spLocks noChangeAspect="1"/>
            </p:cNvSpPr>
            <p:nvPr/>
          </p:nvSpPr>
          <p:spPr bwMode="auto">
            <a:xfrm>
              <a:off x="2928" y="3025"/>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nvGrpSpPr>
            <p:cNvPr id="2115" name="Group 64"/>
            <p:cNvGrpSpPr>
              <a:grpSpLocks/>
            </p:cNvGrpSpPr>
            <p:nvPr/>
          </p:nvGrpSpPr>
          <p:grpSpPr bwMode="auto">
            <a:xfrm>
              <a:off x="1886" y="2737"/>
              <a:ext cx="312" cy="312"/>
              <a:chOff x="2664" y="3624"/>
              <a:chExt cx="432" cy="432"/>
            </a:xfrm>
          </p:grpSpPr>
          <p:sp>
            <p:nvSpPr>
              <p:cNvPr id="2123" name="Line 65"/>
              <p:cNvSpPr>
                <a:spLocks noChangeShapeType="1"/>
              </p:cNvSpPr>
              <p:nvPr/>
            </p:nvSpPr>
            <p:spPr bwMode="auto">
              <a:xfrm>
                <a:off x="2664" y="3624"/>
                <a:ext cx="432" cy="432"/>
              </a:xfrm>
              <a:prstGeom prst="line">
                <a:avLst/>
              </a:prstGeom>
              <a:noFill/>
              <a:ln w="38100">
                <a:solidFill>
                  <a:srgbClr val="E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24" name="Line 66"/>
              <p:cNvSpPr>
                <a:spLocks noChangeShapeType="1"/>
              </p:cNvSpPr>
              <p:nvPr/>
            </p:nvSpPr>
            <p:spPr bwMode="auto">
              <a:xfrm flipH="1">
                <a:off x="2664" y="3624"/>
                <a:ext cx="432" cy="432"/>
              </a:xfrm>
              <a:prstGeom prst="line">
                <a:avLst/>
              </a:prstGeom>
              <a:noFill/>
              <a:ln w="38100">
                <a:solidFill>
                  <a:srgbClr val="E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2116" name="Freeform 67"/>
            <p:cNvSpPr>
              <a:spLocks noChangeAspect="1"/>
            </p:cNvSpPr>
            <p:nvPr/>
          </p:nvSpPr>
          <p:spPr bwMode="auto">
            <a:xfrm>
              <a:off x="350" y="3285"/>
              <a:ext cx="5266" cy="21"/>
            </a:xfrm>
            <a:custGeom>
              <a:avLst/>
              <a:gdLst>
                <a:gd name="T0" fmla="*/ 87 w 4539"/>
                <a:gd name="T1" fmla="*/ 739 h 17"/>
                <a:gd name="T2" fmla="*/ 87 w 4539"/>
                <a:gd name="T3" fmla="*/ 739 h 17"/>
                <a:gd name="T4" fmla="*/ 75 w 4539"/>
                <a:gd name="T5" fmla="*/ 739 h 17"/>
                <a:gd name="T6" fmla="*/ 65 w 4539"/>
                <a:gd name="T7" fmla="*/ 739 h 17"/>
                <a:gd name="T8" fmla="*/ 3 w 4539"/>
                <a:gd name="T9" fmla="*/ 739 h 17"/>
                <a:gd name="T10" fmla="*/ 2 w 4539"/>
                <a:gd name="T11" fmla="*/ 623 h 17"/>
                <a:gd name="T12" fmla="*/ 2 w 4539"/>
                <a:gd name="T13" fmla="*/ 537 h 17"/>
                <a:gd name="T14" fmla="*/ 1 w 4539"/>
                <a:gd name="T15" fmla="*/ 537 h 17"/>
                <a:gd name="T16" fmla="*/ 0 w 4539"/>
                <a:gd name="T17" fmla="*/ 435 h 17"/>
                <a:gd name="T18" fmla="*/ 0 w 4539"/>
                <a:gd name="T19" fmla="*/ 352 h 17"/>
                <a:gd name="T20" fmla="*/ 0 w 4539"/>
                <a:gd name="T21" fmla="*/ 352 h 17"/>
                <a:gd name="T22" fmla="*/ 0 w 4539"/>
                <a:gd name="T23" fmla="*/ 330 h 17"/>
                <a:gd name="T24" fmla="*/ 0 w 4539"/>
                <a:gd name="T25" fmla="*/ 216 h 17"/>
                <a:gd name="T26" fmla="*/ 1 w 4539"/>
                <a:gd name="T27" fmla="*/ 142 h 17"/>
                <a:gd name="T28" fmla="*/ 2 w 4539"/>
                <a:gd name="T29" fmla="*/ 142 h 17"/>
                <a:gd name="T30" fmla="*/ 2 w 4539"/>
                <a:gd name="T31" fmla="*/ 142 h 17"/>
                <a:gd name="T32" fmla="*/ 3 w 4539"/>
                <a:gd name="T33" fmla="*/ 1 h 17"/>
                <a:gd name="T34" fmla="*/ 65 w 4539"/>
                <a:gd name="T35" fmla="*/ 0 h 17"/>
                <a:gd name="T36" fmla="*/ 75 w 4539"/>
                <a:gd name="T37" fmla="*/ 0 h 17"/>
                <a:gd name="T38" fmla="*/ 87 w 4539"/>
                <a:gd name="T39" fmla="*/ 0 h 17"/>
                <a:gd name="T40" fmla="*/ 87 w 4539"/>
                <a:gd name="T41" fmla="*/ 0 h 17"/>
                <a:gd name="T42" fmla="*/ 65705 w 4539"/>
                <a:gd name="T43" fmla="*/ 0 h 17"/>
                <a:gd name="T44" fmla="*/ 65705 w 4539"/>
                <a:gd name="T45" fmla="*/ 0 h 17"/>
                <a:gd name="T46" fmla="*/ 65720 w 4539"/>
                <a:gd name="T47" fmla="*/ 0 h 17"/>
                <a:gd name="T48" fmla="*/ 65722 w 4539"/>
                <a:gd name="T49" fmla="*/ 0 h 17"/>
                <a:gd name="T50" fmla="*/ 65730 w 4539"/>
                <a:gd name="T51" fmla="*/ 1 h 17"/>
                <a:gd name="T52" fmla="*/ 65759 w 4539"/>
                <a:gd name="T53" fmla="*/ 142 h 17"/>
                <a:gd name="T54" fmla="*/ 65783 w 4539"/>
                <a:gd name="T55" fmla="*/ 142 h 17"/>
                <a:gd name="T56" fmla="*/ 65800 w 4539"/>
                <a:gd name="T57" fmla="*/ 142 h 17"/>
                <a:gd name="T58" fmla="*/ 65800 w 4539"/>
                <a:gd name="T59" fmla="*/ 216 h 17"/>
                <a:gd name="T60" fmla="*/ 65800 w 4539"/>
                <a:gd name="T61" fmla="*/ 330 h 17"/>
                <a:gd name="T62" fmla="*/ 65800 w 4539"/>
                <a:gd name="T63" fmla="*/ 352 h 17"/>
                <a:gd name="T64" fmla="*/ 65800 w 4539"/>
                <a:gd name="T65" fmla="*/ 352 h 17"/>
                <a:gd name="T66" fmla="*/ 65800 w 4539"/>
                <a:gd name="T67" fmla="*/ 435 h 17"/>
                <a:gd name="T68" fmla="*/ 65800 w 4539"/>
                <a:gd name="T69" fmla="*/ 537 h 17"/>
                <a:gd name="T70" fmla="*/ 65783 w 4539"/>
                <a:gd name="T71" fmla="*/ 537 h 17"/>
                <a:gd name="T72" fmla="*/ 65759 w 4539"/>
                <a:gd name="T73" fmla="*/ 623 h 17"/>
                <a:gd name="T74" fmla="*/ 65730 w 4539"/>
                <a:gd name="T75" fmla="*/ 739 h 17"/>
                <a:gd name="T76" fmla="*/ 65722 w 4539"/>
                <a:gd name="T77" fmla="*/ 739 h 17"/>
                <a:gd name="T78" fmla="*/ 65720 w 4539"/>
                <a:gd name="T79" fmla="*/ 739 h 17"/>
                <a:gd name="T80" fmla="*/ 65705 w 4539"/>
                <a:gd name="T81" fmla="*/ 739 h 17"/>
                <a:gd name="T82" fmla="*/ 65705 w 4539"/>
                <a:gd name="T83" fmla="*/ 739 h 17"/>
                <a:gd name="T84" fmla="*/ 87 w 4539"/>
                <a:gd name="T85" fmla="*/ 739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539" h="17">
                  <a:moveTo>
                    <a:pt x="6" y="16"/>
                  </a:moveTo>
                  <a:lnTo>
                    <a:pt x="6" y="16"/>
                  </a:lnTo>
                  <a:lnTo>
                    <a:pt x="5" y="16"/>
                  </a:lnTo>
                  <a:lnTo>
                    <a:pt x="4" y="16"/>
                  </a:lnTo>
                  <a:lnTo>
                    <a:pt x="3" y="16"/>
                  </a:lnTo>
                  <a:lnTo>
                    <a:pt x="2" y="14"/>
                  </a:lnTo>
                  <a:lnTo>
                    <a:pt x="2" y="12"/>
                  </a:lnTo>
                  <a:lnTo>
                    <a:pt x="1" y="12"/>
                  </a:lnTo>
                  <a:lnTo>
                    <a:pt x="0" y="10"/>
                  </a:lnTo>
                  <a:lnTo>
                    <a:pt x="0" y="8"/>
                  </a:lnTo>
                  <a:lnTo>
                    <a:pt x="0" y="7"/>
                  </a:lnTo>
                  <a:lnTo>
                    <a:pt x="0" y="5"/>
                  </a:lnTo>
                  <a:lnTo>
                    <a:pt x="1" y="3"/>
                  </a:lnTo>
                  <a:lnTo>
                    <a:pt x="2" y="3"/>
                  </a:lnTo>
                  <a:lnTo>
                    <a:pt x="3" y="1"/>
                  </a:lnTo>
                  <a:lnTo>
                    <a:pt x="4" y="0"/>
                  </a:lnTo>
                  <a:lnTo>
                    <a:pt x="5" y="0"/>
                  </a:lnTo>
                  <a:lnTo>
                    <a:pt x="6" y="0"/>
                  </a:lnTo>
                  <a:lnTo>
                    <a:pt x="4531" y="0"/>
                  </a:lnTo>
                  <a:lnTo>
                    <a:pt x="4532" y="0"/>
                  </a:lnTo>
                  <a:lnTo>
                    <a:pt x="4533" y="0"/>
                  </a:lnTo>
                  <a:lnTo>
                    <a:pt x="4534" y="1"/>
                  </a:lnTo>
                  <a:lnTo>
                    <a:pt x="4535" y="3"/>
                  </a:lnTo>
                  <a:lnTo>
                    <a:pt x="4536" y="3"/>
                  </a:lnTo>
                  <a:lnTo>
                    <a:pt x="4538" y="3"/>
                  </a:lnTo>
                  <a:lnTo>
                    <a:pt x="4538" y="5"/>
                  </a:lnTo>
                  <a:lnTo>
                    <a:pt x="4538" y="7"/>
                  </a:lnTo>
                  <a:lnTo>
                    <a:pt x="4538" y="8"/>
                  </a:lnTo>
                  <a:lnTo>
                    <a:pt x="4538" y="10"/>
                  </a:lnTo>
                  <a:lnTo>
                    <a:pt x="4538" y="12"/>
                  </a:lnTo>
                  <a:lnTo>
                    <a:pt x="4536" y="12"/>
                  </a:lnTo>
                  <a:lnTo>
                    <a:pt x="4535" y="14"/>
                  </a:lnTo>
                  <a:lnTo>
                    <a:pt x="4534" y="16"/>
                  </a:lnTo>
                  <a:lnTo>
                    <a:pt x="4533" y="16"/>
                  </a:lnTo>
                  <a:lnTo>
                    <a:pt x="4532" y="16"/>
                  </a:lnTo>
                  <a:lnTo>
                    <a:pt x="4531" y="16"/>
                  </a:lnTo>
                  <a:lnTo>
                    <a:pt x="6" y="16"/>
                  </a:lnTo>
                </a:path>
              </a:pathLst>
            </a:custGeom>
            <a:solidFill>
              <a:schemeClr val="tx1"/>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17" name="Text Box 63"/>
            <p:cNvSpPr txBox="1">
              <a:spLocks noChangeArrowheads="1"/>
            </p:cNvSpPr>
            <p:nvPr/>
          </p:nvSpPr>
          <p:spPr bwMode="auto">
            <a:xfrm>
              <a:off x="158" y="2449"/>
              <a:ext cx="2282" cy="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800" dirty="0" smtClean="0">
                  <a:latin typeface="Times New Roman" pitchFamily="18" charset="0"/>
                </a:rPr>
                <a:t>Abnormal/Cancer </a:t>
              </a:r>
              <a:r>
                <a:rPr lang="en-GB" sz="2800" dirty="0">
                  <a:latin typeface="Times New Roman" pitchFamily="18" charset="0"/>
                </a:rPr>
                <a:t>DNA</a:t>
              </a:r>
            </a:p>
          </p:txBody>
        </p:sp>
        <p:sp>
          <p:nvSpPr>
            <p:cNvPr id="2118" name="Oval 117"/>
            <p:cNvSpPr>
              <a:spLocks noChangeAspect="1" noChangeArrowheads="1"/>
            </p:cNvSpPr>
            <p:nvPr/>
          </p:nvSpPr>
          <p:spPr bwMode="auto">
            <a:xfrm>
              <a:off x="3107" y="2931"/>
              <a:ext cx="96" cy="96"/>
            </a:xfrm>
            <a:prstGeom prst="ellipse">
              <a:avLst/>
            </a:prstGeom>
            <a:solidFill>
              <a:srgbClr val="E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2119" name="Group 120"/>
            <p:cNvGrpSpPr>
              <a:grpSpLocks/>
            </p:cNvGrpSpPr>
            <p:nvPr/>
          </p:nvGrpSpPr>
          <p:grpSpPr bwMode="auto">
            <a:xfrm>
              <a:off x="2452" y="2931"/>
              <a:ext cx="96" cy="365"/>
              <a:chOff x="2466" y="2931"/>
              <a:chExt cx="96" cy="365"/>
            </a:xfrm>
          </p:grpSpPr>
          <p:sp>
            <p:nvSpPr>
              <p:cNvPr id="2121" name="Freeform 55"/>
              <p:cNvSpPr>
                <a:spLocks noChangeAspect="1"/>
              </p:cNvSpPr>
              <p:nvPr/>
            </p:nvSpPr>
            <p:spPr bwMode="auto">
              <a:xfrm>
                <a:off x="2506" y="3025"/>
                <a:ext cx="15" cy="271"/>
              </a:xfrm>
              <a:custGeom>
                <a:avLst/>
                <a:gdLst>
                  <a:gd name="T0" fmla="*/ 0 w 19"/>
                  <a:gd name="T1" fmla="*/ 3 h 321"/>
                  <a:gd name="T2" fmla="*/ 0 w 19"/>
                  <a:gd name="T3" fmla="*/ 3 h 321"/>
                  <a:gd name="T4" fmla="*/ 0 w 19"/>
                  <a:gd name="T5" fmla="*/ 3 h 321"/>
                  <a:gd name="T6" fmla="*/ 0 w 19"/>
                  <a:gd name="T7" fmla="*/ 2 h 321"/>
                  <a:gd name="T8" fmla="*/ 1 w 19"/>
                  <a:gd name="T9" fmla="*/ 2 h 321"/>
                  <a:gd name="T10" fmla="*/ 2 w 19"/>
                  <a:gd name="T11" fmla="*/ 1 h 321"/>
                  <a:gd name="T12" fmla="*/ 2 w 19"/>
                  <a:gd name="T13" fmla="*/ 1 h 321"/>
                  <a:gd name="T14" fmla="*/ 2 w 19"/>
                  <a:gd name="T15" fmla="*/ 0 h 321"/>
                  <a:gd name="T16" fmla="*/ 2 w 19"/>
                  <a:gd name="T17" fmla="*/ 0 h 321"/>
                  <a:gd name="T18" fmla="*/ 2 w 19"/>
                  <a:gd name="T19" fmla="*/ 0 h 321"/>
                  <a:gd name="T20" fmla="*/ 2 w 19"/>
                  <a:gd name="T21" fmla="*/ 0 h 321"/>
                  <a:gd name="T22" fmla="*/ 2 w 19"/>
                  <a:gd name="T23" fmla="*/ 0 h 321"/>
                  <a:gd name="T24" fmla="*/ 2 w 19"/>
                  <a:gd name="T25" fmla="*/ 0 h 321"/>
                  <a:gd name="T26" fmla="*/ 2 w 19"/>
                  <a:gd name="T27" fmla="*/ 0 h 321"/>
                  <a:gd name="T28" fmla="*/ 2 w 19"/>
                  <a:gd name="T29" fmla="*/ 1 h 321"/>
                  <a:gd name="T30" fmla="*/ 2 w 19"/>
                  <a:gd name="T31" fmla="*/ 1 h 321"/>
                  <a:gd name="T32" fmla="*/ 2 w 19"/>
                  <a:gd name="T33" fmla="*/ 2 h 321"/>
                  <a:gd name="T34" fmla="*/ 2 w 19"/>
                  <a:gd name="T35" fmla="*/ 2 h 321"/>
                  <a:gd name="T36" fmla="*/ 2 w 19"/>
                  <a:gd name="T37" fmla="*/ 3 h 321"/>
                  <a:gd name="T38" fmla="*/ 2 w 19"/>
                  <a:gd name="T39" fmla="*/ 3 h 321"/>
                  <a:gd name="T40" fmla="*/ 2 w 19"/>
                  <a:gd name="T41" fmla="*/ 3 h 321"/>
                  <a:gd name="T42" fmla="*/ 2 w 19"/>
                  <a:gd name="T43" fmla="*/ 15 h 321"/>
                  <a:gd name="T44" fmla="*/ 2 w 19"/>
                  <a:gd name="T45" fmla="*/ 15 h 321"/>
                  <a:gd name="T46" fmla="*/ 2 w 19"/>
                  <a:gd name="T47" fmla="*/ 15 h 321"/>
                  <a:gd name="T48" fmla="*/ 2 w 19"/>
                  <a:gd name="T49" fmla="*/ 15 h 321"/>
                  <a:gd name="T50" fmla="*/ 2 w 19"/>
                  <a:gd name="T51" fmla="*/ 15 h 321"/>
                  <a:gd name="T52" fmla="*/ 2 w 19"/>
                  <a:gd name="T53" fmla="*/ 15 h 321"/>
                  <a:gd name="T54" fmla="*/ 2 w 19"/>
                  <a:gd name="T55" fmla="*/ 15 h 321"/>
                  <a:gd name="T56" fmla="*/ 2 w 19"/>
                  <a:gd name="T57" fmla="*/ 15 h 321"/>
                  <a:gd name="T58" fmla="*/ 2 w 19"/>
                  <a:gd name="T59" fmla="*/ 15 h 321"/>
                  <a:gd name="T60" fmla="*/ 2 w 19"/>
                  <a:gd name="T61" fmla="*/ 15 h 321"/>
                  <a:gd name="T62" fmla="*/ 2 w 19"/>
                  <a:gd name="T63" fmla="*/ 15 h 321"/>
                  <a:gd name="T64" fmla="*/ 2 w 19"/>
                  <a:gd name="T65" fmla="*/ 15 h 321"/>
                  <a:gd name="T66" fmla="*/ 2 w 19"/>
                  <a:gd name="T67" fmla="*/ 15 h 321"/>
                  <a:gd name="T68" fmla="*/ 2 w 19"/>
                  <a:gd name="T69" fmla="*/ 15 h 321"/>
                  <a:gd name="T70" fmla="*/ 2 w 19"/>
                  <a:gd name="T71" fmla="*/ 15 h 321"/>
                  <a:gd name="T72" fmla="*/ 2 w 19"/>
                  <a:gd name="T73" fmla="*/ 15 h 321"/>
                  <a:gd name="T74" fmla="*/ 1 w 19"/>
                  <a:gd name="T75" fmla="*/ 15 h 321"/>
                  <a:gd name="T76" fmla="*/ 0 w 19"/>
                  <a:gd name="T77" fmla="*/ 15 h 321"/>
                  <a:gd name="T78" fmla="*/ 0 w 19"/>
                  <a:gd name="T79" fmla="*/ 15 h 321"/>
                  <a:gd name="T80" fmla="*/ 0 w 19"/>
                  <a:gd name="T81" fmla="*/ 15 h 321"/>
                  <a:gd name="T82" fmla="*/ 0 w 19"/>
                  <a:gd name="T83" fmla="*/ 15 h 321"/>
                  <a:gd name="T84" fmla="*/ 0 w 19"/>
                  <a:gd name="T85" fmla="*/ 3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 h="321">
                    <a:moveTo>
                      <a:pt x="0" y="4"/>
                    </a:moveTo>
                    <a:lnTo>
                      <a:pt x="0" y="4"/>
                    </a:lnTo>
                    <a:lnTo>
                      <a:pt x="0" y="3"/>
                    </a:lnTo>
                    <a:lnTo>
                      <a:pt x="0" y="2"/>
                    </a:lnTo>
                    <a:lnTo>
                      <a:pt x="1" y="2"/>
                    </a:lnTo>
                    <a:lnTo>
                      <a:pt x="3" y="1"/>
                    </a:lnTo>
                    <a:lnTo>
                      <a:pt x="4" y="0"/>
                    </a:lnTo>
                    <a:lnTo>
                      <a:pt x="6" y="0"/>
                    </a:lnTo>
                    <a:lnTo>
                      <a:pt x="8" y="0"/>
                    </a:lnTo>
                    <a:lnTo>
                      <a:pt x="9" y="0"/>
                    </a:lnTo>
                    <a:lnTo>
                      <a:pt x="11" y="0"/>
                    </a:lnTo>
                    <a:lnTo>
                      <a:pt x="13" y="0"/>
                    </a:lnTo>
                    <a:lnTo>
                      <a:pt x="14" y="1"/>
                    </a:lnTo>
                    <a:lnTo>
                      <a:pt x="16" y="2"/>
                    </a:lnTo>
                    <a:lnTo>
                      <a:pt x="18" y="2"/>
                    </a:lnTo>
                    <a:lnTo>
                      <a:pt x="18" y="3"/>
                    </a:lnTo>
                    <a:lnTo>
                      <a:pt x="18" y="4"/>
                    </a:lnTo>
                    <a:lnTo>
                      <a:pt x="18" y="316"/>
                    </a:lnTo>
                    <a:lnTo>
                      <a:pt x="18" y="317"/>
                    </a:lnTo>
                    <a:lnTo>
                      <a:pt x="16" y="318"/>
                    </a:lnTo>
                    <a:lnTo>
                      <a:pt x="14" y="319"/>
                    </a:lnTo>
                    <a:lnTo>
                      <a:pt x="13" y="319"/>
                    </a:lnTo>
                    <a:lnTo>
                      <a:pt x="13" y="320"/>
                    </a:lnTo>
                    <a:lnTo>
                      <a:pt x="11" y="320"/>
                    </a:lnTo>
                    <a:lnTo>
                      <a:pt x="9" y="320"/>
                    </a:lnTo>
                    <a:lnTo>
                      <a:pt x="8" y="320"/>
                    </a:lnTo>
                    <a:lnTo>
                      <a:pt x="6" y="320"/>
                    </a:lnTo>
                    <a:lnTo>
                      <a:pt x="4" y="319"/>
                    </a:lnTo>
                    <a:lnTo>
                      <a:pt x="3" y="319"/>
                    </a:lnTo>
                    <a:lnTo>
                      <a:pt x="1" y="318"/>
                    </a:lnTo>
                    <a:lnTo>
                      <a:pt x="0" y="317"/>
                    </a:lnTo>
                    <a:lnTo>
                      <a:pt x="0" y="316"/>
                    </a:lnTo>
                    <a:lnTo>
                      <a:pt x="0" y="4"/>
                    </a:lnTo>
                  </a:path>
                </a:pathLst>
              </a:custGeom>
              <a:solidFill>
                <a:srgbClr val="EC0000"/>
              </a:solidFill>
              <a:ln w="12700" cap="rnd" cmpd="sng">
                <a:solidFill>
                  <a:srgbClr val="CC33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122" name="Oval 118"/>
              <p:cNvSpPr>
                <a:spLocks noChangeAspect="1" noChangeArrowheads="1"/>
              </p:cNvSpPr>
              <p:nvPr/>
            </p:nvSpPr>
            <p:spPr bwMode="auto">
              <a:xfrm>
                <a:off x="2466" y="2931"/>
                <a:ext cx="96" cy="96"/>
              </a:xfrm>
              <a:prstGeom prst="ellipse">
                <a:avLst/>
              </a:prstGeom>
              <a:solidFill>
                <a:srgbClr val="E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2120" name="Oval 119"/>
            <p:cNvSpPr>
              <a:spLocks noChangeAspect="1" noChangeArrowheads="1"/>
            </p:cNvSpPr>
            <p:nvPr/>
          </p:nvSpPr>
          <p:spPr bwMode="auto">
            <a:xfrm>
              <a:off x="5007" y="2931"/>
              <a:ext cx="96" cy="96"/>
            </a:xfrm>
            <a:prstGeom prst="ellipse">
              <a:avLst/>
            </a:prstGeom>
            <a:solidFill>
              <a:srgbClr val="EC0000"/>
            </a:solidFill>
            <a:ln w="9525">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2091" name="TextBox 2"/>
          <p:cNvSpPr txBox="1">
            <a:spLocks noChangeArrowheads="1"/>
          </p:cNvSpPr>
          <p:nvPr/>
        </p:nvSpPr>
        <p:spPr bwMode="auto">
          <a:xfrm>
            <a:off x="76200" y="2165"/>
            <a:ext cx="9144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sz="4000" b="1" dirty="0">
                <a:solidFill>
                  <a:srgbClr val="FF0000"/>
                </a:solidFill>
                <a:latin typeface="Times New Roman" pitchFamily="18" charset="0"/>
                <a:cs typeface="Times New Roman" pitchFamily="18" charset="0"/>
              </a:rPr>
              <a:t>DNA methylation </a:t>
            </a:r>
            <a:r>
              <a:rPr lang="en-GB" sz="4000" b="1" dirty="0" smtClean="0">
                <a:solidFill>
                  <a:srgbClr val="FF0000"/>
                </a:solidFill>
                <a:latin typeface="Times New Roman" pitchFamily="18" charset="0"/>
                <a:cs typeface="Times New Roman" pitchFamily="18" charset="0"/>
              </a:rPr>
              <a:t>supress the expression of important genes</a:t>
            </a:r>
          </a:p>
          <a:p>
            <a:endParaRPr lang="en-GB" sz="2400" dirty="0">
              <a:latin typeface="Times New Roman" pitchFamily="18" charset="0"/>
              <a:cs typeface="Times New Roman" pitchFamily="18" charset="0"/>
            </a:endParaRPr>
          </a:p>
          <a:p>
            <a:endParaRPr lang="en-GB" sz="24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B88E1077-A6DD-4DA9-B128-306C0590FCB4}" type="slidenum">
              <a:rPr lang="en-GB" smtClean="0"/>
              <a:pPr/>
              <a:t>20</a:t>
            </a:fld>
            <a:endParaRPr lang="en-GB" dirty="0"/>
          </a:p>
        </p:txBody>
      </p:sp>
      <p:cxnSp>
        <p:nvCxnSpPr>
          <p:cNvPr id="4" name="Straight Connector 3"/>
          <p:cNvCxnSpPr/>
          <p:nvPr/>
        </p:nvCxnSpPr>
        <p:spPr>
          <a:xfrm>
            <a:off x="179512" y="699722"/>
            <a:ext cx="68261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2" y="857232"/>
            <a:ext cx="233521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12" y="1555749"/>
            <a:ext cx="8815387"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05693" y="3100318"/>
            <a:ext cx="1765301" cy="369332"/>
          </a:xfrm>
          <a:prstGeom prst="rect">
            <a:avLst/>
          </a:prstGeom>
          <a:noFill/>
        </p:spPr>
        <p:txBody>
          <a:bodyPr wrap="square" rtlCol="0">
            <a:spAutoFit/>
          </a:bodyPr>
          <a:lstStyle/>
          <a:p>
            <a:r>
              <a:rPr lang="en-GB" b="1" dirty="0" smtClean="0">
                <a:latin typeface="Times New Roman" pitchFamily="18" charset="0"/>
                <a:cs typeface="Times New Roman" pitchFamily="18" charset="0"/>
              </a:rPr>
              <a:t>Gene promoter</a:t>
            </a:r>
            <a:endParaRPr lang="en-GB" b="1" dirty="0">
              <a:latin typeface="Times New Roman" pitchFamily="18" charset="0"/>
              <a:cs typeface="Times New Roman" pitchFamily="18" charset="0"/>
            </a:endParaRPr>
          </a:p>
        </p:txBody>
      </p:sp>
      <p:sp>
        <p:nvSpPr>
          <p:cNvPr id="5" name="TextBox 4"/>
          <p:cNvSpPr txBox="1"/>
          <p:nvPr/>
        </p:nvSpPr>
        <p:spPr>
          <a:xfrm>
            <a:off x="3213783" y="1588150"/>
            <a:ext cx="3614960" cy="369332"/>
          </a:xfrm>
          <a:prstGeom prst="rect">
            <a:avLst/>
          </a:prstGeom>
          <a:noFill/>
        </p:spPr>
        <p:txBody>
          <a:bodyPr wrap="square" rtlCol="0">
            <a:spAutoFit/>
          </a:bodyPr>
          <a:lstStyle/>
          <a:p>
            <a:r>
              <a:rPr lang="en-GB" b="1" dirty="0" smtClean="0">
                <a:latin typeface="Times New Roman" pitchFamily="18" charset="0"/>
                <a:cs typeface="Times New Roman" pitchFamily="18" charset="0"/>
              </a:rPr>
              <a:t>Active transcription</a:t>
            </a:r>
            <a:endParaRPr lang="en-GB" b="1" dirty="0">
              <a:latin typeface="Times New Roman" pitchFamily="18" charset="0"/>
              <a:cs typeface="Times New Roman" pitchFamily="18" charset="0"/>
            </a:endParaRPr>
          </a:p>
        </p:txBody>
      </p:sp>
      <p:sp>
        <p:nvSpPr>
          <p:cNvPr id="79" name="TextBox 78"/>
          <p:cNvSpPr txBox="1"/>
          <p:nvPr/>
        </p:nvSpPr>
        <p:spPr>
          <a:xfrm>
            <a:off x="3682206" y="4645657"/>
            <a:ext cx="4522788" cy="369332"/>
          </a:xfrm>
          <a:prstGeom prst="rect">
            <a:avLst/>
          </a:prstGeom>
          <a:noFill/>
        </p:spPr>
        <p:txBody>
          <a:bodyPr wrap="square" rtlCol="0">
            <a:spAutoFit/>
          </a:bodyPr>
          <a:lstStyle/>
          <a:p>
            <a:r>
              <a:rPr lang="en-GB" b="1" dirty="0" smtClean="0">
                <a:latin typeface="Times New Roman" pitchFamily="18" charset="0"/>
                <a:cs typeface="Times New Roman" pitchFamily="18" charset="0"/>
              </a:rPr>
              <a:t>Genes inactivated by DNA methylation</a:t>
            </a:r>
            <a:endParaRPr lang="en-GB" b="1" dirty="0">
              <a:latin typeface="Times New Roman" pitchFamily="18" charset="0"/>
              <a:cs typeface="Times New Roman" pitchFamily="18" charset="0"/>
            </a:endParaRPr>
          </a:p>
        </p:txBody>
      </p:sp>
      <p:sp>
        <p:nvSpPr>
          <p:cNvPr id="6" name="Rectangle 5"/>
          <p:cNvSpPr/>
          <p:nvPr/>
        </p:nvSpPr>
        <p:spPr>
          <a:xfrm>
            <a:off x="179512" y="6283673"/>
            <a:ext cx="9332688" cy="584775"/>
          </a:xfrm>
          <a:prstGeom prst="rect">
            <a:avLst/>
          </a:prstGeom>
        </p:spPr>
        <p:txBody>
          <a:bodyPr wrap="square">
            <a:spAutoFit/>
          </a:bodyPr>
          <a:lstStyle/>
          <a:p>
            <a:r>
              <a:rPr lang="en-GB" sz="1600" b="1" dirty="0"/>
              <a:t>DNA methylation as a regulator of transcriptional processes in a </a:t>
            </a:r>
            <a:r>
              <a:rPr lang="en-GB" sz="1600" b="1" dirty="0" err="1"/>
              <a:t>nonpromoter</a:t>
            </a:r>
            <a:r>
              <a:rPr lang="en-GB" sz="1600" b="1" dirty="0"/>
              <a:t> methylation manner, but controlling regulatory elements such as enhancers </a:t>
            </a: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3100318"/>
            <a:ext cx="1600993" cy="1600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780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147"/>
                                        </p:tgtEl>
                                      </p:cBhvr>
                                    </p:animEffect>
                                    <p:set>
                                      <p:cBhvr>
                                        <p:cTn id="11" dur="1" fill="hold">
                                          <p:stCondLst>
                                            <p:cond delay="499"/>
                                          </p:stCondLst>
                                        </p:cTn>
                                        <p:tgtEl>
                                          <p:spTgt spid="6147"/>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28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400"/>
            <a:ext cx="9410700" cy="1447800"/>
          </a:xfrm>
        </p:spPr>
        <p:txBody>
          <a:bodyPr>
            <a:normAutofit/>
          </a:bodyPr>
          <a:lstStyle/>
          <a:p>
            <a:pPr algn="l"/>
            <a:r>
              <a:rPr lang="en-US" sz="3200" b="1" dirty="0" smtClean="0">
                <a:solidFill>
                  <a:srgbClr val="FF0000"/>
                </a:solidFill>
                <a:latin typeface="Times New Roman" pitchFamily="18" charset="0"/>
                <a:cs typeface="Times New Roman" pitchFamily="18" charset="0"/>
              </a:rPr>
              <a:t>Genetic &amp;</a:t>
            </a:r>
            <a:r>
              <a:rPr lang="en-GB" sz="3200" b="1" dirty="0" smtClean="0">
                <a:solidFill>
                  <a:srgbClr val="FF0000"/>
                </a:solidFill>
                <a:latin typeface="Times New Roman" pitchFamily="18" charset="0"/>
                <a:cs typeface="Times New Roman" pitchFamily="18" charset="0"/>
              </a:rPr>
              <a:t>Epigenetic Alterations: </a:t>
            </a:r>
            <a:r>
              <a:rPr lang="en-GB" sz="3200" b="1" dirty="0">
                <a:solidFill>
                  <a:srgbClr val="FF0000"/>
                </a:solidFill>
                <a:latin typeface="Times New Roman" pitchFamily="18" charset="0"/>
                <a:cs typeface="Times New Roman" pitchFamily="18" charset="0"/>
              </a:rPr>
              <a:t>T</a:t>
            </a:r>
            <a:r>
              <a:rPr lang="en-GB" sz="3200" b="1" dirty="0" smtClean="0">
                <a:solidFill>
                  <a:srgbClr val="FF0000"/>
                </a:solidFill>
                <a:latin typeface="Times New Roman" pitchFamily="18" charset="0"/>
                <a:cs typeface="Times New Roman" pitchFamily="18" charset="0"/>
              </a:rPr>
              <a:t>wo Sides of the </a:t>
            </a:r>
            <a:r>
              <a:rPr lang="en-GB" sz="3200" b="1" dirty="0">
                <a:solidFill>
                  <a:srgbClr val="FF0000"/>
                </a:solidFill>
                <a:latin typeface="Times New Roman" pitchFamily="18" charset="0"/>
                <a:cs typeface="Times New Roman" pitchFamily="18" charset="0"/>
              </a:rPr>
              <a:t>S</a:t>
            </a:r>
            <a:r>
              <a:rPr lang="en-GB" sz="3200" b="1" dirty="0" smtClean="0">
                <a:solidFill>
                  <a:srgbClr val="FF0000"/>
                </a:solidFill>
                <a:latin typeface="Times New Roman" pitchFamily="18" charset="0"/>
                <a:cs typeface="Times New Roman" pitchFamily="18" charset="0"/>
              </a:rPr>
              <a:t>ame Coin</a:t>
            </a:r>
            <a:endParaRPr lang="en-GB" sz="3200" b="1" dirty="0">
              <a:solidFill>
                <a:srgbClr val="FF0000"/>
              </a:solidFill>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69FF8E7B-4E61-4B5B-B41A-EC19908B4B33}" type="slidenum">
              <a:rPr lang="en-GB" smtClean="0"/>
              <a:pPr/>
              <a:t>21</a:t>
            </a:fld>
            <a:endParaRPr lang="en-GB"/>
          </a:p>
        </p:txBody>
      </p:sp>
      <p:sp>
        <p:nvSpPr>
          <p:cNvPr id="4" name="TextBox 3"/>
          <p:cNvSpPr txBox="1"/>
          <p:nvPr/>
        </p:nvSpPr>
        <p:spPr>
          <a:xfrm>
            <a:off x="0" y="4005064"/>
            <a:ext cx="4971949" cy="12003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3600" b="1" dirty="0" smtClean="0">
                <a:latin typeface="Times New Roman" pitchFamily="18" charset="0"/>
                <a:cs typeface="Times New Roman" pitchFamily="18" charset="0"/>
              </a:rPr>
              <a:t>Lose function mutations</a:t>
            </a:r>
          </a:p>
          <a:p>
            <a:r>
              <a:rPr lang="en-US" sz="3600" b="1" dirty="0" smtClean="0">
                <a:latin typeface="Times New Roman" pitchFamily="18" charset="0"/>
                <a:cs typeface="Times New Roman" pitchFamily="18" charset="0"/>
              </a:rPr>
              <a:t>Gain function mutations</a:t>
            </a:r>
          </a:p>
        </p:txBody>
      </p:sp>
      <p:sp>
        <p:nvSpPr>
          <p:cNvPr id="7" name="TextBox 6"/>
          <p:cNvSpPr txBox="1"/>
          <p:nvPr/>
        </p:nvSpPr>
        <p:spPr>
          <a:xfrm>
            <a:off x="5471592" y="3976099"/>
            <a:ext cx="3672408"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600" b="1" dirty="0" err="1" smtClean="0">
                <a:latin typeface="Times New Roman" pitchFamily="18" charset="0"/>
                <a:cs typeface="Times New Roman" pitchFamily="18" charset="0"/>
              </a:rPr>
              <a:t>Hypermethyation</a:t>
            </a:r>
            <a:endParaRPr lang="en-US" sz="3600" b="1" dirty="0" smtClean="0">
              <a:latin typeface="Times New Roman" pitchFamily="18" charset="0"/>
              <a:cs typeface="Times New Roman" pitchFamily="18" charset="0"/>
            </a:endParaRPr>
          </a:p>
          <a:p>
            <a:r>
              <a:rPr lang="en-US" sz="3600" b="1" dirty="0" err="1" smtClean="0">
                <a:latin typeface="Times New Roman" pitchFamily="18" charset="0"/>
                <a:cs typeface="Times New Roman" pitchFamily="18" charset="0"/>
              </a:rPr>
              <a:t>Hypomethyation</a:t>
            </a:r>
            <a:endParaRPr lang="en-US" sz="3600" b="1" dirty="0" smtClean="0">
              <a:latin typeface="Times New Roman" pitchFamily="18" charset="0"/>
              <a:cs typeface="Times New Roman" pitchFamily="18" charset="0"/>
            </a:endParaRPr>
          </a:p>
        </p:txBody>
      </p:sp>
      <p:sp>
        <p:nvSpPr>
          <p:cNvPr id="5" name="Rectangle 4"/>
          <p:cNvSpPr/>
          <p:nvPr/>
        </p:nvSpPr>
        <p:spPr>
          <a:xfrm>
            <a:off x="6705600" y="3381411"/>
            <a:ext cx="2160748" cy="523220"/>
          </a:xfrm>
          <a:prstGeom prst="rect">
            <a:avLst/>
          </a:prstGeom>
        </p:spPr>
        <p:txBody>
          <a:bodyPr wrap="square">
            <a:spAutoFit/>
          </a:bodyPr>
          <a:lstStyle/>
          <a:p>
            <a:r>
              <a:rPr lang="en-GB" sz="2800" b="1" dirty="0">
                <a:solidFill>
                  <a:srgbClr val="FF0000"/>
                </a:solidFill>
                <a:latin typeface="Times New Roman" pitchFamily="18" charset="0"/>
                <a:ea typeface="+mj-ea"/>
                <a:cs typeface="Times New Roman" pitchFamily="18" charset="0"/>
              </a:rPr>
              <a:t>Epigenetics</a:t>
            </a:r>
            <a:endParaRPr lang="en-GB" sz="1200" dirty="0"/>
          </a:p>
        </p:txBody>
      </p:sp>
      <p:sp>
        <p:nvSpPr>
          <p:cNvPr id="6" name="Equal 5"/>
          <p:cNvSpPr/>
          <p:nvPr/>
        </p:nvSpPr>
        <p:spPr>
          <a:xfrm>
            <a:off x="4748216" y="4119063"/>
            <a:ext cx="914400" cy="914400"/>
          </a:xfrm>
          <a:prstGeom prst="mathEqua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sp>
        <p:nvSpPr>
          <p:cNvPr id="12" name="Rectangle 11"/>
          <p:cNvSpPr/>
          <p:nvPr/>
        </p:nvSpPr>
        <p:spPr>
          <a:xfrm>
            <a:off x="1558982" y="3319855"/>
            <a:ext cx="1877437" cy="646331"/>
          </a:xfrm>
          <a:prstGeom prst="rect">
            <a:avLst/>
          </a:prstGeom>
        </p:spPr>
        <p:txBody>
          <a:bodyPr wrap="none">
            <a:spAutoFit/>
          </a:bodyPr>
          <a:lstStyle/>
          <a:p>
            <a:r>
              <a:rPr lang="en-GB" sz="3600" b="1" dirty="0" smtClean="0">
                <a:solidFill>
                  <a:srgbClr val="FF0000"/>
                </a:solidFill>
                <a:latin typeface="Times New Roman" pitchFamily="18" charset="0"/>
                <a:ea typeface="+mj-ea"/>
                <a:cs typeface="Times New Roman" pitchFamily="18" charset="0"/>
              </a:rPr>
              <a:t>Genetics</a:t>
            </a:r>
            <a:endParaRPr lang="en-GB" sz="16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4" y="5176184"/>
            <a:ext cx="4977293" cy="1670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1592" y="5235533"/>
            <a:ext cx="3672408"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2461741" y="873598"/>
            <a:ext cx="2250040" cy="215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6177886" y="856427"/>
            <a:ext cx="2197090" cy="218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2"/>
          <p:cNvSpPr txBox="1"/>
          <p:nvPr/>
        </p:nvSpPr>
        <p:spPr>
          <a:xfrm>
            <a:off x="6134767" y="811449"/>
            <a:ext cx="2283327" cy="2283049"/>
          </a:xfrm>
          <a:prstGeom prst="rect">
            <a:avLst/>
          </a:prstGeom>
          <a:noFill/>
          <a:ln w="6350">
            <a:noFill/>
          </a:ln>
          <a:effectLst/>
        </p:spPr>
        <p:txBody>
          <a:bodyPr rot="0" spcFirstLastPara="1" vert="horz" wrap="square" lIns="91440" tIns="45720" rIns="91440" bIns="45720" numCol="1" spcCol="0" rtlCol="0" fromWordArt="0" anchor="t" anchorCtr="0" forceAA="0" compatLnSpc="1">
            <a:prstTxWarp prst="textCircl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Times New Roman"/>
                <a:ea typeface="Times New Roman"/>
                <a:cs typeface="Arial"/>
              </a:rPr>
              <a:t>Genetic and </a:t>
            </a:r>
            <a:r>
              <a:rPr kumimoji="0" lang="en-GB" sz="3600" b="1" i="0" u="none" strike="noStrike" kern="1200" cap="none" spc="0" normalizeH="0" baseline="0" noProof="0" dirty="0">
                <a:ln>
                  <a:noFill/>
                </a:ln>
                <a:solidFill>
                  <a:sysClr val="windowText" lastClr="000000"/>
                </a:solidFill>
                <a:effectLst/>
                <a:uLnTx/>
                <a:uFillTx/>
                <a:latin typeface="Times New Roman"/>
                <a:ea typeface="Times New Roman"/>
                <a:cs typeface="Arial"/>
              </a:rPr>
              <a:t>Epigenetic Alterations: Two Sides of the Same Coin</a:t>
            </a:r>
            <a:endParaRPr kumimoji="0" lang="en-GB" sz="1100" b="0" i="0" u="none" strike="noStrike" kern="0" cap="none" spc="0" normalizeH="0" baseline="0" noProof="0" dirty="0">
              <a:ln>
                <a:noFill/>
              </a:ln>
              <a:solidFill>
                <a:sysClr val="windowText" lastClr="000000"/>
              </a:solidFill>
              <a:effectLst/>
              <a:uLnTx/>
              <a:uFillTx/>
              <a:latin typeface="Calibri"/>
              <a:ea typeface="Calibri"/>
              <a:cs typeface="Arial"/>
            </a:endParaRPr>
          </a:p>
        </p:txBody>
      </p:sp>
      <p:sp>
        <p:nvSpPr>
          <p:cNvPr id="18" name="Text Box 2"/>
          <p:cNvSpPr txBox="1"/>
          <p:nvPr/>
        </p:nvSpPr>
        <p:spPr>
          <a:xfrm>
            <a:off x="2497701" y="832959"/>
            <a:ext cx="2250515" cy="2232248"/>
          </a:xfrm>
          <a:prstGeom prst="rect">
            <a:avLst/>
          </a:prstGeom>
          <a:noFill/>
          <a:ln w="6350">
            <a:noFill/>
          </a:ln>
          <a:effectLst/>
        </p:spPr>
        <p:txBody>
          <a:bodyPr rot="0" spcFirstLastPara="1" vert="horz" wrap="square" lIns="91440" tIns="45720" rIns="91440" bIns="45720" numCol="1" spcCol="0" rtlCol="0" fromWordArt="0" anchor="t" anchorCtr="0" forceAA="0" compatLnSpc="1">
            <a:prstTxWarp prst="textCircl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Times New Roman"/>
                <a:ea typeface="Times New Roman"/>
                <a:cs typeface="Arial"/>
              </a:rPr>
              <a:t>Genetic and </a:t>
            </a:r>
            <a:r>
              <a:rPr kumimoji="0" lang="en-GB" sz="3600" b="1" i="0" u="none" strike="noStrike" kern="1200" cap="none" spc="0" normalizeH="0" baseline="0" noProof="0" dirty="0">
                <a:ln>
                  <a:noFill/>
                </a:ln>
                <a:solidFill>
                  <a:sysClr val="windowText" lastClr="000000"/>
                </a:solidFill>
                <a:effectLst/>
                <a:uLnTx/>
                <a:uFillTx/>
                <a:latin typeface="Times New Roman"/>
                <a:ea typeface="Times New Roman"/>
                <a:cs typeface="Arial"/>
              </a:rPr>
              <a:t>Epigenetic Alterations: Two Sides of the Same Coin</a:t>
            </a:r>
            <a:endParaRPr kumimoji="0" lang="en-GB" sz="1100" b="0" i="0" u="none" strike="noStrike" kern="0" cap="none" spc="0" normalizeH="0" baseline="0" noProof="0" dirty="0">
              <a:ln>
                <a:noFill/>
              </a:ln>
              <a:solidFill>
                <a:sysClr val="windowText" lastClr="000000"/>
              </a:solidFill>
              <a:effectLst/>
              <a:uLnTx/>
              <a:uFillTx/>
              <a:latin typeface="Calibri"/>
              <a:ea typeface="Calibri"/>
              <a:cs typeface="Arial"/>
            </a:endParaRPr>
          </a:p>
        </p:txBody>
      </p:sp>
      <p:sp>
        <p:nvSpPr>
          <p:cNvPr id="8" name="TextBox 7"/>
          <p:cNvSpPr txBox="1"/>
          <p:nvPr/>
        </p:nvSpPr>
        <p:spPr>
          <a:xfrm>
            <a:off x="3757616" y="3369688"/>
            <a:ext cx="2895600" cy="584775"/>
          </a:xfrm>
          <a:prstGeom prst="rect">
            <a:avLst/>
          </a:prstGeom>
          <a:noFill/>
        </p:spPr>
        <p:txBody>
          <a:bodyPr wrap="square" rtlCol="0">
            <a:spAutoFit/>
          </a:bodyPr>
          <a:lstStyle/>
          <a:p>
            <a:pPr algn="ctr"/>
            <a:r>
              <a:rPr lang="ar-IQ" sz="3200" b="1" dirty="0" smtClean="0"/>
              <a:t>وجهان لعملة واحدة</a:t>
            </a:r>
            <a:endParaRPr lang="en-US" sz="3200" b="1" dirty="0"/>
          </a:p>
        </p:txBody>
      </p:sp>
    </p:spTree>
    <p:extLst>
      <p:ext uri="{BB962C8B-B14F-4D97-AF65-F5344CB8AC3E}">
        <p14:creationId xmlns:p14="http://schemas.microsoft.com/office/powerpoint/2010/main" val="38021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410700" cy="1447800"/>
          </a:xfrm>
        </p:spPr>
        <p:txBody>
          <a:bodyPr>
            <a:normAutofit/>
          </a:bodyPr>
          <a:lstStyle/>
          <a:p>
            <a:pPr algn="l"/>
            <a:r>
              <a:rPr lang="en-GB" sz="4000" b="1" dirty="0" smtClean="0">
                <a:solidFill>
                  <a:srgbClr val="FF0000"/>
                </a:solidFill>
                <a:latin typeface="Times New Roman" pitchFamily="18" charset="0"/>
                <a:cs typeface="Times New Roman" pitchFamily="18" charset="0"/>
              </a:rPr>
              <a:t>Epigenetics alternations is an </a:t>
            </a:r>
            <a:r>
              <a:rPr lang="en-GB" sz="4000" b="1" u="sng" dirty="0" smtClean="0">
                <a:latin typeface="Times New Roman" pitchFamily="18" charset="0"/>
                <a:cs typeface="Times New Roman" pitchFamily="18" charset="0"/>
              </a:rPr>
              <a:t>alternative pathway </a:t>
            </a:r>
            <a:r>
              <a:rPr lang="en-GB" sz="4000" b="1" dirty="0" smtClean="0">
                <a:solidFill>
                  <a:srgbClr val="FF0000"/>
                </a:solidFill>
                <a:latin typeface="Times New Roman" pitchFamily="18" charset="0"/>
                <a:cs typeface="Times New Roman" pitchFamily="18" charset="0"/>
              </a:rPr>
              <a:t>to the mutations</a:t>
            </a:r>
            <a:endParaRPr lang="en-GB" sz="4000" b="1" dirty="0">
              <a:solidFill>
                <a:srgbClr val="FF0000"/>
              </a:solidFill>
              <a:latin typeface="Times New Roman" pitchFamily="18" charset="0"/>
              <a:cs typeface="Times New Roman" pitchFamily="18" charset="0"/>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40" t="4981" r="1749"/>
          <a:stretch/>
        </p:blipFill>
        <p:spPr bwMode="auto">
          <a:xfrm>
            <a:off x="0" y="2036470"/>
            <a:ext cx="9198624" cy="481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69FF8E7B-4E61-4B5B-B41A-EC19908B4B33}" type="slidenum">
              <a:rPr lang="en-GB" smtClean="0"/>
              <a:pPr/>
              <a:t>22</a:t>
            </a:fld>
            <a:endParaRPr lang="en-GB"/>
          </a:p>
        </p:txBody>
      </p:sp>
    </p:spTree>
    <p:extLst>
      <p:ext uri="{BB962C8B-B14F-4D97-AF65-F5344CB8AC3E}">
        <p14:creationId xmlns:p14="http://schemas.microsoft.com/office/powerpoint/2010/main" val="30546130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AutoShape 4" descr="C:\Users\%D8%B4%D8%A6\Pictures\epigenetic drugs.webp"/>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2230" name="AutoShape 6" descr="C:\Users\%D8%B4%D8%A6\Pictures\epigenetic drugs.webp"/>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2232" name="AutoShape 8" descr="C:\Users\%D8%B4%D8%A6\Pictures\epigenetic drugs.webp"/>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2234" name="AutoShape 10" descr="Image result for epigenetic, Genomic instability"/>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238" name="Picture 14" descr="Image result for epigenetic, Genomic instability"/>
          <p:cNvPicPr>
            <a:picLocks noChangeAspect="1" noChangeArrowheads="1"/>
          </p:cNvPicPr>
          <p:nvPr/>
        </p:nvPicPr>
        <p:blipFill>
          <a:blip r:embed="rId2"/>
          <a:srcRect l="5553" t="3856" r="3755" b="9860"/>
          <a:stretch>
            <a:fillRect/>
          </a:stretch>
        </p:blipFill>
        <p:spPr bwMode="auto">
          <a:xfrm>
            <a:off x="354507" y="3573016"/>
            <a:ext cx="4191155" cy="2993681"/>
          </a:xfrm>
          <a:prstGeom prst="rect">
            <a:avLst/>
          </a:prstGeom>
          <a:ln w="228600" cap="sq" cmpd="thickThin">
            <a:solidFill>
              <a:srgbClr val="000000"/>
            </a:solidFill>
            <a:prstDash val="solid"/>
            <a:miter lim="800000"/>
          </a:ln>
          <a:effectLst>
            <a:innerShdw blurRad="76200">
              <a:srgbClr val="000000"/>
            </a:innerShdw>
          </a:effectLst>
        </p:spPr>
      </p:pic>
      <p:pic>
        <p:nvPicPr>
          <p:cNvPr id="29700" name="Picture 4" descr="Image result for genomic stability and epigenetics, transposon inactivation"/>
          <p:cNvPicPr>
            <a:picLocks noChangeAspect="1" noChangeArrowheads="1"/>
          </p:cNvPicPr>
          <p:nvPr/>
        </p:nvPicPr>
        <p:blipFill>
          <a:blip r:embed="rId3"/>
          <a:srcRect/>
          <a:stretch>
            <a:fillRect/>
          </a:stretch>
        </p:blipFill>
        <p:spPr bwMode="auto">
          <a:xfrm>
            <a:off x="4982076" y="762002"/>
            <a:ext cx="4093662" cy="6095998"/>
          </a:xfrm>
          <a:prstGeom prst="rect">
            <a:avLst/>
          </a:prstGeom>
          <a:noFill/>
        </p:spPr>
      </p:pic>
      <p:sp>
        <p:nvSpPr>
          <p:cNvPr id="13" name="TextBox 12"/>
          <p:cNvSpPr txBox="1"/>
          <p:nvPr/>
        </p:nvSpPr>
        <p:spPr>
          <a:xfrm>
            <a:off x="0" y="1571612"/>
            <a:ext cx="4857784" cy="1815882"/>
          </a:xfrm>
          <a:prstGeom prst="rect">
            <a:avLst/>
          </a:prstGeom>
          <a:noFill/>
        </p:spPr>
        <p:txBody>
          <a:bodyPr wrap="square" rtlCol="1">
            <a:spAutoFit/>
          </a:bodyPr>
          <a:lstStyle/>
          <a:p>
            <a:r>
              <a:rPr lang="en-US" sz="2800" dirty="0" smtClean="0">
                <a:latin typeface="Times New Roman" pitchFamily="18" charset="0"/>
                <a:cs typeface="Times New Roman" pitchFamily="18" charset="0"/>
              </a:rPr>
              <a:t>Inactivation of </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Transposons</a:t>
            </a:r>
            <a:r>
              <a:rPr lang="en-US" sz="2800" b="1" dirty="0" smtClean="0">
                <a:solidFill>
                  <a:srgbClr val="FF0000"/>
                </a:solidFill>
                <a:latin typeface="Times New Roman" pitchFamily="18" charset="0"/>
                <a:cs typeface="Times New Roman" pitchFamily="18" charset="0"/>
              </a:rPr>
              <a:t> </a:t>
            </a:r>
          </a:p>
          <a:p>
            <a:r>
              <a:rPr lang="en-US" sz="2800" b="1" dirty="0" smtClean="0">
                <a:solidFill>
                  <a:srgbClr val="FF0000"/>
                </a:solidFill>
                <a:latin typeface="Times New Roman" pitchFamily="18" charset="0"/>
                <a:cs typeface="Times New Roman" pitchFamily="18" charset="0"/>
              </a:rPr>
              <a:t>=Mobile genetic elements</a:t>
            </a:r>
          </a:p>
          <a:p>
            <a:r>
              <a:rPr lang="en-US" sz="2800" b="1" dirty="0" smtClean="0">
                <a:solidFill>
                  <a:srgbClr val="FF0000"/>
                </a:solidFill>
                <a:latin typeface="Times New Roman" pitchFamily="18" charset="0"/>
                <a:cs typeface="Times New Roman" pitchFamily="18" charset="0"/>
              </a:rPr>
              <a:t> </a:t>
            </a:r>
            <a:r>
              <a:rPr lang="en-US" sz="2800" b="1" dirty="0" smtClean="0">
                <a:latin typeface="Times New Roman" pitchFamily="18" charset="0"/>
                <a:cs typeface="Times New Roman" pitchFamily="18" charset="0"/>
              </a:rPr>
              <a:t>that can cause mutation and chromosomal rearrangement</a:t>
            </a:r>
            <a:endParaRPr lang="en-US" sz="2800" b="1" dirty="0">
              <a:latin typeface="Times New Roman" pitchFamily="18" charset="0"/>
              <a:cs typeface="Times New Roman" pitchFamily="18" charset="0"/>
            </a:endParaRPr>
          </a:p>
        </p:txBody>
      </p:sp>
      <p:sp>
        <p:nvSpPr>
          <p:cNvPr id="14" name="TextBox 13"/>
          <p:cNvSpPr txBox="1"/>
          <p:nvPr/>
        </p:nvSpPr>
        <p:spPr>
          <a:xfrm>
            <a:off x="142844" y="857232"/>
            <a:ext cx="4645180" cy="646331"/>
          </a:xfrm>
          <a:prstGeom prst="rect">
            <a:avLst/>
          </a:prstGeom>
          <a:noFill/>
        </p:spPr>
        <p:txBody>
          <a:bodyPr wrap="square" rtlCol="1">
            <a:spAutoFit/>
          </a:bodyPr>
          <a:lstStyle/>
          <a:p>
            <a:r>
              <a:rPr lang="en-GB" sz="3600" b="1" dirty="0" smtClean="0">
                <a:solidFill>
                  <a:srgbClr val="FF0000"/>
                </a:solidFill>
                <a:latin typeface="Times New Roman" pitchFamily="18" charset="0"/>
                <a:cs typeface="Times New Roman" pitchFamily="18" charset="0"/>
              </a:rPr>
              <a:t>4-Genomic stability: </a:t>
            </a:r>
            <a:endParaRPr lang="en-US" sz="3600" b="1" dirty="0">
              <a:solidFill>
                <a:srgbClr val="FF0000"/>
              </a:solidFill>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69FF8E7B-4E61-4B5B-B41A-EC19908B4B33}" type="slidenum">
              <a:rPr lang="en-GB" smtClean="0"/>
              <a:pPr/>
              <a:t>23</a:t>
            </a:fld>
            <a:endParaRPr lang="en-GB"/>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305" y="-144463"/>
            <a:ext cx="9450388"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201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238"/>
                                        </p:tgtEl>
                                        <p:attrNameLst>
                                          <p:attrName>style.visibility</p:attrName>
                                        </p:attrNameLst>
                                      </p:cBhvr>
                                      <p:to>
                                        <p:strVal val="visible"/>
                                      </p:to>
                                    </p:set>
                                    <p:anim calcmode="lin" valueType="num">
                                      <p:cBhvr>
                                        <p:cTn id="7" dur="500" fill="hold"/>
                                        <p:tgtEl>
                                          <p:spTgt spid="52238"/>
                                        </p:tgtEl>
                                        <p:attrNameLst>
                                          <p:attrName>ppt_w</p:attrName>
                                        </p:attrNameLst>
                                      </p:cBhvr>
                                      <p:tavLst>
                                        <p:tav tm="0">
                                          <p:val>
                                            <p:fltVal val="0"/>
                                          </p:val>
                                        </p:tav>
                                        <p:tav tm="100000">
                                          <p:val>
                                            <p:strVal val="#ppt_w"/>
                                          </p:val>
                                        </p:tav>
                                      </p:tavLst>
                                    </p:anim>
                                    <p:anim calcmode="lin" valueType="num">
                                      <p:cBhvr>
                                        <p:cTn id="8" dur="500" fill="hold"/>
                                        <p:tgtEl>
                                          <p:spTgt spid="52238"/>
                                        </p:tgtEl>
                                        <p:attrNameLst>
                                          <p:attrName>ppt_h</p:attrName>
                                        </p:attrNameLst>
                                      </p:cBhvr>
                                      <p:tavLst>
                                        <p:tav tm="0">
                                          <p:val>
                                            <p:fltVal val="0"/>
                                          </p:val>
                                        </p:tav>
                                        <p:tav tm="100000">
                                          <p:val>
                                            <p:strVal val="#ppt_h"/>
                                          </p:val>
                                        </p:tav>
                                      </p:tavLst>
                                    </p:anim>
                                    <p:animEffect transition="in" filter="fade">
                                      <p:cBhvr>
                                        <p:cTn id="9" dur="500"/>
                                        <p:tgtEl>
                                          <p:spTgt spid="52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7709"/>
            <a:ext cx="7772400" cy="1039091"/>
          </a:xfrm>
        </p:spPr>
        <p:txBody>
          <a:bodyPr/>
          <a:lstStyle/>
          <a:p>
            <a:pPr algn="l"/>
            <a:r>
              <a:rPr lang="en-GB" b="1" dirty="0" smtClean="0">
                <a:solidFill>
                  <a:srgbClr val="FF0000"/>
                </a:solidFill>
                <a:latin typeface="Times New Roman" pitchFamily="18" charset="0"/>
                <a:cs typeface="Times New Roman" pitchFamily="18" charset="0"/>
              </a:rPr>
              <a:t>Histone modifications</a:t>
            </a:r>
            <a:endParaRPr lang="en-GB" b="1"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749" y="991662"/>
            <a:ext cx="4953000" cy="5613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72200" y="3061855"/>
            <a:ext cx="1066800" cy="400110"/>
          </a:xfrm>
          <a:prstGeom prst="rect">
            <a:avLst/>
          </a:prstGeom>
          <a:noFill/>
        </p:spPr>
        <p:txBody>
          <a:bodyPr wrap="square" rtlCol="0">
            <a:spAutoFit/>
          </a:bodyPr>
          <a:lstStyle/>
          <a:p>
            <a:r>
              <a:rPr lang="en-GB" sz="2000" b="1" i="1" dirty="0" smtClean="0">
                <a:latin typeface="Times New Roman" pitchFamily="18" charset="0"/>
                <a:cs typeface="Times New Roman" pitchFamily="18" charset="0"/>
              </a:rPr>
              <a:t>HAT</a:t>
            </a:r>
            <a:endParaRPr lang="en-GB" sz="2000" b="1" i="1" dirty="0">
              <a:latin typeface="Times New Roman" pitchFamily="18" charset="0"/>
              <a:cs typeface="Times New Roman" pitchFamily="18" charset="0"/>
            </a:endParaRPr>
          </a:p>
        </p:txBody>
      </p:sp>
      <p:sp>
        <p:nvSpPr>
          <p:cNvPr id="6" name="TextBox 5"/>
          <p:cNvSpPr txBox="1"/>
          <p:nvPr/>
        </p:nvSpPr>
        <p:spPr>
          <a:xfrm>
            <a:off x="5902036" y="3825753"/>
            <a:ext cx="1066800" cy="400110"/>
          </a:xfrm>
          <a:prstGeom prst="rect">
            <a:avLst/>
          </a:prstGeom>
          <a:noFill/>
        </p:spPr>
        <p:txBody>
          <a:bodyPr wrap="square" rtlCol="0">
            <a:spAutoFit/>
          </a:bodyPr>
          <a:lstStyle/>
          <a:p>
            <a:r>
              <a:rPr lang="en-GB" sz="2000" b="1" i="1" dirty="0" smtClean="0">
                <a:latin typeface="Times New Roman" pitchFamily="18" charset="0"/>
                <a:cs typeface="Times New Roman" pitchFamily="18" charset="0"/>
              </a:rPr>
              <a:t>HDAT</a:t>
            </a:r>
            <a:endParaRPr lang="en-GB" sz="2000" b="1" i="1" dirty="0">
              <a:latin typeface="Times New Roman" pitchFamily="18" charset="0"/>
              <a:cs typeface="Times New Roman" pitchFamily="18" charset="0"/>
            </a:endParaRPr>
          </a:p>
        </p:txBody>
      </p:sp>
      <p:sp>
        <p:nvSpPr>
          <p:cNvPr id="5" name="Rectangle 4"/>
          <p:cNvSpPr/>
          <p:nvPr/>
        </p:nvSpPr>
        <p:spPr>
          <a:xfrm>
            <a:off x="6172200" y="6054315"/>
            <a:ext cx="736099" cy="369332"/>
          </a:xfrm>
          <a:prstGeom prst="rect">
            <a:avLst/>
          </a:prstGeom>
        </p:spPr>
        <p:txBody>
          <a:bodyPr wrap="none">
            <a:spAutoFit/>
          </a:bodyPr>
          <a:lstStyle/>
          <a:p>
            <a:r>
              <a:rPr lang="en-GB" b="1" i="1" dirty="0">
                <a:latin typeface="Times New Roman" pitchFamily="18" charset="0"/>
                <a:cs typeface="Times New Roman" pitchFamily="18" charset="0"/>
              </a:rPr>
              <a:t>HMT</a:t>
            </a:r>
            <a:endParaRPr lang="en-GB" b="1" dirty="0">
              <a:latin typeface="Times New Roman" pitchFamily="18" charset="0"/>
              <a:cs typeface="Times New Roman" pitchFamily="18" charset="0"/>
            </a:endParaRPr>
          </a:p>
        </p:txBody>
      </p:sp>
      <p:sp>
        <p:nvSpPr>
          <p:cNvPr id="3" name="Rectangle 2"/>
          <p:cNvSpPr/>
          <p:nvPr/>
        </p:nvSpPr>
        <p:spPr>
          <a:xfrm>
            <a:off x="152400" y="1235517"/>
            <a:ext cx="3911348" cy="2246769"/>
          </a:xfrm>
          <a:prstGeom prst="rect">
            <a:avLst/>
          </a:prstGeom>
        </p:spPr>
        <p:txBody>
          <a:bodyPr wrap="square">
            <a:spAutoFit/>
          </a:bodyPr>
          <a:lstStyle/>
          <a:p>
            <a:r>
              <a:rPr lang="en-GB" sz="2800" dirty="0">
                <a:latin typeface="Times New Roman" pitchFamily="18" charset="0"/>
                <a:cs typeface="Times New Roman" pitchFamily="18" charset="0"/>
              </a:rPr>
              <a:t>Histones are not only </a:t>
            </a:r>
            <a:r>
              <a:rPr lang="en-GB" sz="2800" b="1" dirty="0">
                <a:solidFill>
                  <a:srgbClr val="FF0000"/>
                </a:solidFill>
                <a:latin typeface="Times New Roman" pitchFamily="18" charset="0"/>
                <a:cs typeface="Times New Roman" pitchFamily="18" charset="0"/>
              </a:rPr>
              <a:t>DNA packaging molecules </a:t>
            </a:r>
            <a:r>
              <a:rPr lang="en-GB" sz="2800" dirty="0">
                <a:latin typeface="Times New Roman" pitchFamily="18" charset="0"/>
                <a:cs typeface="Times New Roman" pitchFamily="18" charset="0"/>
              </a:rPr>
              <a:t>but are also </a:t>
            </a:r>
            <a:r>
              <a:rPr lang="en-GB" sz="2800" b="1" u="sng" dirty="0">
                <a:effectLst>
                  <a:outerShdw blurRad="38100" dist="38100" dir="2700000" algn="tl">
                    <a:srgbClr val="000000">
                      <a:alpha val="43137"/>
                    </a:srgbClr>
                  </a:outerShdw>
                </a:effectLst>
                <a:latin typeface="Times New Roman" pitchFamily="18" charset="0"/>
                <a:cs typeface="Times New Roman" pitchFamily="18" charset="0"/>
              </a:rPr>
              <a:t>crucial </a:t>
            </a:r>
            <a:r>
              <a:rPr lang="en-GB" sz="2800" b="1" u="sng" dirty="0" smtClean="0">
                <a:effectLst>
                  <a:outerShdw blurRad="38100" dist="38100" dir="2700000" algn="tl">
                    <a:srgbClr val="000000">
                      <a:alpha val="43137"/>
                    </a:srgbClr>
                  </a:outerShdw>
                </a:effectLst>
                <a:latin typeface="Times New Roman" pitchFamily="18" charset="0"/>
                <a:cs typeface="Times New Roman" pitchFamily="18" charset="0"/>
              </a:rPr>
              <a:t> in </a:t>
            </a:r>
            <a:r>
              <a:rPr lang="en-GB" sz="2800" b="1" u="sng" dirty="0">
                <a:effectLst>
                  <a:outerShdw blurRad="38100" dist="38100" dir="2700000" algn="tl">
                    <a:srgbClr val="000000">
                      <a:alpha val="43137"/>
                    </a:srgbClr>
                  </a:outerShdw>
                </a:effectLst>
                <a:latin typeface="Times New Roman" pitchFamily="18" charset="0"/>
                <a:cs typeface="Times New Roman" pitchFamily="18" charset="0"/>
              </a:rPr>
              <a:t>the regulation of gene expression</a:t>
            </a:r>
          </a:p>
        </p:txBody>
      </p:sp>
      <p:sp>
        <p:nvSpPr>
          <p:cNvPr id="7" name="Rectangle 6"/>
          <p:cNvSpPr/>
          <p:nvPr/>
        </p:nvSpPr>
        <p:spPr>
          <a:xfrm>
            <a:off x="152400" y="4018881"/>
            <a:ext cx="3911348" cy="120032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GB" sz="2400" b="1" dirty="0" smtClean="0">
                <a:latin typeface="Times New Roman" pitchFamily="18" charset="0"/>
                <a:cs typeface="Times New Roman" pitchFamily="18" charset="0"/>
              </a:rPr>
              <a:t>Acetylation-</a:t>
            </a:r>
            <a:r>
              <a:rPr lang="en-GB" sz="2400" b="1" dirty="0" smtClean="0">
                <a:solidFill>
                  <a:srgbClr val="FF0000"/>
                </a:solidFill>
                <a:latin typeface="Times New Roman" pitchFamily="18" charset="0"/>
                <a:cs typeface="Times New Roman" pitchFamily="18" charset="0"/>
              </a:rPr>
              <a:t>relaxed</a:t>
            </a:r>
            <a:r>
              <a:rPr lang="en-GB" sz="2400" b="1" dirty="0" smtClean="0">
                <a:latin typeface="Times New Roman" pitchFamily="18" charset="0"/>
                <a:cs typeface="Times New Roman" pitchFamily="18" charset="0"/>
              </a:rPr>
              <a:t> </a:t>
            </a:r>
            <a:r>
              <a:rPr lang="en-GB" sz="2400" b="1" dirty="0">
                <a:latin typeface="Times New Roman" pitchFamily="18" charset="0"/>
                <a:cs typeface="Times New Roman" pitchFamily="18" charset="0"/>
              </a:rPr>
              <a:t>and transcriptionally active chromatin</a:t>
            </a:r>
            <a:r>
              <a:rPr lang="en-GB" sz="2000" b="1" dirty="0">
                <a:latin typeface="Times New Roman" pitchFamily="18" charset="0"/>
                <a:cs typeface="Times New Roman" pitchFamily="18" charset="0"/>
              </a:rPr>
              <a:t>,</a:t>
            </a:r>
            <a:endParaRPr lang="en-GB" sz="2000" dirty="0">
              <a:latin typeface="Times New Roman" pitchFamily="18" charset="0"/>
              <a:cs typeface="Times New Roman" pitchFamily="18" charset="0"/>
            </a:endParaRPr>
          </a:p>
        </p:txBody>
      </p:sp>
      <p:sp>
        <p:nvSpPr>
          <p:cNvPr id="8" name="Rectangle 7"/>
          <p:cNvSpPr/>
          <p:nvPr/>
        </p:nvSpPr>
        <p:spPr>
          <a:xfrm>
            <a:off x="36368" y="5534561"/>
            <a:ext cx="4307032" cy="1015663"/>
          </a:xfrm>
          <a:prstGeom prst="rect">
            <a:avLst/>
          </a:prstGeom>
        </p:spPr>
        <p:txBody>
          <a:bodyPr wrap="square">
            <a:spAutoFit/>
          </a:bodyPr>
          <a:lstStyle/>
          <a:p>
            <a:r>
              <a:rPr lang="en-GB" sz="2000" u="sng" dirty="0" smtClean="0">
                <a:latin typeface="Times New Roman" pitchFamily="18" charset="0"/>
                <a:cs typeface="Times New Roman" pitchFamily="18" charset="0"/>
              </a:rPr>
              <a:t>Heterochromatin -</a:t>
            </a:r>
            <a:r>
              <a:rPr lang="en-GB" sz="2000" u="sng" dirty="0" smtClean="0">
                <a:solidFill>
                  <a:srgbClr val="FF0000"/>
                </a:solidFill>
                <a:latin typeface="Times New Roman" pitchFamily="18" charset="0"/>
                <a:cs typeface="Times New Roman" pitchFamily="18" charset="0"/>
              </a:rPr>
              <a:t>c</a:t>
            </a:r>
            <a:r>
              <a:rPr lang="en-GB" sz="2000" b="1" u="sng" dirty="0" smtClean="0">
                <a:solidFill>
                  <a:srgbClr val="FF0000"/>
                </a:solidFill>
                <a:latin typeface="Times New Roman" pitchFamily="18" charset="0"/>
                <a:cs typeface="Times New Roman" pitchFamily="18" charset="0"/>
              </a:rPr>
              <a:t>losed </a:t>
            </a:r>
            <a:r>
              <a:rPr lang="en-GB" sz="2000" b="1" u="sng" dirty="0">
                <a:solidFill>
                  <a:srgbClr val="FF0000"/>
                </a:solidFill>
                <a:latin typeface="Times New Roman" pitchFamily="18" charset="0"/>
                <a:cs typeface="Times New Roman" pitchFamily="18" charset="0"/>
              </a:rPr>
              <a:t>chromatin </a:t>
            </a:r>
            <a:r>
              <a:rPr lang="en-GB" sz="2000" b="1" u="sng" dirty="0">
                <a:latin typeface="Times New Roman" pitchFamily="18" charset="0"/>
                <a:cs typeface="Times New Roman" pitchFamily="18" charset="0"/>
              </a:rPr>
              <a:t>structures</a:t>
            </a:r>
            <a:r>
              <a:rPr lang="en-GB" sz="2000" u="sng" dirty="0">
                <a:latin typeface="Times New Roman" pitchFamily="18" charset="0"/>
                <a:cs typeface="Times New Roman" pitchFamily="18" charset="0"/>
              </a:rPr>
              <a:t> and the </a:t>
            </a:r>
            <a:r>
              <a:rPr lang="en-GB" sz="2000" b="1" u="sng" dirty="0">
                <a:latin typeface="Times New Roman" pitchFamily="18" charset="0"/>
                <a:cs typeface="Times New Roman" pitchFamily="18" charset="0"/>
              </a:rPr>
              <a:t>repression of transcriptional activity</a:t>
            </a:r>
            <a:endParaRPr lang="en-GB" sz="2000" dirty="0">
              <a:latin typeface="Times New Roman" pitchFamily="18" charset="0"/>
              <a:cs typeface="Times New Roman" pitchFamily="18" charset="0"/>
            </a:endParaRPr>
          </a:p>
        </p:txBody>
      </p:sp>
      <p:sp>
        <p:nvSpPr>
          <p:cNvPr id="9" name="Slide Number Placeholder 8"/>
          <p:cNvSpPr>
            <a:spLocks noGrp="1"/>
          </p:cNvSpPr>
          <p:nvPr>
            <p:ph type="sldNum" sz="quarter" idx="12"/>
          </p:nvPr>
        </p:nvSpPr>
        <p:spPr/>
        <p:txBody>
          <a:bodyPr/>
          <a:lstStyle/>
          <a:p>
            <a:fld id="{69FF8E7B-4E61-4B5B-B41A-EC19908B4B33}" type="slidenum">
              <a:rPr lang="en-GB" smtClean="0"/>
              <a:pPr/>
              <a:t>24</a:t>
            </a:fld>
            <a:endParaRPr lang="en-GB"/>
          </a:p>
        </p:txBody>
      </p:sp>
    </p:spTree>
    <p:extLst>
      <p:ext uri="{BB962C8B-B14F-4D97-AF65-F5344CB8AC3E}">
        <p14:creationId xmlns:p14="http://schemas.microsoft.com/office/powerpoint/2010/main" val="130277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 y="751820"/>
            <a:ext cx="9131300" cy="3539430"/>
          </a:xfrm>
          <a:prstGeom prst="rect">
            <a:avLst/>
          </a:prstGeom>
        </p:spPr>
        <p:txBody>
          <a:bodyPr wrap="square">
            <a:spAutoFit/>
          </a:bodyPr>
          <a:lstStyle/>
          <a:p>
            <a:pPr marL="514350" indent="-514350" algn="just">
              <a:buFont typeface="Wingdings" panose="05000000000000000000" pitchFamily="2" charset="2"/>
              <a:buChar char="§"/>
            </a:pPr>
            <a:r>
              <a:rPr lang="en-US" sz="3200" dirty="0" smtClean="0">
                <a:latin typeface="Times New Roman" panose="02020603050405020304" pitchFamily="18" charset="0"/>
                <a:cs typeface="Times New Roman" panose="02020603050405020304" pitchFamily="18" charset="0"/>
              </a:rPr>
              <a:t>Key </a:t>
            </a:r>
            <a:r>
              <a:rPr lang="en-US" sz="3200" dirty="0">
                <a:latin typeface="Times New Roman" panose="02020603050405020304" pitchFamily="18" charset="0"/>
                <a:cs typeface="Times New Roman" panose="02020603050405020304" pitchFamily="18" charset="0"/>
              </a:rPr>
              <a:t>epigenetic regulators by modulating chromatin structure, DNA methylation, and histone modifications </a:t>
            </a:r>
            <a:r>
              <a:rPr lang="en-US" sz="3200" u="sng" dirty="0">
                <a:latin typeface="Times New Roman" panose="02020603050405020304" pitchFamily="18" charset="0"/>
                <a:cs typeface="Times New Roman" panose="02020603050405020304" pitchFamily="18" charset="0"/>
              </a:rPr>
              <a:t>without altering the DNA sequence</a:t>
            </a:r>
            <a:r>
              <a:rPr lang="en-US" sz="3200" dirty="0">
                <a:latin typeface="Times New Roman" panose="02020603050405020304" pitchFamily="18" charset="0"/>
                <a:cs typeface="Times New Roman" panose="02020603050405020304" pitchFamily="18" charset="0"/>
              </a:rPr>
              <a:t>. </a:t>
            </a:r>
            <a:endParaRPr lang="en-US" sz="3200" dirty="0" smtClean="0">
              <a:latin typeface="Times New Roman" panose="02020603050405020304" pitchFamily="18" charset="0"/>
              <a:cs typeface="Times New Roman" panose="02020603050405020304" pitchFamily="18" charset="0"/>
            </a:endParaRPr>
          </a:p>
          <a:p>
            <a:pPr marL="514350" indent="-514350" algn="just">
              <a:buFont typeface="Wingdings" panose="05000000000000000000" pitchFamily="2" charset="2"/>
              <a:buChar char="§"/>
            </a:pPr>
            <a:r>
              <a:rPr lang="en-US" sz="3200" b="1" dirty="0" smtClean="0">
                <a:latin typeface="Times New Roman" panose="02020603050405020304" pitchFamily="18" charset="0"/>
                <a:cs typeface="Times New Roman" panose="02020603050405020304" pitchFamily="18" charset="0"/>
              </a:rPr>
              <a:t>Direct </a:t>
            </a:r>
            <a:r>
              <a:rPr lang="en-US" sz="3200" b="1" dirty="0">
                <a:latin typeface="Times New Roman" panose="02020603050405020304" pitchFamily="18" charset="0"/>
                <a:cs typeface="Times New Roman" panose="02020603050405020304" pitchFamily="18" charset="0"/>
              </a:rPr>
              <a:t>enzymes </a:t>
            </a:r>
            <a:r>
              <a:rPr lang="en-US" sz="3200" dirty="0">
                <a:latin typeface="Times New Roman" panose="02020603050405020304" pitchFamily="18" charset="0"/>
                <a:cs typeface="Times New Roman" panose="02020603050405020304" pitchFamily="18" charset="0"/>
              </a:rPr>
              <a:t>to specific genomic locations </a:t>
            </a:r>
            <a:r>
              <a:rPr lang="en-US" sz="3200" u="sng" dirty="0">
                <a:latin typeface="Times New Roman" panose="02020603050405020304" pitchFamily="18" charset="0"/>
                <a:cs typeface="Times New Roman" panose="02020603050405020304" pitchFamily="18" charset="0"/>
              </a:rPr>
              <a:t>to silence or activate gene </a:t>
            </a:r>
            <a:r>
              <a:rPr lang="en-US" sz="3200" u="sng" dirty="0" smtClean="0">
                <a:latin typeface="Times New Roman" panose="02020603050405020304" pitchFamily="18" charset="0"/>
                <a:cs typeface="Times New Roman" panose="02020603050405020304" pitchFamily="18" charset="0"/>
              </a:rPr>
              <a:t>expression.</a:t>
            </a:r>
          </a:p>
          <a:p>
            <a:pPr marL="514350" indent="-514350" algn="just">
              <a:buFont typeface="Wingdings" panose="05000000000000000000" pitchFamily="2" charset="2"/>
              <a:buChar char="§"/>
            </a:pPr>
            <a:r>
              <a:rPr lang="en-US" sz="3200" dirty="0" smtClean="0">
                <a:latin typeface="Times New Roman" panose="02020603050405020304" pitchFamily="18" charset="0"/>
                <a:cs typeface="Times New Roman" panose="02020603050405020304" pitchFamily="18" charset="0"/>
              </a:rPr>
              <a:t>Influencing </a:t>
            </a:r>
            <a:r>
              <a:rPr lang="en-US" sz="3200" dirty="0">
                <a:latin typeface="Times New Roman" panose="02020603050405020304" pitchFamily="18" charset="0"/>
                <a:cs typeface="Times New Roman" panose="02020603050405020304" pitchFamily="18" charset="0"/>
              </a:rPr>
              <a:t>cell differentiation, cancer progression, and </a:t>
            </a:r>
            <a:r>
              <a:rPr lang="en-US" sz="3200" dirty="0" smtClean="0">
                <a:latin typeface="Times New Roman" panose="02020603050405020304" pitchFamily="18" charset="0"/>
                <a:cs typeface="Times New Roman" panose="02020603050405020304" pitchFamily="18" charset="0"/>
              </a:rPr>
              <a:t>inheritance.</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12700" y="43934"/>
            <a:ext cx="6457217" cy="707886"/>
          </a:xfrm>
          <a:prstGeom prst="rect">
            <a:avLst/>
          </a:prstGeom>
        </p:spPr>
        <p:txBody>
          <a:bodyPr wrap="none">
            <a:spAutoFit/>
          </a:bodyPr>
          <a:lstStyle/>
          <a:p>
            <a:r>
              <a:rPr lang="en-US" sz="4000" b="1" dirty="0">
                <a:solidFill>
                  <a:prstClr val="black"/>
                </a:solidFill>
                <a:latin typeface="Times New Roman" panose="02020603050405020304" pitchFamily="18" charset="0"/>
                <a:cs typeface="Times New Roman" panose="02020603050405020304" pitchFamily="18" charset="0"/>
              </a:rPr>
              <a:t>Non-coding RNAs (</a:t>
            </a:r>
            <a:r>
              <a:rPr lang="en-US" sz="4000" b="1" dirty="0" err="1" smtClean="0">
                <a:solidFill>
                  <a:prstClr val="black"/>
                </a:solidFill>
                <a:latin typeface="Times New Roman" panose="02020603050405020304" pitchFamily="18" charset="0"/>
                <a:cs typeface="Times New Roman" panose="02020603050405020304" pitchFamily="18" charset="0"/>
              </a:rPr>
              <a:t>ncRNAs</a:t>
            </a:r>
            <a:r>
              <a:rPr lang="en-US" sz="4000" b="1" dirty="0" smtClean="0">
                <a:solidFill>
                  <a:prstClr val="black"/>
                </a:solidFill>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26" t="4463" r="3597"/>
          <a:stretch/>
        </p:blipFill>
        <p:spPr bwMode="auto">
          <a:xfrm>
            <a:off x="3330208" y="3680495"/>
            <a:ext cx="5839192" cy="3177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20464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1143000"/>
          </a:xfrm>
        </p:spPr>
        <p:txBody>
          <a:bodyPr>
            <a:noAutofit/>
          </a:bodyPr>
          <a:lstStyle/>
          <a:p>
            <a:pPr lvl="2" algn="l" rtl="0">
              <a:spcBef>
                <a:spcPct val="0"/>
              </a:spcBef>
            </a:pPr>
            <a:r>
              <a:rPr lang="en-US" sz="4000" b="1" dirty="0" smtClean="0">
                <a:solidFill>
                  <a:srgbClr val="FF0000"/>
                </a:solidFill>
                <a:effectLst>
                  <a:glow>
                    <a:srgbClr val="000000"/>
                  </a:glow>
                  <a:outerShdw sx="0" sy="0">
                    <a:srgbClr val="000000"/>
                  </a:outerShdw>
                  <a:reflection stA="0" endPos="0" fadeDir="0" sx="0" sy="0"/>
                </a:effectLst>
                <a:latin typeface="Times New Roman" pitchFamily="18" charset="0"/>
                <a:cs typeface="Times New Roman" pitchFamily="18" charset="0"/>
              </a:rPr>
              <a:t>Epigenetic Modification</a:t>
            </a:r>
            <a:r>
              <a:rPr lang="en-US" sz="4000" b="1" dirty="0">
                <a:solidFill>
                  <a:srgbClr val="FF0000"/>
                </a:solidFill>
                <a:effectLst>
                  <a:glow>
                    <a:srgbClr val="000000"/>
                  </a:glow>
                  <a:outerShdw sx="0" sy="0">
                    <a:srgbClr val="000000"/>
                  </a:outerShdw>
                  <a:reflection stA="0" endPos="0" fadeDir="0" sx="0" sy="0"/>
                </a:effectLst>
                <a:latin typeface="Times New Roman" pitchFamily="18" charset="0"/>
                <a:cs typeface="Times New Roman" pitchFamily="18" charset="0"/>
              </a:rPr>
              <a:t>s</a:t>
            </a:r>
            <a:r>
              <a:rPr lang="en-US" sz="4000" b="1" dirty="0" smtClean="0">
                <a:solidFill>
                  <a:srgbClr val="FF0000"/>
                </a:solidFill>
                <a:effectLst>
                  <a:glow>
                    <a:srgbClr val="000000"/>
                  </a:glow>
                  <a:outerShdw sx="0" sy="0">
                    <a:srgbClr val="000000"/>
                  </a:outerShdw>
                  <a:reflection stA="0" endPos="0" fadeDir="0" sx="0" sy="0"/>
                </a:effectLst>
                <a:latin typeface="Times New Roman" pitchFamily="18" charset="0"/>
                <a:cs typeface="Times New Roman" pitchFamily="18" charset="0"/>
              </a:rPr>
              <a:t> in Plant </a:t>
            </a:r>
            <a:r>
              <a:rPr lang="en-GB" sz="4000" b="1" dirty="0" smtClean="0">
                <a:effectLst>
                  <a:glow>
                    <a:srgbClr val="000000"/>
                  </a:glow>
                  <a:outerShdw sx="0" sy="0">
                    <a:srgbClr val="000000"/>
                  </a:outerShdw>
                  <a:reflection stA="0" endPos="0" fadeDir="0" sx="0" sy="0"/>
                </a:effectLst>
                <a:latin typeface="Times New Roman" pitchFamily="18" charset="0"/>
                <a:cs typeface="Times New Roman" pitchFamily="18" charset="0"/>
              </a:rPr>
              <a:t/>
            </a:r>
            <a:br>
              <a:rPr lang="en-GB" sz="4000" b="1" dirty="0" smtClean="0">
                <a:effectLst>
                  <a:glow>
                    <a:srgbClr val="000000"/>
                  </a:glow>
                  <a:outerShdw sx="0" sy="0">
                    <a:srgbClr val="000000"/>
                  </a:outerShdw>
                  <a:reflection stA="0" endPos="0" fadeDir="0" sx="0" sy="0"/>
                </a:effectLst>
                <a:latin typeface="Times New Roman" pitchFamily="18" charset="0"/>
                <a:cs typeface="Times New Roman" pitchFamily="18" charset="0"/>
              </a:rPr>
            </a:br>
            <a:endParaRPr lang="en-GB" sz="4000" dirty="0">
              <a:latin typeface="Times New Roman" pitchFamily="18" charset="0"/>
              <a:cs typeface="Times New Roman" pitchFamily="18" charset="0"/>
            </a:endParaRPr>
          </a:p>
        </p:txBody>
      </p:sp>
      <p:sp>
        <p:nvSpPr>
          <p:cNvPr id="3" name="Content Placeholder 2"/>
          <p:cNvSpPr>
            <a:spLocks noGrp="1"/>
          </p:cNvSpPr>
          <p:nvPr>
            <p:ph idx="1"/>
          </p:nvPr>
        </p:nvSpPr>
        <p:spPr>
          <a:xfrm>
            <a:off x="178955" y="476672"/>
            <a:ext cx="8610600" cy="5364163"/>
          </a:xfrm>
        </p:spPr>
        <p:txBody>
          <a:bodyPr>
            <a:noAutofit/>
          </a:bodyPr>
          <a:lstStyle/>
          <a:p>
            <a:pPr>
              <a:buFont typeface="Wingdings" pitchFamily="2" charset="2"/>
              <a:buChar char="q"/>
            </a:pPr>
            <a:r>
              <a:rPr lang="en-US" b="1" dirty="0" smtClean="0">
                <a:latin typeface="Times New Roman" pitchFamily="18" charset="0"/>
                <a:cs typeface="Times New Roman" pitchFamily="18" charset="0"/>
              </a:rPr>
              <a:t>Flowering</a:t>
            </a:r>
            <a:r>
              <a:rPr lang="en-US" dirty="0" smtClean="0">
                <a:latin typeface="Times New Roman" pitchFamily="18" charset="0"/>
                <a:cs typeface="Times New Roman" pitchFamily="18" charset="0"/>
              </a:rPr>
              <a:t>,</a:t>
            </a:r>
          </a:p>
          <a:p>
            <a:pPr>
              <a:buFont typeface="Wingdings" pitchFamily="2" charset="2"/>
              <a:buChar char="q"/>
            </a:pPr>
            <a:r>
              <a:rPr lang="en-US" b="1" dirty="0" smtClean="0">
                <a:latin typeface="Times New Roman" pitchFamily="18" charset="0"/>
                <a:cs typeface="Times New Roman" pitchFamily="18" charset="0"/>
              </a:rPr>
              <a:t>Dormancy</a:t>
            </a:r>
            <a:r>
              <a:rPr lang="en-US" dirty="0" smtClean="0">
                <a:latin typeface="Times New Roman" pitchFamily="18" charset="0"/>
                <a:cs typeface="Times New Roman" pitchFamily="18" charset="0"/>
              </a:rPr>
              <a:t>,</a:t>
            </a:r>
          </a:p>
          <a:p>
            <a:pPr>
              <a:buFont typeface="Wingdings" pitchFamily="2" charset="2"/>
              <a:buChar char="q"/>
            </a:pPr>
            <a:r>
              <a:rPr lang="en-US" b="1" dirty="0" smtClean="0">
                <a:latin typeface="Times New Roman" pitchFamily="18" charset="0"/>
                <a:cs typeface="Times New Roman" pitchFamily="18" charset="0"/>
              </a:rPr>
              <a:t>Germination</a:t>
            </a:r>
            <a:r>
              <a:rPr lang="en-US" dirty="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pPr>
              <a:buFont typeface="Wingdings" pitchFamily="2" charset="2"/>
              <a:buChar char="q"/>
            </a:pPr>
            <a:r>
              <a:rPr lang="en-US" b="1" dirty="0" smtClean="0">
                <a:latin typeface="Times New Roman" pitchFamily="18" charset="0"/>
                <a:cs typeface="Times New Roman" pitchFamily="18" charset="0"/>
              </a:rPr>
              <a:t>Aging</a:t>
            </a:r>
            <a:r>
              <a:rPr lang="en-US" dirty="0" smtClean="0">
                <a:latin typeface="Times New Roman" pitchFamily="18" charset="0"/>
                <a:cs typeface="Times New Roman" pitchFamily="18" charset="0"/>
              </a:rPr>
              <a:t> ,</a:t>
            </a:r>
          </a:p>
          <a:p>
            <a:pPr>
              <a:buFont typeface="Wingdings" pitchFamily="2" charset="2"/>
              <a:buChar char="q"/>
            </a:pPr>
            <a:r>
              <a:rPr lang="en-US" b="1" dirty="0" smtClean="0">
                <a:latin typeface="Times New Roman" pitchFamily="18" charset="0"/>
                <a:cs typeface="Times New Roman" pitchFamily="18" charset="0"/>
              </a:rPr>
              <a:t>Reinvigoration</a:t>
            </a:r>
            <a:r>
              <a:rPr lang="en-US" dirty="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pPr>
              <a:buFont typeface="Wingdings" pitchFamily="2" charset="2"/>
              <a:buChar char="q"/>
            </a:pPr>
            <a:r>
              <a:rPr lang="en-US" b="1" dirty="0" smtClean="0">
                <a:latin typeface="Times New Roman" pitchFamily="18" charset="0"/>
                <a:cs typeface="Times New Roman" pitchFamily="18" charset="0"/>
              </a:rPr>
              <a:t>Stress </a:t>
            </a:r>
            <a:r>
              <a:rPr lang="en-US" b="1" dirty="0">
                <a:latin typeface="Times New Roman" pitchFamily="18" charset="0"/>
                <a:cs typeface="Times New Roman" pitchFamily="18" charset="0"/>
              </a:rPr>
              <a:t>response</a:t>
            </a:r>
            <a:r>
              <a:rPr lang="en-US" b="1" dirty="0" smtClean="0">
                <a:latin typeface="Times New Roman" pitchFamily="18" charset="0"/>
                <a:cs typeface="Times New Roman" pitchFamily="18" charset="0"/>
              </a:rPr>
              <a:t>,</a:t>
            </a:r>
          </a:p>
          <a:p>
            <a:pPr>
              <a:buFont typeface="Wingdings" pitchFamily="2" charset="2"/>
              <a:buChar char="q"/>
            </a:pPr>
            <a:r>
              <a:rPr lang="en-US" b="1" dirty="0" smtClean="0">
                <a:latin typeface="Times New Roman" pitchFamily="18" charset="0"/>
                <a:cs typeface="Times New Roman" pitchFamily="18" charset="0"/>
              </a:rPr>
              <a:t>Genetic </a:t>
            </a:r>
            <a:r>
              <a:rPr lang="en-US" b="1" dirty="0">
                <a:latin typeface="Times New Roman" pitchFamily="18" charset="0"/>
                <a:cs typeface="Times New Roman" pitchFamily="18" charset="0"/>
              </a:rPr>
              <a:t>stability,</a:t>
            </a:r>
            <a:r>
              <a:rPr lang="en-US" dirty="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Cellular </a:t>
            </a:r>
            <a:r>
              <a:rPr lang="en-US" b="1" dirty="0" smtClean="0">
                <a:latin typeface="Times New Roman" pitchFamily="18" charset="0"/>
                <a:cs typeface="Times New Roman" pitchFamily="18" charset="0"/>
              </a:rPr>
              <a:t>differentiation,</a:t>
            </a:r>
          </a:p>
          <a:p>
            <a:pPr>
              <a:buFont typeface="Wingdings" pitchFamily="2" charset="2"/>
              <a:buChar char="q"/>
            </a:pPr>
            <a:r>
              <a:rPr lang="en-US" b="1" dirty="0" smtClean="0">
                <a:latin typeface="Times New Roman" pitchFamily="18" charset="0"/>
                <a:cs typeface="Times New Roman" pitchFamily="18" charset="0"/>
              </a:rPr>
              <a:t>Cellular </a:t>
            </a:r>
            <a:r>
              <a:rPr lang="en-US" b="1" dirty="0">
                <a:latin typeface="Times New Roman" pitchFamily="18" charset="0"/>
                <a:cs typeface="Times New Roman" pitchFamily="18" charset="0"/>
              </a:rPr>
              <a:t>reprogramming </a:t>
            </a:r>
            <a:r>
              <a:rPr lang="en-US" dirty="0">
                <a:latin typeface="Times New Roman" pitchFamily="18" charset="0"/>
                <a:cs typeface="Times New Roman" pitchFamily="18" charset="0"/>
              </a:rPr>
              <a:t>processes. </a:t>
            </a:r>
            <a:endParaRPr lang="en-US" dirty="0" smtClean="0">
              <a:latin typeface="Times New Roman" pitchFamily="18" charset="0"/>
              <a:cs typeface="Times New Roman" pitchFamily="18" charset="0"/>
            </a:endParaRPr>
          </a:p>
          <a:p>
            <a:pPr>
              <a:buFont typeface="Wingdings" pitchFamily="2" charset="2"/>
              <a:buChar char="q"/>
            </a:pPr>
            <a:r>
              <a:rPr lang="en-GB" b="1" u="sng" dirty="0" smtClean="0">
                <a:latin typeface="Times New Roman" pitchFamily="18" charset="0"/>
                <a:cs typeface="Times New Roman" pitchFamily="18" charset="0"/>
              </a:rPr>
              <a:t>Altering </a:t>
            </a:r>
            <a:r>
              <a:rPr lang="en-GB" b="1" u="sng" dirty="0">
                <a:latin typeface="Times New Roman" pitchFamily="18" charset="0"/>
                <a:cs typeface="Times New Roman" pitchFamily="18" charset="0"/>
              </a:rPr>
              <a:t>plant </a:t>
            </a:r>
            <a:r>
              <a:rPr lang="en-GB" b="1" u="sng" dirty="0" smtClean="0">
                <a:latin typeface="Times New Roman" pitchFamily="18" charset="0"/>
                <a:cs typeface="Times New Roman" pitchFamily="18" charset="0"/>
              </a:rPr>
              <a:t>phenotypes</a:t>
            </a:r>
          </a:p>
          <a:p>
            <a:pPr>
              <a:buFont typeface="Wingdings" pitchFamily="2" charset="2"/>
              <a:buChar char="q"/>
            </a:pPr>
            <a:r>
              <a:rPr lang="en-GB" b="1" dirty="0" smtClean="0">
                <a:solidFill>
                  <a:srgbClr val="212121"/>
                </a:solidFill>
                <a:latin typeface="Cambria"/>
              </a:rPr>
              <a:t>Drive </a:t>
            </a:r>
            <a:r>
              <a:rPr lang="en-GB" b="1" dirty="0">
                <a:solidFill>
                  <a:srgbClr val="212121"/>
                </a:solidFill>
                <a:latin typeface="Cambria"/>
              </a:rPr>
              <a:t>natural </a:t>
            </a:r>
            <a:r>
              <a:rPr lang="en-GB" b="1" dirty="0" smtClean="0">
                <a:solidFill>
                  <a:srgbClr val="212121"/>
                </a:solidFill>
                <a:latin typeface="Cambria"/>
              </a:rPr>
              <a:t>variations</a:t>
            </a:r>
            <a:endParaRPr lang="en-GB" sz="2800" b="1" dirty="0">
              <a:latin typeface="Times New Roman" pitchFamily="18" charset="0"/>
              <a:cs typeface="Times New Roman" pitchFamily="18" charset="0"/>
            </a:endParaRPr>
          </a:p>
        </p:txBody>
      </p:sp>
      <p:pic>
        <p:nvPicPr>
          <p:cNvPr id="1026" name="Picture 2" descr="C:\Users\Public\Pictures\Sample Pictures\Hydrange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614743"/>
            <a:ext cx="5377943" cy="403345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7002079" y="6309320"/>
            <a:ext cx="2133600" cy="365125"/>
          </a:xfrm>
        </p:spPr>
        <p:txBody>
          <a:bodyPr/>
          <a:lstStyle/>
          <a:p>
            <a:fld id="{69FF8E7B-4E61-4B5B-B41A-EC19908B4B33}" type="slidenum">
              <a:rPr lang="en-GB" smtClean="0"/>
              <a:pPr/>
              <a:t>26</a:t>
            </a:fld>
            <a:endParaRPr lang="en-GB" dirty="0"/>
          </a:p>
        </p:txBody>
      </p:sp>
    </p:spTree>
    <p:extLst>
      <p:ext uri="{BB962C8B-B14F-4D97-AF65-F5344CB8AC3E}">
        <p14:creationId xmlns:p14="http://schemas.microsoft.com/office/powerpoint/2010/main" val="12851713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FF8E7B-4E61-4B5B-B41A-EC19908B4B33}" type="slidenum">
              <a:rPr lang="en-GB" smtClean="0"/>
              <a:pPr/>
              <a:t>27</a:t>
            </a:fld>
            <a:endParaRPr lang="en-GB"/>
          </a:p>
        </p:txBody>
      </p:sp>
      <p:sp>
        <p:nvSpPr>
          <p:cNvPr id="5" name="Rectangle 4"/>
          <p:cNvSpPr/>
          <p:nvPr/>
        </p:nvSpPr>
        <p:spPr>
          <a:xfrm>
            <a:off x="28237" y="-61832"/>
            <a:ext cx="6296917" cy="769441"/>
          </a:xfrm>
          <a:prstGeom prst="rect">
            <a:avLst/>
          </a:prstGeom>
        </p:spPr>
        <p:txBody>
          <a:bodyPr wrap="none">
            <a:spAutoFit/>
          </a:bodyPr>
          <a:lstStyle/>
          <a:p>
            <a:r>
              <a:rPr lang="en-US" sz="4400" b="1" dirty="0" smtClean="0">
                <a:solidFill>
                  <a:srgbClr val="FF0000"/>
                </a:solidFill>
                <a:latin typeface="Times New Roman" pitchFamily="18" charset="0"/>
                <a:cs typeface="Times New Roman" pitchFamily="18" charset="0"/>
              </a:rPr>
              <a:t>The Bacterial </a:t>
            </a:r>
            <a:r>
              <a:rPr lang="en-US" sz="4400" b="1" dirty="0" err="1" smtClean="0">
                <a:solidFill>
                  <a:srgbClr val="FF0000"/>
                </a:solidFill>
                <a:latin typeface="Times New Roman" pitchFamily="18" charset="0"/>
                <a:cs typeface="Times New Roman" pitchFamily="18" charset="0"/>
              </a:rPr>
              <a:t>Epigenome</a:t>
            </a:r>
            <a:endParaRPr lang="en-US" sz="4400" b="1" dirty="0">
              <a:solidFill>
                <a:srgbClr val="FF0000"/>
              </a:solidFill>
              <a:latin typeface="Times New Roman" pitchFamily="18" charset="0"/>
              <a:cs typeface="Times New Roman" pitchFamily="18" charset="0"/>
            </a:endParaRPr>
          </a:p>
        </p:txBody>
      </p:sp>
      <p:sp>
        <p:nvSpPr>
          <p:cNvPr id="6" name="Rectangle 5"/>
          <p:cNvSpPr/>
          <p:nvPr/>
        </p:nvSpPr>
        <p:spPr>
          <a:xfrm>
            <a:off x="0" y="707609"/>
            <a:ext cx="9684568" cy="3785652"/>
          </a:xfrm>
          <a:prstGeom prst="rect">
            <a:avLst/>
          </a:prstGeom>
        </p:spPr>
        <p:txBody>
          <a:bodyPr wrap="square">
            <a:spAutoFit/>
          </a:bodyPr>
          <a:lstStyle/>
          <a:p>
            <a:r>
              <a:rPr lang="en-US" sz="2800" dirty="0" smtClean="0">
                <a:latin typeface="Times New Roman" pitchFamily="18" charset="0"/>
                <a:cs typeface="Times New Roman" pitchFamily="18" charset="0"/>
              </a:rPr>
              <a:t>In </a:t>
            </a:r>
            <a:r>
              <a:rPr lang="en-US" sz="2800" dirty="0">
                <a:latin typeface="Times New Roman" pitchFamily="18" charset="0"/>
                <a:cs typeface="Times New Roman" pitchFamily="18" charset="0"/>
              </a:rPr>
              <a:t>bacteria, DNA methylation has roles </a:t>
            </a:r>
            <a:r>
              <a:rPr lang="en-US" sz="2800" dirty="0" smtClean="0">
                <a:latin typeface="Times New Roman" pitchFamily="18" charset="0"/>
                <a:cs typeface="Times New Roman" pitchFamily="18" charset="0"/>
              </a:rPr>
              <a:t>in:</a:t>
            </a:r>
          </a:p>
          <a:p>
            <a:pPr marL="457200" indent="-457200">
              <a:buFont typeface="+mj-lt"/>
              <a:buAutoNum type="arabicPeriod"/>
            </a:pPr>
            <a:r>
              <a:rPr lang="en-US" sz="2800" b="1" dirty="0" smtClean="0">
                <a:latin typeface="Times New Roman" pitchFamily="18" charset="0"/>
                <a:cs typeface="Times New Roman" pitchFamily="18" charset="0"/>
              </a:rPr>
              <a:t>Genome defense,</a:t>
            </a:r>
          </a:p>
          <a:p>
            <a:pPr marL="457200" indent="-457200">
              <a:buFont typeface="+mj-lt"/>
              <a:buAutoNum type="arabicPeriod"/>
            </a:pPr>
            <a:r>
              <a:rPr lang="en-US" sz="2800" b="1" dirty="0" smtClean="0">
                <a:latin typeface="Times New Roman" pitchFamily="18" charset="0"/>
                <a:cs typeface="Times New Roman" pitchFamily="18" charset="0"/>
              </a:rPr>
              <a:t>Chromosome </a:t>
            </a:r>
            <a:r>
              <a:rPr lang="en-US" sz="2800" b="1" dirty="0">
                <a:latin typeface="Times New Roman" pitchFamily="18" charset="0"/>
                <a:cs typeface="Times New Roman" pitchFamily="18" charset="0"/>
              </a:rPr>
              <a:t>replication </a:t>
            </a:r>
            <a:r>
              <a:rPr lang="en-US" sz="2800" b="1" dirty="0" smtClean="0">
                <a:latin typeface="Times New Roman" pitchFamily="18" charset="0"/>
                <a:cs typeface="Times New Roman" pitchFamily="18" charset="0"/>
              </a:rPr>
              <a:t>&amp; </a:t>
            </a:r>
            <a:r>
              <a:rPr lang="en-US" sz="2800" b="1" dirty="0">
                <a:latin typeface="Times New Roman" pitchFamily="18" charset="0"/>
                <a:cs typeface="Times New Roman" pitchFamily="18" charset="0"/>
              </a:rPr>
              <a:t>segregation, </a:t>
            </a:r>
            <a:endParaRPr lang="en-US" sz="2800" b="1" dirty="0" smtClean="0">
              <a:latin typeface="Times New Roman" pitchFamily="18" charset="0"/>
              <a:cs typeface="Times New Roman" pitchFamily="18" charset="0"/>
            </a:endParaRPr>
          </a:p>
          <a:p>
            <a:pPr marL="457200" indent="-457200">
              <a:buFont typeface="+mj-lt"/>
              <a:buAutoNum type="arabicPeriod"/>
            </a:pPr>
            <a:r>
              <a:rPr lang="en-US" sz="2800" b="1" dirty="0" smtClean="0">
                <a:latin typeface="Times New Roman" pitchFamily="18" charset="0"/>
                <a:cs typeface="Times New Roman" pitchFamily="18" charset="0"/>
              </a:rPr>
              <a:t>Nucleoid </a:t>
            </a:r>
            <a:r>
              <a:rPr lang="en-US" sz="2800" b="1" dirty="0">
                <a:latin typeface="Times New Roman" pitchFamily="18" charset="0"/>
                <a:cs typeface="Times New Roman" pitchFamily="18" charset="0"/>
              </a:rPr>
              <a:t>organization</a:t>
            </a:r>
            <a:r>
              <a:rPr lang="en-US" sz="2800" b="1" dirty="0" smtClean="0">
                <a:latin typeface="Times New Roman" pitchFamily="18" charset="0"/>
                <a:cs typeface="Times New Roman" pitchFamily="18" charset="0"/>
              </a:rPr>
              <a:t>,</a:t>
            </a:r>
          </a:p>
          <a:p>
            <a:pPr marL="457200" indent="-457200">
              <a:buFont typeface="+mj-lt"/>
              <a:buAutoNum type="arabicPeriod"/>
            </a:pPr>
            <a:r>
              <a:rPr lang="en-US" sz="2800" b="1" dirty="0" smtClean="0">
                <a:latin typeface="Times New Roman" pitchFamily="18" charset="0"/>
                <a:cs typeface="Times New Roman" pitchFamily="18" charset="0"/>
              </a:rPr>
              <a:t>Cell </a:t>
            </a:r>
            <a:r>
              <a:rPr lang="en-US" sz="2800" b="1" dirty="0">
                <a:latin typeface="Times New Roman" pitchFamily="18" charset="0"/>
                <a:cs typeface="Times New Roman" pitchFamily="18" charset="0"/>
              </a:rPr>
              <a:t>cycle control</a:t>
            </a:r>
            <a:r>
              <a:rPr lang="en-US" sz="2800" b="1" dirty="0" smtClean="0">
                <a:latin typeface="Times New Roman" pitchFamily="18" charset="0"/>
                <a:cs typeface="Times New Roman" pitchFamily="18" charset="0"/>
              </a:rPr>
              <a:t>,</a:t>
            </a:r>
          </a:p>
          <a:p>
            <a:pPr marL="457200" indent="-457200">
              <a:buFont typeface="+mj-lt"/>
              <a:buAutoNum type="arabicPeriod"/>
            </a:pPr>
            <a:r>
              <a:rPr lang="en-US" sz="2800" b="1" dirty="0" smtClean="0">
                <a:latin typeface="Times New Roman" pitchFamily="18" charset="0"/>
                <a:cs typeface="Times New Roman" pitchFamily="18" charset="0"/>
              </a:rPr>
              <a:t>DNA </a:t>
            </a:r>
            <a:r>
              <a:rPr lang="en-US" sz="2800" b="1" dirty="0">
                <a:latin typeface="Times New Roman" pitchFamily="18" charset="0"/>
                <a:cs typeface="Times New Roman" pitchFamily="18" charset="0"/>
              </a:rPr>
              <a:t>repair </a:t>
            </a:r>
            <a:r>
              <a:rPr lang="en-US" sz="2800" b="1" dirty="0" smtClean="0">
                <a:latin typeface="Times New Roman" pitchFamily="18" charset="0"/>
                <a:cs typeface="Times New Roman" pitchFamily="18" charset="0"/>
              </a:rPr>
              <a:t>-Regulation </a:t>
            </a:r>
            <a:r>
              <a:rPr lang="en-US" sz="2800" b="1" dirty="0">
                <a:latin typeface="Times New Roman" pitchFamily="18" charset="0"/>
                <a:cs typeface="Times New Roman" pitchFamily="18" charset="0"/>
              </a:rPr>
              <a:t>of </a:t>
            </a:r>
            <a:r>
              <a:rPr lang="en-US" sz="2800" b="1" dirty="0" smtClean="0">
                <a:latin typeface="Times New Roman" pitchFamily="18" charset="0"/>
                <a:cs typeface="Times New Roman" pitchFamily="18" charset="0"/>
              </a:rPr>
              <a:t>transcription (gene expression) </a:t>
            </a:r>
            <a:r>
              <a:rPr lang="en-US" sz="2400" b="1" dirty="0" smtClean="0">
                <a:latin typeface="Times New Roman" pitchFamily="18" charset="0"/>
                <a:cs typeface="Times New Roman" pitchFamily="18" charset="0"/>
              </a:rPr>
              <a:t>.</a:t>
            </a:r>
          </a:p>
          <a:p>
            <a:pPr marL="457200" indent="-457200">
              <a:buFont typeface="+mj-lt"/>
              <a:buAutoNum type="arabicPeriod"/>
            </a:pPr>
            <a:r>
              <a:rPr lang="en-US" sz="2800" b="1" dirty="0" smtClean="0">
                <a:latin typeface="Times New Roman" pitchFamily="18" charset="0"/>
                <a:cs typeface="Times New Roman" pitchFamily="18" charset="0"/>
              </a:rPr>
              <a:t>Sporulation in any bacteria driven by epigenetics</a:t>
            </a:r>
            <a:endParaRPr lang="en-US" sz="2800" b="1" cap="all" dirty="0">
              <a:latin typeface="Times New Roman" pitchFamily="18" charset="0"/>
              <a:cs typeface="Times New Roman" pitchFamily="18" charset="0"/>
            </a:endParaRPr>
          </a:p>
          <a:p>
            <a:pPr marL="457200" indent="-457200">
              <a:buFont typeface="+mj-lt"/>
              <a:buAutoNum type="arabicPeriod"/>
            </a:pPr>
            <a:endParaRPr lang="en-US" sz="2400" b="1" dirty="0" smtClean="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p:txBody>
      </p:sp>
      <p:sp>
        <p:nvSpPr>
          <p:cNvPr id="3" name="Rectangle 2"/>
          <p:cNvSpPr/>
          <p:nvPr/>
        </p:nvSpPr>
        <p:spPr>
          <a:xfrm>
            <a:off x="43580" y="3789040"/>
            <a:ext cx="9137249"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dirty="0">
                <a:latin typeface="Times New Roman" pitchFamily="18" charset="0"/>
                <a:cs typeface="Times New Roman" pitchFamily="18" charset="0"/>
              </a:rPr>
              <a:t>In many bacterial species, DNA methylation controls reversible switching (</a:t>
            </a:r>
            <a:r>
              <a:rPr lang="en-US" sz="2800" b="1" dirty="0">
                <a:solidFill>
                  <a:srgbClr val="FF0000"/>
                </a:solidFill>
                <a:latin typeface="Times New Roman" pitchFamily="18" charset="0"/>
                <a:cs typeface="Times New Roman" pitchFamily="18" charset="0"/>
              </a:rPr>
              <a:t>phase variation</a:t>
            </a:r>
            <a:r>
              <a:rPr lang="en-US" sz="2400" dirty="0">
                <a:latin typeface="Times New Roman" pitchFamily="18" charset="0"/>
                <a:cs typeface="Times New Roman" pitchFamily="18" charset="0"/>
              </a:rPr>
              <a:t>) of gene expression, a phenomenon that </a:t>
            </a:r>
            <a:r>
              <a:rPr lang="en-US" sz="2400" b="1" dirty="0">
                <a:solidFill>
                  <a:srgbClr val="FF0000"/>
                </a:solidFill>
                <a:latin typeface="Times New Roman" pitchFamily="18" charset="0"/>
                <a:cs typeface="Times New Roman" pitchFamily="18" charset="0"/>
              </a:rPr>
              <a:t>generates </a:t>
            </a:r>
            <a:r>
              <a:rPr lang="en-US" sz="3200" b="1" dirty="0">
                <a:solidFill>
                  <a:srgbClr val="FF0000"/>
                </a:solidFill>
                <a:latin typeface="Times New Roman" pitchFamily="18" charset="0"/>
                <a:cs typeface="Times New Roman" pitchFamily="18" charset="0"/>
              </a:rPr>
              <a:t>phenotypic cell variants</a:t>
            </a:r>
            <a:r>
              <a:rPr lang="en-US" sz="2400" dirty="0" smtClean="0">
                <a:latin typeface="Times New Roman" pitchFamily="18" charset="0"/>
                <a:cs typeface="Times New Roman" pitchFamily="18" charset="0"/>
              </a:rPr>
              <a:t>.</a:t>
            </a:r>
            <a:endParaRPr lang="ar-IQ" sz="2400" dirty="0" smtClean="0">
              <a:latin typeface="Times New Roman" pitchFamily="18" charset="0"/>
              <a:cs typeface="Times New Roman" pitchFamily="18" charset="0"/>
            </a:endParaRPr>
          </a:p>
        </p:txBody>
      </p:sp>
      <p:sp>
        <p:nvSpPr>
          <p:cNvPr id="8" name="Rectangle 7"/>
          <p:cNvSpPr/>
          <p:nvPr/>
        </p:nvSpPr>
        <p:spPr>
          <a:xfrm>
            <a:off x="0" y="5301208"/>
            <a:ext cx="9144000" cy="1384995"/>
          </a:xfrm>
          <a:prstGeom prst="rect">
            <a:avLst/>
          </a:prstGeom>
        </p:spPr>
        <p:txBody>
          <a:bodyPr wrap="square">
            <a:spAutoFit/>
          </a:bodyPr>
          <a:lstStyle/>
          <a:p>
            <a:pPr lvl="0" algn="just"/>
            <a:r>
              <a:rPr lang="en-US" sz="2800" b="1" dirty="0" smtClean="0">
                <a:solidFill>
                  <a:prstClr val="black"/>
                </a:solidFill>
                <a:latin typeface="Times New Roman" pitchFamily="18" charset="0"/>
                <a:cs typeface="Times New Roman" pitchFamily="18" charset="0"/>
              </a:rPr>
              <a:t>Epigenetic </a:t>
            </a:r>
            <a:r>
              <a:rPr lang="en-US" sz="2800" b="1" dirty="0">
                <a:solidFill>
                  <a:prstClr val="black"/>
                </a:solidFill>
                <a:latin typeface="Times New Roman" pitchFamily="18" charset="0"/>
                <a:cs typeface="Times New Roman" pitchFamily="18" charset="0"/>
              </a:rPr>
              <a:t>lineages</a:t>
            </a:r>
            <a:r>
              <a:rPr lang="en-US" sz="2800" dirty="0">
                <a:solidFill>
                  <a:prstClr val="black"/>
                </a:solidFill>
                <a:latin typeface="Times New Roman" pitchFamily="18" charset="0"/>
                <a:cs typeface="Times New Roman" pitchFamily="18" charset="0"/>
              </a:rPr>
              <a:t> </a:t>
            </a:r>
            <a:r>
              <a:rPr lang="en-US" sz="2800" b="1" u="sng" dirty="0">
                <a:solidFill>
                  <a:srgbClr val="FF0000"/>
                </a:solidFill>
                <a:latin typeface="Times New Roman" pitchFamily="18" charset="0"/>
                <a:cs typeface="Times New Roman" pitchFamily="18" charset="0"/>
              </a:rPr>
              <a:t>enables</a:t>
            </a:r>
            <a:r>
              <a:rPr lang="en-US" sz="2800" dirty="0">
                <a:solidFill>
                  <a:prstClr val="black"/>
                </a:solidFill>
                <a:latin typeface="Times New Roman" pitchFamily="18" charset="0"/>
                <a:cs typeface="Times New Roman" pitchFamily="18" charset="0"/>
              </a:rPr>
              <a:t> the </a:t>
            </a:r>
            <a:r>
              <a:rPr lang="en-US" sz="2800" b="1" u="sng" dirty="0">
                <a:solidFill>
                  <a:prstClr val="black"/>
                </a:solidFill>
                <a:latin typeface="Times New Roman" pitchFamily="18" charset="0"/>
                <a:cs typeface="Times New Roman" pitchFamily="18" charset="0"/>
              </a:rPr>
              <a:t>adaptation</a:t>
            </a:r>
            <a:r>
              <a:rPr lang="en-US" sz="2800" dirty="0">
                <a:solidFill>
                  <a:prstClr val="black"/>
                </a:solidFill>
                <a:latin typeface="Times New Roman" pitchFamily="18" charset="0"/>
                <a:cs typeface="Times New Roman" pitchFamily="18" charset="0"/>
              </a:rPr>
              <a:t> of bacterial populations to </a:t>
            </a:r>
            <a:r>
              <a:rPr lang="en-US" sz="2800" b="1" u="sng" dirty="0">
                <a:solidFill>
                  <a:srgbClr val="FF0000"/>
                </a:solidFill>
                <a:latin typeface="Times New Roman" pitchFamily="18" charset="0"/>
                <a:cs typeface="Times New Roman" pitchFamily="18" charset="0"/>
              </a:rPr>
              <a:t>harsh </a:t>
            </a:r>
            <a:r>
              <a:rPr lang="en-US" sz="2800" b="1" u="sng" dirty="0" smtClean="0">
                <a:solidFill>
                  <a:srgbClr val="FF0000"/>
                </a:solidFill>
                <a:latin typeface="Times New Roman" pitchFamily="18" charset="0"/>
                <a:cs typeface="Times New Roman" pitchFamily="18" charset="0"/>
              </a:rPr>
              <a:t>/changing </a:t>
            </a:r>
            <a:r>
              <a:rPr lang="en-US" sz="2800" u="sng" dirty="0">
                <a:solidFill>
                  <a:prstClr val="black"/>
                </a:solidFill>
                <a:latin typeface="Times New Roman" pitchFamily="18" charset="0"/>
                <a:cs typeface="Times New Roman" pitchFamily="18" charset="0"/>
              </a:rPr>
              <a:t>environments </a:t>
            </a:r>
            <a:r>
              <a:rPr lang="en-US" sz="2800" dirty="0">
                <a:solidFill>
                  <a:prstClr val="black"/>
                </a:solidFill>
                <a:latin typeface="Times New Roman" pitchFamily="18" charset="0"/>
                <a:cs typeface="Times New Roman" pitchFamily="18" charset="0"/>
              </a:rPr>
              <a:t>and </a:t>
            </a:r>
            <a:r>
              <a:rPr lang="en-US" sz="2800" b="1" u="sng" dirty="0">
                <a:solidFill>
                  <a:prstClr val="black"/>
                </a:solidFill>
                <a:latin typeface="Times New Roman" pitchFamily="18" charset="0"/>
                <a:cs typeface="Times New Roman" pitchFamily="18" charset="0"/>
              </a:rPr>
              <a:t>modulates the interaction of pathogens with their eukaryotic hosts.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26373"/>
            <a:ext cx="3908609" cy="2886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085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b="1" dirty="0">
                <a:solidFill>
                  <a:srgbClr val="FF0000"/>
                </a:solidFill>
                <a:latin typeface="Times New Roman" pitchFamily="18" charset="0"/>
                <a:cs typeface="Times New Roman" pitchFamily="18" charset="0"/>
              </a:rPr>
              <a:t>Epigenetics alternations is an </a:t>
            </a:r>
            <a:r>
              <a:rPr lang="en-GB" b="1" u="sng" dirty="0">
                <a:latin typeface="Times New Roman" pitchFamily="18" charset="0"/>
                <a:cs typeface="Times New Roman" pitchFamily="18" charset="0"/>
              </a:rPr>
              <a:t>alternative pathway </a:t>
            </a:r>
            <a:r>
              <a:rPr lang="en-GB" b="1" dirty="0">
                <a:solidFill>
                  <a:srgbClr val="FF0000"/>
                </a:solidFill>
                <a:latin typeface="Times New Roman" pitchFamily="18" charset="0"/>
                <a:cs typeface="Times New Roman" pitchFamily="18" charset="0"/>
              </a:rPr>
              <a:t>to the mutations</a:t>
            </a:r>
            <a:endParaRPr lang="en-GB" dirty="0"/>
          </a:p>
        </p:txBody>
      </p:sp>
      <p:pic>
        <p:nvPicPr>
          <p:cNvPr id="1026" name="Picture 2"/>
          <p:cNvPicPr>
            <a:picLocks noChangeAspect="1" noChangeArrowheads="1"/>
          </p:cNvPicPr>
          <p:nvPr/>
        </p:nvPicPr>
        <p:blipFill rotWithShape="1">
          <a:blip r:embed="rId2">
            <a:lum bright="-40000" contrast="40000"/>
            <a:extLst>
              <a:ext uri="{28A0092B-C50C-407E-A947-70E740481C1C}">
                <a14:useLocalDpi xmlns:a14="http://schemas.microsoft.com/office/drawing/2010/main" val="0"/>
              </a:ext>
            </a:extLst>
          </a:blip>
          <a:srcRect b="29343"/>
          <a:stretch/>
        </p:blipFill>
        <p:spPr bwMode="auto">
          <a:xfrm>
            <a:off x="605566" y="1700808"/>
            <a:ext cx="8026541"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69FF8E7B-4E61-4B5B-B41A-EC19908B4B33}" type="slidenum">
              <a:rPr lang="en-GB" smtClean="0"/>
              <a:pPr/>
              <a:t>28</a:t>
            </a:fld>
            <a:endParaRPr lang="en-GB"/>
          </a:p>
        </p:txBody>
      </p:sp>
    </p:spTree>
    <p:extLst>
      <p:ext uri="{BB962C8B-B14F-4D97-AF65-F5344CB8AC3E}">
        <p14:creationId xmlns:p14="http://schemas.microsoft.com/office/powerpoint/2010/main" val="10283638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58" y="707886"/>
            <a:ext cx="9282733" cy="1077218"/>
          </a:xfrm>
          <a:prstGeom prst="rect">
            <a:avLst/>
          </a:prstGeom>
        </p:spPr>
        <p:txBody>
          <a:bodyPr wrap="square">
            <a:spAutoFit/>
          </a:bodyPr>
          <a:lstStyle/>
          <a:p>
            <a:r>
              <a:rPr lang="en-GB" sz="3200" b="1" dirty="0">
                <a:solidFill>
                  <a:prstClr val="black"/>
                </a:solidFill>
                <a:latin typeface="Times New Roman" pitchFamily="18" charset="0"/>
                <a:cs typeface="Times New Roman" pitchFamily="18" charset="0"/>
              </a:rPr>
              <a:t>Epigenetic changes </a:t>
            </a:r>
            <a:r>
              <a:rPr lang="en-GB" sz="3200" dirty="0">
                <a:solidFill>
                  <a:prstClr val="black"/>
                </a:solidFill>
                <a:latin typeface="Times New Roman" pitchFamily="18" charset="0"/>
                <a:cs typeface="Times New Roman" pitchFamily="18" charset="0"/>
              </a:rPr>
              <a:t>are of </a:t>
            </a:r>
            <a:r>
              <a:rPr lang="en-GB" sz="3200" b="1" u="sng" dirty="0">
                <a:solidFill>
                  <a:srgbClr val="FF0000"/>
                </a:solidFill>
                <a:latin typeface="Times New Roman" pitchFamily="18" charset="0"/>
                <a:cs typeface="Times New Roman" pitchFamily="18" charset="0"/>
              </a:rPr>
              <a:t>equal </a:t>
            </a:r>
            <a:r>
              <a:rPr lang="en-GB" sz="3200" b="1" u="sng" dirty="0" smtClean="0">
                <a:solidFill>
                  <a:srgbClr val="FF0000"/>
                </a:solidFill>
                <a:latin typeface="Times New Roman" pitchFamily="18" charset="0"/>
                <a:cs typeface="Times New Roman" pitchFamily="18" charset="0"/>
              </a:rPr>
              <a:t>/ </a:t>
            </a:r>
            <a:r>
              <a:rPr lang="en-GB" sz="3200" b="1" u="sng" dirty="0">
                <a:solidFill>
                  <a:srgbClr val="FF0000"/>
                </a:solidFill>
                <a:latin typeface="Times New Roman" pitchFamily="18" charset="0"/>
                <a:cs typeface="Times New Roman" pitchFamily="18" charset="0"/>
              </a:rPr>
              <a:t>greater importance </a:t>
            </a:r>
            <a:r>
              <a:rPr lang="en-GB" sz="3200" dirty="0">
                <a:solidFill>
                  <a:prstClr val="black"/>
                </a:solidFill>
                <a:latin typeface="Times New Roman" pitchFamily="18" charset="0"/>
                <a:cs typeface="Times New Roman" pitchFamily="18" charset="0"/>
              </a:rPr>
              <a:t>than </a:t>
            </a:r>
            <a:r>
              <a:rPr lang="en-GB" sz="3200" b="1" dirty="0">
                <a:solidFill>
                  <a:prstClr val="black"/>
                </a:solidFill>
                <a:latin typeface="Times New Roman" pitchFamily="18" charset="0"/>
                <a:cs typeface="Times New Roman" pitchFamily="18" charset="0"/>
              </a:rPr>
              <a:t>mutational changes </a:t>
            </a:r>
            <a:r>
              <a:rPr lang="en-GB" sz="3200" dirty="0">
                <a:solidFill>
                  <a:prstClr val="black"/>
                </a:solidFill>
                <a:latin typeface="Times New Roman" pitchFamily="18" charset="0"/>
                <a:cs typeface="Times New Roman" pitchFamily="18" charset="0"/>
              </a:rPr>
              <a:t>in cancer development.</a:t>
            </a:r>
            <a:endParaRPr lang="en-US" sz="3200" dirty="0">
              <a:solidFill>
                <a:prstClr val="black"/>
              </a:solidFill>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21" t="9470" r="9045" b="34722"/>
          <a:stretch/>
        </p:blipFill>
        <p:spPr bwMode="auto">
          <a:xfrm>
            <a:off x="1403648" y="1750824"/>
            <a:ext cx="6912768" cy="237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247" y="3960290"/>
            <a:ext cx="89695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GB" sz="2800" b="1" dirty="0">
                <a:solidFill>
                  <a:prstClr val="black"/>
                </a:solidFill>
                <a:latin typeface="Times New Roman" pitchFamily="18" charset="0"/>
                <a:cs typeface="Times New Roman" pitchFamily="18" charset="0"/>
              </a:rPr>
              <a:t>Most, if not all, cancers show aberrant DNA </a:t>
            </a:r>
            <a:r>
              <a:rPr lang="en-GB" sz="2800" b="1" dirty="0" smtClean="0">
                <a:solidFill>
                  <a:prstClr val="black"/>
                </a:solidFill>
                <a:latin typeface="Times New Roman" pitchFamily="18" charset="0"/>
                <a:cs typeface="Times New Roman" pitchFamily="18" charset="0"/>
              </a:rPr>
              <a:t>methylation</a:t>
            </a:r>
            <a:endParaRPr lang="en-US" sz="2800" b="1" dirty="0">
              <a:solidFill>
                <a:prstClr val="black"/>
              </a:solidFill>
              <a:latin typeface="Times New Roman" pitchFamily="18" charset="0"/>
              <a:cs typeface="Times New Roman" pitchFamily="18" charset="0"/>
            </a:endParaRPr>
          </a:p>
        </p:txBody>
      </p:sp>
      <p:sp>
        <p:nvSpPr>
          <p:cNvPr id="4" name="Rectangle 3"/>
          <p:cNvSpPr/>
          <p:nvPr/>
        </p:nvSpPr>
        <p:spPr>
          <a:xfrm>
            <a:off x="39150" y="0"/>
            <a:ext cx="9104849" cy="707886"/>
          </a:xfrm>
          <a:prstGeom prst="rect">
            <a:avLst/>
          </a:prstGeom>
        </p:spPr>
        <p:txBody>
          <a:bodyPr wrap="square">
            <a:spAutoFit/>
          </a:bodyPr>
          <a:lstStyle/>
          <a:p>
            <a:r>
              <a:rPr lang="en-US" sz="4000" b="1" dirty="0">
                <a:solidFill>
                  <a:srgbClr val="FF0000"/>
                </a:solidFill>
                <a:latin typeface="Times New Roman" pitchFamily="18" charset="0"/>
                <a:cs typeface="Times New Roman" pitchFamily="18" charset="0"/>
              </a:rPr>
              <a:t>Cancer </a:t>
            </a:r>
            <a:r>
              <a:rPr lang="en-GB" sz="4000" b="1" dirty="0" smtClean="0">
                <a:solidFill>
                  <a:srgbClr val="FF0000"/>
                </a:solidFill>
                <a:latin typeface="Times New Roman" pitchFamily="18" charset="0"/>
                <a:cs typeface="Times New Roman" pitchFamily="18" charset="0"/>
              </a:rPr>
              <a:t>Epigenetics: Key issues</a:t>
            </a:r>
            <a:endParaRPr lang="en-US" sz="4000" dirty="0">
              <a:solidFill>
                <a:prstClr val="black"/>
              </a:solidFill>
            </a:endParaRPr>
          </a:p>
        </p:txBody>
      </p:sp>
      <p:sp>
        <p:nvSpPr>
          <p:cNvPr id="5" name="Rectangle 4"/>
          <p:cNvSpPr/>
          <p:nvPr/>
        </p:nvSpPr>
        <p:spPr>
          <a:xfrm>
            <a:off x="-68573" y="4581128"/>
            <a:ext cx="9429394" cy="830997"/>
          </a:xfrm>
          <a:prstGeom prst="rect">
            <a:avLst/>
          </a:prstGeom>
        </p:spPr>
        <p:txBody>
          <a:bodyPr wrap="square">
            <a:spAutoFit/>
          </a:bodyPr>
          <a:lstStyle/>
          <a:p>
            <a:r>
              <a:rPr lang="en-US" sz="2400" b="1" dirty="0" smtClean="0">
                <a:solidFill>
                  <a:prstClr val="black"/>
                </a:solidFill>
                <a:latin typeface="Times New Roman" pitchFamily="18" charset="0"/>
                <a:cs typeface="Times New Roman" pitchFamily="18" charset="0"/>
              </a:rPr>
              <a:t>Epigenetic </a:t>
            </a:r>
            <a:r>
              <a:rPr lang="en-US" sz="2400" b="1" dirty="0">
                <a:solidFill>
                  <a:prstClr val="black"/>
                </a:solidFill>
                <a:latin typeface="Times New Roman" pitchFamily="18" charset="0"/>
                <a:cs typeface="Times New Roman" pitchFamily="18" charset="0"/>
              </a:rPr>
              <a:t>changes can cause mutations in genes, and, conversely, mutations are frequently observed in genes that modify the </a:t>
            </a:r>
            <a:r>
              <a:rPr lang="en-US" sz="2400" b="1" dirty="0" err="1">
                <a:solidFill>
                  <a:prstClr val="black"/>
                </a:solidFill>
                <a:latin typeface="Times New Roman" pitchFamily="18" charset="0"/>
                <a:cs typeface="Times New Roman" pitchFamily="18" charset="0"/>
              </a:rPr>
              <a:t>epigenome</a:t>
            </a:r>
            <a:r>
              <a:rPr lang="en-US" sz="2400" dirty="0">
                <a:solidFill>
                  <a:prstClr val="black"/>
                </a:solidFill>
                <a:latin typeface="Times New Roman" pitchFamily="18" charset="0"/>
                <a:cs typeface="Times New Roman" pitchFamily="18" charset="0"/>
              </a:rPr>
              <a:t>.</a:t>
            </a:r>
          </a:p>
        </p:txBody>
      </p:sp>
      <p:sp>
        <p:nvSpPr>
          <p:cNvPr id="6" name="Slide Number Placeholder 5"/>
          <p:cNvSpPr>
            <a:spLocks noGrp="1"/>
          </p:cNvSpPr>
          <p:nvPr>
            <p:ph type="sldNum" sz="quarter" idx="12"/>
          </p:nvPr>
        </p:nvSpPr>
        <p:spPr/>
        <p:txBody>
          <a:bodyPr/>
          <a:lstStyle/>
          <a:p>
            <a:fld id="{69FF8E7B-4E61-4B5B-B41A-EC19908B4B33}" type="slidenum">
              <a:rPr lang="en-GB" smtClean="0">
                <a:solidFill>
                  <a:prstClr val="black">
                    <a:tint val="75000"/>
                  </a:prstClr>
                </a:solidFill>
              </a:rPr>
              <a:pPr/>
              <a:t>29</a:t>
            </a:fld>
            <a:endParaRPr lang="en-GB">
              <a:solidFill>
                <a:prstClr val="black">
                  <a:tint val="75000"/>
                </a:prstClr>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0722"/>
          <a:stretch/>
        </p:blipFill>
        <p:spPr bwMode="auto">
          <a:xfrm>
            <a:off x="68461" y="5348482"/>
            <a:ext cx="7639050" cy="156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0503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79" t="1402" r="7835" b="14096"/>
          <a:stretch/>
        </p:blipFill>
        <p:spPr bwMode="auto">
          <a:xfrm>
            <a:off x="-77066" y="0"/>
            <a:ext cx="922106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1308100"/>
            <a:ext cx="6324600" cy="4208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71236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692" y="1077218"/>
            <a:ext cx="8964488" cy="1077218"/>
          </a:xfrm>
          <a:prstGeom prst="rect">
            <a:avLst/>
          </a:prstGeom>
        </p:spPr>
        <p:txBody>
          <a:bodyPr wrap="square">
            <a:spAutoFit/>
          </a:bodyPr>
          <a:lstStyle/>
          <a:p>
            <a:r>
              <a:rPr lang="en-GB" sz="2800" b="1" dirty="0">
                <a:latin typeface="Times New Roman" pitchFamily="18" charset="0"/>
                <a:cs typeface="Times New Roman" pitchFamily="18" charset="0"/>
              </a:rPr>
              <a:t>Aberrant DNA methylation of specific genomic regions </a:t>
            </a:r>
            <a:r>
              <a:rPr lang="en-GB" sz="3600" b="1" dirty="0">
                <a:solidFill>
                  <a:srgbClr val="FF0000"/>
                </a:solidFill>
                <a:latin typeface="Times New Roman" pitchFamily="18" charset="0"/>
                <a:cs typeface="Times New Roman" pitchFamily="18" charset="0"/>
              </a:rPr>
              <a:t>occurs early in </a:t>
            </a:r>
            <a:r>
              <a:rPr lang="en-GB" sz="3600" b="1" dirty="0" smtClean="0">
                <a:solidFill>
                  <a:srgbClr val="FF0000"/>
                </a:solidFill>
                <a:latin typeface="Times New Roman" pitchFamily="18" charset="0"/>
                <a:cs typeface="Times New Roman" pitchFamily="18" charset="0"/>
              </a:rPr>
              <a:t>carcinogenesis</a:t>
            </a:r>
            <a:endParaRPr lang="en-US" sz="3600" b="1" dirty="0">
              <a:latin typeface="Times New Roman" pitchFamily="18" charset="0"/>
              <a:cs typeface="Times New Roman" pitchFamily="18"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16" t="10914" r="8526" b="38293"/>
          <a:stretch/>
        </p:blipFill>
        <p:spPr bwMode="auto">
          <a:xfrm>
            <a:off x="539552" y="2276872"/>
            <a:ext cx="7632848" cy="257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314" t="52580" r="7634" b="21825"/>
          <a:stretch/>
        </p:blipFill>
        <p:spPr bwMode="auto">
          <a:xfrm>
            <a:off x="89828" y="4437112"/>
            <a:ext cx="8984343" cy="18723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Rectangle 2"/>
          <p:cNvSpPr/>
          <p:nvPr/>
        </p:nvSpPr>
        <p:spPr>
          <a:xfrm>
            <a:off x="-38124" y="0"/>
            <a:ext cx="9240249"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600" b="1" dirty="0" smtClean="0">
                <a:solidFill>
                  <a:srgbClr val="FF0000"/>
                </a:solidFill>
                <a:latin typeface="Times New Roman" pitchFamily="18" charset="0"/>
                <a:cs typeface="Times New Roman" pitchFamily="18" charset="0"/>
              </a:rPr>
              <a:t>Which </a:t>
            </a:r>
            <a:r>
              <a:rPr lang="en-US" sz="3600" b="1" dirty="0">
                <a:solidFill>
                  <a:srgbClr val="FF0000"/>
                </a:solidFill>
                <a:latin typeface="Times New Roman" pitchFamily="18" charset="0"/>
                <a:cs typeface="Times New Roman" pitchFamily="18" charset="0"/>
              </a:rPr>
              <a:t>one comes first </a:t>
            </a:r>
            <a:r>
              <a:rPr lang="en-US" sz="3600" b="1" dirty="0" smtClean="0">
                <a:solidFill>
                  <a:srgbClr val="FF0000"/>
                </a:solidFill>
                <a:latin typeface="Times New Roman" pitchFamily="18" charset="0"/>
                <a:cs typeface="Times New Roman" pitchFamily="18" charset="0"/>
              </a:rPr>
              <a:t>in cancer initiation epigenetic </a:t>
            </a:r>
            <a:r>
              <a:rPr lang="en-US" sz="3600" b="1" dirty="0">
                <a:solidFill>
                  <a:srgbClr val="FF0000"/>
                </a:solidFill>
                <a:latin typeface="Times New Roman" pitchFamily="18" charset="0"/>
                <a:cs typeface="Times New Roman" pitchFamily="18" charset="0"/>
              </a:rPr>
              <a:t>alterations of genetic </a:t>
            </a:r>
            <a:r>
              <a:rPr lang="en-US" sz="3600" b="1" dirty="0" smtClean="0">
                <a:solidFill>
                  <a:srgbClr val="FF0000"/>
                </a:solidFill>
                <a:latin typeface="Times New Roman" pitchFamily="18" charset="0"/>
                <a:cs typeface="Times New Roman" pitchFamily="18" charset="0"/>
              </a:rPr>
              <a:t>mutations?</a:t>
            </a:r>
            <a:endParaRPr lang="en-US" sz="3600" b="1" dirty="0">
              <a:solidFill>
                <a:srgbClr val="FF0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69FF8E7B-4E61-4B5B-B41A-EC19908B4B33}" type="slidenum">
              <a:rPr lang="en-GB" smtClean="0"/>
              <a:pPr/>
              <a:t>30</a:t>
            </a:fld>
            <a:endParaRPr lang="en-GB"/>
          </a:p>
        </p:txBody>
      </p:sp>
    </p:spTree>
    <p:extLst>
      <p:ext uri="{BB962C8B-B14F-4D97-AF65-F5344CB8AC3E}">
        <p14:creationId xmlns:p14="http://schemas.microsoft.com/office/powerpoint/2010/main" val="208839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 calcmode="lin" valueType="num">
                                      <p:cBhvr additive="base">
                                        <p:cTn id="14" dur="500" fill="hold"/>
                                        <p:tgtEl>
                                          <p:spTgt spid="5122"/>
                                        </p:tgtEl>
                                        <p:attrNameLst>
                                          <p:attrName>ppt_x</p:attrName>
                                        </p:attrNameLst>
                                      </p:cBhvr>
                                      <p:tavLst>
                                        <p:tav tm="0">
                                          <p:val>
                                            <p:strVal val="#ppt_x"/>
                                          </p:val>
                                        </p:tav>
                                        <p:tav tm="100000">
                                          <p:val>
                                            <p:strVal val="#ppt_x"/>
                                          </p:val>
                                        </p:tav>
                                      </p:tavLst>
                                    </p:anim>
                                    <p:anim calcmode="lin" valueType="num">
                                      <p:cBhvr additive="base">
                                        <p:cTn id="15"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123"/>
                                        </p:tgtEl>
                                        <p:attrNameLst>
                                          <p:attrName>style.visibility</p:attrName>
                                        </p:attrNameLst>
                                      </p:cBhvr>
                                      <p:to>
                                        <p:strVal val="visible"/>
                                      </p:to>
                                    </p:set>
                                    <p:animEffect transition="in" filter="wheel(1)">
                                      <p:cBhvr>
                                        <p:cTn id="20"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4" y="0"/>
            <a:ext cx="9144000" cy="4525963"/>
          </a:xfrm>
        </p:spPr>
        <p:txBody>
          <a:bodyPr>
            <a:normAutofit/>
          </a:bodyPr>
          <a:lstStyle/>
          <a:p>
            <a:r>
              <a:rPr lang="en-GB" i="1" dirty="0">
                <a:solidFill>
                  <a:srgbClr val="FF0000"/>
                </a:solidFill>
                <a:latin typeface="Times New Roman" pitchFamily="18" charset="0"/>
                <a:cs typeface="Times New Roman" pitchFamily="18" charset="0"/>
                <a:hlinkClick r:id="rId2" tooltip="E. coli"/>
              </a:rPr>
              <a:t>E. coli</a:t>
            </a:r>
            <a:r>
              <a:rPr lang="en-GB" dirty="0">
                <a:solidFill>
                  <a:srgbClr val="FF0000"/>
                </a:solidFill>
                <a:latin typeface="Times New Roman" pitchFamily="18" charset="0"/>
                <a:cs typeface="Times New Roman" pitchFamily="18" charset="0"/>
              </a:rPr>
              <a:t> </a:t>
            </a:r>
            <a:r>
              <a:rPr lang="en-GB" b="1" dirty="0">
                <a:solidFill>
                  <a:srgbClr val="FF0000"/>
                </a:solidFill>
                <a:latin typeface="Times New Roman" pitchFamily="18" charset="0"/>
                <a:cs typeface="Times New Roman" pitchFamily="18" charset="0"/>
                <a:hlinkClick r:id="rId3" tooltip="Dna adenine methylase"/>
              </a:rPr>
              <a:t>DNA adenine </a:t>
            </a:r>
            <a:r>
              <a:rPr lang="en-GB" b="1" dirty="0" err="1">
                <a:solidFill>
                  <a:srgbClr val="FF0000"/>
                </a:solidFill>
                <a:latin typeface="Times New Roman" pitchFamily="18" charset="0"/>
                <a:cs typeface="Times New Roman" pitchFamily="18" charset="0"/>
                <a:hlinkClick r:id="rId3" tooltip="Dna adenine methylase"/>
              </a:rPr>
              <a:t>methyltransferase</a:t>
            </a:r>
            <a:r>
              <a:rPr lang="en-GB" dirty="0">
                <a:latin typeface="Times New Roman" pitchFamily="18" charset="0"/>
                <a:cs typeface="Times New Roman" pitchFamily="18" charset="0"/>
              </a:rPr>
              <a:t> (</a:t>
            </a:r>
            <a:r>
              <a:rPr lang="en-GB" b="1" dirty="0">
                <a:solidFill>
                  <a:srgbClr val="FF0000"/>
                </a:solidFill>
                <a:latin typeface="Times New Roman" pitchFamily="18" charset="0"/>
                <a:cs typeface="Times New Roman" pitchFamily="18" charset="0"/>
              </a:rPr>
              <a:t>Dam</a:t>
            </a:r>
            <a:r>
              <a:rPr lang="en-GB" dirty="0">
                <a:latin typeface="Times New Roman" pitchFamily="18" charset="0"/>
                <a:cs typeface="Times New Roman" pitchFamily="18" charset="0"/>
              </a:rPr>
              <a:t>) </a:t>
            </a:r>
            <a:endParaRPr lang="en-GB" dirty="0" smtClean="0">
              <a:latin typeface="Times New Roman" pitchFamily="18" charset="0"/>
              <a:cs typeface="Times New Roman" pitchFamily="18" charset="0"/>
            </a:endParaRPr>
          </a:p>
          <a:p>
            <a:r>
              <a:rPr lang="en-GB" b="1" dirty="0" smtClean="0">
                <a:solidFill>
                  <a:srgbClr val="FF0000"/>
                </a:solidFill>
                <a:latin typeface="Times New Roman" pitchFamily="18" charset="0"/>
                <a:cs typeface="Times New Roman" pitchFamily="18" charset="0"/>
              </a:rPr>
              <a:t>Dam</a:t>
            </a:r>
            <a:r>
              <a:rPr lang="en-GB" dirty="0" smtClean="0">
                <a:latin typeface="Times New Roman" pitchFamily="18" charset="0"/>
                <a:cs typeface="Times New Roman" pitchFamily="18" charset="0"/>
              </a:rPr>
              <a:t> </a:t>
            </a:r>
            <a:r>
              <a:rPr lang="en-GB" dirty="0">
                <a:latin typeface="Times New Roman" pitchFamily="18" charset="0"/>
                <a:cs typeface="Times New Roman" pitchFamily="18" charset="0"/>
              </a:rPr>
              <a:t>plays several key roles in bacterial processes, </a:t>
            </a:r>
            <a:r>
              <a:rPr lang="en-GB" dirty="0" smtClean="0">
                <a:latin typeface="Times New Roman" pitchFamily="18" charset="0"/>
                <a:cs typeface="Times New Roman" pitchFamily="18" charset="0"/>
              </a:rPr>
              <a:t>including: </a:t>
            </a:r>
          </a:p>
          <a:p>
            <a:pPr>
              <a:buFont typeface="Wingdings" pitchFamily="2" charset="2"/>
              <a:buChar char="Ø"/>
            </a:pPr>
            <a:r>
              <a:rPr lang="en-GB" dirty="0" smtClean="0">
                <a:latin typeface="Times New Roman" pitchFamily="18" charset="0"/>
                <a:cs typeface="Times New Roman" pitchFamily="18" charset="0"/>
              </a:rPr>
              <a:t> Mismatch </a:t>
            </a:r>
            <a:r>
              <a:rPr lang="en-GB" dirty="0">
                <a:latin typeface="Times New Roman" pitchFamily="18" charset="0"/>
                <a:cs typeface="Times New Roman" pitchFamily="18" charset="0"/>
              </a:rPr>
              <a:t>repair, </a:t>
            </a:r>
            <a:endParaRPr lang="en-GB" dirty="0" smtClean="0">
              <a:latin typeface="Times New Roman" pitchFamily="18" charset="0"/>
              <a:cs typeface="Times New Roman" pitchFamily="18" charset="0"/>
            </a:endParaRPr>
          </a:p>
          <a:p>
            <a:pPr>
              <a:buFont typeface="Wingdings" pitchFamily="2" charset="2"/>
              <a:buChar char="Ø"/>
            </a:pPr>
            <a:r>
              <a:rPr lang="en-GB" dirty="0" smtClean="0">
                <a:latin typeface="Times New Roman" pitchFamily="18" charset="0"/>
                <a:cs typeface="Times New Roman" pitchFamily="18" charset="0"/>
              </a:rPr>
              <a:t>Timing </a:t>
            </a:r>
            <a:r>
              <a:rPr lang="en-GB" dirty="0">
                <a:latin typeface="Times New Roman" pitchFamily="18" charset="0"/>
                <a:cs typeface="Times New Roman" pitchFamily="18" charset="0"/>
              </a:rPr>
              <a:t>of DNA replication, </a:t>
            </a:r>
            <a:r>
              <a:rPr lang="en-GB" dirty="0" smtClean="0">
                <a:latin typeface="Times New Roman" pitchFamily="18" charset="0"/>
                <a:cs typeface="Times New Roman" pitchFamily="18" charset="0"/>
              </a:rPr>
              <a:t>and  Gene </a:t>
            </a:r>
            <a:r>
              <a:rPr lang="en-GB" dirty="0">
                <a:latin typeface="Times New Roman" pitchFamily="18" charset="0"/>
                <a:cs typeface="Times New Roman" pitchFamily="18" charset="0"/>
              </a:rPr>
              <a:t>expression. </a:t>
            </a:r>
          </a:p>
        </p:txBody>
      </p:sp>
      <p:sp>
        <p:nvSpPr>
          <p:cNvPr id="4" name="Slide Number Placeholder 3"/>
          <p:cNvSpPr>
            <a:spLocks noGrp="1"/>
          </p:cNvSpPr>
          <p:nvPr>
            <p:ph type="sldNum" sz="quarter" idx="12"/>
          </p:nvPr>
        </p:nvSpPr>
        <p:spPr/>
        <p:txBody>
          <a:bodyPr/>
          <a:lstStyle/>
          <a:p>
            <a:fld id="{69FF8E7B-4E61-4B5B-B41A-EC19908B4B33}" type="slidenum">
              <a:rPr lang="en-GB" smtClean="0"/>
              <a:pPr/>
              <a:t>31</a:t>
            </a:fld>
            <a:endParaRPr lang="en-GB"/>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049"/>
          <a:stretch/>
        </p:blipFill>
        <p:spPr bwMode="auto">
          <a:xfrm>
            <a:off x="75052" y="2852935"/>
            <a:ext cx="8961443" cy="3808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1704" t="9877" b="7642"/>
          <a:stretch/>
        </p:blipFill>
        <p:spPr bwMode="auto">
          <a:xfrm>
            <a:off x="7336464" y="4295553"/>
            <a:ext cx="1698851" cy="141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039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1"/>
            <a:ext cx="6019800" cy="838200"/>
          </a:xfrm>
        </p:spPr>
        <p:txBody>
          <a:bodyPr>
            <a:normAutofit fontScale="90000"/>
          </a:bodyPr>
          <a:lstStyle/>
          <a:p>
            <a:r>
              <a:rPr lang="en-GB" b="1" dirty="0" err="1">
                <a:solidFill>
                  <a:srgbClr val="FF0000"/>
                </a:solidFill>
                <a:latin typeface="Times New Roman" pitchFamily="18" charset="0"/>
                <a:cs typeface="Times New Roman" pitchFamily="18" charset="0"/>
              </a:rPr>
              <a:t>Pharmacoepigenomics</a:t>
            </a:r>
            <a:r>
              <a:rPr lang="en-GB" dirty="0">
                <a:solidFill>
                  <a:srgbClr val="FF0000"/>
                </a:solidFill>
                <a:latin typeface="Times New Roman" pitchFamily="18" charset="0"/>
                <a:cs typeface="Times New Roman" pitchFamily="18" charset="0"/>
              </a:rPr>
              <a:t/>
            </a:r>
            <a:br>
              <a:rPr lang="en-GB" dirty="0">
                <a:solidFill>
                  <a:srgbClr val="FF0000"/>
                </a:solidFill>
                <a:latin typeface="Times New Roman" pitchFamily="18" charset="0"/>
                <a:cs typeface="Times New Roman" pitchFamily="18" charset="0"/>
              </a:rPr>
            </a:br>
            <a:endParaRPr lang="en-GB" dirty="0">
              <a:solidFill>
                <a:srgbClr val="FF0000"/>
              </a:solidFill>
              <a:latin typeface="Times New Roman" pitchFamily="18" charset="0"/>
              <a:cs typeface="Times New Roman" pitchFamily="18" charset="0"/>
            </a:endParaRPr>
          </a:p>
        </p:txBody>
      </p:sp>
      <p:sp>
        <p:nvSpPr>
          <p:cNvPr id="4" name="Rectangle 3"/>
          <p:cNvSpPr/>
          <p:nvPr/>
        </p:nvSpPr>
        <p:spPr>
          <a:xfrm>
            <a:off x="762000" y="6488668"/>
            <a:ext cx="8229600" cy="369332"/>
          </a:xfrm>
          <a:prstGeom prst="rect">
            <a:avLst/>
          </a:prstGeom>
        </p:spPr>
        <p:txBody>
          <a:bodyPr wrap="square">
            <a:spAutoFit/>
          </a:bodyPr>
          <a:lstStyle/>
          <a:p>
            <a:r>
              <a:rPr lang="en-GB" b="1" dirty="0">
                <a:latin typeface="Times New Roman" pitchFamily="18" charset="0"/>
                <a:cs typeface="Times New Roman" pitchFamily="18" charset="0"/>
              </a:rPr>
              <a:t>DNMT inhibitors, 2 HDAC inhibitors, and a Janus Kinase1/2 inhibitor</a:t>
            </a:r>
            <a:endParaRPr lang="en-GB" dirty="0">
              <a:latin typeface="Times New Roman" pitchFamily="18" charset="0"/>
              <a:cs typeface="Times New Roman" pitchFamily="18" charset="0"/>
            </a:endParaRPr>
          </a:p>
        </p:txBody>
      </p:sp>
      <p:sp>
        <p:nvSpPr>
          <p:cNvPr id="6" name="Rectangle 5"/>
          <p:cNvSpPr/>
          <p:nvPr/>
        </p:nvSpPr>
        <p:spPr>
          <a:xfrm>
            <a:off x="-34636" y="1086332"/>
            <a:ext cx="9220200" cy="738664"/>
          </a:xfrm>
          <a:prstGeom prst="rect">
            <a:avLst/>
          </a:prstGeom>
        </p:spPr>
        <p:txBody>
          <a:bodyPr wrap="square">
            <a:spAutoFit/>
          </a:bodyPr>
          <a:lstStyle/>
          <a:p>
            <a:r>
              <a:rPr lang="en-GB" b="1" dirty="0">
                <a:latin typeface="Times New Roman" pitchFamily="18" charset="0"/>
                <a:cs typeface="Times New Roman" pitchFamily="18" charset="0"/>
              </a:rPr>
              <a:t>Epigenetic treatment</a:t>
            </a:r>
            <a:r>
              <a:rPr lang="en-GB" dirty="0">
                <a:latin typeface="Times New Roman" pitchFamily="18" charset="0"/>
                <a:cs typeface="Times New Roman" pitchFamily="18" charset="0"/>
              </a:rPr>
              <a:t> is a new field that includes </a:t>
            </a:r>
            <a:r>
              <a:rPr lang="en-GB" b="1" dirty="0">
                <a:solidFill>
                  <a:srgbClr val="FF0000"/>
                </a:solidFill>
                <a:latin typeface="Times New Roman" pitchFamily="18" charset="0"/>
                <a:cs typeface="Times New Roman" pitchFamily="18" charset="0"/>
              </a:rPr>
              <a:t>DNA </a:t>
            </a:r>
            <a:r>
              <a:rPr lang="en-GB" b="1" dirty="0" err="1">
                <a:solidFill>
                  <a:srgbClr val="FF0000"/>
                </a:solidFill>
                <a:latin typeface="Times New Roman" pitchFamily="18" charset="0"/>
                <a:cs typeface="Times New Roman" pitchFamily="18" charset="0"/>
              </a:rPr>
              <a:t>demethylation</a:t>
            </a:r>
            <a:r>
              <a:rPr lang="en-GB" b="1" dirty="0">
                <a:solidFill>
                  <a:srgbClr val="FF0000"/>
                </a:solidFill>
                <a:latin typeface="Times New Roman" pitchFamily="18" charset="0"/>
                <a:cs typeface="Times New Roman" pitchFamily="18" charset="0"/>
              </a:rPr>
              <a:t> </a:t>
            </a:r>
            <a:r>
              <a:rPr lang="en-GB" dirty="0">
                <a:latin typeface="Times New Roman" pitchFamily="18" charset="0"/>
                <a:cs typeface="Times New Roman" pitchFamily="18" charset="0"/>
              </a:rPr>
              <a:t>and </a:t>
            </a:r>
            <a:r>
              <a:rPr lang="en-GB" b="1" dirty="0">
                <a:solidFill>
                  <a:srgbClr val="FF0000"/>
                </a:solidFill>
                <a:latin typeface="Times New Roman" pitchFamily="18" charset="0"/>
                <a:cs typeface="Times New Roman" pitchFamily="18" charset="0"/>
              </a:rPr>
              <a:t>histone modification </a:t>
            </a:r>
            <a:r>
              <a:rPr lang="en-GB" dirty="0">
                <a:latin typeface="Times New Roman" pitchFamily="18" charset="0"/>
                <a:cs typeface="Times New Roman" pitchFamily="18" charset="0"/>
              </a:rPr>
              <a:t>as targets, in the effort to </a:t>
            </a:r>
            <a:r>
              <a:rPr lang="en-GB" sz="2400" b="1" u="sng" dirty="0">
                <a:solidFill>
                  <a:srgbClr val="FF0000"/>
                </a:solidFill>
                <a:latin typeface="Times New Roman" pitchFamily="18" charset="0"/>
                <a:cs typeface="Times New Roman" pitchFamily="18" charset="0"/>
              </a:rPr>
              <a:t>re-establish </a:t>
            </a:r>
            <a:r>
              <a:rPr lang="en-GB" sz="2400" b="1" dirty="0">
                <a:solidFill>
                  <a:srgbClr val="FF0000"/>
                </a:solidFill>
                <a:latin typeface="Times New Roman" pitchFamily="18" charset="0"/>
                <a:cs typeface="Times New Roman" pitchFamily="18" charset="0"/>
              </a:rPr>
              <a:t>ep</a:t>
            </a:r>
            <a:r>
              <a:rPr lang="en-GB" sz="2400" dirty="0">
                <a:latin typeface="Times New Roman" pitchFamily="18" charset="0"/>
                <a:cs typeface="Times New Roman" pitchFamily="18" charset="0"/>
              </a:rPr>
              <a:t>igenetic </a:t>
            </a:r>
            <a:r>
              <a:rPr lang="en-GB" sz="2400" b="1" dirty="0">
                <a:solidFill>
                  <a:srgbClr val="FF0000"/>
                </a:solidFill>
                <a:latin typeface="Times New Roman" pitchFamily="18" charset="0"/>
                <a:cs typeface="Times New Roman" pitchFamily="18" charset="0"/>
              </a:rPr>
              <a:t>balance</a:t>
            </a:r>
            <a:r>
              <a:rPr lang="en-GB" dirty="0">
                <a:latin typeface="Times New Roman" pitchFamily="18" charset="0"/>
                <a:cs typeface="Times New Roman" pitchFamily="18"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832814"/>
            <a:ext cx="6372802" cy="472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4636" y="533400"/>
            <a:ext cx="9864436" cy="523220"/>
          </a:xfrm>
          <a:prstGeom prst="rect">
            <a:avLst/>
          </a:prstGeom>
        </p:spPr>
        <p:txBody>
          <a:bodyPr wrap="square">
            <a:spAutoFit/>
          </a:bodyPr>
          <a:lstStyle/>
          <a:p>
            <a:r>
              <a:rPr lang="en-GB" sz="2800" b="1" dirty="0" smtClean="0">
                <a:latin typeface="Times New Roman" pitchFamily="18" charset="0"/>
                <a:cs typeface="Times New Roman" pitchFamily="18" charset="0"/>
              </a:rPr>
              <a:t>Reversible </a:t>
            </a:r>
            <a:r>
              <a:rPr lang="en-GB" sz="2800" b="1" dirty="0">
                <a:latin typeface="Times New Roman" pitchFamily="18" charset="0"/>
                <a:cs typeface="Times New Roman" pitchFamily="18" charset="0"/>
              </a:rPr>
              <a:t>phenomena</a:t>
            </a:r>
            <a:r>
              <a:rPr lang="en-GB" sz="2800" dirty="0">
                <a:latin typeface="Times New Roman" pitchFamily="18" charset="0"/>
                <a:cs typeface="Times New Roman" pitchFamily="18" charset="0"/>
              </a:rPr>
              <a:t> in response to environmental </a:t>
            </a:r>
            <a:r>
              <a:rPr lang="en-GB" sz="2800" dirty="0" smtClean="0">
                <a:latin typeface="Times New Roman" pitchFamily="18" charset="0"/>
                <a:cs typeface="Times New Roman" pitchFamily="18" charset="0"/>
              </a:rPr>
              <a:t>exposure</a:t>
            </a:r>
            <a:endParaRPr lang="en-GB" sz="2800" dirty="0">
              <a:latin typeface="Times New Roman" pitchFamily="18" charset="0"/>
              <a:cs typeface="Times New Roman" pitchFamily="18" charset="0"/>
            </a:endParaRPr>
          </a:p>
        </p:txBody>
      </p:sp>
      <p:sp>
        <p:nvSpPr>
          <p:cNvPr id="3" name="Rectangle 2"/>
          <p:cNvSpPr/>
          <p:nvPr/>
        </p:nvSpPr>
        <p:spPr>
          <a:xfrm>
            <a:off x="5029200" y="1832814"/>
            <a:ext cx="2209800" cy="174858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7" name="Slide Number Placeholder 6"/>
          <p:cNvSpPr>
            <a:spLocks noGrp="1"/>
          </p:cNvSpPr>
          <p:nvPr>
            <p:ph type="sldNum" sz="quarter" idx="12"/>
          </p:nvPr>
        </p:nvSpPr>
        <p:spPr/>
        <p:txBody>
          <a:bodyPr/>
          <a:lstStyle/>
          <a:p>
            <a:fld id="{69FF8E7B-4E61-4B5B-B41A-EC19908B4B33}" type="slidenum">
              <a:rPr lang="en-GB" smtClean="0"/>
              <a:pPr/>
              <a:t>32</a:t>
            </a:fld>
            <a:endParaRPr lang="en-GB"/>
          </a:p>
        </p:txBody>
      </p:sp>
    </p:spTree>
    <p:extLst>
      <p:ext uri="{BB962C8B-B14F-4D97-AF65-F5344CB8AC3E}">
        <p14:creationId xmlns:p14="http://schemas.microsoft.com/office/powerpoint/2010/main" val="237242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FF8E7B-4E61-4B5B-B41A-EC19908B4B33}" type="slidenum">
              <a:rPr lang="en-GB" smtClean="0"/>
              <a:pPr/>
              <a:t>33</a:t>
            </a:fld>
            <a:endParaRPr lang="en-GB"/>
          </a:p>
        </p:txBody>
      </p:sp>
      <p:sp>
        <p:nvSpPr>
          <p:cNvPr id="3" name="Rectangle 2"/>
          <p:cNvSpPr/>
          <p:nvPr/>
        </p:nvSpPr>
        <p:spPr>
          <a:xfrm>
            <a:off x="-36159" y="-99392"/>
            <a:ext cx="9381094" cy="584775"/>
          </a:xfrm>
          <a:prstGeom prst="rect">
            <a:avLst/>
          </a:prstGeom>
        </p:spPr>
        <p:txBody>
          <a:bodyPr wrap="none">
            <a:spAutoFit/>
          </a:bodyPr>
          <a:lstStyle/>
          <a:p>
            <a:r>
              <a:rPr lang="en-US" sz="3200" b="1" dirty="0" smtClean="0">
                <a:solidFill>
                  <a:srgbClr val="FF0000"/>
                </a:solidFill>
                <a:latin typeface="Times New Roman" pitchFamily="18" charset="0"/>
                <a:cs typeface="Times New Roman" pitchFamily="18" charset="0"/>
              </a:rPr>
              <a:t>Summary: Epigenetic </a:t>
            </a:r>
            <a:r>
              <a:rPr lang="en-US" sz="3200" b="1" dirty="0">
                <a:solidFill>
                  <a:srgbClr val="FF0000"/>
                </a:solidFill>
                <a:latin typeface="Times New Roman" pitchFamily="18" charset="0"/>
                <a:cs typeface="Times New Roman" pitchFamily="18" charset="0"/>
              </a:rPr>
              <a:t>Modifications in Normal Cells</a:t>
            </a:r>
          </a:p>
        </p:txBody>
      </p:sp>
      <p:sp>
        <p:nvSpPr>
          <p:cNvPr id="4" name="Rectangle 3"/>
          <p:cNvSpPr/>
          <p:nvPr/>
        </p:nvSpPr>
        <p:spPr>
          <a:xfrm>
            <a:off x="-167386" y="485383"/>
            <a:ext cx="10009112" cy="5586145"/>
          </a:xfrm>
          <a:prstGeom prst="rect">
            <a:avLst/>
          </a:prstGeom>
        </p:spPr>
        <p:txBody>
          <a:bodyPr wrap="square">
            <a:spAutoFit/>
          </a:bodyPr>
          <a:lstStyle/>
          <a:p>
            <a:pPr marL="285750" indent="-285750">
              <a:lnSpc>
                <a:spcPct val="150000"/>
              </a:lnSpc>
              <a:buFont typeface="Wingdings" pitchFamily="2" charset="2"/>
              <a:buChar char="v"/>
            </a:pPr>
            <a:r>
              <a:rPr lang="en-GB" sz="2000" dirty="0">
                <a:latin typeface="Times New Roman" pitchFamily="18" charset="0"/>
                <a:cs typeface="Times New Roman" pitchFamily="18" charset="0"/>
              </a:rPr>
              <a:t>External modifications to DNA </a:t>
            </a:r>
            <a:r>
              <a:rPr lang="en-GB" sz="2000" dirty="0" smtClean="0">
                <a:latin typeface="Times New Roman" pitchFamily="18" charset="0"/>
                <a:cs typeface="Times New Roman" pitchFamily="18" charset="0"/>
              </a:rPr>
              <a:t>turn </a:t>
            </a:r>
            <a:r>
              <a:rPr lang="en-GB" sz="2000" dirty="0">
                <a:latin typeface="Times New Roman" pitchFamily="18" charset="0"/>
                <a:cs typeface="Times New Roman" pitchFamily="18" charset="0"/>
              </a:rPr>
              <a:t>genes </a:t>
            </a:r>
            <a:r>
              <a:rPr lang="en-GB" sz="2000" b="1" dirty="0">
                <a:latin typeface="Times New Roman" pitchFamily="18" charset="0"/>
                <a:cs typeface="Times New Roman" pitchFamily="18" charset="0"/>
              </a:rPr>
              <a:t>"</a:t>
            </a:r>
            <a:r>
              <a:rPr lang="en-GB" sz="2000" b="1" dirty="0">
                <a:solidFill>
                  <a:srgbClr val="FF0000"/>
                </a:solidFill>
                <a:latin typeface="Times New Roman" pitchFamily="18" charset="0"/>
                <a:cs typeface="Times New Roman" pitchFamily="18" charset="0"/>
              </a:rPr>
              <a:t>on</a:t>
            </a:r>
            <a:r>
              <a:rPr lang="en-GB" sz="2000" b="1" dirty="0">
                <a:latin typeface="Times New Roman" pitchFamily="18" charset="0"/>
                <a:cs typeface="Times New Roman" pitchFamily="18" charset="0"/>
              </a:rPr>
              <a:t>" </a:t>
            </a:r>
            <a:r>
              <a:rPr lang="en-GB" sz="2000" dirty="0">
                <a:latin typeface="Times New Roman" pitchFamily="18" charset="0"/>
                <a:cs typeface="Times New Roman" pitchFamily="18" charset="0"/>
              </a:rPr>
              <a:t>or </a:t>
            </a:r>
            <a:r>
              <a:rPr lang="en-GB" sz="2000" b="1" dirty="0">
                <a:latin typeface="Times New Roman" pitchFamily="18" charset="0"/>
                <a:cs typeface="Times New Roman" pitchFamily="18" charset="0"/>
              </a:rPr>
              <a:t>"off</a:t>
            </a:r>
            <a:r>
              <a:rPr lang="en-GB" sz="2000" b="1" dirty="0" smtClean="0">
                <a:latin typeface="Times New Roman" pitchFamily="18" charset="0"/>
                <a:cs typeface="Times New Roman" pitchFamily="18" charset="0"/>
              </a:rPr>
              <a:t>.“ </a:t>
            </a:r>
            <a:r>
              <a:rPr lang="en-GB" sz="2000" b="1" u="sng" dirty="0" smtClean="0">
                <a:latin typeface="Times New Roman" pitchFamily="18" charset="0"/>
                <a:cs typeface="Times New Roman" pitchFamily="18" charset="0"/>
              </a:rPr>
              <a:t>Do </a:t>
            </a:r>
            <a:r>
              <a:rPr lang="en-GB" sz="2000" b="1" u="sng" dirty="0">
                <a:latin typeface="Times New Roman" pitchFamily="18" charset="0"/>
                <a:cs typeface="Times New Roman" pitchFamily="18" charset="0"/>
              </a:rPr>
              <a:t>not change </a:t>
            </a:r>
            <a:r>
              <a:rPr lang="en-GB" sz="2000" b="1" u="sng" dirty="0" smtClean="0">
                <a:latin typeface="Times New Roman" pitchFamily="18" charset="0"/>
                <a:cs typeface="Times New Roman" pitchFamily="18" charset="0"/>
              </a:rPr>
              <a:t>DNA </a:t>
            </a:r>
            <a:r>
              <a:rPr lang="en-GB" sz="2000" b="1" u="sng" dirty="0">
                <a:latin typeface="Times New Roman" pitchFamily="18" charset="0"/>
                <a:cs typeface="Times New Roman" pitchFamily="18" charset="0"/>
              </a:rPr>
              <a:t>sequence</a:t>
            </a:r>
            <a:r>
              <a:rPr lang="en-GB" sz="2000" dirty="0" smtClean="0">
                <a:latin typeface="Times New Roman" pitchFamily="18" charset="0"/>
                <a:cs typeface="Times New Roman" pitchFamily="18" charset="0"/>
              </a:rPr>
              <a:t>.</a:t>
            </a:r>
          </a:p>
          <a:p>
            <a:pPr marL="285750" indent="-285750">
              <a:lnSpc>
                <a:spcPct val="150000"/>
              </a:lnSpc>
              <a:buFont typeface="Wingdings" pitchFamily="2" charset="2"/>
              <a:buChar char="v"/>
            </a:pPr>
            <a:r>
              <a:rPr lang="en-GB" sz="2000" b="1" dirty="0">
                <a:solidFill>
                  <a:srgbClr val="FF0000"/>
                </a:solidFill>
                <a:latin typeface="Times New Roman" pitchFamily="18" charset="0"/>
                <a:cs typeface="Times New Roman" pitchFamily="18" charset="0"/>
              </a:rPr>
              <a:t>DNA </a:t>
            </a:r>
            <a:r>
              <a:rPr lang="en-GB" sz="2000" b="1" dirty="0" smtClean="0">
                <a:solidFill>
                  <a:srgbClr val="FF0000"/>
                </a:solidFill>
                <a:latin typeface="Times New Roman" pitchFamily="18" charset="0"/>
                <a:cs typeface="Times New Roman" pitchFamily="18" charset="0"/>
              </a:rPr>
              <a:t>methylation, Histone Modification &amp;</a:t>
            </a:r>
            <a:r>
              <a:rPr lang="en-GB" sz="2000" b="1" dirty="0" err="1" smtClean="0">
                <a:solidFill>
                  <a:srgbClr val="FF0000"/>
                </a:solidFill>
                <a:latin typeface="Times New Roman" pitchFamily="18" charset="0"/>
                <a:cs typeface="Times New Roman" pitchFamily="18" charset="0"/>
              </a:rPr>
              <a:t>ncRNA</a:t>
            </a:r>
            <a:endParaRPr lang="en-GB" sz="2000" dirty="0">
              <a:solidFill>
                <a:srgbClr val="FF0000"/>
              </a:solidFill>
            </a:endParaRPr>
          </a:p>
          <a:p>
            <a:pPr marL="285750" indent="-285750">
              <a:lnSpc>
                <a:spcPct val="150000"/>
              </a:lnSpc>
              <a:buFont typeface="Wingdings" pitchFamily="2" charset="2"/>
              <a:buChar char="v"/>
            </a:pPr>
            <a:r>
              <a:rPr lang="en-US" sz="2000" b="1" dirty="0">
                <a:latin typeface="Times New Roman" pitchFamily="18" charset="0"/>
                <a:cs typeface="Times New Roman" pitchFamily="18" charset="0"/>
              </a:rPr>
              <a:t>DNA methylation</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a </a:t>
            </a:r>
            <a:r>
              <a:rPr lang="en-US" sz="2000" b="1" dirty="0">
                <a:latin typeface="Times New Roman" pitchFamily="18" charset="0"/>
                <a:cs typeface="Times New Roman" pitchFamily="18" charset="0"/>
              </a:rPr>
              <a:t>methyl group </a:t>
            </a:r>
            <a:r>
              <a:rPr lang="en-US" sz="2000" b="1" dirty="0" smtClean="0">
                <a:latin typeface="Times New Roman" pitchFamily="18" charset="0"/>
                <a:cs typeface="Times New Roman" pitchFamily="18" charset="0"/>
              </a:rPr>
              <a:t>CH3 </a:t>
            </a:r>
            <a:r>
              <a:rPr lang="en-US" sz="2000" dirty="0" smtClean="0">
                <a:latin typeface="Times New Roman" pitchFamily="18" charset="0"/>
                <a:cs typeface="Times New Roman" pitchFamily="18" charset="0"/>
              </a:rPr>
              <a:t>is </a:t>
            </a:r>
            <a:r>
              <a:rPr lang="en-US" sz="2000" dirty="0">
                <a:latin typeface="Times New Roman" pitchFamily="18" charset="0"/>
                <a:cs typeface="Times New Roman" pitchFamily="18" charset="0"/>
              </a:rPr>
              <a:t>added to </a:t>
            </a:r>
            <a:r>
              <a:rPr lang="en-US" sz="2000" b="1" dirty="0">
                <a:latin typeface="Times New Roman" pitchFamily="18" charset="0"/>
                <a:cs typeface="Times New Roman" pitchFamily="18" charset="0"/>
              </a:rPr>
              <a:t>DNA</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nucleotides</a:t>
            </a:r>
          </a:p>
          <a:p>
            <a:pPr marL="285750" indent="-285750">
              <a:lnSpc>
                <a:spcPct val="150000"/>
              </a:lnSpc>
              <a:buFont typeface="Wingdings" pitchFamily="2" charset="2"/>
              <a:buChar char="v"/>
            </a:pPr>
            <a:r>
              <a:rPr lang="en-GB" sz="2000" b="1" dirty="0">
                <a:solidFill>
                  <a:srgbClr val="FF0000"/>
                </a:solidFill>
                <a:latin typeface="Times New Roman" pitchFamily="18" charset="0"/>
                <a:cs typeface="Times New Roman" pitchFamily="18" charset="0"/>
              </a:rPr>
              <a:t>Histone modifications </a:t>
            </a:r>
            <a:r>
              <a:rPr lang="en-GB" sz="2000" b="1" dirty="0" smtClean="0">
                <a:solidFill>
                  <a:srgbClr val="FF0000"/>
                </a:solidFill>
                <a:latin typeface="Times New Roman" pitchFamily="18" charset="0"/>
                <a:cs typeface="Times New Roman" pitchFamily="18" charset="0"/>
              </a:rPr>
              <a:t>(</a:t>
            </a:r>
            <a:r>
              <a:rPr lang="en-US" sz="2000" b="1" dirty="0">
                <a:solidFill>
                  <a:srgbClr val="FF0000"/>
                </a:solidFill>
                <a:latin typeface="Times New Roman" pitchFamily="18" charset="0"/>
                <a:cs typeface="Times New Roman" pitchFamily="18" charset="0"/>
              </a:rPr>
              <a:t>Acetylation-relaxed and transcriptionally active </a:t>
            </a:r>
            <a:r>
              <a:rPr lang="en-US" sz="2000" b="1" dirty="0" smtClean="0">
                <a:solidFill>
                  <a:srgbClr val="FF0000"/>
                </a:solidFill>
                <a:latin typeface="Times New Roman" pitchFamily="18" charset="0"/>
                <a:cs typeface="Times New Roman" pitchFamily="18" charset="0"/>
              </a:rPr>
              <a:t>chromatin)</a:t>
            </a:r>
            <a:endParaRPr lang="en-US" sz="2000" b="1" dirty="0">
              <a:solidFill>
                <a:srgbClr val="FF0000"/>
              </a:solidFill>
              <a:latin typeface="Times New Roman" pitchFamily="18" charset="0"/>
              <a:cs typeface="Times New Roman" pitchFamily="18" charset="0"/>
            </a:endParaRPr>
          </a:p>
          <a:p>
            <a:pPr marL="285750" indent="-285750">
              <a:lnSpc>
                <a:spcPct val="150000"/>
              </a:lnSpc>
              <a:buFont typeface="Wingdings" pitchFamily="2" charset="2"/>
              <a:buChar char="v"/>
            </a:pPr>
            <a:endParaRPr lang="en-GB" b="1" dirty="0" smtClean="0">
              <a:solidFill>
                <a:srgbClr val="FF0000"/>
              </a:solidFill>
              <a:latin typeface="Times New Roman" pitchFamily="18" charset="0"/>
              <a:cs typeface="Times New Roman" pitchFamily="18" charset="0"/>
            </a:endParaRPr>
          </a:p>
          <a:p>
            <a:pPr marL="285750" indent="-285750">
              <a:buFont typeface="Wingdings" pitchFamily="2" charset="2"/>
              <a:buChar char="v"/>
            </a:pPr>
            <a:endParaRPr lang="en-GB" b="1" dirty="0">
              <a:solidFill>
                <a:srgbClr val="FF0000"/>
              </a:solidFill>
              <a:latin typeface="Times New Roman" pitchFamily="18" charset="0"/>
              <a:cs typeface="Times New Roman" pitchFamily="18" charset="0"/>
            </a:endParaRPr>
          </a:p>
          <a:p>
            <a:pPr marL="285750" indent="-285750">
              <a:buFont typeface="Wingdings" pitchFamily="2" charset="2"/>
              <a:buChar char="v"/>
            </a:pPr>
            <a:endParaRPr lang="en-GB" b="1" dirty="0" smtClean="0">
              <a:solidFill>
                <a:srgbClr val="FF0000"/>
              </a:solidFill>
              <a:latin typeface="Times New Roman" pitchFamily="18" charset="0"/>
              <a:cs typeface="Times New Roman" pitchFamily="18" charset="0"/>
            </a:endParaRPr>
          </a:p>
          <a:p>
            <a:pPr marL="285750" indent="-285750">
              <a:buFont typeface="Wingdings" pitchFamily="2" charset="2"/>
              <a:buChar char="v"/>
            </a:pPr>
            <a:endParaRPr lang="en-GB" b="1" dirty="0">
              <a:solidFill>
                <a:srgbClr val="FF0000"/>
              </a:solidFill>
              <a:latin typeface="Times New Roman" pitchFamily="18" charset="0"/>
              <a:cs typeface="Times New Roman" pitchFamily="18" charset="0"/>
            </a:endParaRPr>
          </a:p>
          <a:p>
            <a:pPr marL="285750" indent="-285750">
              <a:buFont typeface="Wingdings" pitchFamily="2" charset="2"/>
              <a:buChar char="v"/>
            </a:pPr>
            <a:endParaRPr lang="en-GB" b="1" dirty="0" smtClean="0">
              <a:solidFill>
                <a:srgbClr val="FF0000"/>
              </a:solidFill>
              <a:latin typeface="Times New Roman" pitchFamily="18" charset="0"/>
              <a:cs typeface="Times New Roman" pitchFamily="18" charset="0"/>
            </a:endParaRPr>
          </a:p>
          <a:p>
            <a:pPr marL="285750" indent="-285750">
              <a:buFont typeface="Wingdings" pitchFamily="2" charset="2"/>
              <a:buChar char="v"/>
            </a:pPr>
            <a:endParaRPr lang="en-GB" b="1" dirty="0" smtClean="0">
              <a:solidFill>
                <a:srgbClr val="FF0000"/>
              </a:solidFill>
              <a:latin typeface="Times New Roman" pitchFamily="18" charset="0"/>
              <a:cs typeface="Times New Roman" pitchFamily="18" charset="0"/>
            </a:endParaRPr>
          </a:p>
          <a:p>
            <a:pPr marL="285750" indent="-285750">
              <a:buFont typeface="Wingdings" pitchFamily="2" charset="2"/>
              <a:buChar char="v"/>
            </a:pPr>
            <a:r>
              <a:rPr lang="en-GB" sz="2400" b="1" dirty="0" smtClean="0">
                <a:latin typeface="Times New Roman" pitchFamily="18" charset="0"/>
                <a:cs typeface="Times New Roman" pitchFamily="18" charset="0"/>
              </a:rPr>
              <a:t>In normal cell: </a:t>
            </a:r>
          </a:p>
          <a:p>
            <a:pPr marL="342900" indent="-342900">
              <a:buFont typeface="Wingdings" pitchFamily="2" charset="2"/>
              <a:buChar char="Ø"/>
            </a:pPr>
            <a:r>
              <a:rPr lang="en-GB" sz="2400" b="1" dirty="0" smtClean="0">
                <a:solidFill>
                  <a:srgbClr val="FF0000"/>
                </a:solidFill>
                <a:latin typeface="Times New Roman" pitchFamily="18" charset="0"/>
                <a:cs typeface="Times New Roman" pitchFamily="18" charset="0"/>
              </a:rPr>
              <a:t>Regulation cell/tissue specific gene expression,</a:t>
            </a:r>
          </a:p>
          <a:p>
            <a:pPr marL="342900" indent="-342900">
              <a:buFont typeface="Wingdings" pitchFamily="2" charset="2"/>
              <a:buChar char="Ø"/>
            </a:pPr>
            <a:r>
              <a:rPr lang="en-GB" sz="2400" b="1" dirty="0" smtClean="0">
                <a:solidFill>
                  <a:srgbClr val="FF0000"/>
                </a:solidFill>
                <a:latin typeface="Times New Roman" pitchFamily="18" charset="0"/>
                <a:cs typeface="Times New Roman" pitchFamily="18" charset="0"/>
              </a:rPr>
              <a:t>Heterochromatin, X-Chromosome inactivation</a:t>
            </a:r>
          </a:p>
          <a:p>
            <a:pPr marL="342900" indent="-342900">
              <a:buFont typeface="Wingdings" pitchFamily="2" charset="2"/>
              <a:buChar char="Ø"/>
            </a:pPr>
            <a:r>
              <a:rPr lang="en-GB" sz="2400" b="1" dirty="0">
                <a:solidFill>
                  <a:srgbClr val="FF0000"/>
                </a:solidFill>
                <a:latin typeface="Times New Roman" pitchFamily="18" charset="0"/>
                <a:cs typeface="Times New Roman" pitchFamily="18" charset="0"/>
              </a:rPr>
              <a:t>Gene </a:t>
            </a:r>
            <a:r>
              <a:rPr lang="en-GB" sz="2400" b="1" dirty="0" smtClean="0">
                <a:solidFill>
                  <a:srgbClr val="FF0000"/>
                </a:solidFill>
                <a:latin typeface="Times New Roman" pitchFamily="18" charset="0"/>
                <a:cs typeface="Times New Roman" pitchFamily="18" charset="0"/>
              </a:rPr>
              <a:t>imprinting, Genomic </a:t>
            </a:r>
            <a:r>
              <a:rPr lang="en-GB" sz="2400" b="1" dirty="0">
                <a:solidFill>
                  <a:srgbClr val="FF0000"/>
                </a:solidFill>
                <a:latin typeface="Times New Roman" pitchFamily="18" charset="0"/>
                <a:cs typeface="Times New Roman" pitchFamily="18" charset="0"/>
              </a:rPr>
              <a:t>stability </a:t>
            </a:r>
            <a:endParaRPr lang="en-US" sz="2400" b="1" dirty="0">
              <a:solidFill>
                <a:srgbClr val="FF0000"/>
              </a:solidFill>
              <a:latin typeface="Times New Roman" pitchFamily="18" charset="0"/>
              <a:cs typeface="Times New Roman" pitchFamily="18" charset="0"/>
            </a:endParaRPr>
          </a:p>
          <a:p>
            <a:pPr marL="342900" indent="-342900">
              <a:buFont typeface="Wingdings" pitchFamily="2" charset="2"/>
              <a:buChar char="Ø"/>
            </a:pPr>
            <a:r>
              <a:rPr lang="en-GB" sz="2400" b="1" dirty="0" smtClean="0">
                <a:solidFill>
                  <a:srgbClr val="FF0000"/>
                </a:solidFill>
                <a:latin typeface="Times New Roman" pitchFamily="18" charset="0"/>
                <a:cs typeface="Times New Roman" pitchFamily="18" charset="0"/>
              </a:rPr>
              <a:t>Development and Differentiation </a:t>
            </a:r>
            <a:endParaRPr lang="en-GB" sz="2400" b="1" dirty="0">
              <a:solidFill>
                <a:srgbClr val="FF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0773" y="2420888"/>
            <a:ext cx="1728192"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42" y="2367169"/>
            <a:ext cx="3024336" cy="1421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33" r="4901"/>
          <a:stretch/>
        </p:blipFill>
        <p:spPr bwMode="auto">
          <a:xfrm>
            <a:off x="4837170" y="2445797"/>
            <a:ext cx="2723152" cy="1343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0322" y="2395978"/>
            <a:ext cx="1902265" cy="139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3577" y="3789040"/>
            <a:ext cx="3035830" cy="167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3458" y="5129200"/>
            <a:ext cx="2687885" cy="162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1942" y="5842337"/>
            <a:ext cx="7609550" cy="1015663"/>
          </a:xfrm>
          <a:prstGeom prst="rect">
            <a:avLst/>
          </a:prstGeom>
        </p:spPr>
        <p:txBody>
          <a:bodyPr wrap="square">
            <a:spAutoFit/>
          </a:bodyPr>
          <a:lstStyle/>
          <a:p>
            <a:pPr lvl="0"/>
            <a:r>
              <a:rPr lang="en-US" sz="2400" dirty="0">
                <a:solidFill>
                  <a:srgbClr val="FF0000"/>
                </a:solidFill>
                <a:latin typeface="Times New Roman" pitchFamily="18" charset="0"/>
                <a:cs typeface="Times New Roman" pitchFamily="18" charset="0"/>
              </a:rPr>
              <a:t>Epigenetic alterations are </a:t>
            </a:r>
            <a:r>
              <a:rPr lang="en-US" sz="3600" b="1" dirty="0">
                <a:solidFill>
                  <a:srgbClr val="FF0000"/>
                </a:solidFill>
                <a:latin typeface="Times New Roman" pitchFamily="18" charset="0"/>
                <a:cs typeface="Times New Roman" pitchFamily="18" charset="0"/>
              </a:rPr>
              <a:t>reversible</a:t>
            </a:r>
            <a:r>
              <a:rPr lang="ar-IQ" sz="2400" dirty="0">
                <a:solidFill>
                  <a:srgbClr val="FF0000"/>
                </a:solidFill>
                <a:latin typeface="Times New Roman" pitchFamily="18" charset="0"/>
                <a:cs typeface="Times New Roman" pitchFamily="18" charset="0"/>
              </a:rPr>
              <a:t> </a:t>
            </a:r>
            <a:r>
              <a:rPr lang="en-US" sz="2400" dirty="0" smtClean="0">
                <a:solidFill>
                  <a:srgbClr val="FF0000"/>
                </a:solidFill>
                <a:latin typeface="Times New Roman" pitchFamily="18" charset="0"/>
                <a:cs typeface="Times New Roman" pitchFamily="18" charset="0"/>
              </a:rPr>
              <a:t>!!!</a:t>
            </a:r>
          </a:p>
          <a:p>
            <a:pPr lvl="0"/>
            <a:r>
              <a:rPr lang="en-GB" sz="2400" b="1" u="sng" dirty="0" smtClean="0">
                <a:solidFill>
                  <a:srgbClr val="FF0000"/>
                </a:solidFill>
                <a:latin typeface="Times New Roman" pitchFamily="18" charset="0"/>
                <a:cs typeface="Times New Roman" pitchFamily="18" charset="0"/>
              </a:rPr>
              <a:t>Equal </a:t>
            </a:r>
            <a:r>
              <a:rPr lang="en-GB" sz="2400" b="1" u="sng" dirty="0">
                <a:solidFill>
                  <a:srgbClr val="FF0000"/>
                </a:solidFill>
                <a:latin typeface="Times New Roman" pitchFamily="18" charset="0"/>
                <a:cs typeface="Times New Roman" pitchFamily="18" charset="0"/>
              </a:rPr>
              <a:t>/ greater importance </a:t>
            </a:r>
            <a:r>
              <a:rPr lang="en-GB" sz="2400" dirty="0">
                <a:solidFill>
                  <a:prstClr val="black"/>
                </a:solidFill>
                <a:latin typeface="Times New Roman" pitchFamily="18" charset="0"/>
                <a:cs typeface="Times New Roman" pitchFamily="18" charset="0"/>
              </a:rPr>
              <a:t>than </a:t>
            </a:r>
            <a:r>
              <a:rPr lang="en-GB" sz="2400" b="1" dirty="0">
                <a:solidFill>
                  <a:prstClr val="black"/>
                </a:solidFill>
                <a:latin typeface="Times New Roman" pitchFamily="18" charset="0"/>
                <a:cs typeface="Times New Roman" pitchFamily="18" charset="0"/>
              </a:rPr>
              <a:t>mutational changes</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218415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056" y="609600"/>
            <a:ext cx="9026866" cy="923330"/>
          </a:xfrm>
          <a:prstGeom prst="rect">
            <a:avLst/>
          </a:prstGeom>
          <a:noFill/>
        </p:spPr>
        <p:txBody>
          <a:bodyPr wrap="square" rtlCol="0">
            <a:spAutoFit/>
          </a:bodyPr>
          <a:lstStyle/>
          <a:p>
            <a:r>
              <a:rPr lang="en-US" sz="4000" dirty="0" smtClean="0">
                <a:solidFill>
                  <a:srgbClr val="FF0000"/>
                </a:solidFill>
                <a:latin typeface="Times New Roman" pitchFamily="18" charset="0"/>
                <a:cs typeface="Times New Roman" pitchFamily="18" charset="0"/>
              </a:rPr>
              <a:t>Epigenetic alterations are </a:t>
            </a:r>
            <a:r>
              <a:rPr lang="en-US" sz="5400" b="1" dirty="0" smtClean="0">
                <a:solidFill>
                  <a:srgbClr val="FF0000"/>
                </a:solidFill>
                <a:latin typeface="Times New Roman" pitchFamily="18" charset="0"/>
                <a:cs typeface="Times New Roman" pitchFamily="18" charset="0"/>
              </a:rPr>
              <a:t>reversible</a:t>
            </a:r>
            <a:r>
              <a:rPr lang="ar-IQ" sz="4000" dirty="0" smtClean="0">
                <a:solidFill>
                  <a:srgbClr val="FF0000"/>
                </a:solidFill>
                <a:latin typeface="Times New Roman" pitchFamily="18" charset="0"/>
                <a:cs typeface="Times New Roman" pitchFamily="18" charset="0"/>
              </a:rPr>
              <a:t> </a:t>
            </a:r>
            <a:r>
              <a:rPr lang="en-US" sz="4000" dirty="0" smtClean="0">
                <a:solidFill>
                  <a:srgbClr val="FF0000"/>
                </a:solidFill>
                <a:latin typeface="Times New Roman" pitchFamily="18" charset="0"/>
                <a:cs typeface="Times New Roman" pitchFamily="18" charset="0"/>
              </a:rPr>
              <a:t>!!!</a:t>
            </a:r>
            <a:endParaRPr lang="en-US" sz="4000" dirty="0">
              <a:solidFill>
                <a:srgbClr val="FF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16" t="12903" r="12431" b="32341"/>
          <a:stretch/>
        </p:blipFill>
        <p:spPr bwMode="auto">
          <a:xfrm>
            <a:off x="522514" y="3827131"/>
            <a:ext cx="8225950" cy="3030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7987" y="128245"/>
            <a:ext cx="7632848" cy="646331"/>
          </a:xfrm>
          <a:prstGeom prst="rect">
            <a:avLst/>
          </a:prstGeom>
          <a:noFill/>
        </p:spPr>
        <p:txBody>
          <a:bodyPr wrap="square" rtlCol="0">
            <a:spAutoFit/>
          </a:bodyPr>
          <a:lstStyle/>
          <a:p>
            <a:r>
              <a:rPr lang="en-US" sz="3200" dirty="0" smtClean="0">
                <a:latin typeface="Times New Roman" pitchFamily="18" charset="0"/>
                <a:cs typeface="Times New Roman" pitchFamily="18" charset="0"/>
              </a:rPr>
              <a:t>In contrast to germ line </a:t>
            </a:r>
            <a:r>
              <a:rPr lang="en-US" sz="3600" b="1" dirty="0" smtClean="0">
                <a:latin typeface="Times New Roman" pitchFamily="18" charset="0"/>
                <a:cs typeface="Times New Roman" pitchFamily="18" charset="0"/>
              </a:rPr>
              <a:t>mutations,</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69FF8E7B-4E61-4B5B-B41A-EC19908B4B33}" type="slidenum">
              <a:rPr lang="en-GB" smtClean="0"/>
              <a:pPr/>
              <a:t>34</a:t>
            </a:fld>
            <a:endParaRPr lang="en-GB"/>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532930"/>
            <a:ext cx="4586062" cy="2293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602" y="2438400"/>
            <a:ext cx="256032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1110" b="10648"/>
          <a:stretch/>
        </p:blipFill>
        <p:spPr bwMode="auto">
          <a:xfrm>
            <a:off x="7523406" y="1353153"/>
            <a:ext cx="1192254" cy="93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30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5400" y="12700"/>
            <a:ext cx="9144000" cy="1569660"/>
          </a:xfrm>
          <a:prstGeom prst="rect">
            <a:avLst/>
          </a:prstGeom>
        </p:spPr>
        <p:txBody>
          <a:bodyPr wrap="square">
            <a:spAutoFit/>
          </a:bodyPr>
          <a:lstStyle/>
          <a:p>
            <a:r>
              <a:rPr lang="en-US" sz="4800" b="1" dirty="0">
                <a:solidFill>
                  <a:srgbClr val="FFFFFF"/>
                </a:solidFill>
                <a:latin typeface="Times New Roman" panose="02020603050405020304" pitchFamily="18" charset="0"/>
                <a:cs typeface="Times New Roman" panose="02020603050405020304" pitchFamily="18" charset="0"/>
              </a:rPr>
              <a:t>Epigenetic Reprogramming</a:t>
            </a:r>
            <a:r>
              <a:rPr lang="en-US" sz="4800" b="1" dirty="0" smtClean="0">
                <a:solidFill>
                  <a:srgbClr val="FFFFFF"/>
                </a:solidFill>
                <a:latin typeface="Times New Roman" panose="02020603050405020304" pitchFamily="18" charset="0"/>
                <a:cs typeface="Times New Roman" panose="02020603050405020304" pitchFamily="18" charset="0"/>
              </a:rPr>
              <a:t>:</a:t>
            </a:r>
          </a:p>
          <a:p>
            <a:r>
              <a:rPr lang="en-US" sz="4800" b="1" dirty="0" smtClean="0">
                <a:solidFill>
                  <a:srgbClr val="FFFFFF"/>
                </a:solidFill>
                <a:latin typeface="Times New Roman" panose="02020603050405020304" pitchFamily="18" charset="0"/>
                <a:cs typeface="Times New Roman" panose="02020603050405020304" pitchFamily="18" charset="0"/>
              </a:rPr>
              <a:t>Can </a:t>
            </a:r>
            <a:r>
              <a:rPr lang="en-US" sz="4800" b="1" dirty="0">
                <a:solidFill>
                  <a:srgbClr val="FFFFFF"/>
                </a:solidFill>
                <a:latin typeface="Times New Roman" panose="02020603050405020304" pitchFamily="18" charset="0"/>
                <a:cs typeface="Times New Roman" panose="02020603050405020304" pitchFamily="18" charset="0"/>
              </a:rPr>
              <a:t>We Reverse the Aging Clock?</a:t>
            </a:r>
            <a:endParaRPr lang="en-US" sz="4800" b="1" i="0" dirty="0">
              <a:solidFill>
                <a:srgbClr val="FFFFFF"/>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0" y="5304135"/>
            <a:ext cx="9220200" cy="1569660"/>
          </a:xfrm>
          <a:prstGeom prst="rect">
            <a:avLst/>
          </a:prstGeom>
        </p:spPr>
        <p:txBody>
          <a:bodyPr wrap="square">
            <a:spAutoFit/>
          </a:bodyPr>
          <a:lstStyle/>
          <a:p>
            <a:r>
              <a:rPr lang="en-US" sz="3200" dirty="0">
                <a:solidFill>
                  <a:schemeClr val="bg1"/>
                </a:solidFill>
                <a:latin typeface="Times New Roman" panose="02020603050405020304" pitchFamily="18" charset="0"/>
                <a:cs typeface="Times New Roman" panose="02020603050405020304" pitchFamily="18" charset="0"/>
              </a:rPr>
              <a:t>The concept of </a:t>
            </a:r>
            <a:r>
              <a:rPr lang="en-US" sz="3200" dirty="0" smtClean="0">
                <a:solidFill>
                  <a:schemeClr val="bg1"/>
                </a:solidFill>
                <a:latin typeface="Times New Roman" panose="02020603050405020304" pitchFamily="18" charset="0"/>
                <a:cs typeface="Times New Roman" panose="02020603050405020304" pitchFamily="18" charset="0"/>
              </a:rPr>
              <a:t>‘</a:t>
            </a:r>
            <a:r>
              <a:rPr lang="en-US" sz="3200" b="1" dirty="0">
                <a:solidFill>
                  <a:schemeClr val="bg1"/>
                </a:solidFill>
                <a:latin typeface="Times New Roman" panose="02020603050405020304" pitchFamily="18" charset="0"/>
                <a:cs typeface="Times New Roman" panose="02020603050405020304" pitchFamily="18" charset="0"/>
              </a:rPr>
              <a:t>epigenetic clock</a:t>
            </a:r>
            <a:r>
              <a:rPr lang="en-US" sz="3200" dirty="0">
                <a:solidFill>
                  <a:schemeClr val="bg1"/>
                </a:solidFill>
                <a:latin typeface="Times New Roman" panose="02020603050405020304" pitchFamily="18" charset="0"/>
                <a:cs typeface="Times New Roman" panose="02020603050405020304" pitchFamily="18" charset="0"/>
              </a:rPr>
              <a:t>’, reflecting </a:t>
            </a:r>
            <a:r>
              <a:rPr lang="en-US" sz="3200" dirty="0">
                <a:solidFill>
                  <a:srgbClr val="FF0000"/>
                </a:solidFill>
                <a:latin typeface="Times New Roman" panose="02020603050405020304" pitchFamily="18" charset="0"/>
                <a:cs typeface="Times New Roman" panose="02020603050405020304" pitchFamily="18" charset="0"/>
              </a:rPr>
              <a:t>biological</a:t>
            </a:r>
            <a:r>
              <a:rPr lang="en-US" sz="3200" dirty="0">
                <a:solidFill>
                  <a:schemeClr val="bg1"/>
                </a:solidFill>
                <a:latin typeface="Times New Roman" panose="02020603050405020304" pitchFamily="18" charset="0"/>
                <a:cs typeface="Times New Roman" panose="02020603050405020304" pitchFamily="18" charset="0"/>
              </a:rPr>
              <a:t> rather than </a:t>
            </a:r>
            <a:r>
              <a:rPr lang="en-US" sz="3200" dirty="0">
                <a:solidFill>
                  <a:srgbClr val="FF0000"/>
                </a:solidFill>
                <a:latin typeface="Times New Roman" panose="02020603050405020304" pitchFamily="18" charset="0"/>
                <a:cs typeface="Times New Roman" panose="02020603050405020304" pitchFamily="18" charset="0"/>
              </a:rPr>
              <a:t>chronological age</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smtClean="0">
                <a:solidFill>
                  <a:schemeClr val="bg1"/>
                </a:solidFill>
                <a:latin typeface="Times New Roman" panose="02020603050405020304" pitchFamily="18" charset="0"/>
                <a:cs typeface="Times New Roman" panose="02020603050405020304" pitchFamily="18" charset="0"/>
              </a:rPr>
              <a:t>emerged </a:t>
            </a:r>
            <a:r>
              <a:rPr lang="en-US" sz="3200" dirty="0">
                <a:solidFill>
                  <a:schemeClr val="bg1"/>
                </a:solidFill>
                <a:latin typeface="Times New Roman" panose="02020603050405020304" pitchFamily="18" charset="0"/>
                <a:cs typeface="Times New Roman" panose="02020603050405020304" pitchFamily="18" charset="0"/>
              </a:rPr>
              <a:t>as a powerful biomarker of </a:t>
            </a:r>
            <a:r>
              <a:rPr lang="en-US" sz="3200" b="1" dirty="0">
                <a:solidFill>
                  <a:schemeClr val="bg1"/>
                </a:solidFill>
                <a:latin typeface="Times New Roman" panose="02020603050405020304" pitchFamily="18" charset="0"/>
                <a:cs typeface="Times New Roman" panose="02020603050405020304" pitchFamily="18" charset="0"/>
              </a:rPr>
              <a:t>tissue health </a:t>
            </a:r>
            <a:r>
              <a:rPr lang="en-US" sz="3200" dirty="0">
                <a:solidFill>
                  <a:schemeClr val="bg1"/>
                </a:solidFill>
                <a:latin typeface="Times New Roman" panose="02020603050405020304" pitchFamily="18" charset="0"/>
                <a:cs typeface="Times New Roman" panose="02020603050405020304" pitchFamily="18" charset="0"/>
              </a:rPr>
              <a:t>and </a:t>
            </a:r>
            <a:r>
              <a:rPr lang="en-US" sz="3200" b="1" dirty="0" smtClean="0">
                <a:solidFill>
                  <a:schemeClr val="bg1"/>
                </a:solidFill>
                <a:latin typeface="Times New Roman" panose="02020603050405020304" pitchFamily="18" charset="0"/>
                <a:cs typeface="Times New Roman" panose="02020603050405020304" pitchFamily="18" charset="0"/>
              </a:rPr>
              <a:t>longevity</a:t>
            </a:r>
            <a:r>
              <a:rPr lang="en-US" sz="3200" dirty="0" smtClean="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91601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7" y="0"/>
            <a:ext cx="915246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467" y="2362200"/>
            <a:ext cx="9152467" cy="1015663"/>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Lasers</a:t>
            </a:r>
            <a:r>
              <a:rPr lang="en-US" sz="3200" b="1" dirty="0">
                <a:latin typeface="Times New Roman" panose="02020603050405020304" pitchFamily="18" charset="0"/>
                <a:cs typeface="Times New Roman" panose="02020603050405020304" pitchFamily="18" charset="0"/>
              </a:rPr>
              <a:t> can "reset" </a:t>
            </a:r>
            <a:r>
              <a:rPr lang="en-US" sz="3200" b="1" dirty="0">
                <a:solidFill>
                  <a:srgbClr val="FF0000"/>
                </a:solidFill>
                <a:latin typeface="Times New Roman" panose="02020603050405020304" pitchFamily="18" charset="0"/>
                <a:cs typeface="Times New Roman" panose="02020603050405020304" pitchFamily="18" charset="0"/>
              </a:rPr>
              <a:t>epigenetic clocks </a:t>
            </a:r>
            <a:r>
              <a:rPr lang="en-US" sz="3200" b="1" dirty="0">
                <a:solidFill>
                  <a:schemeClr val="bg1"/>
                </a:solidFill>
                <a:latin typeface="Times New Roman" panose="02020603050405020304" pitchFamily="18" charset="0"/>
                <a:cs typeface="Times New Roman" panose="02020603050405020304" pitchFamily="18" charset="0"/>
              </a:rPr>
              <a:t>in</a:t>
            </a:r>
            <a:r>
              <a:rPr lang="en-US" sz="3200" b="1" dirty="0">
                <a:latin typeface="Times New Roman" panose="02020603050405020304" pitchFamily="18" charset="0"/>
                <a:cs typeface="Times New Roman" panose="020206030504050203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aging skin</a:t>
            </a:r>
            <a:r>
              <a:rPr lang="en-US" sz="2800" b="1" dirty="0">
                <a:latin typeface="Times New Roman" panose="02020603050405020304" pitchFamily="18" charset="0"/>
                <a:cs typeface="Times New Roman" panose="02020603050405020304" pitchFamily="18" charset="0"/>
              </a:rPr>
              <a:t>, </a:t>
            </a:r>
            <a:endParaRPr lang="en-US" sz="2800" b="1" dirty="0" smtClean="0">
              <a:latin typeface="Times New Roman" panose="02020603050405020304" pitchFamily="18" charset="0"/>
              <a:cs typeface="Times New Roman" panose="02020603050405020304" pitchFamily="18" charset="0"/>
            </a:endParaRPr>
          </a:p>
          <a:p>
            <a:endParaRPr lang="en-US" sz="2800" b="1" dirty="0" smtClean="0">
              <a:latin typeface="Times New Roman" panose="02020603050405020304" pitchFamily="18" charset="0"/>
              <a:cs typeface="Times New Roman" panose="02020603050405020304" pitchFamily="18" charset="0"/>
            </a:endParaRPr>
          </a:p>
        </p:txBody>
      </p:sp>
      <p:sp>
        <p:nvSpPr>
          <p:cNvPr id="3" name="Rectangle 2"/>
          <p:cNvSpPr/>
          <p:nvPr/>
        </p:nvSpPr>
        <p:spPr>
          <a:xfrm>
            <a:off x="-27517" y="4038600"/>
            <a:ext cx="9152467" cy="1077218"/>
          </a:xfrm>
          <a:prstGeom prst="rect">
            <a:avLst/>
          </a:prstGeom>
        </p:spPr>
        <p:txBody>
          <a:bodyPr wrap="square">
            <a:spAutoFit/>
          </a:bodyPr>
          <a:lstStyle/>
          <a:p>
            <a:pPr lvl="0"/>
            <a:r>
              <a:rPr lang="en-US" sz="3200" dirty="0" smtClean="0">
                <a:solidFill>
                  <a:schemeClr val="bg1"/>
                </a:solidFill>
                <a:latin typeface="Times New Roman" panose="02020603050405020304" pitchFamily="18" charset="0"/>
                <a:cs typeface="Times New Roman" panose="02020603050405020304" pitchFamily="18" charset="0"/>
              </a:rPr>
              <a:t>Restoring </a:t>
            </a:r>
            <a:r>
              <a:rPr lang="en-US" sz="3200" dirty="0">
                <a:latin typeface="Times New Roman" panose="02020603050405020304" pitchFamily="18" charset="0"/>
                <a:cs typeface="Times New Roman" panose="02020603050405020304" pitchFamily="18" charset="0"/>
              </a:rPr>
              <a:t>a more </a:t>
            </a:r>
            <a:r>
              <a:rPr lang="en-US" sz="3200" b="1" dirty="0">
                <a:solidFill>
                  <a:srgbClr val="FF0000"/>
                </a:solidFill>
                <a:latin typeface="Times New Roman" panose="02020603050405020304" pitchFamily="18" charset="0"/>
                <a:cs typeface="Times New Roman" panose="02020603050405020304" pitchFamily="18" charset="0"/>
              </a:rPr>
              <a:t>youthful profile </a:t>
            </a:r>
            <a:r>
              <a:rPr lang="en-US" sz="3200" dirty="0">
                <a:solidFill>
                  <a:prstClr val="black"/>
                </a:solidFill>
                <a:latin typeface="Times New Roman" panose="02020603050405020304" pitchFamily="18" charset="0"/>
                <a:cs typeface="Times New Roman" panose="02020603050405020304" pitchFamily="18" charset="0"/>
              </a:rPr>
              <a:t>of </a:t>
            </a:r>
            <a:r>
              <a:rPr lang="en-US" sz="3200" dirty="0" smtClean="0">
                <a:solidFill>
                  <a:schemeClr val="bg1"/>
                </a:solidFill>
                <a:latin typeface="Times New Roman" panose="02020603050405020304" pitchFamily="18" charset="0"/>
                <a:cs typeface="Times New Roman" panose="02020603050405020304" pitchFamily="18" charset="0"/>
              </a:rPr>
              <a:t>collagen/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smtClean="0">
                <a:solidFill>
                  <a:schemeClr val="bg1"/>
                </a:solidFill>
                <a:latin typeface="Times New Roman" panose="02020603050405020304" pitchFamily="18" charset="0"/>
                <a:cs typeface="Times New Roman" panose="02020603050405020304" pitchFamily="18" charset="0"/>
              </a:rPr>
              <a:t>elastin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production</a:t>
            </a:r>
          </a:p>
        </p:txBody>
      </p:sp>
      <p:sp>
        <p:nvSpPr>
          <p:cNvPr id="4" name="TextBox 3"/>
          <p:cNvSpPr txBox="1"/>
          <p:nvPr/>
        </p:nvSpPr>
        <p:spPr>
          <a:xfrm>
            <a:off x="1371600" y="0"/>
            <a:ext cx="3834704" cy="707886"/>
          </a:xfrm>
          <a:prstGeom prst="rect">
            <a:avLst/>
          </a:prstGeom>
          <a:noFill/>
        </p:spPr>
        <p:txBody>
          <a:bodyPr wrap="none" rtlCol="0">
            <a:spAutoFit/>
          </a:bodyPr>
          <a:lstStyle/>
          <a:p>
            <a:r>
              <a:rPr lang="en-US" sz="4000" b="1" dirty="0" smtClean="0">
                <a:solidFill>
                  <a:schemeClr val="bg1"/>
                </a:solidFill>
                <a:latin typeface="Times New Roman" panose="02020603050405020304" pitchFamily="18" charset="0"/>
                <a:cs typeface="Times New Roman" panose="02020603050405020304" pitchFamily="18" charset="0"/>
              </a:rPr>
              <a:t>Good News….!!!</a:t>
            </a:r>
            <a:endParaRPr lang="en-US"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4304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699" y="2590800"/>
            <a:ext cx="9144000"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2800" b="1" dirty="0" smtClean="0">
                <a:latin typeface="Times New Roman" panose="02020603050405020304" pitchFamily="18" charset="0"/>
                <a:cs typeface="Times New Roman" panose="02020603050405020304" pitchFamily="18" charset="0"/>
              </a:rPr>
              <a:t>1- Inducing </a:t>
            </a:r>
            <a:r>
              <a:rPr lang="en-US" sz="2800" b="1" dirty="0">
                <a:latin typeface="Times New Roman" panose="02020603050405020304" pitchFamily="18" charset="0"/>
                <a:cs typeface="Times New Roman" panose="02020603050405020304" pitchFamily="18" charset="0"/>
              </a:rPr>
              <a:t>cellular stress and </a:t>
            </a:r>
            <a:endParaRPr lang="en-US" sz="2800" b="1" dirty="0" smtClean="0">
              <a:latin typeface="Times New Roman" panose="02020603050405020304" pitchFamily="18" charset="0"/>
              <a:cs typeface="Times New Roman" panose="02020603050405020304" pitchFamily="18" charset="0"/>
            </a:endParaRPr>
          </a:p>
          <a:p>
            <a:pPr algn="just"/>
            <a:r>
              <a:rPr lang="en-US" sz="2800" b="1" dirty="0" smtClean="0">
                <a:latin typeface="Times New Roman" panose="02020603050405020304" pitchFamily="18" charset="0"/>
                <a:cs typeface="Times New Roman" panose="02020603050405020304" pitchFamily="18" charset="0"/>
              </a:rPr>
              <a:t>2- Promoting repair</a:t>
            </a:r>
          </a:p>
          <a:p>
            <a:pPr algn="just"/>
            <a:r>
              <a:rPr lang="en-US" sz="2800" dirty="0" smtClean="0">
                <a:latin typeface="Times New Roman" panose="02020603050405020304" pitchFamily="18" charset="0"/>
                <a:cs typeface="Times New Roman" panose="02020603050405020304" pitchFamily="18" charset="0"/>
              </a:rPr>
              <a:t>,3-Acting </a:t>
            </a:r>
            <a:r>
              <a:rPr lang="en-US" sz="2800" dirty="0">
                <a:latin typeface="Times New Roman" panose="02020603050405020304" pitchFamily="18" charset="0"/>
                <a:cs typeface="Times New Roman" panose="02020603050405020304" pitchFamily="18" charset="0"/>
              </a:rPr>
              <a:t>as </a:t>
            </a:r>
            <a:r>
              <a:rPr lang="en-US" sz="2800" b="1" dirty="0">
                <a:latin typeface="Times New Roman" panose="02020603050405020304" pitchFamily="18" charset="0"/>
                <a:cs typeface="Times New Roman" panose="02020603050405020304" pitchFamily="18" charset="0"/>
              </a:rPr>
              <a:t>"molecular reset</a:t>
            </a:r>
            <a:r>
              <a:rPr lang="en-US" sz="2800" dirty="0">
                <a:latin typeface="Times New Roman" panose="02020603050405020304" pitchFamily="18" charset="0"/>
                <a:cs typeface="Times New Roman" panose="02020603050405020304" pitchFamily="18" charset="0"/>
              </a:rPr>
              <a:t>" devices that alter gene expression without changing the underlying DNA </a:t>
            </a:r>
            <a:r>
              <a:rPr lang="en-US" sz="2800" dirty="0" smtClean="0">
                <a:latin typeface="Times New Roman" panose="02020603050405020304" pitchFamily="18" charset="0"/>
                <a:cs typeface="Times New Roman" panose="02020603050405020304" pitchFamily="18" charset="0"/>
              </a:rPr>
              <a:t>sequence.</a:t>
            </a:r>
          </a:p>
        </p:txBody>
      </p:sp>
      <p:sp>
        <p:nvSpPr>
          <p:cNvPr id="3" name="Rectangle 2"/>
          <p:cNvSpPr/>
          <p:nvPr/>
        </p:nvSpPr>
        <p:spPr>
          <a:xfrm>
            <a:off x="215899" y="0"/>
            <a:ext cx="8763001" cy="707886"/>
          </a:xfrm>
          <a:prstGeom prst="rect">
            <a:avLst/>
          </a:prstGeom>
        </p:spPr>
        <p:txBody>
          <a:bodyPr wrap="square">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How </a:t>
            </a:r>
            <a:r>
              <a:rPr lang="en-US" sz="4000" b="1" dirty="0">
                <a:solidFill>
                  <a:srgbClr val="FF0000"/>
                </a:solidFill>
                <a:latin typeface="Times New Roman" panose="02020603050405020304" pitchFamily="18" charset="0"/>
                <a:cs typeface="Times New Roman" panose="02020603050405020304" pitchFamily="18" charset="0"/>
              </a:rPr>
              <a:t>laser modulate epigenetic </a:t>
            </a:r>
            <a:r>
              <a:rPr lang="en-US" sz="4000" b="1" dirty="0" smtClean="0">
                <a:solidFill>
                  <a:srgbClr val="FF0000"/>
                </a:solidFill>
                <a:latin typeface="Times New Roman" panose="02020603050405020304" pitchFamily="18" charset="0"/>
                <a:cs typeface="Times New Roman" panose="02020603050405020304" pitchFamily="18" charset="0"/>
              </a:rPr>
              <a:t>marks?</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8097" y="990600"/>
            <a:ext cx="9105901" cy="1384995"/>
          </a:xfrm>
          <a:prstGeom prst="rect">
            <a:avLst/>
          </a:prstGeom>
        </p:spPr>
        <p:txBody>
          <a:bodyPr wrap="square">
            <a:spAutoFit/>
          </a:bodyPr>
          <a:lstStyle/>
          <a:p>
            <a:pPr lvl="0" algn="just"/>
            <a:r>
              <a:rPr lang="en-US" sz="2800" dirty="0">
                <a:solidFill>
                  <a:prstClr val="black"/>
                </a:solidFill>
                <a:latin typeface="Times New Roman" panose="02020603050405020304" pitchFamily="18" charset="0"/>
                <a:cs typeface="Times New Roman" panose="02020603050405020304" pitchFamily="18" charset="0"/>
              </a:rPr>
              <a:t>Laser therapies, particularly fractional CO₂ and Low-Level Laser Therapy (LLLT/</a:t>
            </a:r>
            <a:r>
              <a:rPr lang="en-US" sz="2800" dirty="0" err="1">
                <a:solidFill>
                  <a:prstClr val="black"/>
                </a:solidFill>
                <a:latin typeface="Times New Roman" panose="02020603050405020304" pitchFamily="18" charset="0"/>
                <a:cs typeface="Times New Roman" panose="02020603050405020304" pitchFamily="18" charset="0"/>
              </a:rPr>
              <a:t>photobiomodulation</a:t>
            </a:r>
            <a:r>
              <a:rPr lang="en-US" sz="2800" dirty="0">
                <a:solidFill>
                  <a:prstClr val="black"/>
                </a:solidFill>
                <a:latin typeface="Times New Roman" panose="02020603050405020304" pitchFamily="18" charset="0"/>
                <a:cs typeface="Times New Roman" panose="02020603050405020304" pitchFamily="18" charset="0"/>
              </a:rPr>
              <a:t>), modulate epigenetic marks by:</a:t>
            </a:r>
          </a:p>
        </p:txBody>
      </p:sp>
      <p:sp>
        <p:nvSpPr>
          <p:cNvPr id="5" name="Rectangle 4"/>
          <p:cNvSpPr/>
          <p:nvPr/>
        </p:nvSpPr>
        <p:spPr>
          <a:xfrm>
            <a:off x="50798" y="4648200"/>
            <a:ext cx="9093201" cy="187743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en-US" sz="3200" b="1" dirty="0">
                <a:solidFill>
                  <a:prstClr val="black"/>
                </a:solidFill>
                <a:latin typeface="Times New Roman" panose="02020603050405020304" pitchFamily="18" charset="0"/>
                <a:cs typeface="Times New Roman" panose="02020603050405020304" pitchFamily="18" charset="0"/>
              </a:rPr>
              <a:t>This process works by </a:t>
            </a:r>
            <a:r>
              <a:rPr lang="en-US" sz="3200" b="1" dirty="0" smtClean="0">
                <a:solidFill>
                  <a:prstClr val="black"/>
                </a:solidFill>
                <a:latin typeface="Times New Roman" panose="02020603050405020304" pitchFamily="18" charset="0"/>
                <a:cs typeface="Times New Roman" panose="02020603050405020304" pitchFamily="18" charset="0"/>
              </a:rPr>
              <a:t>causing:</a:t>
            </a:r>
          </a:p>
          <a:p>
            <a:pPr lvl="0" algn="just"/>
            <a:r>
              <a:rPr lang="en-US" sz="2800" dirty="0" smtClean="0">
                <a:solidFill>
                  <a:prstClr val="black"/>
                </a:solidFill>
                <a:latin typeface="Times New Roman" panose="02020603050405020304" pitchFamily="18" charset="0"/>
                <a:cs typeface="Times New Roman" panose="02020603050405020304" pitchFamily="18" charset="0"/>
              </a:rPr>
              <a:t>controlled </a:t>
            </a:r>
            <a:r>
              <a:rPr lang="en-US" sz="2800" dirty="0">
                <a:solidFill>
                  <a:prstClr val="black"/>
                </a:solidFill>
                <a:latin typeface="Times New Roman" panose="02020603050405020304" pitchFamily="18" charset="0"/>
                <a:cs typeface="Times New Roman" panose="02020603050405020304" pitchFamily="18" charset="0"/>
              </a:rPr>
              <a:t>thermal injury or </a:t>
            </a:r>
            <a:r>
              <a:rPr lang="en-US" sz="2800" b="1" dirty="0">
                <a:solidFill>
                  <a:prstClr val="black"/>
                </a:solidFill>
                <a:latin typeface="Times New Roman" panose="02020603050405020304" pitchFamily="18" charset="0"/>
                <a:cs typeface="Times New Roman" panose="02020603050405020304" pitchFamily="18" charset="0"/>
              </a:rPr>
              <a:t>activating cellular metabolism</a:t>
            </a:r>
            <a:r>
              <a:rPr lang="en-US" sz="2800" dirty="0">
                <a:solidFill>
                  <a:prstClr val="black"/>
                </a:solidFill>
                <a:latin typeface="Times New Roman" panose="02020603050405020304" pitchFamily="18" charset="0"/>
                <a:cs typeface="Times New Roman" panose="02020603050405020304" pitchFamily="18" charset="0"/>
              </a:rPr>
              <a:t>, leading to </a:t>
            </a:r>
            <a:r>
              <a:rPr lang="en-US" sz="2800" b="1" u="sng" dirty="0">
                <a:solidFill>
                  <a:prstClr val="black"/>
                </a:solidFill>
                <a:latin typeface="Times New Roman" panose="02020603050405020304" pitchFamily="18" charset="0"/>
                <a:cs typeface="Times New Roman" panose="02020603050405020304" pitchFamily="18" charset="0"/>
              </a:rPr>
              <a:t>changes in DNA methylation</a:t>
            </a:r>
            <a:r>
              <a:rPr lang="en-US" sz="2800" dirty="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histone remodeling</a:t>
            </a:r>
            <a:r>
              <a:rPr lang="en-US" sz="2800" dirty="0">
                <a:solidFill>
                  <a:prstClr val="black"/>
                </a:solidFill>
                <a:latin typeface="Times New Roman" panose="02020603050405020304" pitchFamily="18" charset="0"/>
                <a:cs typeface="Times New Roman" panose="02020603050405020304" pitchFamily="18" charset="0"/>
              </a:rPr>
              <a:t>, and </a:t>
            </a:r>
            <a:r>
              <a:rPr lang="en-US" sz="2800" b="1" dirty="0">
                <a:solidFill>
                  <a:prstClr val="black"/>
                </a:solidFill>
                <a:latin typeface="Times New Roman" panose="02020603050405020304" pitchFamily="18" charset="0"/>
                <a:cs typeface="Times New Roman" panose="02020603050405020304" pitchFamily="18" charset="0"/>
              </a:rPr>
              <a:t>non-coding RNA expression</a:t>
            </a:r>
            <a:r>
              <a:rPr lang="en-US" sz="2800" dirty="0">
                <a:solidFill>
                  <a:prstClr val="black"/>
                </a:solidFill>
                <a:latin typeface="Times New Roman" panose="02020603050405020304" pitchFamily="18" charset="0"/>
                <a:cs typeface="Times New Roman" panose="02020603050405020304" pitchFamily="18" charset="0"/>
              </a:rPr>
              <a:t>. </a:t>
            </a:r>
            <a:endParaRPr lang="en-US" sz="2800" dirty="0">
              <a:solidFill>
                <a:prstClr val="black"/>
              </a:solidFill>
            </a:endParaRPr>
          </a:p>
        </p:txBody>
      </p:sp>
    </p:spTree>
    <p:extLst>
      <p:ext uri="{BB962C8B-B14F-4D97-AF65-F5344CB8AC3E}">
        <p14:creationId xmlns:p14="http://schemas.microsoft.com/office/powerpoint/2010/main" val="37330810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19239"/>
            <a:ext cx="9144000" cy="3046988"/>
          </a:xfrm>
          <a:prstGeom prst="rect">
            <a:avLst/>
          </a:prstGeom>
        </p:spPr>
        <p:txBody>
          <a:bodyPr wrap="square">
            <a:spAutoFit/>
          </a:bodyPr>
          <a:lstStyle/>
          <a:p>
            <a:pPr marL="457200" indent="-457200" algn="just">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by </a:t>
            </a:r>
            <a:r>
              <a:rPr lang="en-US" sz="3200" dirty="0">
                <a:latin typeface="Times New Roman" panose="02020603050405020304" pitchFamily="18" charset="0"/>
                <a:cs typeface="Times New Roman" panose="02020603050405020304" pitchFamily="18" charset="0"/>
              </a:rPr>
              <a:t>inducing </a:t>
            </a:r>
            <a:r>
              <a:rPr lang="en-US" sz="3200" b="1" dirty="0">
                <a:latin typeface="Times New Roman" panose="02020603050405020304" pitchFamily="18" charset="0"/>
                <a:cs typeface="Times New Roman" panose="02020603050405020304" pitchFamily="18" charset="0"/>
              </a:rPr>
              <a:t>controlled cellular stress</a:t>
            </a:r>
            <a:r>
              <a:rPr lang="en-US" sz="3200" dirty="0">
                <a:latin typeface="Times New Roman" panose="02020603050405020304" pitchFamily="18" charset="0"/>
                <a:cs typeface="Times New Roman" panose="02020603050405020304" pitchFamily="18" charset="0"/>
              </a:rPr>
              <a:t>, </a:t>
            </a:r>
            <a:endParaRPr lang="en-US" sz="3200" dirty="0" smtClean="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triggers </a:t>
            </a:r>
            <a:r>
              <a:rPr lang="en-US" sz="3200" dirty="0">
                <a:latin typeface="Times New Roman" panose="02020603050405020304" pitchFamily="18" charset="0"/>
                <a:cs typeface="Times New Roman" panose="02020603050405020304" pitchFamily="18" charset="0"/>
              </a:rPr>
              <a:t>a </a:t>
            </a:r>
            <a:r>
              <a:rPr lang="en-US" sz="3200" b="1" dirty="0">
                <a:latin typeface="Times New Roman" panose="02020603050405020304" pitchFamily="18" charset="0"/>
                <a:cs typeface="Times New Roman" panose="02020603050405020304" pitchFamily="18" charset="0"/>
              </a:rPr>
              <a:t>cascade of repair processes</a:t>
            </a:r>
            <a:r>
              <a:rPr lang="en-US" sz="3200" dirty="0">
                <a:latin typeface="Times New Roman" panose="02020603050405020304" pitchFamily="18" charset="0"/>
                <a:cs typeface="Times New Roman" panose="02020603050405020304" pitchFamily="18" charset="0"/>
              </a:rPr>
              <a:t> that "</a:t>
            </a:r>
            <a:r>
              <a:rPr lang="en-US" sz="3200" dirty="0">
                <a:solidFill>
                  <a:srgbClr val="FF0000"/>
                </a:solidFill>
                <a:latin typeface="Times New Roman" panose="02020603050405020304" pitchFamily="18" charset="0"/>
                <a:cs typeface="Times New Roman" panose="02020603050405020304" pitchFamily="18" charset="0"/>
              </a:rPr>
              <a:t>re</a:t>
            </a:r>
            <a:r>
              <a:rPr lang="en-US" sz="3200" dirty="0">
                <a:latin typeface="Times New Roman" panose="02020603050405020304" pitchFamily="18" charset="0"/>
                <a:cs typeface="Times New Roman" panose="02020603050405020304" pitchFamily="18" charset="0"/>
              </a:rPr>
              <a:t>program" gene expression. </a:t>
            </a:r>
            <a:endParaRPr lang="en-US" sz="3200" dirty="0" smtClean="0">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en-US" sz="3200" dirty="0" smtClean="0">
                <a:latin typeface="Times New Roman" panose="02020603050405020304" pitchFamily="18" charset="0"/>
                <a:cs typeface="Times New Roman" panose="02020603050405020304" pitchFamily="18" charset="0"/>
              </a:rPr>
              <a:t>These </a:t>
            </a:r>
            <a:r>
              <a:rPr lang="en-US" sz="3200" dirty="0">
                <a:latin typeface="Times New Roman" panose="02020603050405020304" pitchFamily="18" charset="0"/>
                <a:cs typeface="Times New Roman" panose="02020603050405020304" pitchFamily="18" charset="0"/>
              </a:rPr>
              <a:t>modifications do not change the DNA sequence itself but influence how genes are turned "on" or "off". </a:t>
            </a:r>
          </a:p>
        </p:txBody>
      </p:sp>
      <p:sp>
        <p:nvSpPr>
          <p:cNvPr id="3" name="Rectangle 2"/>
          <p:cNvSpPr/>
          <p:nvPr/>
        </p:nvSpPr>
        <p:spPr>
          <a:xfrm>
            <a:off x="-40825" y="0"/>
            <a:ext cx="9451049" cy="769441"/>
          </a:xfrm>
          <a:prstGeom prst="rect">
            <a:avLst/>
          </a:prstGeom>
        </p:spPr>
        <p:txBody>
          <a:bodyPr wrap="none">
            <a:spAutoFit/>
          </a:bodyPr>
          <a:lstStyle/>
          <a:p>
            <a:r>
              <a:rPr lang="en-US" sz="4400" b="1" dirty="0" smtClean="0">
                <a:solidFill>
                  <a:srgbClr val="FF0000"/>
                </a:solidFill>
                <a:latin typeface="Times New Roman" panose="02020603050405020304" pitchFamily="18" charset="0"/>
                <a:cs typeface="Times New Roman" panose="02020603050405020304" pitchFamily="18" charset="0"/>
              </a:rPr>
              <a:t>How laser modulates </a:t>
            </a:r>
            <a:r>
              <a:rPr lang="en-US" sz="4400" b="1" dirty="0">
                <a:solidFill>
                  <a:srgbClr val="FF0000"/>
                </a:solidFill>
                <a:latin typeface="Times New Roman" panose="02020603050405020304" pitchFamily="18" charset="0"/>
                <a:cs typeface="Times New Roman" panose="02020603050405020304" pitchFamily="18" charset="0"/>
              </a:rPr>
              <a:t>epigenetic marks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977" r="27467" b="5491"/>
          <a:stretch/>
        </p:blipFill>
        <p:spPr bwMode="auto">
          <a:xfrm>
            <a:off x="6372225" y="4310268"/>
            <a:ext cx="762000" cy="2098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433" r="10135" b="5359"/>
          <a:stretch/>
        </p:blipFill>
        <p:spPr bwMode="auto">
          <a:xfrm>
            <a:off x="2043245" y="4287677"/>
            <a:ext cx="1295400" cy="2028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5" y="4190999"/>
            <a:ext cx="211455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4651264"/>
            <a:ext cx="283845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8496" y="4384563"/>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95328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22179"/>
            <a:ext cx="9525000" cy="2554545"/>
          </a:xfrm>
          <a:prstGeom prst="rect">
            <a:avLst/>
          </a:prstGeom>
        </p:spPr>
        <p:txBody>
          <a:bodyPr wrap="square">
            <a:spAutoFit/>
          </a:bodyPr>
          <a:lstStyle/>
          <a:p>
            <a:pPr marL="514350" indent="-514350">
              <a:buFont typeface="+mj-lt"/>
              <a:buAutoNum type="arabicPeriod"/>
            </a:pPr>
            <a:r>
              <a:rPr lang="en-US" sz="3200" dirty="0" smtClean="0">
                <a:latin typeface="Times New Roman" panose="02020603050405020304" pitchFamily="18" charset="0"/>
                <a:cs typeface="Times New Roman" panose="02020603050405020304" pitchFamily="18" charset="0"/>
              </a:rPr>
              <a:t>Skin </a:t>
            </a:r>
            <a:r>
              <a:rPr lang="en-US" sz="3200" dirty="0">
                <a:latin typeface="Times New Roman" panose="02020603050405020304" pitchFamily="18" charset="0"/>
                <a:cs typeface="Times New Roman" panose="02020603050405020304" pitchFamily="18" charset="0"/>
              </a:rPr>
              <a:t>is one of the most </a:t>
            </a:r>
            <a:r>
              <a:rPr lang="en-US" sz="3200" b="1" dirty="0">
                <a:latin typeface="Times New Roman" panose="02020603050405020304" pitchFamily="18" charset="0"/>
                <a:cs typeface="Times New Roman" panose="02020603050405020304" pitchFamily="18" charset="0"/>
              </a:rPr>
              <a:t>epigenetically dynamic </a:t>
            </a:r>
            <a:r>
              <a:rPr lang="en-US" sz="3200" dirty="0">
                <a:latin typeface="Times New Roman" panose="02020603050405020304" pitchFamily="18" charset="0"/>
                <a:cs typeface="Times New Roman" panose="02020603050405020304" pitchFamily="18" charset="0"/>
              </a:rPr>
              <a:t>organs, constantly adapting to environmental stimuli</a:t>
            </a:r>
            <a:r>
              <a:rPr lang="en-US" sz="3200" dirty="0" smtClean="0">
                <a:latin typeface="Times New Roman" panose="02020603050405020304" pitchFamily="18" charset="0"/>
                <a:cs typeface="Times New Roman" panose="02020603050405020304" pitchFamily="18" charset="0"/>
              </a:rPr>
              <a:t>.</a:t>
            </a:r>
          </a:p>
          <a:p>
            <a:pPr marL="514350" indent="-514350">
              <a:buFont typeface="+mj-lt"/>
              <a:buAutoNum type="arabicPeriod"/>
            </a:pPr>
            <a:r>
              <a:rPr lang="en-US" sz="3200" dirty="0" smtClean="0">
                <a:latin typeface="Times New Roman" panose="02020603050405020304" pitchFamily="18" charset="0"/>
                <a:cs typeface="Times New Roman" panose="02020603050405020304" pitchFamily="18" charset="0"/>
              </a:rPr>
              <a:t>Its </a:t>
            </a:r>
            <a:r>
              <a:rPr lang="en-US" sz="3200" dirty="0">
                <a:latin typeface="Times New Roman" panose="02020603050405020304" pitchFamily="18" charset="0"/>
                <a:cs typeface="Times New Roman" panose="02020603050405020304" pitchFamily="18" charset="0"/>
              </a:rPr>
              <a:t>regenerative capacity </a:t>
            </a:r>
            <a:r>
              <a:rPr lang="en-US" sz="3200" dirty="0" smtClean="0">
                <a:latin typeface="Times New Roman" panose="02020603050405020304" pitchFamily="18" charset="0"/>
                <a:cs typeface="Times New Roman" panose="02020603050405020304" pitchFamily="18" charset="0"/>
              </a:rPr>
              <a:t>&amp; ageing </a:t>
            </a:r>
            <a:r>
              <a:rPr lang="en-US" sz="3200" dirty="0">
                <a:latin typeface="Times New Roman" panose="02020603050405020304" pitchFamily="18" charset="0"/>
                <a:cs typeface="Times New Roman" panose="02020603050405020304" pitchFamily="18" charset="0"/>
              </a:rPr>
              <a:t>trajectory are determined </a:t>
            </a:r>
            <a:r>
              <a:rPr lang="en-US" sz="3200" dirty="0" smtClean="0">
                <a:latin typeface="Times New Roman" panose="02020603050405020304" pitchFamily="18" charset="0"/>
                <a:cs typeface="Times New Roman" panose="02020603050405020304" pitchFamily="18" charset="0"/>
              </a:rPr>
              <a:t>by both </a:t>
            </a:r>
            <a:r>
              <a:rPr lang="en-US" sz="3200" b="1" dirty="0" smtClean="0">
                <a:latin typeface="Times New Roman" panose="02020603050405020304" pitchFamily="18" charset="0"/>
                <a:cs typeface="Times New Roman" panose="02020603050405020304" pitchFamily="18" charset="0"/>
              </a:rPr>
              <a:t>genetic </a:t>
            </a:r>
            <a:r>
              <a:rPr lang="en-US" sz="3200" b="1" dirty="0">
                <a:latin typeface="Times New Roman" panose="02020603050405020304" pitchFamily="18" charset="0"/>
                <a:cs typeface="Times New Roman" panose="02020603050405020304" pitchFamily="18" charset="0"/>
              </a:rPr>
              <a:t>predisposition </a:t>
            </a:r>
            <a:r>
              <a:rPr lang="en-US" sz="3200" b="1" dirty="0" smtClean="0">
                <a:latin typeface="Times New Roman" panose="02020603050405020304" pitchFamily="18" charset="0"/>
                <a:cs typeface="Times New Roman" panose="02020603050405020304" pitchFamily="18" charset="0"/>
              </a:rPr>
              <a:t>and epigenetic </a:t>
            </a:r>
            <a:r>
              <a:rPr lang="en-US" sz="3200" b="1" dirty="0">
                <a:latin typeface="Times New Roman" panose="02020603050405020304" pitchFamily="18" charset="0"/>
                <a:cs typeface="Times New Roman" panose="02020603050405020304" pitchFamily="18" charset="0"/>
              </a:rPr>
              <a:t>regulation.</a:t>
            </a:r>
          </a:p>
        </p:txBody>
      </p:sp>
      <p:sp>
        <p:nvSpPr>
          <p:cNvPr id="3" name="Rectangle 2"/>
          <p:cNvSpPr/>
          <p:nvPr/>
        </p:nvSpPr>
        <p:spPr>
          <a:xfrm>
            <a:off x="76200" y="152400"/>
            <a:ext cx="8542723" cy="769441"/>
          </a:xfrm>
          <a:prstGeom prst="rect">
            <a:avLst/>
          </a:prstGeom>
        </p:spPr>
        <p:txBody>
          <a:bodyPr wrap="none">
            <a:spAutoFit/>
          </a:bodyPr>
          <a:lstStyle/>
          <a:p>
            <a:r>
              <a:rPr lang="en-US" sz="4400" b="1" u="sng" dirty="0" smtClean="0">
                <a:solidFill>
                  <a:srgbClr val="FF0000"/>
                </a:solidFill>
                <a:latin typeface="Times New Roman" panose="02020603050405020304" pitchFamily="18" charset="0"/>
                <a:cs typeface="Times New Roman" panose="02020603050405020304" pitchFamily="18" charset="0"/>
              </a:rPr>
              <a:t>The Epigenetic Landscape of Skin </a:t>
            </a:r>
            <a:endParaRPr lang="en-US" sz="4400" b="1" u="sng"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65" t="5201" r="3123" b="2258"/>
          <a:stretch/>
        </p:blipFill>
        <p:spPr bwMode="auto">
          <a:xfrm>
            <a:off x="4648200" y="2981502"/>
            <a:ext cx="4495801" cy="3843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15611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7320"/>
            <a:ext cx="9144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5665"/>
            <a:ext cx="9144000" cy="1200329"/>
          </a:xfrm>
          <a:prstGeom prst="rect">
            <a:avLst/>
          </a:prstGeom>
        </p:spPr>
        <p:txBody>
          <a:bodyPr wrap="square">
            <a:spAutoFit/>
          </a:bodyPr>
          <a:lstStyle/>
          <a:p>
            <a:r>
              <a:rPr lang="en-US" sz="3600" b="1" dirty="0" smtClean="0">
                <a:latin typeface="Times New Roman" panose="02020603050405020304" pitchFamily="18" charset="0"/>
                <a:cs typeface="Times New Roman" panose="02020603050405020304" pitchFamily="18" charset="0"/>
              </a:rPr>
              <a:t>DNA </a:t>
            </a:r>
            <a:r>
              <a:rPr lang="en-US" sz="3600" b="1" dirty="0">
                <a:latin typeface="Times New Roman" panose="02020603050405020304" pitchFamily="18" charset="0"/>
                <a:cs typeface="Times New Roman" panose="02020603050405020304" pitchFamily="18" charset="0"/>
              </a:rPr>
              <a:t>is primarily </a:t>
            </a:r>
            <a:r>
              <a:rPr lang="en-US" sz="3600" b="1" dirty="0">
                <a:solidFill>
                  <a:srgbClr val="FF0000"/>
                </a:solidFill>
                <a:latin typeface="Times New Roman" panose="02020603050405020304" pitchFamily="18" charset="0"/>
                <a:cs typeface="Times New Roman" panose="02020603050405020304" pitchFamily="18" charset="0"/>
              </a:rPr>
              <a:t>housed</a:t>
            </a:r>
            <a:r>
              <a:rPr lang="en-US" sz="3600" b="1" dirty="0">
                <a:latin typeface="Times New Roman" panose="02020603050405020304" pitchFamily="18" charset="0"/>
                <a:cs typeface="Times New Roman" panose="02020603050405020304" pitchFamily="18" charset="0"/>
              </a:rPr>
              <a:t> within the nucleus of cells, which acts as the </a:t>
            </a:r>
            <a:r>
              <a:rPr lang="en-US" sz="3600" b="1" dirty="0">
                <a:solidFill>
                  <a:srgbClr val="FF0000"/>
                </a:solidFill>
                <a:latin typeface="Times New Roman" panose="02020603050405020304" pitchFamily="18" charset="0"/>
                <a:cs typeface="Times New Roman" panose="02020603050405020304" pitchFamily="18" charset="0"/>
              </a:rPr>
              <a:t>command center</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52400" y="3505200"/>
            <a:ext cx="3810000" cy="1631216"/>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 </a:t>
            </a:r>
          </a:p>
          <a:p>
            <a:r>
              <a:rPr lang="en-US" sz="3600" b="1" dirty="0" smtClean="0">
                <a:latin typeface="Times New Roman" panose="02020603050405020304" pitchFamily="18" charset="0"/>
                <a:cs typeface="Times New Roman" panose="02020603050405020304" pitchFamily="18" charset="0"/>
              </a:rPr>
              <a:t>46 Chromosomes</a:t>
            </a:r>
          </a:p>
          <a:p>
            <a:r>
              <a:rPr lang="en-US" sz="3600" b="1" dirty="0" smtClean="0">
                <a:latin typeface="Times New Roman" panose="02020603050405020304" pitchFamily="18" charset="0"/>
                <a:cs typeface="Times New Roman" panose="02020603050405020304" pitchFamily="18" charset="0"/>
              </a:rPr>
              <a:t>30,000 Genes</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4609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473" b="2222"/>
          <a:stretch/>
        </p:blipFill>
        <p:spPr bwMode="auto">
          <a:xfrm>
            <a:off x="2703480" y="975042"/>
            <a:ext cx="6592920" cy="468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8575" y="5657671"/>
            <a:ext cx="9048750" cy="1200329"/>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The degree of active or inactive states of your genes is dynamic and can be impacted by your </a:t>
            </a:r>
            <a:r>
              <a:rPr lang="en-US" sz="2400" b="1" dirty="0">
                <a:latin typeface="Times New Roman" panose="02020603050405020304" pitchFamily="18" charset="0"/>
                <a:cs typeface="Times New Roman" panose="02020603050405020304" pitchFamily="18" charset="0"/>
              </a:rPr>
              <a:t>skin’s exposure to the environment </a:t>
            </a:r>
            <a:r>
              <a:rPr lang="en-US" sz="2400" dirty="0">
                <a:latin typeface="Times New Roman" panose="02020603050405020304" pitchFamily="18" charset="0"/>
                <a:cs typeface="Times New Roman" panose="02020603050405020304" pitchFamily="18" charset="0"/>
              </a:rPr>
              <a:t>including the </a:t>
            </a:r>
            <a:r>
              <a:rPr lang="en-US" sz="2400" b="1" dirty="0">
                <a:latin typeface="Times New Roman" panose="02020603050405020304" pitchFamily="18" charset="0"/>
                <a:cs typeface="Times New Roman" panose="02020603050405020304" pitchFamily="18" charset="0"/>
              </a:rPr>
              <a:t>sun</a:t>
            </a:r>
            <a:r>
              <a:rPr lang="en-US" sz="2400" dirty="0">
                <a:latin typeface="Times New Roman" panose="02020603050405020304" pitchFamily="18" charset="0"/>
                <a:cs typeface="Times New Roman" panose="02020603050405020304" pitchFamily="18" charset="0"/>
              </a:rPr>
              <a:t> and, especially, the </a:t>
            </a:r>
            <a:r>
              <a:rPr lang="en-US" sz="2400" b="1" dirty="0">
                <a:latin typeface="Times New Roman" panose="02020603050405020304" pitchFamily="18" charset="0"/>
                <a:cs typeface="Times New Roman" panose="02020603050405020304" pitchFamily="18" charset="0"/>
              </a:rPr>
              <a:t>ingredients contained in skincare products</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 name="Rectangle 2"/>
          <p:cNvSpPr/>
          <p:nvPr/>
        </p:nvSpPr>
        <p:spPr>
          <a:xfrm>
            <a:off x="-1" y="8235"/>
            <a:ext cx="9039225" cy="954107"/>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Epigenetic changes </a:t>
            </a:r>
            <a:r>
              <a:rPr lang="en-US" sz="2800" b="1" dirty="0" smtClean="0">
                <a:latin typeface="Times New Roman" panose="02020603050405020304" pitchFamily="18" charset="0"/>
                <a:cs typeface="Times New Roman" panose="02020603050405020304" pitchFamily="18" charset="0"/>
              </a:rPr>
              <a:t>occur naturally as </a:t>
            </a:r>
            <a:r>
              <a:rPr lang="en-US" sz="2800" b="1" dirty="0">
                <a:latin typeface="Times New Roman" panose="02020603050405020304" pitchFamily="18" charset="0"/>
                <a:cs typeface="Times New Roman" panose="02020603050405020304" pitchFamily="18" charset="0"/>
              </a:rPr>
              <a:t>you age, </a:t>
            </a:r>
            <a:r>
              <a:rPr lang="en-US" sz="2800" b="1" dirty="0" smtClean="0">
                <a:latin typeface="Times New Roman" panose="02020603050405020304" pitchFamily="18" charset="0"/>
                <a:cs typeface="Times New Roman" panose="02020603050405020304" pitchFamily="18" charset="0"/>
              </a:rPr>
              <a:t>but potentially </a:t>
            </a:r>
            <a:r>
              <a:rPr lang="en-US" sz="2800" b="1" dirty="0">
                <a:latin typeface="Times New Roman" panose="02020603050405020304" pitchFamily="18" charset="0"/>
                <a:cs typeface="Times New Roman" panose="02020603050405020304" pitchFamily="18" charset="0"/>
              </a:rPr>
              <a:t>reversible through proper environment stimuli</a:t>
            </a:r>
            <a:endParaRPr lang="en-US" sz="2800" b="1" dirty="0"/>
          </a:p>
        </p:txBody>
      </p:sp>
      <p:sp>
        <p:nvSpPr>
          <p:cNvPr id="4" name="Rectangle 3"/>
          <p:cNvSpPr/>
          <p:nvPr/>
        </p:nvSpPr>
        <p:spPr>
          <a:xfrm>
            <a:off x="-1" y="2209800"/>
            <a:ext cx="2973390" cy="2677656"/>
          </a:xfrm>
          <a:prstGeom prst="rect">
            <a:avLst/>
          </a:prstGeom>
        </p:spPr>
        <p:txBody>
          <a:bodyPr wrap="square">
            <a:spAutoFit/>
          </a:bodyPr>
          <a:lstStyle/>
          <a:p>
            <a:r>
              <a:rPr lang="en-US" sz="2400" dirty="0" smtClean="0">
                <a:latin typeface="Times New Roman" panose="02020603050405020304" pitchFamily="18" charset="0"/>
                <a:cs typeface="Times New Roman" panose="02020603050405020304" pitchFamily="18" charset="0"/>
              </a:rPr>
              <a:t>SKINTELLI </a:t>
            </a:r>
            <a:r>
              <a:rPr lang="en-US" sz="2400" dirty="0">
                <a:latin typeface="Times New Roman" panose="02020603050405020304" pitchFamily="18" charset="0"/>
                <a:cs typeface="Times New Roman" panose="02020603050405020304" pitchFamily="18" charset="0"/>
              </a:rPr>
              <a:t>test measures </a:t>
            </a:r>
            <a:r>
              <a:rPr lang="en-US" sz="2400" b="1" dirty="0">
                <a:solidFill>
                  <a:srgbClr val="FF0000"/>
                </a:solidFill>
                <a:latin typeface="Times New Roman" panose="02020603050405020304" pitchFamily="18" charset="0"/>
                <a:cs typeface="Times New Roman" panose="02020603050405020304" pitchFamily="18" charset="0"/>
              </a:rPr>
              <a:t>DNA methylation of genes strongly correlated to skin quality factors</a:t>
            </a:r>
            <a:r>
              <a:rPr lang="en-US" sz="2400" dirty="0">
                <a:latin typeface="Times New Roman" panose="02020603050405020304" pitchFamily="18" charset="0"/>
                <a:cs typeface="Times New Roman" panose="02020603050405020304" pitchFamily="18" charset="0"/>
              </a:rPr>
              <a:t> and ultimately cosmetic properties.</a:t>
            </a:r>
          </a:p>
        </p:txBody>
      </p:sp>
    </p:spTree>
    <p:extLst>
      <p:ext uri="{BB962C8B-B14F-4D97-AF65-F5344CB8AC3E}">
        <p14:creationId xmlns:p14="http://schemas.microsoft.com/office/powerpoint/2010/main" val="26380856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28" y="1381125"/>
            <a:ext cx="9144000" cy="3046988"/>
          </a:xfrm>
          <a:prstGeom prst="rect">
            <a:avLst/>
          </a:prstGeom>
        </p:spPr>
        <p:txBody>
          <a:bodyPr wrap="square">
            <a:spAutoFit/>
          </a:bodyPr>
          <a:lstStyle/>
          <a:p>
            <a:r>
              <a:rPr lang="en-US" sz="3200" dirty="0" smtClean="0">
                <a:latin typeface="Times New Roman" panose="02020603050405020304" pitchFamily="18" charset="0"/>
                <a:cs typeface="Times New Roman" panose="02020603050405020304" pitchFamily="18" charset="0"/>
              </a:rPr>
              <a:t>Methylation </a:t>
            </a:r>
            <a:r>
              <a:rPr lang="en-US" sz="3200" dirty="0">
                <a:latin typeface="Times New Roman" panose="02020603050405020304" pitchFamily="18" charset="0"/>
                <a:cs typeface="Times New Roman" panose="02020603050405020304" pitchFamily="18" charset="0"/>
              </a:rPr>
              <a:t>at </a:t>
            </a:r>
            <a:r>
              <a:rPr lang="en-US" sz="3200" dirty="0" err="1" smtClean="0">
                <a:latin typeface="Times New Roman" panose="02020603050405020304" pitchFamily="18" charset="0"/>
                <a:cs typeface="Times New Roman" panose="02020603050405020304" pitchFamily="18" charset="0"/>
              </a:rPr>
              <a:t>CpG</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islands </a:t>
            </a:r>
            <a:r>
              <a:rPr lang="en-US" sz="3200" b="1" dirty="0">
                <a:latin typeface="Times New Roman" panose="02020603050405020304" pitchFamily="18" charset="0"/>
                <a:cs typeface="Times New Roman" panose="02020603050405020304" pitchFamily="18" charset="0"/>
              </a:rPr>
              <a:t>silences transcription</a:t>
            </a:r>
            <a:r>
              <a:rPr lang="en-US" sz="3200" dirty="0">
                <a:latin typeface="Times New Roman" panose="02020603050405020304" pitchFamily="18" charset="0"/>
                <a:cs typeface="Times New Roman" panose="02020603050405020304" pitchFamily="18" charset="0"/>
              </a:rPr>
              <a:t>. With age, methylation patterns become irregular, a process known as </a:t>
            </a:r>
            <a:r>
              <a:rPr lang="en-US" sz="3200" b="1" dirty="0">
                <a:latin typeface="Times New Roman" panose="02020603050405020304" pitchFamily="18" charset="0"/>
                <a:cs typeface="Times New Roman" panose="02020603050405020304" pitchFamily="18" charset="0"/>
              </a:rPr>
              <a:t>epigenetic drift</a:t>
            </a:r>
            <a:r>
              <a:rPr lang="en-US" sz="3200" dirty="0" smtClean="0">
                <a:latin typeface="Times New Roman" panose="02020603050405020304" pitchFamily="18" charset="0"/>
                <a:cs typeface="Times New Roman" panose="02020603050405020304" pitchFamily="18" charset="0"/>
              </a:rPr>
              <a:t>.</a:t>
            </a:r>
          </a:p>
          <a:p>
            <a:r>
              <a:rPr lang="en-US" sz="3200" dirty="0" smtClean="0">
                <a:latin typeface="Times New Roman" panose="02020603050405020304" pitchFamily="18" charset="0"/>
                <a:cs typeface="Times New Roman" panose="02020603050405020304" pitchFamily="18" charset="0"/>
              </a:rPr>
              <a:t>Genes </a:t>
            </a:r>
            <a:r>
              <a:rPr lang="en-US" sz="3200" dirty="0">
                <a:latin typeface="Times New Roman" panose="02020603050405020304" pitchFamily="18" charset="0"/>
                <a:cs typeface="Times New Roman" panose="02020603050405020304" pitchFamily="18" charset="0"/>
              </a:rPr>
              <a:t>involved in </a:t>
            </a:r>
            <a:r>
              <a:rPr lang="en-US" sz="3200" b="1" dirty="0">
                <a:latin typeface="Times New Roman" panose="02020603050405020304" pitchFamily="18" charset="0"/>
                <a:cs typeface="Times New Roman" panose="02020603050405020304" pitchFamily="18" charset="0"/>
              </a:rPr>
              <a:t>collagen synthesis</a:t>
            </a:r>
            <a:r>
              <a:rPr lang="en-US" sz="3200" dirty="0" smtClean="0">
                <a:latin typeface="Times New Roman" panose="02020603050405020304" pitchFamily="18" charset="0"/>
                <a:cs typeface="Times New Roman" panose="02020603050405020304" pitchFamily="18" charset="0"/>
              </a:rPr>
              <a:t>,</a:t>
            </a:r>
            <a:r>
              <a:rPr lang="en-US" sz="3200" dirty="0"/>
              <a:t> </a:t>
            </a:r>
            <a:r>
              <a:rPr lang="en-US" sz="3200" b="1" dirty="0" err="1">
                <a:latin typeface="Times New Roman" panose="02020603050405020304" pitchFamily="18" charset="0"/>
                <a:cs typeface="Times New Roman" panose="02020603050405020304" pitchFamily="18" charset="0"/>
              </a:rPr>
              <a:t>elastogenesis</a:t>
            </a:r>
            <a:r>
              <a:rPr lang="en-US" sz="3200" dirty="0">
                <a:latin typeface="Times New Roman" panose="02020603050405020304" pitchFamily="18" charset="0"/>
                <a:cs typeface="Times New Roman" panose="02020603050405020304" pitchFamily="18" charset="0"/>
              </a:rPr>
              <a:t>, and antioxidant defense are </a:t>
            </a:r>
            <a:r>
              <a:rPr lang="en-US" sz="3200" b="1" dirty="0">
                <a:solidFill>
                  <a:srgbClr val="FF0000"/>
                </a:solidFill>
                <a:latin typeface="Times New Roman" panose="02020603050405020304" pitchFamily="18" charset="0"/>
                <a:cs typeface="Times New Roman" panose="02020603050405020304" pitchFamily="18" charset="0"/>
              </a:rPr>
              <a:t>progressively silenced</a:t>
            </a:r>
            <a:r>
              <a:rPr lang="en-US" sz="3200" dirty="0">
                <a:latin typeface="Times New Roman" panose="02020603050405020304" pitchFamily="18" charset="0"/>
                <a:cs typeface="Times New Roman" panose="02020603050405020304" pitchFamily="18" charset="0"/>
              </a:rPr>
              <a:t>, while </a:t>
            </a:r>
            <a:r>
              <a:rPr lang="en-US" sz="3200" b="1" dirty="0" smtClean="0">
                <a:latin typeface="Times New Roman" panose="02020603050405020304" pitchFamily="18" charset="0"/>
                <a:cs typeface="Times New Roman" panose="02020603050405020304" pitchFamily="18" charset="0"/>
              </a:rPr>
              <a:t>pro-inflammatory</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pathways </a:t>
            </a:r>
            <a:r>
              <a:rPr lang="en-US" sz="3200" b="1" dirty="0">
                <a:solidFill>
                  <a:srgbClr val="FF0000"/>
                </a:solidFill>
                <a:latin typeface="Times New Roman" panose="02020603050405020304" pitchFamily="18" charset="0"/>
                <a:cs typeface="Times New Roman" panose="02020603050405020304" pitchFamily="18" charset="0"/>
              </a:rPr>
              <a:t>are activated</a:t>
            </a:r>
            <a:r>
              <a:rPr lang="en-US" sz="3200" dirty="0">
                <a:latin typeface="Times New Roman" panose="02020603050405020304" pitchFamily="18" charset="0"/>
                <a:cs typeface="Times New Roman" panose="02020603050405020304" pitchFamily="18" charset="0"/>
              </a:rPr>
              <a:t>.</a:t>
            </a:r>
          </a:p>
        </p:txBody>
      </p:sp>
      <p:sp>
        <p:nvSpPr>
          <p:cNvPr id="3" name="Rectangle 2"/>
          <p:cNvSpPr/>
          <p:nvPr/>
        </p:nvSpPr>
        <p:spPr>
          <a:xfrm>
            <a:off x="69678" y="673239"/>
            <a:ext cx="4375493" cy="707886"/>
          </a:xfrm>
          <a:prstGeom prst="rect">
            <a:avLst/>
          </a:prstGeom>
        </p:spPr>
        <p:txBody>
          <a:bodyPr wrap="none">
            <a:spAutoFit/>
          </a:bodyPr>
          <a:lstStyle/>
          <a:p>
            <a:r>
              <a:rPr lang="en-US" sz="4000" b="1" dirty="0">
                <a:solidFill>
                  <a:prstClr val="black"/>
                </a:solidFill>
                <a:latin typeface="Times New Roman" panose="02020603050405020304" pitchFamily="18" charset="0"/>
                <a:cs typeface="Times New Roman" panose="02020603050405020304" pitchFamily="18" charset="0"/>
              </a:rPr>
              <a:t>DNA </a:t>
            </a:r>
            <a:r>
              <a:rPr lang="en-US" sz="4000" b="1" dirty="0" smtClean="0">
                <a:solidFill>
                  <a:prstClr val="black"/>
                </a:solidFill>
                <a:latin typeface="Times New Roman" panose="02020603050405020304" pitchFamily="18" charset="0"/>
                <a:cs typeface="Times New Roman" panose="02020603050405020304" pitchFamily="18" charset="0"/>
              </a:rPr>
              <a:t>Methylation</a:t>
            </a:r>
            <a:r>
              <a:rPr lang="en-US" sz="4000" b="1" dirty="0">
                <a:solidFill>
                  <a:prstClr val="black"/>
                </a:solidFill>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sp>
        <p:nvSpPr>
          <p:cNvPr id="4" name="Rectangle 3"/>
          <p:cNvSpPr/>
          <p:nvPr/>
        </p:nvSpPr>
        <p:spPr>
          <a:xfrm>
            <a:off x="0" y="24021"/>
            <a:ext cx="9144000" cy="769441"/>
          </a:xfrm>
          <a:prstGeom prst="rect">
            <a:avLst/>
          </a:prstGeom>
        </p:spPr>
        <p:txBody>
          <a:bodyPr wrap="square">
            <a:spAutoFit/>
          </a:bodyPr>
          <a:lstStyle/>
          <a:p>
            <a:pPr lvl="0"/>
            <a:r>
              <a:rPr lang="en-US" sz="4400" b="1" u="sng" dirty="0">
                <a:solidFill>
                  <a:srgbClr val="FF0000"/>
                </a:solidFill>
                <a:latin typeface="Times New Roman" panose="02020603050405020304" pitchFamily="18" charset="0"/>
                <a:cs typeface="Times New Roman" panose="02020603050405020304" pitchFamily="18" charset="0"/>
              </a:rPr>
              <a:t>The Epigenetic Landscape of Skin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8113"/>
            <a:ext cx="9143999" cy="258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29376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73" y="1381125"/>
            <a:ext cx="9245772" cy="3046988"/>
          </a:xfrm>
          <a:prstGeom prst="rect">
            <a:avLst/>
          </a:prstGeom>
        </p:spPr>
        <p:txBody>
          <a:bodyPr wrap="square">
            <a:spAutoFit/>
          </a:bodyPr>
          <a:lstStyle/>
          <a:p>
            <a:pPr marL="457200" indent="-457200" algn="just">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Post-translational </a:t>
            </a:r>
            <a:r>
              <a:rPr lang="en-US" sz="3200" dirty="0">
                <a:latin typeface="Times New Roman" panose="02020603050405020304" pitchFamily="18" charset="0"/>
                <a:cs typeface="Times New Roman" panose="02020603050405020304" pitchFamily="18" charset="0"/>
              </a:rPr>
              <a:t>modifications such </a:t>
            </a:r>
            <a:r>
              <a:rPr lang="en-US" sz="3200" dirty="0" smtClean="0">
                <a:latin typeface="Times New Roman" panose="02020603050405020304" pitchFamily="18" charset="0"/>
                <a:cs typeface="Times New Roman" panose="02020603050405020304" pitchFamily="18" charset="0"/>
              </a:rPr>
              <a:t>as acetylation </a:t>
            </a:r>
            <a:r>
              <a:rPr lang="en-US" sz="3200" dirty="0">
                <a:latin typeface="Times New Roman" panose="02020603050405020304" pitchFamily="18" charset="0"/>
                <a:cs typeface="Times New Roman" panose="02020603050405020304" pitchFamily="18" charset="0"/>
              </a:rPr>
              <a:t>and methylation </a:t>
            </a:r>
            <a:r>
              <a:rPr lang="en-US" sz="3200" dirty="0" smtClean="0">
                <a:latin typeface="Times New Roman" panose="02020603050405020304" pitchFamily="18" charset="0"/>
                <a:cs typeface="Times New Roman" panose="02020603050405020304" pitchFamily="18" charset="0"/>
              </a:rPr>
              <a:t>influence chromatin accessibility.</a:t>
            </a:r>
          </a:p>
          <a:p>
            <a:pPr marL="457200" indent="-457200" algn="just">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Open chromatin </a:t>
            </a:r>
            <a:r>
              <a:rPr lang="en-US" sz="3200" b="1" dirty="0" smtClean="0">
                <a:latin typeface="Times New Roman" panose="02020603050405020304" pitchFamily="18" charset="0"/>
                <a:cs typeface="Times New Roman" panose="02020603050405020304" pitchFamily="18" charset="0"/>
              </a:rPr>
              <a:t>promotes </a:t>
            </a:r>
            <a:r>
              <a:rPr lang="en-US" sz="3200" b="1" dirty="0">
                <a:latin typeface="Times New Roman" panose="02020603050405020304" pitchFamily="18" charset="0"/>
                <a:cs typeface="Times New Roman" panose="02020603050405020304" pitchFamily="18" charset="0"/>
              </a:rPr>
              <a:t>repair </a:t>
            </a:r>
            <a:r>
              <a:rPr lang="en-US" sz="3200" b="1" dirty="0" smtClean="0">
                <a:latin typeface="Times New Roman" panose="02020603050405020304" pitchFamily="18" charset="0"/>
                <a:cs typeface="Times New Roman" panose="02020603050405020304" pitchFamily="18" charset="0"/>
              </a:rPr>
              <a:t>&amp; </a:t>
            </a:r>
            <a:r>
              <a:rPr lang="en-US" sz="3200" b="1" dirty="0">
                <a:latin typeface="Times New Roman" panose="02020603050405020304" pitchFamily="18" charset="0"/>
                <a:cs typeface="Times New Roman" panose="02020603050405020304" pitchFamily="18" charset="0"/>
              </a:rPr>
              <a:t>regeneration</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whereas closed conformations </a:t>
            </a:r>
            <a:r>
              <a:rPr lang="en-US" sz="3200" u="sng" dirty="0">
                <a:latin typeface="Times New Roman" panose="02020603050405020304" pitchFamily="18" charset="0"/>
                <a:cs typeface="Times New Roman" panose="02020603050405020304" pitchFamily="18" charset="0"/>
              </a:rPr>
              <a:t>inhibit </a:t>
            </a:r>
            <a:r>
              <a:rPr lang="en-US" sz="3200" u="sng" dirty="0" smtClean="0">
                <a:latin typeface="Times New Roman" panose="02020603050405020304" pitchFamily="18" charset="0"/>
                <a:cs typeface="Times New Roman" panose="02020603050405020304" pitchFamily="18" charset="0"/>
              </a:rPr>
              <a:t>these </a:t>
            </a:r>
            <a:r>
              <a:rPr lang="en-US" sz="3200" u="sng" dirty="0">
                <a:latin typeface="Times New Roman" panose="02020603050405020304" pitchFamily="18" charset="0"/>
                <a:cs typeface="Times New Roman" panose="02020603050405020304" pitchFamily="18" charset="0"/>
              </a:rPr>
              <a:t>functions</a:t>
            </a:r>
            <a:r>
              <a:rPr lang="en-US" sz="3200" dirty="0" smtClean="0">
                <a:latin typeface="Times New Roman" panose="02020603050405020304" pitchFamily="18" charset="0"/>
                <a:cs typeface="Times New Roman" panose="02020603050405020304" pitchFamily="18" charset="0"/>
              </a:rPr>
              <a:t>.  </a:t>
            </a:r>
          </a:p>
          <a:p>
            <a:pPr marL="457200" indent="-457200" algn="just">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Altered </a:t>
            </a:r>
            <a:r>
              <a:rPr lang="en-US" sz="3200" dirty="0">
                <a:latin typeface="Times New Roman" panose="02020603050405020304" pitchFamily="18" charset="0"/>
                <a:cs typeface="Times New Roman" panose="02020603050405020304" pitchFamily="18" charset="0"/>
              </a:rPr>
              <a:t>histone </a:t>
            </a:r>
            <a:r>
              <a:rPr lang="en-US" sz="3200" dirty="0" smtClean="0">
                <a:latin typeface="Times New Roman" panose="02020603050405020304" pitchFamily="18" charset="0"/>
                <a:cs typeface="Times New Roman" panose="02020603050405020304" pitchFamily="18" charset="0"/>
              </a:rPr>
              <a:t>states contribute </a:t>
            </a:r>
            <a:r>
              <a:rPr lang="en-US" sz="3200" dirty="0">
                <a:latin typeface="Times New Roman" panose="02020603050405020304" pitchFamily="18" charset="0"/>
                <a:cs typeface="Times New Roman" panose="02020603050405020304" pitchFamily="18" charset="0"/>
              </a:rPr>
              <a:t>to </a:t>
            </a:r>
            <a:r>
              <a:rPr lang="en-US" sz="3200" b="1" dirty="0">
                <a:latin typeface="Times New Roman" panose="02020603050405020304" pitchFamily="18" charset="0"/>
                <a:cs typeface="Times New Roman" panose="02020603050405020304" pitchFamily="18" charset="0"/>
              </a:rPr>
              <a:t>dermal thinning </a:t>
            </a:r>
            <a:r>
              <a:rPr lang="en-US" sz="3200" dirty="0">
                <a:latin typeface="Times New Roman" panose="02020603050405020304" pitchFamily="18" charset="0"/>
                <a:cs typeface="Times New Roman" panose="02020603050405020304" pitchFamily="18" charset="0"/>
              </a:rPr>
              <a:t>and </a:t>
            </a:r>
            <a:r>
              <a:rPr lang="en-US" sz="3200" b="1" dirty="0" smtClean="0">
                <a:latin typeface="Times New Roman" panose="02020603050405020304" pitchFamily="18" charset="0"/>
                <a:cs typeface="Times New Roman" panose="02020603050405020304" pitchFamily="18" charset="0"/>
              </a:rPr>
              <a:t>impaired </a:t>
            </a:r>
            <a:r>
              <a:rPr lang="en-US" sz="3200" b="1" dirty="0">
                <a:latin typeface="Times New Roman" panose="02020603050405020304" pitchFamily="18" charset="0"/>
                <a:cs typeface="Times New Roman" panose="02020603050405020304" pitchFamily="18" charset="0"/>
              </a:rPr>
              <a:t>wound healing</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69678" y="673239"/>
            <a:ext cx="5262979" cy="707886"/>
          </a:xfrm>
          <a:prstGeom prst="rect">
            <a:avLst/>
          </a:prstGeom>
        </p:spPr>
        <p:txBody>
          <a:bodyPr wrap="none">
            <a:spAutoFit/>
          </a:bodyPr>
          <a:lstStyle/>
          <a:p>
            <a:r>
              <a:rPr lang="en-US" sz="4000" b="1" dirty="0">
                <a:solidFill>
                  <a:prstClr val="black"/>
                </a:solidFill>
                <a:latin typeface="Times New Roman" panose="02020603050405020304" pitchFamily="18" charset="0"/>
                <a:cs typeface="Times New Roman" panose="02020603050405020304" pitchFamily="18" charset="0"/>
              </a:rPr>
              <a:t>Histone modifications: </a:t>
            </a:r>
            <a:endParaRPr lang="en-US" sz="4000" b="1" dirty="0">
              <a:latin typeface="Times New Roman" panose="02020603050405020304" pitchFamily="18" charset="0"/>
              <a:cs typeface="Times New Roman" panose="02020603050405020304" pitchFamily="18" charset="0"/>
            </a:endParaRPr>
          </a:p>
        </p:txBody>
      </p:sp>
      <p:sp>
        <p:nvSpPr>
          <p:cNvPr id="4" name="Rectangle 3"/>
          <p:cNvSpPr/>
          <p:nvPr/>
        </p:nvSpPr>
        <p:spPr>
          <a:xfrm>
            <a:off x="0" y="24021"/>
            <a:ext cx="9144000" cy="769441"/>
          </a:xfrm>
          <a:prstGeom prst="rect">
            <a:avLst/>
          </a:prstGeom>
        </p:spPr>
        <p:txBody>
          <a:bodyPr wrap="square">
            <a:spAutoFit/>
          </a:bodyPr>
          <a:lstStyle/>
          <a:p>
            <a:pPr lvl="0"/>
            <a:r>
              <a:rPr lang="en-US" sz="4400" b="1" u="sng" dirty="0">
                <a:solidFill>
                  <a:srgbClr val="FF0000"/>
                </a:solidFill>
                <a:latin typeface="Times New Roman" panose="02020603050405020304" pitchFamily="18" charset="0"/>
                <a:cs typeface="Times New Roman" panose="02020603050405020304" pitchFamily="18" charset="0"/>
              </a:rPr>
              <a:t>The Epigenetic Landscape of Skin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8113"/>
            <a:ext cx="9143999" cy="258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30447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86" y="1381125"/>
            <a:ext cx="9245772" cy="3046988"/>
          </a:xfrm>
          <a:prstGeom prst="rect">
            <a:avLst/>
          </a:prstGeom>
        </p:spPr>
        <p:txBody>
          <a:bodyPr wrap="square">
            <a:spAutoFit/>
          </a:bodyPr>
          <a:lstStyle/>
          <a:p>
            <a:pPr algn="just"/>
            <a:r>
              <a:rPr lang="en-US" sz="3200" dirty="0" smtClean="0">
                <a:latin typeface="Times New Roman" panose="02020603050405020304" pitchFamily="18" charset="0"/>
                <a:cs typeface="Times New Roman" panose="02020603050405020304" pitchFamily="18" charset="0"/>
              </a:rPr>
              <a:t>MicroRNAs </a:t>
            </a:r>
            <a:r>
              <a:rPr lang="en-US" sz="3200" dirty="0">
                <a:latin typeface="Times New Roman" panose="02020603050405020304" pitchFamily="18" charset="0"/>
                <a:cs typeface="Times New Roman" panose="02020603050405020304" pitchFamily="18" charset="0"/>
              </a:rPr>
              <a:t>(miRNA) </a:t>
            </a:r>
            <a:r>
              <a:rPr lang="en-US" sz="3200" dirty="0" smtClean="0">
                <a:latin typeface="Times New Roman" panose="02020603050405020304" pitchFamily="18" charset="0"/>
                <a:cs typeface="Times New Roman" panose="02020603050405020304" pitchFamily="18" charset="0"/>
              </a:rPr>
              <a:t>&amp; </a:t>
            </a:r>
            <a:r>
              <a:rPr lang="en-US" sz="3200" dirty="0">
                <a:latin typeface="Times New Roman" panose="02020603050405020304" pitchFamily="18" charset="0"/>
                <a:cs typeface="Times New Roman" panose="02020603050405020304" pitchFamily="18" charset="0"/>
              </a:rPr>
              <a:t>long non-coding RNAs regulate </a:t>
            </a:r>
            <a:r>
              <a:rPr lang="en-US" sz="3200" dirty="0" smtClean="0">
                <a:latin typeface="Times New Roman" panose="02020603050405020304" pitchFamily="18" charset="0"/>
                <a:cs typeface="Times New Roman" panose="02020603050405020304" pitchFamily="18" charset="0"/>
              </a:rPr>
              <a:t>mRNA </a:t>
            </a:r>
            <a:r>
              <a:rPr lang="en-US" sz="3200" dirty="0">
                <a:latin typeface="Times New Roman" panose="02020603050405020304" pitchFamily="18" charset="0"/>
                <a:cs typeface="Times New Roman" panose="02020603050405020304" pitchFamily="18" charset="0"/>
              </a:rPr>
              <a:t>translation</a:t>
            </a:r>
            <a:r>
              <a:rPr lang="en-US" sz="3200" dirty="0" smtClean="0">
                <a:latin typeface="Times New Roman" panose="02020603050405020304" pitchFamily="18" charset="0"/>
                <a:cs typeface="Times New Roman" panose="02020603050405020304" pitchFamily="18" charset="0"/>
              </a:rPr>
              <a:t>.</a:t>
            </a:r>
          </a:p>
          <a:p>
            <a:pPr algn="just"/>
            <a:r>
              <a:rPr lang="en-US" sz="3200" dirty="0" smtClean="0">
                <a:latin typeface="Times New Roman" panose="02020603050405020304" pitchFamily="18" charset="0"/>
                <a:cs typeface="Times New Roman" panose="02020603050405020304" pitchFamily="18" charset="0"/>
              </a:rPr>
              <a:t>Dysregulated miRNAs</a:t>
            </a:r>
            <a:r>
              <a:rPr lang="en-US" sz="3200" dirty="0">
                <a:latin typeface="Times New Roman" panose="02020603050405020304" pitchFamily="18" charset="0"/>
                <a:cs typeface="Times New Roman" panose="02020603050405020304" pitchFamily="18" charset="0"/>
              </a:rPr>
              <a:t>, such as </a:t>
            </a:r>
            <a:r>
              <a:rPr lang="en-US" sz="3200" u="sng" dirty="0">
                <a:latin typeface="Times New Roman" panose="02020603050405020304" pitchFamily="18" charset="0"/>
                <a:cs typeface="Times New Roman" panose="02020603050405020304" pitchFamily="18" charset="0"/>
              </a:rPr>
              <a:t>upregulation of fibrotic </a:t>
            </a:r>
          </a:p>
          <a:p>
            <a:pPr algn="just"/>
            <a:r>
              <a:rPr lang="en-US" sz="3200" b="1" u="sng" dirty="0">
                <a:solidFill>
                  <a:srgbClr val="FF0000"/>
                </a:solidFill>
                <a:latin typeface="Times New Roman" panose="02020603050405020304" pitchFamily="18" charset="0"/>
                <a:cs typeface="Times New Roman" panose="02020603050405020304" pitchFamily="18" charset="0"/>
              </a:rPr>
              <a:t>miR-21</a:t>
            </a:r>
            <a:r>
              <a:rPr lang="en-US" sz="3200" dirty="0">
                <a:latin typeface="Times New Roman" panose="02020603050405020304" pitchFamily="18" charset="0"/>
                <a:cs typeface="Times New Roman" panose="02020603050405020304" pitchFamily="18" charset="0"/>
              </a:rPr>
              <a:t> or downregulation of </a:t>
            </a:r>
            <a:r>
              <a:rPr lang="en-US" sz="3200" dirty="0" err="1">
                <a:latin typeface="Times New Roman" panose="02020603050405020304" pitchFamily="18" charset="0"/>
                <a:cs typeface="Times New Roman" panose="02020603050405020304" pitchFamily="18" charset="0"/>
              </a:rPr>
              <a:t>antifibrotic</a:t>
            </a:r>
            <a:r>
              <a:rPr lang="en-US" sz="3200" dirty="0">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miR-29</a:t>
            </a:r>
            <a:r>
              <a:rPr lang="en-US" sz="3200" dirty="0">
                <a:latin typeface="Times New Roman" panose="02020603050405020304" pitchFamily="18" charset="0"/>
                <a:cs typeface="Times New Roman" panose="02020603050405020304" pitchFamily="18" charset="0"/>
              </a:rPr>
              <a:t>, drive pathological processes </a:t>
            </a:r>
            <a:r>
              <a:rPr lang="en-US" sz="3200" dirty="0" smtClean="0">
                <a:latin typeface="Times New Roman" panose="02020603050405020304" pitchFamily="18" charset="0"/>
                <a:cs typeface="Times New Roman" panose="02020603050405020304" pitchFamily="18" charset="0"/>
              </a:rPr>
              <a:t>including </a:t>
            </a:r>
            <a:r>
              <a:rPr lang="en-US" sz="3200" b="1" dirty="0">
                <a:latin typeface="Times New Roman" panose="02020603050405020304" pitchFamily="18" charset="0"/>
                <a:cs typeface="Times New Roman" panose="02020603050405020304" pitchFamily="18" charset="0"/>
              </a:rPr>
              <a:t>scarring, pigmentation</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disorders</a:t>
            </a:r>
            <a:r>
              <a:rPr lang="en-US" sz="3200" dirty="0">
                <a:latin typeface="Times New Roman" panose="02020603050405020304" pitchFamily="18" charset="0"/>
                <a:cs typeface="Times New Roman" panose="02020603050405020304" pitchFamily="18" charset="0"/>
              </a:rPr>
              <a:t>, and </a:t>
            </a:r>
            <a:r>
              <a:rPr lang="en-US" sz="3200" b="1" dirty="0">
                <a:latin typeface="Times New Roman" panose="02020603050405020304" pitchFamily="18" charset="0"/>
                <a:cs typeface="Times New Roman" panose="02020603050405020304" pitchFamily="18" charset="0"/>
              </a:rPr>
              <a:t>chronic inflammation</a:t>
            </a:r>
            <a:r>
              <a:rPr lang="en-US" sz="3200" dirty="0">
                <a:latin typeface="Times New Roman" panose="02020603050405020304" pitchFamily="18" charset="0"/>
                <a:cs typeface="Times New Roman" panose="02020603050405020304" pitchFamily="18" charset="0"/>
              </a:rPr>
              <a:t>.</a:t>
            </a:r>
          </a:p>
        </p:txBody>
      </p:sp>
      <p:sp>
        <p:nvSpPr>
          <p:cNvPr id="3" name="Rectangle 2"/>
          <p:cNvSpPr/>
          <p:nvPr/>
        </p:nvSpPr>
        <p:spPr>
          <a:xfrm>
            <a:off x="69678" y="673239"/>
            <a:ext cx="4333238" cy="707886"/>
          </a:xfrm>
          <a:prstGeom prst="rect">
            <a:avLst/>
          </a:prstGeom>
        </p:spPr>
        <p:txBody>
          <a:bodyPr wrap="none">
            <a:spAutoFit/>
          </a:bodyPr>
          <a:lstStyle/>
          <a:p>
            <a:r>
              <a:rPr lang="en-US" sz="4000" b="1" dirty="0">
                <a:solidFill>
                  <a:prstClr val="black"/>
                </a:solidFill>
                <a:latin typeface="Times New Roman" panose="02020603050405020304" pitchFamily="18" charset="0"/>
                <a:cs typeface="Times New Roman" panose="02020603050405020304" pitchFamily="18" charset="0"/>
              </a:rPr>
              <a:t>Non-coding RNAs</a:t>
            </a:r>
            <a:r>
              <a:rPr lang="en-US" sz="4000" b="1" dirty="0" smtClean="0">
                <a:solidFill>
                  <a:prstClr val="black"/>
                </a:solidFill>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
        <p:nvSpPr>
          <p:cNvPr id="4" name="Rectangle 3"/>
          <p:cNvSpPr/>
          <p:nvPr/>
        </p:nvSpPr>
        <p:spPr>
          <a:xfrm>
            <a:off x="0" y="24021"/>
            <a:ext cx="9144000" cy="769441"/>
          </a:xfrm>
          <a:prstGeom prst="rect">
            <a:avLst/>
          </a:prstGeom>
        </p:spPr>
        <p:txBody>
          <a:bodyPr wrap="square">
            <a:spAutoFit/>
          </a:bodyPr>
          <a:lstStyle/>
          <a:p>
            <a:pPr lvl="0"/>
            <a:r>
              <a:rPr lang="en-US" sz="4400" b="1" u="sng" dirty="0">
                <a:solidFill>
                  <a:srgbClr val="FF0000"/>
                </a:solidFill>
                <a:latin typeface="Times New Roman" panose="02020603050405020304" pitchFamily="18" charset="0"/>
                <a:cs typeface="Times New Roman" panose="02020603050405020304" pitchFamily="18" charset="0"/>
              </a:rPr>
              <a:t>The Epigenetic Landscape of Skin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4428113"/>
            <a:ext cx="9143999" cy="258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5777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72" y="2042763"/>
            <a:ext cx="9245772" cy="2062103"/>
          </a:xfrm>
          <a:prstGeom prst="rect">
            <a:avLst/>
          </a:prstGeom>
        </p:spPr>
        <p:txBody>
          <a:bodyPr wrap="square">
            <a:spAutoFit/>
          </a:bodyPr>
          <a:lstStyle/>
          <a:p>
            <a:pPr algn="just"/>
            <a:r>
              <a:rPr lang="en-US" sz="3200" dirty="0">
                <a:latin typeface="Times New Roman" panose="02020603050405020304" pitchFamily="18" charset="0"/>
                <a:cs typeface="Times New Roman" panose="02020603050405020304" pitchFamily="18" charset="0"/>
              </a:rPr>
              <a:t>Taken together, these mechanisms make </a:t>
            </a:r>
            <a:r>
              <a:rPr lang="en-US" sz="3200" b="1" dirty="0" smtClean="0">
                <a:solidFill>
                  <a:srgbClr val="FF0000"/>
                </a:solidFill>
                <a:latin typeface="Times New Roman" panose="02020603050405020304" pitchFamily="18" charset="0"/>
                <a:cs typeface="Times New Roman" panose="02020603050405020304" pitchFamily="18" charset="0"/>
              </a:rPr>
              <a:t>the </a:t>
            </a:r>
            <a:r>
              <a:rPr lang="en-US" sz="3200" b="1" dirty="0">
                <a:solidFill>
                  <a:srgbClr val="FF0000"/>
                </a:solidFill>
                <a:latin typeface="Times New Roman" panose="02020603050405020304" pitchFamily="18" charset="0"/>
                <a:cs typeface="Times New Roman" panose="02020603050405020304" pitchFamily="18" charset="0"/>
              </a:rPr>
              <a:t>skin’s epigenome</a:t>
            </a:r>
            <a:r>
              <a:rPr lang="en-US" sz="3200" dirty="0">
                <a:latin typeface="Times New Roman" panose="02020603050405020304" pitchFamily="18" charset="0"/>
                <a:cs typeface="Times New Roman" panose="02020603050405020304" pitchFamily="18" charset="0"/>
              </a:rPr>
              <a:t> both a </a:t>
            </a:r>
            <a:r>
              <a:rPr lang="en-US" sz="3200" b="1" dirty="0">
                <a:latin typeface="Times New Roman" panose="02020603050405020304" pitchFamily="18" charset="0"/>
                <a:cs typeface="Times New Roman" panose="02020603050405020304" pitchFamily="18" charset="0"/>
              </a:rPr>
              <a:t>record of </a:t>
            </a:r>
            <a:r>
              <a:rPr lang="en-US" sz="3200" b="1" dirty="0" smtClean="0">
                <a:latin typeface="Times New Roman" panose="02020603050405020304" pitchFamily="18" charset="0"/>
                <a:cs typeface="Times New Roman" panose="02020603050405020304" pitchFamily="18" charset="0"/>
              </a:rPr>
              <a:t>environmental </a:t>
            </a:r>
            <a:r>
              <a:rPr lang="en-US" sz="3200" b="1" dirty="0">
                <a:latin typeface="Times New Roman" panose="02020603050405020304" pitchFamily="18" charset="0"/>
                <a:cs typeface="Times New Roman" panose="02020603050405020304" pitchFamily="18" charset="0"/>
              </a:rPr>
              <a:t>exposures </a:t>
            </a:r>
            <a:r>
              <a:rPr lang="en-US" sz="3200" dirty="0">
                <a:latin typeface="Times New Roman" panose="02020603050405020304" pitchFamily="18" charset="0"/>
                <a:cs typeface="Times New Roman" panose="02020603050405020304" pitchFamily="18" charset="0"/>
              </a:rPr>
              <a:t>and a </a:t>
            </a:r>
            <a:r>
              <a:rPr lang="en-US" sz="3200" b="1" dirty="0" smtClean="0">
                <a:latin typeface="Times New Roman" panose="02020603050405020304" pitchFamily="18" charset="0"/>
                <a:cs typeface="Times New Roman" panose="02020603050405020304" pitchFamily="18" charset="0"/>
              </a:rPr>
              <a:t>determinant of </a:t>
            </a:r>
            <a:r>
              <a:rPr lang="en-US" sz="3200" b="1" dirty="0">
                <a:latin typeface="Times New Roman" panose="02020603050405020304" pitchFamily="18" charset="0"/>
                <a:cs typeface="Times New Roman" panose="02020603050405020304" pitchFamily="18" charset="0"/>
              </a:rPr>
              <a:t>its regenerative capacity</a:t>
            </a:r>
            <a:r>
              <a:rPr lang="en-US" sz="3200" dirty="0">
                <a:latin typeface="Times New Roman" panose="02020603050405020304" pitchFamily="18" charset="0"/>
                <a:cs typeface="Times New Roman" panose="02020603050405020304" pitchFamily="18" charset="0"/>
              </a:rPr>
              <a:t>.</a:t>
            </a:r>
          </a:p>
        </p:txBody>
      </p:sp>
      <p:sp>
        <p:nvSpPr>
          <p:cNvPr id="3" name="Rectangle 2"/>
          <p:cNvSpPr/>
          <p:nvPr/>
        </p:nvSpPr>
        <p:spPr>
          <a:xfrm>
            <a:off x="69678" y="673239"/>
            <a:ext cx="9074322" cy="1200329"/>
          </a:xfrm>
          <a:prstGeom prst="rect">
            <a:avLst/>
          </a:prstGeom>
        </p:spPr>
        <p:txBody>
          <a:bodyPr wrap="square">
            <a:spAutoFit/>
          </a:bodyPr>
          <a:lstStyle/>
          <a:p>
            <a:r>
              <a:rPr lang="en-US" sz="3600" b="1" dirty="0" smtClean="0">
                <a:solidFill>
                  <a:prstClr val="black"/>
                </a:solidFill>
                <a:latin typeface="Times New Roman" panose="02020603050405020304" pitchFamily="18" charset="0"/>
                <a:cs typeface="Times New Roman" panose="02020603050405020304" pitchFamily="18" charset="0"/>
              </a:rPr>
              <a:t>DNA methylation, </a:t>
            </a:r>
            <a:r>
              <a:rPr lang="en-US" sz="3600" b="1" dirty="0" err="1" smtClean="0">
                <a:solidFill>
                  <a:prstClr val="black"/>
                </a:solidFill>
                <a:latin typeface="Times New Roman" panose="02020603050405020304" pitchFamily="18" charset="0"/>
                <a:cs typeface="Times New Roman" panose="02020603050405020304" pitchFamily="18" charset="0"/>
              </a:rPr>
              <a:t>Histonmodification</a:t>
            </a:r>
            <a:r>
              <a:rPr lang="en-US" sz="3600" b="1" dirty="0" smtClean="0">
                <a:solidFill>
                  <a:prstClr val="black"/>
                </a:solidFill>
                <a:latin typeface="Times New Roman" panose="02020603050405020304" pitchFamily="18" charset="0"/>
                <a:cs typeface="Times New Roman" panose="02020603050405020304" pitchFamily="18" charset="0"/>
              </a:rPr>
              <a:t> &amp; Non-coding </a:t>
            </a:r>
            <a:r>
              <a:rPr lang="en-US" sz="3600" b="1" dirty="0">
                <a:solidFill>
                  <a:prstClr val="black"/>
                </a:solidFill>
                <a:latin typeface="Times New Roman" panose="02020603050405020304" pitchFamily="18" charset="0"/>
                <a:cs typeface="Times New Roman" panose="02020603050405020304" pitchFamily="18" charset="0"/>
              </a:rPr>
              <a:t>RNAs</a:t>
            </a:r>
            <a:r>
              <a:rPr lang="en-US" sz="3600" b="1" dirty="0" smtClean="0">
                <a:solidFill>
                  <a:prstClr val="black"/>
                </a:solidFill>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
        <p:nvSpPr>
          <p:cNvPr id="4" name="Rectangle 3"/>
          <p:cNvSpPr/>
          <p:nvPr/>
        </p:nvSpPr>
        <p:spPr>
          <a:xfrm>
            <a:off x="0" y="24021"/>
            <a:ext cx="9144000" cy="769441"/>
          </a:xfrm>
          <a:prstGeom prst="rect">
            <a:avLst/>
          </a:prstGeom>
        </p:spPr>
        <p:txBody>
          <a:bodyPr wrap="square">
            <a:spAutoFit/>
          </a:bodyPr>
          <a:lstStyle/>
          <a:p>
            <a:pPr lvl="0"/>
            <a:r>
              <a:rPr lang="en-US" sz="4400" b="1" u="sng" dirty="0">
                <a:solidFill>
                  <a:srgbClr val="FF0000"/>
                </a:solidFill>
                <a:latin typeface="Times New Roman" panose="02020603050405020304" pitchFamily="18" charset="0"/>
                <a:cs typeface="Times New Roman" panose="02020603050405020304" pitchFamily="18" charset="0"/>
              </a:rPr>
              <a:t>The Epigenetic Landscape of Skin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85" y="4275712"/>
            <a:ext cx="9271172" cy="258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5007" y="3814047"/>
            <a:ext cx="9144000" cy="461665"/>
          </a:xfrm>
          <a:prstGeom prst="rect">
            <a:avLst/>
          </a:prstGeom>
        </p:spPr>
        <p:txBody>
          <a:bodyPr wrap="square">
            <a:spAutoFit/>
          </a:bodyPr>
          <a:lstStyle/>
          <a:p>
            <a:pPr algn="r" rtl="1"/>
            <a:r>
              <a:rPr lang="ar-IQ" sz="2400" b="1" dirty="0" smtClean="0">
                <a:latin typeface="Times New Roman" panose="02020603050405020304" pitchFamily="18" charset="0"/>
                <a:cs typeface="Times New Roman" panose="02020603050405020304" pitchFamily="18" charset="0"/>
              </a:rPr>
              <a:t>تجعل </a:t>
            </a:r>
            <a:r>
              <a:rPr lang="ar-IQ" sz="2400" b="1" dirty="0">
                <a:latin typeface="Times New Roman" panose="02020603050405020304" pitchFamily="18" charset="0"/>
                <a:cs typeface="Times New Roman" panose="02020603050405020304" pitchFamily="18" charset="0"/>
              </a:rPr>
              <a:t>هذه الآليات من جينوم الجلد سجلاً للتعرضات البيئية ومحدداً لقدرته على التجدد.</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43818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 y="5834"/>
            <a:ext cx="8975727" cy="707886"/>
          </a:xfrm>
          <a:prstGeom prst="rect">
            <a:avLst/>
          </a:prstGeom>
        </p:spPr>
        <p:txBody>
          <a:bodyPr wrap="none">
            <a:spAutoFit/>
          </a:bodyPr>
          <a:lstStyle/>
          <a:p>
            <a:r>
              <a:rPr lang="en-US" sz="4000" b="1" dirty="0">
                <a:latin typeface="Times New Roman" panose="02020603050405020304" pitchFamily="18" charset="0"/>
                <a:cs typeface="Times New Roman" panose="02020603050405020304" pitchFamily="18" charset="0"/>
              </a:rPr>
              <a:t>Laser-Induced Epigenetic Modifications</a:t>
            </a:r>
          </a:p>
        </p:txBody>
      </p:sp>
      <p:sp>
        <p:nvSpPr>
          <p:cNvPr id="3" name="Rectangle 2"/>
          <p:cNvSpPr/>
          <p:nvPr/>
        </p:nvSpPr>
        <p:spPr>
          <a:xfrm>
            <a:off x="3505200" y="584200"/>
            <a:ext cx="5379999" cy="646331"/>
          </a:xfrm>
          <a:prstGeom prst="rect">
            <a:avLst/>
          </a:prstGeom>
        </p:spPr>
        <p:txBody>
          <a:bodyPr wrap="none">
            <a:spAutoFit/>
          </a:bodyPr>
          <a:lstStyle/>
          <a:p>
            <a:r>
              <a:rPr lang="ar-IQ" sz="3600" b="1" dirty="0"/>
              <a:t>التعديلات اللاجينية </a:t>
            </a:r>
            <a:r>
              <a:rPr lang="ar-IQ" sz="3600" b="1" dirty="0" smtClean="0"/>
              <a:t>المستحثة الليزر</a:t>
            </a:r>
            <a:endParaRPr lang="en-US" sz="3600" b="1" dirty="0"/>
          </a:p>
        </p:txBody>
      </p:sp>
      <p:sp>
        <p:nvSpPr>
          <p:cNvPr id="4" name="Rectangle 3"/>
          <p:cNvSpPr/>
          <p:nvPr/>
        </p:nvSpPr>
        <p:spPr>
          <a:xfrm>
            <a:off x="129362" y="1230531"/>
            <a:ext cx="6065837" cy="3046988"/>
          </a:xfrm>
          <a:prstGeom prst="rect">
            <a:avLst/>
          </a:prstGeom>
        </p:spPr>
        <p:txBody>
          <a:bodyPr wrap="square">
            <a:spAutoFit/>
          </a:bodyPr>
          <a:lstStyle/>
          <a:p>
            <a:pPr algn="just"/>
            <a:r>
              <a:rPr lang="en-US" sz="3200" dirty="0">
                <a:latin typeface="Times New Roman" panose="02020603050405020304" pitchFamily="18" charset="0"/>
                <a:cs typeface="Times New Roman" panose="02020603050405020304" pitchFamily="18" charset="0"/>
              </a:rPr>
              <a:t>Lasers deliver energy that induces </a:t>
            </a:r>
            <a:r>
              <a:rPr lang="en-US" sz="3200" b="1" dirty="0">
                <a:latin typeface="Times New Roman" panose="02020603050405020304" pitchFamily="18" charset="0"/>
                <a:cs typeface="Times New Roman" panose="02020603050405020304" pitchFamily="18" charset="0"/>
              </a:rPr>
              <a:t>microthermal injury</a:t>
            </a:r>
            <a:r>
              <a:rPr lang="en-US" sz="3200" dirty="0">
                <a:latin typeface="Times New Roman" panose="02020603050405020304" pitchFamily="18" charset="0"/>
                <a:cs typeface="Times New Roman" panose="02020603050405020304" pitchFamily="18" charset="0"/>
              </a:rPr>
              <a:t>, stimulating controlled wound healing. </a:t>
            </a:r>
            <a:endParaRPr lang="ar-IQ" sz="3200" dirty="0" smtClean="0">
              <a:latin typeface="Times New Roman" panose="02020603050405020304" pitchFamily="18" charset="0"/>
              <a:cs typeface="Times New Roman" panose="02020603050405020304" pitchFamily="18" charset="0"/>
            </a:endParaRPr>
          </a:p>
          <a:p>
            <a:pPr algn="just"/>
            <a:r>
              <a:rPr lang="en-US" sz="3200" dirty="0" smtClean="0">
                <a:latin typeface="Times New Roman" panose="02020603050405020304" pitchFamily="18" charset="0"/>
                <a:cs typeface="Times New Roman" panose="02020603050405020304" pitchFamily="18" charset="0"/>
              </a:rPr>
              <a:t>This </a:t>
            </a:r>
            <a:r>
              <a:rPr lang="en-US" sz="3200" dirty="0">
                <a:latin typeface="Times New Roman" panose="02020603050405020304" pitchFamily="18" charset="0"/>
                <a:cs typeface="Times New Roman" panose="02020603050405020304" pitchFamily="18" charset="0"/>
              </a:rPr>
              <a:t>process is mediated by </a:t>
            </a:r>
            <a:r>
              <a:rPr lang="en-US" sz="3200" b="1" dirty="0">
                <a:latin typeface="Times New Roman" panose="02020603050405020304" pitchFamily="18" charset="0"/>
                <a:cs typeface="Times New Roman" panose="02020603050405020304" pitchFamily="18" charset="0"/>
              </a:rPr>
              <a:t>epigenetic reprogramming </a:t>
            </a:r>
            <a:r>
              <a:rPr lang="en-US" sz="3200" dirty="0">
                <a:latin typeface="Times New Roman" panose="02020603050405020304" pitchFamily="18" charset="0"/>
                <a:cs typeface="Times New Roman" panose="02020603050405020304" pitchFamily="18" charset="0"/>
              </a:rPr>
              <a:t>rather than mere </a:t>
            </a:r>
            <a:r>
              <a:rPr lang="en-US" sz="3200" b="1" dirty="0">
                <a:latin typeface="Times New Roman" panose="02020603050405020304" pitchFamily="18" charset="0"/>
                <a:cs typeface="Times New Roman" panose="02020603050405020304" pitchFamily="18" charset="0"/>
              </a:rPr>
              <a:t>collagen contraction</a:t>
            </a:r>
            <a:r>
              <a:rPr lang="en-US" sz="3200" dirty="0">
                <a:latin typeface="Times New Roman" panose="02020603050405020304" pitchFamily="18" charset="0"/>
                <a:cs typeface="Times New Roman" panose="02020603050405020304" pitchFamily="18" charset="0"/>
              </a:rPr>
              <a:t>.</a:t>
            </a: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93" t="4062" r="5555" b="16469"/>
          <a:stretch/>
        </p:blipFill>
        <p:spPr bwMode="auto">
          <a:xfrm>
            <a:off x="6233298" y="1106607"/>
            <a:ext cx="2910701" cy="3493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636" t="84583" r="5312" b="4792"/>
          <a:stretch/>
        </p:blipFill>
        <p:spPr bwMode="auto">
          <a:xfrm>
            <a:off x="-5867400" y="4469388"/>
            <a:ext cx="55245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4587776"/>
            <a:ext cx="9220200" cy="23083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Laser </a:t>
            </a:r>
            <a:r>
              <a:rPr lang="en-US" sz="2400" dirty="0">
                <a:latin typeface="Times New Roman" panose="02020603050405020304" pitchFamily="18" charset="0"/>
                <a:cs typeface="Times New Roman" panose="02020603050405020304" pitchFamily="18" charset="0"/>
              </a:rPr>
              <a:t>treatment can induce </a:t>
            </a:r>
            <a:r>
              <a:rPr lang="en-US" sz="2400" b="1" dirty="0">
                <a:solidFill>
                  <a:srgbClr val="FF0000"/>
                </a:solidFill>
                <a:latin typeface="Times New Roman" panose="02020603050405020304" pitchFamily="18" charset="0"/>
                <a:cs typeface="Times New Roman" panose="02020603050405020304" pitchFamily="18" charset="0"/>
              </a:rPr>
              <a:t>high expression of miR-146a,</a:t>
            </a:r>
            <a:r>
              <a:rPr lang="en-US" sz="2400" dirty="0">
                <a:latin typeface="Times New Roman" panose="02020603050405020304" pitchFamily="18" charset="0"/>
                <a:cs typeface="Times New Roman" panose="02020603050405020304" pitchFamily="18" charset="0"/>
              </a:rPr>
              <a:t> a microRNA known for its role in regulating inflammatory responses </a:t>
            </a:r>
            <a:r>
              <a:rPr lang="en-US" sz="2400" b="1" dirty="0">
                <a:latin typeface="Times New Roman" panose="02020603050405020304" pitchFamily="18" charset="0"/>
                <a:cs typeface="Times New Roman" panose="02020603050405020304" pitchFamily="18" charset="0"/>
              </a:rPr>
              <a:t>and promoting cellular recovery</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Laser </a:t>
            </a:r>
            <a:r>
              <a:rPr lang="en-US" sz="2400" dirty="0">
                <a:latin typeface="Times New Roman" panose="02020603050405020304" pitchFamily="18" charset="0"/>
                <a:cs typeface="Times New Roman" panose="02020603050405020304" pitchFamily="18" charset="0"/>
              </a:rPr>
              <a:t>injury or therapy (such as laser microdissection in models) can initiate a cascade that significantly increases </a:t>
            </a:r>
            <a:r>
              <a:rPr lang="en-US" sz="2400" b="1" dirty="0">
                <a:solidFill>
                  <a:srgbClr val="FF0000"/>
                </a:solidFill>
                <a:latin typeface="Times New Roman" panose="02020603050405020304" pitchFamily="18" charset="0"/>
                <a:cs typeface="Times New Roman" panose="02020603050405020304" pitchFamily="18" charset="0"/>
              </a:rPr>
              <a:t>miR-146a,</a:t>
            </a:r>
            <a:r>
              <a:rPr lang="en-US" sz="2400" dirty="0">
                <a:latin typeface="Times New Roman" panose="02020603050405020304" pitchFamily="18" charset="0"/>
                <a:cs typeface="Times New Roman" panose="02020603050405020304" pitchFamily="18" charset="0"/>
              </a:rPr>
              <a:t> often as a negative feedback loop </a:t>
            </a:r>
            <a:r>
              <a:rPr lang="en-US" sz="2400" b="1" dirty="0">
                <a:solidFill>
                  <a:srgbClr val="FF0000"/>
                </a:solidFill>
                <a:latin typeface="Times New Roman" panose="02020603050405020304" pitchFamily="18" charset="0"/>
                <a:cs typeface="Times New Roman" panose="02020603050405020304" pitchFamily="18" charset="0"/>
              </a:rPr>
              <a:t>to reduce inflammation</a:t>
            </a:r>
          </a:p>
        </p:txBody>
      </p:sp>
    </p:spTree>
    <p:extLst>
      <p:ext uri="{BB962C8B-B14F-4D97-AF65-F5344CB8AC3E}">
        <p14:creationId xmlns:p14="http://schemas.microsoft.com/office/powerpoint/2010/main" val="19029556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49" y="4191000"/>
            <a:ext cx="5657850" cy="2554545"/>
          </a:xfrm>
          <a:prstGeom prst="rect">
            <a:avLst/>
          </a:prstGeom>
        </p:spPr>
        <p:txBody>
          <a:bodyPr wrap="square">
            <a:spAutoFit/>
          </a:bodyPr>
          <a:lstStyle/>
          <a:p>
            <a:r>
              <a:rPr lang="en-US" sz="3200" dirty="0" smtClean="0">
                <a:latin typeface="Times New Roman" panose="02020603050405020304" pitchFamily="18" charset="0"/>
                <a:cs typeface="Times New Roman" panose="02020603050405020304" pitchFamily="18" charset="0"/>
              </a:rPr>
              <a:t>In </a:t>
            </a:r>
            <a:r>
              <a:rPr lang="en-US" sz="3200" dirty="0">
                <a:latin typeface="Times New Roman" panose="02020603050405020304" pitchFamily="18" charset="0"/>
                <a:cs typeface="Times New Roman" panose="02020603050405020304" pitchFamily="18" charset="0"/>
              </a:rPr>
              <a:t>fibroblasts from aged skin, post-laser treatment correlates with </a:t>
            </a:r>
            <a:r>
              <a:rPr lang="en-US" sz="3200" b="1" dirty="0">
                <a:latin typeface="Times New Roman" panose="02020603050405020304" pitchFamily="18" charset="0"/>
                <a:cs typeface="Times New Roman" panose="02020603050405020304" pitchFamily="18" charset="0"/>
              </a:rPr>
              <a:t>decreased ‘epigenetic age</a:t>
            </a:r>
            <a:r>
              <a:rPr lang="en-US" sz="3200" dirty="0">
                <a:latin typeface="Times New Roman" panose="02020603050405020304" pitchFamily="18" charset="0"/>
                <a:cs typeface="Times New Roman" panose="02020603050405020304" pitchFamily="18" charset="0"/>
              </a:rPr>
              <a:t>’, aligning cellular </a:t>
            </a:r>
            <a:r>
              <a:rPr lang="en-US" sz="3200" dirty="0" err="1">
                <a:latin typeface="Times New Roman" panose="02020603050405020304" pitchFamily="18" charset="0"/>
                <a:cs typeface="Times New Roman" panose="02020603050405020304" pitchFamily="18" charset="0"/>
              </a:rPr>
              <a:t>behaviour</a:t>
            </a:r>
            <a:r>
              <a:rPr lang="en-US" sz="3200" dirty="0">
                <a:latin typeface="Times New Roman" panose="02020603050405020304" pitchFamily="18" charset="0"/>
                <a:cs typeface="Times New Roman" panose="02020603050405020304" pitchFamily="18" charset="0"/>
              </a:rPr>
              <a:t> with a more youthful profile</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38100" y="5834"/>
            <a:ext cx="8975727" cy="707886"/>
          </a:xfrm>
          <a:prstGeom prst="rect">
            <a:avLst/>
          </a:prstGeom>
        </p:spPr>
        <p:txBody>
          <a:bodyPr wrap="none">
            <a:spAutoFit/>
          </a:bodyPr>
          <a:lstStyle/>
          <a:p>
            <a:r>
              <a:rPr lang="en-US" sz="4000" b="1" dirty="0">
                <a:latin typeface="Times New Roman" panose="02020603050405020304" pitchFamily="18" charset="0"/>
                <a:cs typeface="Times New Roman" panose="02020603050405020304" pitchFamily="18" charset="0"/>
              </a:rPr>
              <a:t>Laser-Induced Epigenetic Modifications</a:t>
            </a:r>
          </a:p>
        </p:txBody>
      </p:sp>
      <p:sp>
        <p:nvSpPr>
          <p:cNvPr id="4" name="Rectangle 3"/>
          <p:cNvSpPr/>
          <p:nvPr/>
        </p:nvSpPr>
        <p:spPr>
          <a:xfrm>
            <a:off x="3505200" y="609600"/>
            <a:ext cx="5379999" cy="646331"/>
          </a:xfrm>
          <a:prstGeom prst="rect">
            <a:avLst/>
          </a:prstGeom>
        </p:spPr>
        <p:txBody>
          <a:bodyPr wrap="none">
            <a:spAutoFit/>
          </a:bodyPr>
          <a:lstStyle/>
          <a:p>
            <a:r>
              <a:rPr lang="ar-IQ" sz="3600" b="1" dirty="0"/>
              <a:t>التعديلات اللاجينية </a:t>
            </a:r>
            <a:r>
              <a:rPr lang="ar-IQ" sz="3600" b="1" dirty="0" smtClean="0"/>
              <a:t>المستحثة الليزر</a:t>
            </a:r>
            <a:endParaRPr lang="en-US" sz="3600" b="1" dirty="0"/>
          </a:p>
        </p:txBody>
      </p:sp>
      <p:sp>
        <p:nvSpPr>
          <p:cNvPr id="5" name="Rectangle 4"/>
          <p:cNvSpPr/>
          <p:nvPr/>
        </p:nvSpPr>
        <p:spPr>
          <a:xfrm>
            <a:off x="228600" y="1071265"/>
            <a:ext cx="3801233" cy="646331"/>
          </a:xfrm>
          <a:prstGeom prst="rect">
            <a:avLst/>
          </a:prstGeom>
        </p:spPr>
        <p:txBody>
          <a:bodyPr wrap="none">
            <a:spAutoFit/>
          </a:bodyPr>
          <a:lstStyle/>
          <a:p>
            <a:r>
              <a:rPr lang="en-US" sz="3600" b="1" dirty="0">
                <a:solidFill>
                  <a:srgbClr val="FF0000"/>
                </a:solidFill>
                <a:latin typeface="Times New Roman" panose="02020603050405020304" pitchFamily="18" charset="0"/>
                <a:cs typeface="Times New Roman" panose="02020603050405020304" pitchFamily="18" charset="0"/>
              </a:rPr>
              <a:t>DNA Methylation </a:t>
            </a:r>
          </a:p>
        </p:txBody>
      </p:sp>
      <p:sp>
        <p:nvSpPr>
          <p:cNvPr id="6" name="Rectangle 5"/>
          <p:cNvSpPr/>
          <p:nvPr/>
        </p:nvSpPr>
        <p:spPr>
          <a:xfrm>
            <a:off x="-31749" y="1742798"/>
            <a:ext cx="9525000"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a:r>
              <a:rPr lang="en-US" sz="3200" dirty="0">
                <a:solidFill>
                  <a:prstClr val="black"/>
                </a:solidFill>
                <a:latin typeface="Times New Roman" panose="02020603050405020304" pitchFamily="18" charset="0"/>
                <a:cs typeface="Times New Roman" panose="02020603050405020304" pitchFamily="18" charset="0"/>
              </a:rPr>
              <a:t>Fractional </a:t>
            </a:r>
            <a:r>
              <a:rPr lang="en-US" sz="3200" b="1" dirty="0">
                <a:solidFill>
                  <a:prstClr val="black"/>
                </a:solidFill>
                <a:latin typeface="Times New Roman" panose="02020603050405020304" pitchFamily="18" charset="0"/>
                <a:cs typeface="Times New Roman" panose="02020603050405020304" pitchFamily="18" charset="0"/>
              </a:rPr>
              <a:t>CO₂ lasers reduce </a:t>
            </a:r>
            <a:r>
              <a:rPr lang="en-US" sz="3200" b="1" dirty="0" err="1">
                <a:solidFill>
                  <a:prstClr val="black"/>
                </a:solidFill>
                <a:latin typeface="Times New Roman" panose="02020603050405020304" pitchFamily="18" charset="0"/>
                <a:cs typeface="Times New Roman" panose="02020603050405020304" pitchFamily="18" charset="0"/>
              </a:rPr>
              <a:t>hypermethylation</a:t>
            </a:r>
            <a:r>
              <a:rPr lang="en-US" sz="3200" dirty="0">
                <a:solidFill>
                  <a:prstClr val="black"/>
                </a:solidFill>
                <a:latin typeface="Times New Roman" panose="02020603050405020304" pitchFamily="18" charset="0"/>
                <a:cs typeface="Times New Roman" panose="02020603050405020304" pitchFamily="18" charset="0"/>
              </a:rPr>
              <a:t> of promoters controlling </a:t>
            </a:r>
            <a:r>
              <a:rPr lang="en-US" sz="3200" dirty="0" smtClean="0">
                <a:solidFill>
                  <a:prstClr val="black"/>
                </a:solidFill>
                <a:latin typeface="Times New Roman" panose="02020603050405020304" pitchFamily="18" charset="0"/>
                <a:cs typeface="Times New Roman" panose="02020603050405020304" pitchFamily="18" charset="0"/>
              </a:rPr>
              <a:t>extracellular matrix (</a:t>
            </a:r>
            <a:r>
              <a:rPr lang="en-US" sz="3200" dirty="0">
                <a:solidFill>
                  <a:prstClr val="black"/>
                </a:solidFill>
                <a:latin typeface="Times New Roman" panose="02020603050405020304" pitchFamily="18" charset="0"/>
                <a:cs typeface="Times New Roman" panose="02020603050405020304" pitchFamily="18" charset="0"/>
              </a:rPr>
              <a:t>ECM) </a:t>
            </a:r>
            <a:r>
              <a:rPr lang="en-US" sz="3200" dirty="0" smtClean="0">
                <a:solidFill>
                  <a:prstClr val="black"/>
                </a:solidFill>
                <a:latin typeface="Times New Roman" panose="02020603050405020304" pitchFamily="18" charset="0"/>
                <a:cs typeface="Times New Roman" panose="02020603050405020304" pitchFamily="18" charset="0"/>
              </a:rPr>
              <a:t>related-</a:t>
            </a:r>
            <a:r>
              <a:rPr lang="en-US" sz="3200" b="1" dirty="0" smtClean="0">
                <a:solidFill>
                  <a:prstClr val="black"/>
                </a:solidFill>
                <a:latin typeface="Times New Roman" panose="02020603050405020304" pitchFamily="18" charset="0"/>
                <a:cs typeface="Times New Roman" panose="02020603050405020304" pitchFamily="18" charset="0"/>
              </a:rPr>
              <a:t>gene</a:t>
            </a:r>
            <a:r>
              <a:rPr lang="en-US" sz="3200" dirty="0" smtClean="0">
                <a:solidFill>
                  <a:prstClr val="black"/>
                </a:solidFill>
                <a:latin typeface="Times New Roman" panose="02020603050405020304" pitchFamily="18" charset="0"/>
                <a:cs typeface="Times New Roman" panose="02020603050405020304" pitchFamily="18" charset="0"/>
              </a:rPr>
              <a:t>s, reactivating </a:t>
            </a:r>
            <a:r>
              <a:rPr lang="en-US" sz="3200" dirty="0">
                <a:solidFill>
                  <a:prstClr val="black"/>
                </a:solidFill>
                <a:latin typeface="Times New Roman" panose="02020603050405020304" pitchFamily="18" charset="0"/>
                <a:cs typeface="Times New Roman" panose="02020603050405020304" pitchFamily="18" charset="0"/>
              </a:rPr>
              <a:t>collagen </a:t>
            </a:r>
            <a:r>
              <a:rPr lang="en-US" sz="3200" dirty="0" smtClean="0">
                <a:solidFill>
                  <a:prstClr val="black"/>
                </a:solidFill>
                <a:latin typeface="Times New Roman" panose="02020603050405020304" pitchFamily="18" charset="0"/>
                <a:cs typeface="Times New Roman" panose="02020603050405020304" pitchFamily="18" charset="0"/>
              </a:rPr>
              <a:t>&amp; </a:t>
            </a:r>
            <a:r>
              <a:rPr lang="en-US" sz="3200" dirty="0">
                <a:solidFill>
                  <a:prstClr val="black"/>
                </a:solidFill>
                <a:latin typeface="Times New Roman" panose="02020603050405020304" pitchFamily="18" charset="0"/>
                <a:cs typeface="Times New Roman" panose="02020603050405020304" pitchFamily="18" charset="0"/>
              </a:rPr>
              <a:t>elastin production.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1049" y="3550602"/>
            <a:ext cx="3862952" cy="3307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2638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 y="1905000"/>
            <a:ext cx="9410700" cy="1569660"/>
          </a:xfrm>
          <a:prstGeom prst="rect">
            <a:avLst/>
          </a:prstGeom>
        </p:spPr>
        <p:txBody>
          <a:bodyPr wrap="square">
            <a:spAutoFit/>
          </a:bodyPr>
          <a:lstStyle/>
          <a:p>
            <a:r>
              <a:rPr lang="en-US" sz="3200" dirty="0" smtClean="0">
                <a:latin typeface="Times New Roman" panose="02020603050405020304" pitchFamily="18" charset="0"/>
                <a:cs typeface="Times New Roman" panose="02020603050405020304" pitchFamily="18" charset="0"/>
              </a:rPr>
              <a:t>Laser-induced </a:t>
            </a:r>
            <a:r>
              <a:rPr lang="en-US" sz="3200" dirty="0">
                <a:latin typeface="Times New Roman" panose="02020603050405020304" pitchFamily="18" charset="0"/>
                <a:cs typeface="Times New Roman" panose="02020603050405020304" pitchFamily="18" charset="0"/>
              </a:rPr>
              <a:t>stress activates histone </a:t>
            </a:r>
            <a:r>
              <a:rPr lang="en-US" sz="3200" dirty="0" smtClean="0">
                <a:latin typeface="Times New Roman" panose="02020603050405020304" pitchFamily="18" charset="0"/>
                <a:cs typeface="Times New Roman" panose="02020603050405020304" pitchFamily="18" charset="0"/>
              </a:rPr>
              <a:t>acetyltransferases</a:t>
            </a:r>
            <a:r>
              <a:rPr lang="en-US" sz="3200" dirty="0">
                <a:latin typeface="Times New Roman" panose="02020603050405020304" pitchFamily="18" charset="0"/>
                <a:cs typeface="Times New Roman" panose="02020603050405020304" pitchFamily="18" charset="0"/>
              </a:rPr>
              <a:t>, leading to chromatin </a:t>
            </a:r>
            <a:r>
              <a:rPr lang="en-US" sz="3200" dirty="0" smtClean="0">
                <a:latin typeface="Times New Roman" panose="02020603050405020304" pitchFamily="18" charset="0"/>
                <a:cs typeface="Times New Roman" panose="02020603050405020304" pitchFamily="18" charset="0"/>
              </a:rPr>
              <a:t>relaxation </a:t>
            </a:r>
            <a:r>
              <a:rPr lang="en-US" sz="3200" dirty="0">
                <a:latin typeface="Times New Roman" panose="02020603050405020304" pitchFamily="18" charset="0"/>
                <a:cs typeface="Times New Roman" panose="02020603050405020304" pitchFamily="18" charset="0"/>
              </a:rPr>
              <a:t>and </a:t>
            </a:r>
            <a:r>
              <a:rPr lang="en-US" sz="3200" b="1" dirty="0">
                <a:latin typeface="Times New Roman" panose="02020603050405020304" pitchFamily="18" charset="0"/>
                <a:cs typeface="Times New Roman" panose="02020603050405020304" pitchFamily="18" charset="0"/>
              </a:rPr>
              <a:t>increased </a:t>
            </a:r>
            <a:r>
              <a:rPr lang="en-US" sz="3200" b="1" dirty="0" smtClean="0">
                <a:latin typeface="Times New Roman" panose="02020603050405020304" pitchFamily="18" charset="0"/>
                <a:cs typeface="Times New Roman" panose="02020603050405020304" pitchFamily="18" charset="0"/>
              </a:rPr>
              <a:t>transcription of </a:t>
            </a:r>
            <a:r>
              <a:rPr lang="en-US" sz="3200" b="1" dirty="0">
                <a:latin typeface="Times New Roman" panose="02020603050405020304" pitchFamily="18" charset="0"/>
                <a:cs typeface="Times New Roman" panose="02020603050405020304" pitchFamily="18" charset="0"/>
              </a:rPr>
              <a:t>pro-regenerative genes</a:t>
            </a:r>
            <a:r>
              <a:rPr lang="en-US" sz="3200" dirty="0">
                <a:latin typeface="Times New Roman" panose="02020603050405020304" pitchFamily="18" charset="0"/>
                <a:cs typeface="Times New Roman" panose="02020603050405020304" pitchFamily="18" charset="0"/>
              </a:rPr>
              <a:t>. </a:t>
            </a:r>
            <a:endParaRPr lang="en-US" sz="3200" dirty="0" smtClean="0">
              <a:latin typeface="Times New Roman" panose="02020603050405020304" pitchFamily="18" charset="0"/>
              <a:cs typeface="Times New Roman" panose="02020603050405020304" pitchFamily="18" charset="0"/>
            </a:endParaRPr>
          </a:p>
        </p:txBody>
      </p:sp>
      <p:sp>
        <p:nvSpPr>
          <p:cNvPr id="3" name="Rectangle 2"/>
          <p:cNvSpPr/>
          <p:nvPr/>
        </p:nvSpPr>
        <p:spPr>
          <a:xfrm>
            <a:off x="38100" y="5834"/>
            <a:ext cx="8975727" cy="707886"/>
          </a:xfrm>
          <a:prstGeom prst="rect">
            <a:avLst/>
          </a:prstGeom>
        </p:spPr>
        <p:txBody>
          <a:bodyPr wrap="none">
            <a:spAutoFit/>
          </a:bodyPr>
          <a:lstStyle/>
          <a:p>
            <a:r>
              <a:rPr lang="en-US" sz="4000" b="1" dirty="0">
                <a:latin typeface="Times New Roman" panose="02020603050405020304" pitchFamily="18" charset="0"/>
                <a:cs typeface="Times New Roman" panose="02020603050405020304" pitchFamily="18" charset="0"/>
              </a:rPr>
              <a:t>Laser-Induced Epigenetic Modifications</a:t>
            </a:r>
          </a:p>
        </p:txBody>
      </p:sp>
      <p:sp>
        <p:nvSpPr>
          <p:cNvPr id="4" name="Rectangle 3"/>
          <p:cNvSpPr/>
          <p:nvPr/>
        </p:nvSpPr>
        <p:spPr>
          <a:xfrm>
            <a:off x="3505200" y="609600"/>
            <a:ext cx="5379999" cy="646331"/>
          </a:xfrm>
          <a:prstGeom prst="rect">
            <a:avLst/>
          </a:prstGeom>
        </p:spPr>
        <p:txBody>
          <a:bodyPr wrap="none">
            <a:spAutoFit/>
          </a:bodyPr>
          <a:lstStyle/>
          <a:p>
            <a:r>
              <a:rPr lang="ar-IQ" sz="3600" b="1" dirty="0"/>
              <a:t>التعديلات اللاجينية </a:t>
            </a:r>
            <a:r>
              <a:rPr lang="ar-IQ" sz="3600" b="1" dirty="0" smtClean="0"/>
              <a:t>المستحثة الليزر</a:t>
            </a:r>
            <a:endParaRPr lang="en-US" sz="3600" b="1" dirty="0"/>
          </a:p>
        </p:txBody>
      </p:sp>
      <p:sp>
        <p:nvSpPr>
          <p:cNvPr id="5" name="Rectangle 4"/>
          <p:cNvSpPr/>
          <p:nvPr/>
        </p:nvSpPr>
        <p:spPr>
          <a:xfrm>
            <a:off x="68263" y="1071265"/>
            <a:ext cx="4301177" cy="646331"/>
          </a:xfrm>
          <a:prstGeom prst="rect">
            <a:avLst/>
          </a:prstGeom>
        </p:spPr>
        <p:txBody>
          <a:bodyPr wrap="none">
            <a:spAutoFit/>
          </a:bodyPr>
          <a:lstStyle/>
          <a:p>
            <a:r>
              <a:rPr lang="en-US" sz="3600" b="1" dirty="0">
                <a:solidFill>
                  <a:srgbClr val="FF0000"/>
                </a:solidFill>
                <a:latin typeface="Times New Roman" panose="02020603050405020304" pitchFamily="18" charset="0"/>
                <a:cs typeface="Times New Roman" panose="02020603050405020304" pitchFamily="18" charset="0"/>
              </a:rPr>
              <a:t>Histone </a:t>
            </a:r>
            <a:r>
              <a:rPr lang="en-US" sz="3600" b="1" dirty="0" err="1">
                <a:solidFill>
                  <a:srgbClr val="FF0000"/>
                </a:solidFill>
                <a:latin typeface="Times New Roman" panose="02020603050405020304" pitchFamily="18" charset="0"/>
                <a:cs typeface="Times New Roman" panose="02020603050405020304" pitchFamily="18" charset="0"/>
              </a:rPr>
              <a:t>Remodelling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0" y="5242530"/>
            <a:ext cx="9258300" cy="1569660"/>
          </a:xfrm>
          <a:prstGeom prst="rect">
            <a:avLst/>
          </a:prstGeom>
        </p:spPr>
        <p:txBody>
          <a:bodyPr wrap="square">
            <a:spAutoFit/>
          </a:bodyPr>
          <a:lstStyle/>
          <a:p>
            <a:pPr lvl="0"/>
            <a:r>
              <a:rPr lang="en-US" sz="3200" dirty="0">
                <a:solidFill>
                  <a:prstClr val="black"/>
                </a:solidFill>
                <a:latin typeface="Times New Roman" panose="02020603050405020304" pitchFamily="18" charset="0"/>
                <a:cs typeface="Times New Roman" panose="02020603050405020304" pitchFamily="18" charset="0"/>
              </a:rPr>
              <a:t>Conversely, fibrotic genes undergo repressive histone  modifications, decreasing pathological collagen deposition and improving scar </a:t>
            </a:r>
            <a:r>
              <a:rPr lang="en-US" sz="3200" dirty="0" err="1">
                <a:solidFill>
                  <a:prstClr val="black"/>
                </a:solidFill>
                <a:latin typeface="Times New Roman" panose="02020603050405020304" pitchFamily="18" charset="0"/>
                <a:cs typeface="Times New Roman" panose="02020603050405020304" pitchFamily="18" charset="0"/>
              </a:rPr>
              <a:t>remodelling</a:t>
            </a:r>
            <a:r>
              <a:rPr lang="en-US" sz="3200" dirty="0">
                <a:solidFill>
                  <a:prstClr val="black"/>
                </a:solidFill>
                <a:latin typeface="Times New Roman" panose="02020603050405020304" pitchFamily="18" charset="0"/>
                <a:cs typeface="Times New Roman" panose="02020603050405020304" pitchFamily="18" charset="0"/>
              </a:rPr>
              <a:t>.</a:t>
            </a: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9875" y="3378200"/>
            <a:ext cx="4914125" cy="191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9252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 y="2136339"/>
            <a:ext cx="9105900" cy="3046988"/>
          </a:xfrm>
          <a:prstGeom prst="rect">
            <a:avLst/>
          </a:prstGeom>
        </p:spPr>
        <p:txBody>
          <a:bodyPr wrap="square">
            <a:spAutoFit/>
          </a:bodyPr>
          <a:lstStyle/>
          <a:p>
            <a:pPr algn="just"/>
            <a:r>
              <a:rPr lang="en-US" sz="3200" dirty="0" smtClean="0">
                <a:latin typeface="Times New Roman" panose="02020603050405020304" pitchFamily="18" charset="0"/>
                <a:cs typeface="Times New Roman" panose="02020603050405020304" pitchFamily="18" charset="0"/>
              </a:rPr>
              <a:t>Studies demonstrated </a:t>
            </a:r>
            <a:r>
              <a:rPr lang="en-US" sz="3200" dirty="0">
                <a:latin typeface="Times New Roman" panose="02020603050405020304" pitchFamily="18" charset="0"/>
                <a:cs typeface="Times New Roman" panose="02020603050405020304" pitchFamily="18" charset="0"/>
              </a:rPr>
              <a:t>changes in </a:t>
            </a:r>
            <a:r>
              <a:rPr lang="en-US" sz="3200" b="1" dirty="0">
                <a:latin typeface="Times New Roman" panose="02020603050405020304" pitchFamily="18" charset="0"/>
                <a:cs typeface="Times New Roman" panose="02020603050405020304" pitchFamily="18" charset="0"/>
              </a:rPr>
              <a:t>miRNA profiles </a:t>
            </a:r>
            <a:r>
              <a:rPr lang="en-US" sz="3200" dirty="0">
                <a:latin typeface="Times New Roman" panose="02020603050405020304" pitchFamily="18" charset="0"/>
                <a:cs typeface="Times New Roman" panose="02020603050405020304" pitchFamily="18" charset="0"/>
              </a:rPr>
              <a:t>post-laser therapy</a:t>
            </a:r>
            <a:r>
              <a:rPr lang="en-US" sz="3200" dirty="0" smtClean="0">
                <a:latin typeface="Times New Roman" panose="02020603050405020304" pitchFamily="18" charset="0"/>
                <a:cs typeface="Times New Roman" panose="02020603050405020304" pitchFamily="18" charset="0"/>
              </a:rPr>
              <a:t>.</a:t>
            </a:r>
          </a:p>
          <a:p>
            <a:pPr algn="just"/>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miR</a:t>
            </a:r>
            <a:r>
              <a:rPr lang="en-US" sz="3200" dirty="0">
                <a:latin typeface="Times New Roman" panose="02020603050405020304" pitchFamily="18" charset="0"/>
                <a:cs typeface="Times New Roman" panose="02020603050405020304" pitchFamily="18" charset="0"/>
              </a:rPr>
              <a:t> 21, which promotes angiogenesis and fibroblast migration, is upregulated, </a:t>
            </a:r>
            <a:endParaRPr lang="en-US" sz="3200" dirty="0" smtClean="0">
              <a:latin typeface="Times New Roman" panose="02020603050405020304" pitchFamily="18" charset="0"/>
              <a:cs typeface="Times New Roman" panose="02020603050405020304" pitchFamily="18" charset="0"/>
            </a:endParaRPr>
          </a:p>
          <a:p>
            <a:pPr algn="just"/>
            <a:r>
              <a:rPr lang="en-US" sz="3200" dirty="0" smtClean="0">
                <a:latin typeface="Times New Roman" panose="02020603050405020304" pitchFamily="18" charset="0"/>
                <a:cs typeface="Times New Roman" panose="02020603050405020304" pitchFamily="18" charset="0"/>
              </a:rPr>
              <a:t>while </a:t>
            </a:r>
            <a:r>
              <a:rPr lang="en-US" sz="3200" dirty="0">
                <a:latin typeface="Times New Roman" panose="02020603050405020304" pitchFamily="18" charset="0"/>
                <a:cs typeface="Times New Roman" panose="02020603050405020304" pitchFamily="18" charset="0"/>
              </a:rPr>
              <a:t>miR-29, an inhibitor of collagen synthesis, is downregulated. </a:t>
            </a:r>
            <a:endParaRPr lang="en-US" sz="3200" dirty="0" smtClean="0">
              <a:latin typeface="Times New Roman" panose="02020603050405020304" pitchFamily="18" charset="0"/>
              <a:cs typeface="Times New Roman" panose="02020603050405020304" pitchFamily="18" charset="0"/>
            </a:endParaRPr>
          </a:p>
        </p:txBody>
      </p:sp>
      <p:sp>
        <p:nvSpPr>
          <p:cNvPr id="3" name="Rectangle 2"/>
          <p:cNvSpPr/>
          <p:nvPr/>
        </p:nvSpPr>
        <p:spPr>
          <a:xfrm>
            <a:off x="38100" y="5834"/>
            <a:ext cx="8975727" cy="707886"/>
          </a:xfrm>
          <a:prstGeom prst="rect">
            <a:avLst/>
          </a:prstGeom>
        </p:spPr>
        <p:txBody>
          <a:bodyPr wrap="none">
            <a:spAutoFit/>
          </a:bodyPr>
          <a:lstStyle/>
          <a:p>
            <a:r>
              <a:rPr lang="en-US" sz="4000" b="1" dirty="0">
                <a:latin typeface="Times New Roman" panose="02020603050405020304" pitchFamily="18" charset="0"/>
                <a:cs typeface="Times New Roman" panose="02020603050405020304" pitchFamily="18" charset="0"/>
              </a:rPr>
              <a:t>Laser-Induced Epigenetic Modifications</a:t>
            </a:r>
          </a:p>
        </p:txBody>
      </p:sp>
      <p:sp>
        <p:nvSpPr>
          <p:cNvPr id="4" name="Rectangle 3"/>
          <p:cNvSpPr/>
          <p:nvPr/>
        </p:nvSpPr>
        <p:spPr>
          <a:xfrm>
            <a:off x="3505200" y="609600"/>
            <a:ext cx="5379999" cy="646331"/>
          </a:xfrm>
          <a:prstGeom prst="rect">
            <a:avLst/>
          </a:prstGeom>
        </p:spPr>
        <p:txBody>
          <a:bodyPr wrap="none">
            <a:spAutoFit/>
          </a:bodyPr>
          <a:lstStyle/>
          <a:p>
            <a:r>
              <a:rPr lang="ar-IQ" sz="3600" b="1" dirty="0"/>
              <a:t>التعديلات اللاجينية </a:t>
            </a:r>
            <a:r>
              <a:rPr lang="ar-IQ" sz="3600" b="1" dirty="0" smtClean="0"/>
              <a:t>المستحثة الليزر</a:t>
            </a:r>
            <a:endParaRPr lang="en-US" sz="3600" b="1" dirty="0"/>
          </a:p>
        </p:txBody>
      </p:sp>
      <p:sp>
        <p:nvSpPr>
          <p:cNvPr id="5" name="Rectangle 4"/>
          <p:cNvSpPr/>
          <p:nvPr/>
        </p:nvSpPr>
        <p:spPr>
          <a:xfrm>
            <a:off x="63500" y="1255930"/>
            <a:ext cx="3762568" cy="646331"/>
          </a:xfrm>
          <a:prstGeom prst="rect">
            <a:avLst/>
          </a:prstGeom>
        </p:spPr>
        <p:txBody>
          <a:bodyPr wrap="none">
            <a:spAutoFit/>
          </a:bodyPr>
          <a:lstStyle/>
          <a:p>
            <a:r>
              <a:rPr lang="en-US" sz="3600" b="1" dirty="0">
                <a:solidFill>
                  <a:srgbClr val="FF0000"/>
                </a:solidFill>
                <a:latin typeface="Times New Roman" panose="02020603050405020304" pitchFamily="18" charset="0"/>
                <a:cs typeface="Times New Roman" panose="02020603050405020304" pitchFamily="18" charset="0"/>
              </a:rPr>
              <a:t>Non-coding RNAs</a:t>
            </a:r>
          </a:p>
        </p:txBody>
      </p:sp>
      <p:sp>
        <p:nvSpPr>
          <p:cNvPr id="6" name="Rectangle 5"/>
          <p:cNvSpPr/>
          <p:nvPr/>
        </p:nvSpPr>
        <p:spPr>
          <a:xfrm>
            <a:off x="63500" y="6449676"/>
            <a:ext cx="9144000" cy="400110"/>
          </a:xfrm>
          <a:prstGeom prst="rect">
            <a:avLst/>
          </a:prstGeom>
        </p:spPr>
        <p:txBody>
          <a:bodyPr wrap="square">
            <a:spAutoFit/>
          </a:bodyPr>
          <a:lstStyle/>
          <a:p>
            <a:pPr algn="r" rtl="1"/>
            <a:r>
              <a:rPr lang="ar-IQ" sz="2000" b="1" dirty="0">
                <a:latin typeface="Times New Roman" panose="02020603050405020304" pitchFamily="18" charset="0"/>
                <a:cs typeface="Times New Roman" panose="02020603050405020304" pitchFamily="18" charset="0"/>
              </a:rPr>
              <a:t>تساهم هذه التحولات المنسقة في إعادة تشكيل المصفوفة خارج الخلوية بشكل متوازن وتجديد الأنسجة</a:t>
            </a:r>
            <a:endParaRPr lang="en-US" sz="2000" b="1" dirty="0">
              <a:latin typeface="Times New Roman" panose="02020603050405020304" pitchFamily="18" charset="0"/>
              <a:cs typeface="Times New Roman" panose="02020603050405020304" pitchFamily="18" charset="0"/>
            </a:endParaRPr>
          </a:p>
        </p:txBody>
      </p:sp>
      <p:sp>
        <p:nvSpPr>
          <p:cNvPr id="7" name="Rectangle 6"/>
          <p:cNvSpPr/>
          <p:nvPr/>
        </p:nvSpPr>
        <p:spPr>
          <a:xfrm>
            <a:off x="0" y="5372458"/>
            <a:ext cx="924560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just"/>
            <a:r>
              <a:rPr lang="en-US" sz="3200" dirty="0">
                <a:solidFill>
                  <a:prstClr val="black"/>
                </a:solidFill>
                <a:latin typeface="Times New Roman" panose="02020603050405020304" pitchFamily="18" charset="0"/>
                <a:cs typeface="Times New Roman" panose="02020603050405020304" pitchFamily="18" charset="0"/>
              </a:rPr>
              <a:t>These coordinated shifts </a:t>
            </a:r>
            <a:r>
              <a:rPr lang="en-US" sz="3200" dirty="0" err="1">
                <a:solidFill>
                  <a:prstClr val="black"/>
                </a:solidFill>
                <a:latin typeface="Times New Roman" panose="02020603050405020304" pitchFamily="18" charset="0"/>
                <a:cs typeface="Times New Roman" panose="02020603050405020304" pitchFamily="18" charset="0"/>
              </a:rPr>
              <a:t>favour</a:t>
            </a:r>
            <a:r>
              <a:rPr lang="en-US" sz="3200" dirty="0">
                <a:solidFill>
                  <a:prstClr val="black"/>
                </a:solidFill>
                <a:latin typeface="Times New Roman" panose="02020603050405020304" pitchFamily="18" charset="0"/>
                <a:cs typeface="Times New Roman" panose="02020603050405020304" pitchFamily="18" charset="0"/>
              </a:rPr>
              <a:t> balanced ECM </a:t>
            </a:r>
            <a:r>
              <a:rPr lang="en-US" sz="3200" dirty="0" err="1">
                <a:solidFill>
                  <a:prstClr val="black"/>
                </a:solidFill>
                <a:latin typeface="Times New Roman" panose="02020603050405020304" pitchFamily="18" charset="0"/>
                <a:cs typeface="Times New Roman" panose="02020603050405020304" pitchFamily="18" charset="0"/>
              </a:rPr>
              <a:t>remodelling</a:t>
            </a:r>
            <a:r>
              <a:rPr lang="en-US" sz="3200" dirty="0">
                <a:solidFill>
                  <a:prstClr val="black"/>
                </a:solidFill>
                <a:latin typeface="Times New Roman" panose="02020603050405020304" pitchFamily="18" charset="0"/>
                <a:cs typeface="Times New Roman" panose="02020603050405020304" pitchFamily="18" charset="0"/>
              </a:rPr>
              <a:t> and tissue regeneration.</a:t>
            </a:r>
          </a:p>
        </p:txBody>
      </p:sp>
    </p:spTree>
    <p:extLst>
      <p:ext uri="{BB962C8B-B14F-4D97-AF65-F5344CB8AC3E}">
        <p14:creationId xmlns:p14="http://schemas.microsoft.com/office/powerpoint/2010/main" val="39424947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 y="2136339"/>
            <a:ext cx="9105900" cy="1077218"/>
          </a:xfrm>
          <a:prstGeom prst="rect">
            <a:avLst/>
          </a:prstGeom>
        </p:spPr>
        <p:txBody>
          <a:bodyPr wrap="square">
            <a:spAutoFit/>
          </a:bodyPr>
          <a:lstStyle/>
          <a:p>
            <a:pPr algn="just"/>
            <a:r>
              <a:rPr lang="en-US" sz="3200" dirty="0" smtClean="0">
                <a:latin typeface="Times New Roman" panose="02020603050405020304" pitchFamily="18" charset="0"/>
                <a:cs typeface="Times New Roman" panose="02020603050405020304" pitchFamily="18" charset="0"/>
              </a:rPr>
              <a:t>Markers </a:t>
            </a:r>
            <a:r>
              <a:rPr lang="en-US" sz="3200" dirty="0">
                <a:latin typeface="Times New Roman" panose="02020603050405020304" pitchFamily="18" charset="0"/>
                <a:cs typeface="Times New Roman" panose="02020603050405020304" pitchFamily="18" charset="0"/>
              </a:rPr>
              <a:t>of senescence, </a:t>
            </a:r>
            <a:r>
              <a:rPr lang="en-US" sz="3200" dirty="0" smtClean="0">
                <a:latin typeface="Times New Roman" panose="02020603050405020304" pitchFamily="18" charset="0"/>
                <a:cs typeface="Times New Roman" panose="02020603050405020304" pitchFamily="18" charset="0"/>
              </a:rPr>
              <a:t>e.g. </a:t>
            </a:r>
            <a:r>
              <a:rPr lang="en-US" sz="3200" b="1" dirty="0" smtClean="0">
                <a:solidFill>
                  <a:srgbClr val="FF0000"/>
                </a:solidFill>
                <a:latin typeface="Times New Roman" panose="02020603050405020304" pitchFamily="18" charset="0"/>
                <a:cs typeface="Times New Roman" panose="02020603050405020304" pitchFamily="18" charset="0"/>
              </a:rPr>
              <a:t>p16</a:t>
            </a:r>
            <a:r>
              <a:rPr lang="en-US" sz="3200" dirty="0" smtClean="0">
                <a:latin typeface="Times New Roman" panose="02020603050405020304" pitchFamily="18" charset="0"/>
                <a:cs typeface="Times New Roman" panose="02020603050405020304" pitchFamily="18" charset="0"/>
              </a:rPr>
              <a:t> and </a:t>
            </a:r>
            <a:r>
              <a:rPr lang="el-GR" sz="3200" b="1" dirty="0">
                <a:solidFill>
                  <a:srgbClr val="FF0000"/>
                </a:solidFill>
                <a:latin typeface="Times New Roman" panose="02020603050405020304" pitchFamily="18" charset="0"/>
                <a:cs typeface="Times New Roman" panose="02020603050405020304" pitchFamily="18" charset="0"/>
              </a:rPr>
              <a:t>β-</a:t>
            </a:r>
            <a:r>
              <a:rPr lang="en-US" sz="3200" b="1" dirty="0">
                <a:solidFill>
                  <a:srgbClr val="FF0000"/>
                </a:solidFill>
                <a:latin typeface="Times New Roman" panose="02020603050405020304" pitchFamily="18" charset="0"/>
                <a:cs typeface="Times New Roman" panose="02020603050405020304" pitchFamily="18" charset="0"/>
              </a:rPr>
              <a:t>galactosidase</a:t>
            </a:r>
            <a:r>
              <a:rPr lang="en-US" sz="3200" dirty="0">
                <a:latin typeface="Times New Roman" panose="02020603050405020304" pitchFamily="18" charset="0"/>
                <a:cs typeface="Times New Roman" panose="02020603050405020304" pitchFamily="18" charset="0"/>
              </a:rPr>
              <a:t>, </a:t>
            </a:r>
            <a:r>
              <a:rPr lang="en-US" sz="3200" u="sng" dirty="0">
                <a:latin typeface="Times New Roman" panose="02020603050405020304" pitchFamily="18" charset="0"/>
                <a:cs typeface="Times New Roman" panose="02020603050405020304" pitchFamily="18" charset="0"/>
              </a:rPr>
              <a:t>decrease after </a:t>
            </a:r>
            <a:r>
              <a:rPr lang="en-US" sz="3200" u="sng" dirty="0" smtClean="0">
                <a:latin typeface="Times New Roman" panose="02020603050405020304" pitchFamily="18" charset="0"/>
                <a:cs typeface="Times New Roman" panose="02020603050405020304" pitchFamily="18" charset="0"/>
              </a:rPr>
              <a:t>fractional </a:t>
            </a:r>
            <a:r>
              <a:rPr lang="en-US" sz="3200" u="sng" dirty="0">
                <a:solidFill>
                  <a:srgbClr val="FF0000"/>
                </a:solidFill>
                <a:latin typeface="Times New Roman" panose="02020603050405020304" pitchFamily="18" charset="0"/>
                <a:cs typeface="Times New Roman" panose="02020603050405020304" pitchFamily="18" charset="0"/>
              </a:rPr>
              <a:t>laser treatment</a:t>
            </a:r>
            <a:r>
              <a:rPr lang="en-US" sz="3200" dirty="0" smtClean="0">
                <a:latin typeface="Times New Roman" panose="02020603050405020304" pitchFamily="18" charset="0"/>
                <a:cs typeface="Times New Roman" panose="02020603050405020304" pitchFamily="18" charset="0"/>
              </a:rPr>
              <a:t>.</a:t>
            </a:r>
          </a:p>
        </p:txBody>
      </p:sp>
      <p:sp>
        <p:nvSpPr>
          <p:cNvPr id="3" name="Rectangle 2"/>
          <p:cNvSpPr/>
          <p:nvPr/>
        </p:nvSpPr>
        <p:spPr>
          <a:xfrm>
            <a:off x="38100" y="5834"/>
            <a:ext cx="8975727" cy="707886"/>
          </a:xfrm>
          <a:prstGeom prst="rect">
            <a:avLst/>
          </a:prstGeom>
        </p:spPr>
        <p:txBody>
          <a:bodyPr wrap="none">
            <a:spAutoFit/>
          </a:bodyPr>
          <a:lstStyle/>
          <a:p>
            <a:r>
              <a:rPr lang="en-US" sz="4000" b="1" dirty="0">
                <a:latin typeface="Times New Roman" panose="02020603050405020304" pitchFamily="18" charset="0"/>
                <a:cs typeface="Times New Roman" panose="02020603050405020304" pitchFamily="18" charset="0"/>
              </a:rPr>
              <a:t>Laser-Induced Epigenetic Modifications</a:t>
            </a:r>
          </a:p>
        </p:txBody>
      </p:sp>
      <p:sp>
        <p:nvSpPr>
          <p:cNvPr id="4" name="Rectangle 3"/>
          <p:cNvSpPr/>
          <p:nvPr/>
        </p:nvSpPr>
        <p:spPr>
          <a:xfrm>
            <a:off x="3505200" y="609600"/>
            <a:ext cx="5379999" cy="646331"/>
          </a:xfrm>
          <a:prstGeom prst="rect">
            <a:avLst/>
          </a:prstGeom>
        </p:spPr>
        <p:txBody>
          <a:bodyPr wrap="none">
            <a:spAutoFit/>
          </a:bodyPr>
          <a:lstStyle/>
          <a:p>
            <a:r>
              <a:rPr lang="ar-IQ" sz="3600" b="1" dirty="0"/>
              <a:t>التعديلات اللاجينية </a:t>
            </a:r>
            <a:r>
              <a:rPr lang="ar-IQ" sz="3600" b="1" dirty="0" smtClean="0"/>
              <a:t>المستحثة الليزر</a:t>
            </a:r>
            <a:endParaRPr lang="en-US" sz="3600" b="1" dirty="0"/>
          </a:p>
        </p:txBody>
      </p:sp>
      <p:sp>
        <p:nvSpPr>
          <p:cNvPr id="5" name="Rectangle 4"/>
          <p:cNvSpPr/>
          <p:nvPr/>
        </p:nvSpPr>
        <p:spPr>
          <a:xfrm>
            <a:off x="253751" y="1255931"/>
            <a:ext cx="4521109" cy="707886"/>
          </a:xfrm>
          <a:prstGeom prst="rect">
            <a:avLst/>
          </a:prstGeom>
        </p:spPr>
        <p:txBody>
          <a:bodyPr wrap="none">
            <a:spAutoFit/>
          </a:bodyPr>
          <a:lstStyle/>
          <a:p>
            <a:r>
              <a:rPr lang="en-US" sz="4000" b="1" dirty="0">
                <a:solidFill>
                  <a:srgbClr val="FF0000"/>
                </a:solidFill>
                <a:latin typeface="Times New Roman" panose="02020603050405020304" pitchFamily="18" charset="0"/>
                <a:cs typeface="Times New Roman" panose="02020603050405020304" pitchFamily="18" charset="0"/>
              </a:rPr>
              <a:t>Cellular Senescence</a:t>
            </a:r>
          </a:p>
        </p:txBody>
      </p:sp>
      <p:sp>
        <p:nvSpPr>
          <p:cNvPr id="6" name="Rectangle 5"/>
          <p:cNvSpPr/>
          <p:nvPr/>
        </p:nvSpPr>
        <p:spPr>
          <a:xfrm>
            <a:off x="4953000" y="1379042"/>
            <a:ext cx="2597186" cy="584775"/>
          </a:xfrm>
          <a:prstGeom prst="rect">
            <a:avLst/>
          </a:prstGeom>
        </p:spPr>
        <p:txBody>
          <a:bodyPr wrap="none">
            <a:spAutoFit/>
          </a:bodyPr>
          <a:lstStyle/>
          <a:p>
            <a:r>
              <a:rPr lang="ar-IQ" sz="3200" b="1" dirty="0"/>
              <a:t>الشيخوخة الخلوية</a:t>
            </a:r>
            <a:endParaRPr lang="en-US" sz="3200" b="1" dirty="0"/>
          </a:p>
        </p:txBody>
      </p:sp>
      <p:sp>
        <p:nvSpPr>
          <p:cNvPr id="7" name="Rectangle 6"/>
          <p:cNvSpPr/>
          <p:nvPr/>
        </p:nvSpPr>
        <p:spPr>
          <a:xfrm>
            <a:off x="0" y="3886200"/>
            <a:ext cx="9136063" cy="255454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just"/>
            <a:r>
              <a:rPr lang="en-US" sz="3200" dirty="0">
                <a:solidFill>
                  <a:prstClr val="black"/>
                </a:solidFill>
                <a:latin typeface="Times New Roman" panose="02020603050405020304" pitchFamily="18" charset="0"/>
                <a:cs typeface="Times New Roman" panose="02020603050405020304" pitchFamily="18" charset="0"/>
              </a:rPr>
              <a:t>By modulating </a:t>
            </a:r>
            <a:r>
              <a:rPr lang="en-US" sz="3200" b="1" dirty="0">
                <a:solidFill>
                  <a:prstClr val="black"/>
                </a:solidFill>
                <a:latin typeface="Times New Roman" panose="02020603050405020304" pitchFamily="18" charset="0"/>
                <a:cs typeface="Times New Roman" panose="02020603050405020304" pitchFamily="18" charset="0"/>
              </a:rPr>
              <a:t>senescence-associated secretory phenotype pathways</a:t>
            </a:r>
            <a:r>
              <a:rPr lang="en-US" sz="3200" dirty="0">
                <a:solidFill>
                  <a:prstClr val="black"/>
                </a:solidFill>
                <a:latin typeface="Times New Roman" panose="02020603050405020304" pitchFamily="18" charset="0"/>
                <a:cs typeface="Times New Roman" panose="02020603050405020304" pitchFamily="18" charset="0"/>
              </a:rPr>
              <a:t>, lasers not only </a:t>
            </a:r>
            <a:r>
              <a:rPr lang="en-US" sz="3200" b="1" dirty="0">
                <a:solidFill>
                  <a:prstClr val="black"/>
                </a:solidFill>
                <a:latin typeface="Times New Roman" panose="02020603050405020304" pitchFamily="18" charset="0"/>
                <a:cs typeface="Times New Roman" panose="02020603050405020304" pitchFamily="18" charset="0"/>
              </a:rPr>
              <a:t>rejuvenate fibroblasts</a:t>
            </a:r>
            <a:r>
              <a:rPr lang="en-US" sz="3200" dirty="0">
                <a:solidFill>
                  <a:prstClr val="black"/>
                </a:solidFill>
                <a:latin typeface="Times New Roman" panose="02020603050405020304" pitchFamily="18" charset="0"/>
                <a:cs typeface="Times New Roman" panose="02020603050405020304" pitchFamily="18" charset="0"/>
              </a:rPr>
              <a:t> but also </a:t>
            </a:r>
            <a:r>
              <a:rPr lang="en-US" sz="3200" b="1" dirty="0">
                <a:solidFill>
                  <a:prstClr val="black"/>
                </a:solidFill>
                <a:latin typeface="Times New Roman" panose="02020603050405020304" pitchFamily="18" charset="0"/>
                <a:cs typeface="Times New Roman" panose="02020603050405020304" pitchFamily="18" charset="0"/>
              </a:rPr>
              <a:t>reduce chronic inflammation</a:t>
            </a:r>
            <a:r>
              <a:rPr lang="en-US" sz="3200" dirty="0">
                <a:solidFill>
                  <a:prstClr val="black"/>
                </a:solidFill>
                <a:latin typeface="Times New Roman" panose="02020603050405020304" pitchFamily="18" charset="0"/>
                <a:cs typeface="Times New Roman" panose="02020603050405020304" pitchFamily="18" charset="0"/>
              </a:rPr>
              <a:t>, creating a more </a:t>
            </a:r>
            <a:r>
              <a:rPr lang="en-US" sz="3200" dirty="0" err="1">
                <a:solidFill>
                  <a:prstClr val="black"/>
                </a:solidFill>
                <a:latin typeface="Times New Roman" panose="02020603050405020304" pitchFamily="18" charset="0"/>
                <a:cs typeface="Times New Roman" panose="02020603050405020304" pitchFamily="18" charset="0"/>
              </a:rPr>
              <a:t>favourable</a:t>
            </a:r>
            <a:r>
              <a:rPr lang="en-US" sz="3200" dirty="0">
                <a:solidFill>
                  <a:prstClr val="black"/>
                </a:solidFill>
                <a:latin typeface="Times New Roman" panose="02020603050405020304" pitchFamily="18" charset="0"/>
                <a:cs typeface="Times New Roman" panose="02020603050405020304" pitchFamily="18" charset="0"/>
              </a:rPr>
              <a:t> regenerative microenvironment</a:t>
            </a:r>
            <a:r>
              <a:rPr lang="en-US" sz="3200" dirty="0" smtClean="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6161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805" b="2107"/>
          <a:stretch/>
        </p:blipFill>
        <p:spPr bwMode="auto">
          <a:xfrm>
            <a:off x="1"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5091988"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546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 y="1979256"/>
            <a:ext cx="9105900" cy="1569660"/>
          </a:xfrm>
          <a:prstGeom prst="rect">
            <a:avLst/>
          </a:prstGeom>
        </p:spPr>
        <p:txBody>
          <a:bodyPr wrap="square">
            <a:spAutoFit/>
          </a:bodyPr>
          <a:lstStyle/>
          <a:p>
            <a:pPr algn="just"/>
            <a:r>
              <a:rPr lang="en-US" sz="3200" dirty="0" smtClean="0">
                <a:latin typeface="Times New Roman" panose="02020603050405020304" pitchFamily="18" charset="0"/>
                <a:cs typeface="Times New Roman" panose="02020603050405020304" pitchFamily="18" charset="0"/>
              </a:rPr>
              <a:t>Transcriptome </a:t>
            </a:r>
            <a:r>
              <a:rPr lang="en-US" sz="3200" dirty="0">
                <a:latin typeface="Times New Roman" panose="02020603050405020304" pitchFamily="18" charset="0"/>
                <a:cs typeface="Times New Roman" panose="02020603050405020304" pitchFamily="18" charset="0"/>
              </a:rPr>
              <a:t>analyses </a:t>
            </a:r>
            <a:r>
              <a:rPr lang="en-US" sz="3200" b="1" dirty="0">
                <a:latin typeface="Times New Roman" panose="02020603050405020304" pitchFamily="18" charset="0"/>
                <a:cs typeface="Times New Roman" panose="02020603050405020304" pitchFamily="18" charset="0"/>
              </a:rPr>
              <a:t>post-laser</a:t>
            </a:r>
            <a:r>
              <a:rPr lang="en-US" sz="3200" dirty="0">
                <a:latin typeface="Times New Roman" panose="02020603050405020304" pitchFamily="18" charset="0"/>
                <a:cs typeface="Times New Roman" panose="02020603050405020304" pitchFamily="18" charset="0"/>
              </a:rPr>
              <a:t> reveal upregulation of </a:t>
            </a:r>
            <a:r>
              <a:rPr lang="en-US" sz="3200" b="1" dirty="0">
                <a:latin typeface="Times New Roman" panose="02020603050405020304" pitchFamily="18" charset="0"/>
                <a:cs typeface="Times New Roman" panose="02020603050405020304" pitchFamily="18" charset="0"/>
              </a:rPr>
              <a:t>growth factors</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angiogenic</a:t>
            </a:r>
            <a:r>
              <a:rPr lang="en-US" sz="3200" b="1" dirty="0">
                <a:latin typeface="Times New Roman" panose="02020603050405020304" pitchFamily="18" charset="0"/>
                <a:cs typeface="Times New Roman" panose="02020603050405020304" pitchFamily="18" charset="0"/>
              </a:rPr>
              <a:t> mediators</a:t>
            </a:r>
            <a:r>
              <a:rPr lang="en-US" sz="3200" dirty="0">
                <a:latin typeface="Times New Roman" panose="02020603050405020304" pitchFamily="18" charset="0"/>
                <a:cs typeface="Times New Roman" panose="02020603050405020304" pitchFamily="18" charset="0"/>
              </a:rPr>
              <a:t>, and ECM regulators, many under epigenetic control. </a:t>
            </a:r>
            <a:endParaRPr lang="en-US" sz="3200" dirty="0" smtClean="0">
              <a:latin typeface="Times New Roman" panose="02020603050405020304" pitchFamily="18" charset="0"/>
              <a:cs typeface="Times New Roman" panose="02020603050405020304" pitchFamily="18" charset="0"/>
            </a:endParaRPr>
          </a:p>
        </p:txBody>
      </p:sp>
      <p:sp>
        <p:nvSpPr>
          <p:cNvPr id="3" name="Rectangle 2"/>
          <p:cNvSpPr/>
          <p:nvPr/>
        </p:nvSpPr>
        <p:spPr>
          <a:xfrm>
            <a:off x="38100" y="5834"/>
            <a:ext cx="8975727" cy="707886"/>
          </a:xfrm>
          <a:prstGeom prst="rect">
            <a:avLst/>
          </a:prstGeom>
        </p:spPr>
        <p:txBody>
          <a:bodyPr wrap="none">
            <a:spAutoFit/>
          </a:bodyPr>
          <a:lstStyle/>
          <a:p>
            <a:r>
              <a:rPr lang="en-US" sz="4000" b="1" dirty="0">
                <a:latin typeface="Times New Roman" panose="02020603050405020304" pitchFamily="18" charset="0"/>
                <a:cs typeface="Times New Roman" panose="02020603050405020304" pitchFamily="18" charset="0"/>
              </a:rPr>
              <a:t>Laser-Induced Epigenetic Modifications</a:t>
            </a:r>
          </a:p>
        </p:txBody>
      </p:sp>
      <p:sp>
        <p:nvSpPr>
          <p:cNvPr id="4" name="Rectangle 3"/>
          <p:cNvSpPr/>
          <p:nvPr/>
        </p:nvSpPr>
        <p:spPr>
          <a:xfrm>
            <a:off x="3505200" y="609600"/>
            <a:ext cx="5379999" cy="646331"/>
          </a:xfrm>
          <a:prstGeom prst="rect">
            <a:avLst/>
          </a:prstGeom>
        </p:spPr>
        <p:txBody>
          <a:bodyPr wrap="none">
            <a:spAutoFit/>
          </a:bodyPr>
          <a:lstStyle/>
          <a:p>
            <a:r>
              <a:rPr lang="ar-IQ" sz="3600" b="1" dirty="0"/>
              <a:t>التعديلات اللاجينية </a:t>
            </a:r>
            <a:r>
              <a:rPr lang="ar-IQ" sz="3600" b="1" dirty="0" smtClean="0"/>
              <a:t>المستحثة الليزر</a:t>
            </a:r>
            <a:endParaRPr lang="en-US" sz="3600" b="1" dirty="0"/>
          </a:p>
        </p:txBody>
      </p:sp>
      <p:sp>
        <p:nvSpPr>
          <p:cNvPr id="5" name="Rectangle 4"/>
          <p:cNvSpPr/>
          <p:nvPr/>
        </p:nvSpPr>
        <p:spPr>
          <a:xfrm>
            <a:off x="38100" y="1255931"/>
            <a:ext cx="5781983" cy="707886"/>
          </a:xfrm>
          <a:prstGeom prst="rect">
            <a:avLst/>
          </a:prstGeom>
        </p:spPr>
        <p:txBody>
          <a:bodyPr wrap="square">
            <a:spAutoFit/>
          </a:bodyPr>
          <a:lstStyle/>
          <a:p>
            <a:r>
              <a:rPr lang="en-US" sz="4000" b="1" dirty="0">
                <a:solidFill>
                  <a:srgbClr val="FF0000"/>
                </a:solidFill>
                <a:latin typeface="Times New Roman" panose="02020603050405020304" pitchFamily="18" charset="0"/>
                <a:cs typeface="Times New Roman" panose="02020603050405020304" pitchFamily="18" charset="0"/>
              </a:rPr>
              <a:t>Transcriptomic Insights </a:t>
            </a:r>
          </a:p>
        </p:txBody>
      </p:sp>
      <p:sp>
        <p:nvSpPr>
          <p:cNvPr id="7" name="Rectangle 6"/>
          <p:cNvSpPr/>
          <p:nvPr/>
        </p:nvSpPr>
        <p:spPr>
          <a:xfrm>
            <a:off x="25400" y="4795897"/>
            <a:ext cx="9118600" cy="206210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a:r>
              <a:rPr lang="en-US" sz="3200" dirty="0">
                <a:solidFill>
                  <a:prstClr val="black"/>
                </a:solidFill>
                <a:latin typeface="Times New Roman" panose="02020603050405020304" pitchFamily="18" charset="0"/>
                <a:cs typeface="Times New Roman" panose="02020603050405020304" pitchFamily="18" charset="0"/>
              </a:rPr>
              <a:t>These findings support the hypothesis that lasers function as </a:t>
            </a:r>
            <a:r>
              <a:rPr lang="en-US" sz="3200" b="1" dirty="0">
                <a:solidFill>
                  <a:srgbClr val="FF0000"/>
                </a:solidFill>
                <a:latin typeface="Times New Roman" panose="02020603050405020304" pitchFamily="18" charset="0"/>
                <a:cs typeface="Times New Roman" panose="02020603050405020304" pitchFamily="18" charset="0"/>
              </a:rPr>
              <a:t>molecular reset devices</a:t>
            </a:r>
            <a:r>
              <a:rPr lang="en-US" sz="3200" dirty="0">
                <a:solidFill>
                  <a:prstClr val="black"/>
                </a:solidFill>
                <a:latin typeface="Times New Roman" panose="02020603050405020304" pitchFamily="18" charset="0"/>
                <a:cs typeface="Times New Roman" panose="02020603050405020304" pitchFamily="18" charset="0"/>
              </a:rPr>
              <a:t>, orchestrating global gene expression changes </a:t>
            </a:r>
            <a:r>
              <a:rPr lang="en-US" sz="3200" i="1" dirty="0">
                <a:solidFill>
                  <a:prstClr val="black"/>
                </a:solidFill>
                <a:latin typeface="Times New Roman" panose="02020603050405020304" pitchFamily="18" charset="0"/>
                <a:cs typeface="Times New Roman" panose="02020603050405020304" pitchFamily="18" charset="0"/>
              </a:rPr>
              <a:t>via</a:t>
            </a:r>
            <a:r>
              <a:rPr lang="en-US" sz="3200" dirty="0">
                <a:solidFill>
                  <a:prstClr val="black"/>
                </a:solidFill>
                <a:latin typeface="Times New Roman" panose="02020603050405020304" pitchFamily="18" charset="0"/>
                <a:cs typeface="Times New Roman" panose="02020603050405020304" pitchFamily="18" charset="0"/>
              </a:rPr>
              <a:t> epigenetic </a:t>
            </a:r>
            <a:r>
              <a:rPr lang="en-US" sz="3200" dirty="0" err="1">
                <a:solidFill>
                  <a:prstClr val="black"/>
                </a:solidFill>
                <a:latin typeface="Times New Roman" panose="02020603050405020304" pitchFamily="18" charset="0"/>
                <a:cs typeface="Times New Roman" panose="02020603050405020304" pitchFamily="18" charset="0"/>
              </a:rPr>
              <a:t>remodelling</a:t>
            </a:r>
            <a:r>
              <a:rPr lang="en-US" sz="3200" dirty="0">
                <a:solidFill>
                  <a:prstClr val="black"/>
                </a:solidFill>
                <a:latin typeface="Times New Roman" panose="02020603050405020304" pitchFamily="18" charset="0"/>
                <a:cs typeface="Times New Roman" panose="02020603050405020304" pitchFamily="18" charset="0"/>
              </a:rPr>
              <a: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2724" y="3043297"/>
            <a:ext cx="1681103" cy="168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512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829084" cy="769441"/>
          </a:xfrm>
          <a:prstGeom prst="rect">
            <a:avLst/>
          </a:prstGeom>
        </p:spPr>
        <p:txBody>
          <a:bodyPr wrap="none">
            <a:spAutoFit/>
          </a:bodyPr>
          <a:lstStyle/>
          <a:p>
            <a:r>
              <a:rPr lang="en-US" sz="4400" b="1" dirty="0">
                <a:solidFill>
                  <a:srgbClr val="FF0000"/>
                </a:solidFill>
                <a:latin typeface="Times New Roman" panose="02020603050405020304" pitchFamily="18" charset="0"/>
                <a:cs typeface="Times New Roman" panose="02020603050405020304" pitchFamily="18" charset="0"/>
              </a:rPr>
              <a:t>Laser irradiation induces apoptosis </a:t>
            </a:r>
          </a:p>
        </p:txBody>
      </p:sp>
      <p:sp>
        <p:nvSpPr>
          <p:cNvPr id="3" name="Rectangle 2"/>
          <p:cNvSpPr/>
          <p:nvPr/>
        </p:nvSpPr>
        <p:spPr>
          <a:xfrm>
            <a:off x="76200" y="2590799"/>
            <a:ext cx="9067800" cy="4034759"/>
          </a:xfrm>
          <a:prstGeom prst="rect">
            <a:avLst/>
          </a:prstGeom>
        </p:spPr>
        <p:txBody>
          <a:bodyPr wrap="square">
            <a:spAutoFit/>
          </a:bodyPr>
          <a:lstStyle/>
          <a:p>
            <a:pPr marL="342900" marR="0" lvl="0" indent="-342900" algn="just">
              <a:lnSpc>
                <a:spcPct val="115000"/>
              </a:lnSpc>
              <a:spcBef>
                <a:spcPts val="0"/>
              </a:spcBef>
              <a:spcAft>
                <a:spcPts val="600"/>
              </a:spcAft>
              <a:buSzPts val="1000"/>
              <a:buFont typeface="Symbol"/>
              <a:buChar char=""/>
              <a:tabLst>
                <a:tab pos="457200" algn="l"/>
              </a:tabLst>
            </a:pPr>
            <a:r>
              <a:rPr lang="en-US" sz="2400" b="1" dirty="0" smtClean="0">
                <a:latin typeface="Times New Roman" panose="02020603050405020304" pitchFamily="18" charset="0"/>
                <a:ea typeface="Cambria"/>
                <a:cs typeface="Times New Roman" panose="02020603050405020304" pitchFamily="18" charset="0"/>
              </a:rPr>
              <a:t>Mechanism</a:t>
            </a:r>
            <a:r>
              <a:rPr lang="en-US" sz="2400" b="1" dirty="0">
                <a:latin typeface="Times New Roman" panose="02020603050405020304" pitchFamily="18" charset="0"/>
                <a:ea typeface="Cambria"/>
                <a:cs typeface="Times New Roman" panose="02020603050405020304" pitchFamily="18" charset="0"/>
              </a:rPr>
              <a:t>:</a:t>
            </a:r>
            <a:r>
              <a:rPr lang="en-US" sz="2400" dirty="0">
                <a:latin typeface="Times New Roman" panose="02020603050405020304" pitchFamily="18" charset="0"/>
                <a:ea typeface="Cambria"/>
                <a:cs typeface="Times New Roman" panose="02020603050405020304" pitchFamily="18" charset="0"/>
              </a:rPr>
              <a:t> Laser exposure generates heat, leading to cellular damage and </a:t>
            </a:r>
            <a:r>
              <a:rPr lang="en-US" sz="2400" dirty="0" smtClean="0">
                <a:latin typeface="Times New Roman" panose="02020603050405020304" pitchFamily="18" charset="0"/>
                <a:ea typeface="Cambria"/>
                <a:cs typeface="Times New Roman" panose="02020603050405020304" pitchFamily="18" charset="0"/>
              </a:rPr>
              <a:t>production </a:t>
            </a:r>
            <a:r>
              <a:rPr lang="en-US" sz="2400" dirty="0">
                <a:latin typeface="Times New Roman" panose="02020603050405020304" pitchFamily="18" charset="0"/>
                <a:ea typeface="Cambria"/>
                <a:cs typeface="Times New Roman" panose="02020603050405020304" pitchFamily="18" charset="0"/>
              </a:rPr>
              <a:t>of signaling molecules </a:t>
            </a:r>
            <a:r>
              <a:rPr lang="en-US" sz="2400" dirty="0" smtClean="0">
                <a:latin typeface="Times New Roman" panose="02020603050405020304" pitchFamily="18" charset="0"/>
                <a:ea typeface="Cambria"/>
                <a:cs typeface="Times New Roman" panose="02020603050405020304" pitchFamily="18" charset="0"/>
              </a:rPr>
              <a:t>e.g. </a:t>
            </a:r>
            <a:r>
              <a:rPr lang="en-US" sz="2400" b="1" dirty="0">
                <a:latin typeface="Times New Roman" panose="02020603050405020304" pitchFamily="18" charset="0"/>
                <a:ea typeface="Cambria"/>
                <a:cs typeface="Times New Roman" panose="02020603050405020304" pitchFamily="18" charset="0"/>
              </a:rPr>
              <a:t>ceramide</a:t>
            </a:r>
            <a:r>
              <a:rPr lang="en-US" sz="2400" dirty="0">
                <a:latin typeface="Times New Roman" panose="02020603050405020304" pitchFamily="18" charset="0"/>
                <a:ea typeface="Cambria"/>
                <a:cs typeface="Times New Roman" panose="02020603050405020304" pitchFamily="18" charset="0"/>
              </a:rPr>
              <a:t>, </a:t>
            </a:r>
            <a:r>
              <a:rPr lang="en-US" sz="2400" dirty="0" smtClean="0">
                <a:latin typeface="Times New Roman" panose="02020603050405020304" pitchFamily="18" charset="0"/>
                <a:ea typeface="Cambria"/>
                <a:cs typeface="Times New Roman" panose="02020603050405020304" pitchFamily="18" charset="0"/>
              </a:rPr>
              <a:t>that </a:t>
            </a:r>
            <a:r>
              <a:rPr lang="en-US" sz="2400" dirty="0">
                <a:latin typeface="Times New Roman" panose="02020603050405020304" pitchFamily="18" charset="0"/>
                <a:ea typeface="Cambria"/>
                <a:cs typeface="Times New Roman" panose="02020603050405020304" pitchFamily="18" charset="0"/>
              </a:rPr>
              <a:t>trigger apoptosis.</a:t>
            </a:r>
            <a:endParaRPr lang="en-US" sz="1200" dirty="0">
              <a:latin typeface="Times New Roman" panose="02020603050405020304" pitchFamily="18" charset="0"/>
              <a:ea typeface="Cambria"/>
              <a:cs typeface="Times New Roman" panose="02020603050405020304" pitchFamily="18" charset="0"/>
            </a:endParaRPr>
          </a:p>
          <a:p>
            <a:pPr marL="342900" marR="0" lvl="0" indent="-342900" algn="just">
              <a:lnSpc>
                <a:spcPct val="115000"/>
              </a:lnSpc>
              <a:spcBef>
                <a:spcPts val="0"/>
              </a:spcBef>
              <a:spcAft>
                <a:spcPts val="600"/>
              </a:spcAft>
              <a:buSzPts val="1000"/>
              <a:buFont typeface="Symbol"/>
              <a:buChar char=""/>
              <a:tabLst>
                <a:tab pos="457200" algn="l"/>
              </a:tabLst>
            </a:pPr>
            <a:r>
              <a:rPr lang="en-US" sz="2400" b="1" dirty="0">
                <a:latin typeface="Times New Roman" panose="02020603050405020304" pitchFamily="18" charset="0"/>
                <a:ea typeface="Cambria"/>
                <a:cs typeface="Times New Roman" panose="02020603050405020304" pitchFamily="18" charset="0"/>
              </a:rPr>
              <a:t>Medical Applications:</a:t>
            </a:r>
            <a:r>
              <a:rPr lang="en-US" sz="2400" dirty="0">
                <a:latin typeface="Times New Roman" panose="02020603050405020304" pitchFamily="18" charset="0"/>
                <a:ea typeface="Cambria"/>
                <a:cs typeface="Times New Roman" panose="02020603050405020304" pitchFamily="18" charset="0"/>
              </a:rPr>
              <a:t> High-energy lasers are effective in treating hypertrophic scars by promoting apoptosis of fibroblasts, thereby reducing collagen accumulation.</a:t>
            </a:r>
            <a:endParaRPr lang="en-US" sz="1200" dirty="0">
              <a:latin typeface="Times New Roman" panose="02020603050405020304" pitchFamily="18" charset="0"/>
              <a:ea typeface="Cambria"/>
              <a:cs typeface="Times New Roman" panose="02020603050405020304" pitchFamily="18" charset="0"/>
            </a:endParaRPr>
          </a:p>
          <a:p>
            <a:pPr marL="342900" marR="0" lvl="0" indent="-342900" algn="just">
              <a:lnSpc>
                <a:spcPct val="115000"/>
              </a:lnSpc>
              <a:spcBef>
                <a:spcPts val="0"/>
              </a:spcBef>
              <a:spcAft>
                <a:spcPts val="600"/>
              </a:spcAft>
              <a:buSzPts val="1000"/>
              <a:buFont typeface="Symbol"/>
              <a:buChar char=""/>
              <a:tabLst>
                <a:tab pos="457200" algn="l"/>
              </a:tabLst>
            </a:pPr>
            <a:r>
              <a:rPr lang="en-US" sz="2400" b="1" dirty="0">
                <a:latin typeface="Times New Roman" panose="02020603050405020304" pitchFamily="18" charset="0"/>
                <a:ea typeface="Cambria"/>
                <a:cs typeface="Times New Roman" panose="02020603050405020304" pitchFamily="18" charset="0"/>
              </a:rPr>
              <a:t>Impact of Dosage:</a:t>
            </a:r>
            <a:r>
              <a:rPr lang="en-US" sz="2400" dirty="0">
                <a:latin typeface="Times New Roman" panose="02020603050405020304" pitchFamily="18" charset="0"/>
                <a:ea typeface="Cambria"/>
                <a:cs typeface="Times New Roman" panose="02020603050405020304" pitchFamily="18" charset="0"/>
              </a:rPr>
              <a:t> While high-energy lasers induce apoptosis </a:t>
            </a:r>
            <a:r>
              <a:rPr lang="en-US" sz="2400" dirty="0" smtClean="0">
                <a:latin typeface="Times New Roman" panose="02020603050405020304" pitchFamily="18" charset="0"/>
                <a:ea typeface="Cambria"/>
                <a:cs typeface="Times New Roman" panose="02020603050405020304" pitchFamily="18" charset="0"/>
              </a:rPr>
              <a:t>,low-power </a:t>
            </a:r>
            <a:r>
              <a:rPr lang="en-US" sz="2400" dirty="0">
                <a:latin typeface="Times New Roman" panose="02020603050405020304" pitchFamily="18" charset="0"/>
                <a:ea typeface="Cambria"/>
                <a:cs typeface="Times New Roman" panose="02020603050405020304" pitchFamily="18" charset="0"/>
              </a:rPr>
              <a:t>laser irradiation (</a:t>
            </a:r>
            <a:r>
              <a:rPr lang="en-US" sz="2400" dirty="0" smtClean="0">
                <a:latin typeface="Times New Roman" panose="02020603050405020304" pitchFamily="18" charset="0"/>
                <a:ea typeface="Cambria"/>
                <a:cs typeface="Times New Roman" panose="02020603050405020304" pitchFamily="18" charset="0"/>
              </a:rPr>
              <a:t>LPLI 810-nm</a:t>
            </a:r>
            <a:r>
              <a:rPr lang="en-US" sz="2400" dirty="0">
                <a:latin typeface="Times New Roman" panose="02020603050405020304" pitchFamily="18" charset="0"/>
                <a:ea typeface="Cambria"/>
                <a:cs typeface="Times New Roman" panose="02020603050405020304" pitchFamily="18" charset="0"/>
              </a:rPr>
              <a:t>) can actually </a:t>
            </a:r>
            <a:r>
              <a:rPr lang="en-US" sz="2400" i="1" dirty="0">
                <a:latin typeface="Times New Roman" panose="02020603050405020304" pitchFamily="18" charset="0"/>
                <a:ea typeface="Cambria"/>
                <a:cs typeface="Times New Roman" panose="02020603050405020304" pitchFamily="18" charset="0"/>
              </a:rPr>
              <a:t>reduce</a:t>
            </a:r>
            <a:r>
              <a:rPr lang="en-US" sz="2400" dirty="0">
                <a:latin typeface="Times New Roman" panose="02020603050405020304" pitchFamily="18" charset="0"/>
                <a:ea typeface="Cambria"/>
                <a:cs typeface="Times New Roman" panose="02020603050405020304" pitchFamily="18" charset="0"/>
              </a:rPr>
              <a:t> apoptosis (attenuate) in certain models</a:t>
            </a:r>
            <a:r>
              <a:rPr lang="en-US" sz="2400" dirty="0" smtClean="0">
                <a:latin typeface="Times New Roman" panose="02020603050405020304" pitchFamily="18" charset="0"/>
                <a:ea typeface="Cambria"/>
                <a:cs typeface="Times New Roman" panose="02020603050405020304" pitchFamily="18" charset="0"/>
              </a:rPr>
              <a:t>.</a:t>
            </a:r>
            <a:endParaRPr lang="en-US" sz="1200" dirty="0">
              <a:latin typeface="Times New Roman" panose="02020603050405020304" pitchFamily="18" charset="0"/>
              <a:ea typeface="Cambria"/>
              <a:cs typeface="Times New Roman" panose="02020603050405020304" pitchFamily="18" charset="0"/>
            </a:endParaRPr>
          </a:p>
        </p:txBody>
      </p:sp>
      <p:sp>
        <p:nvSpPr>
          <p:cNvPr id="5" name="Rectangle 4"/>
          <p:cNvSpPr/>
          <p:nvPr/>
        </p:nvSpPr>
        <p:spPr>
          <a:xfrm>
            <a:off x="-19050" y="1698128"/>
            <a:ext cx="6781800" cy="548099"/>
          </a:xfrm>
          <a:prstGeom prst="rect">
            <a:avLst/>
          </a:prstGeom>
        </p:spPr>
        <p:txBody>
          <a:bodyPr wrap="square">
            <a:spAutoFit/>
          </a:bodyPr>
          <a:lstStyle/>
          <a:p>
            <a:pPr lvl="0" algn="just">
              <a:lnSpc>
                <a:spcPct val="115000"/>
              </a:lnSpc>
              <a:spcAft>
                <a:spcPts val="600"/>
              </a:spcAft>
            </a:pPr>
            <a:r>
              <a:rPr lang="en-US" sz="2800" b="1" dirty="0">
                <a:solidFill>
                  <a:prstClr val="black"/>
                </a:solidFill>
                <a:latin typeface="Times New Roman" panose="02020603050405020304" pitchFamily="18" charset="0"/>
                <a:ea typeface="Cambria"/>
                <a:cs typeface="Times New Roman" panose="02020603050405020304" pitchFamily="18" charset="0"/>
              </a:rPr>
              <a:t>Key Aspects of Laser-Induced Apoptosis:</a:t>
            </a:r>
            <a:endParaRPr lang="en-US" sz="1400" dirty="0">
              <a:solidFill>
                <a:prstClr val="black"/>
              </a:solidFill>
              <a:latin typeface="Times New Roman" panose="02020603050405020304" pitchFamily="18" charset="0"/>
              <a:ea typeface="Cambria"/>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024" y="769441"/>
            <a:ext cx="2466975"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67376" y="685800"/>
            <a:ext cx="6300123" cy="523220"/>
          </a:xfrm>
          <a:prstGeom prst="rect">
            <a:avLst/>
          </a:prstGeom>
        </p:spPr>
        <p:txBody>
          <a:bodyPr wrap="none">
            <a:spAutoFit/>
          </a:bodyPr>
          <a:lstStyle/>
          <a:p>
            <a:r>
              <a:rPr lang="ar-IQ" sz="2800" b="1" dirty="0"/>
              <a:t>يؤدي التعرض لأشعة الليزر إلى موت الخلايا المبرمج</a:t>
            </a:r>
            <a:endParaRPr lang="en-US" sz="2800" b="1" dirty="0"/>
          </a:p>
        </p:txBody>
      </p:sp>
    </p:spTree>
    <p:extLst>
      <p:ext uri="{BB962C8B-B14F-4D97-AF65-F5344CB8AC3E}">
        <p14:creationId xmlns:p14="http://schemas.microsoft.com/office/powerpoint/2010/main" val="27696020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829084" cy="769441"/>
          </a:xfrm>
          <a:prstGeom prst="rect">
            <a:avLst/>
          </a:prstGeom>
        </p:spPr>
        <p:txBody>
          <a:bodyPr wrap="none">
            <a:spAutoFit/>
          </a:bodyPr>
          <a:lstStyle/>
          <a:p>
            <a:r>
              <a:rPr lang="en-US" sz="4400" b="1" dirty="0">
                <a:solidFill>
                  <a:srgbClr val="FF0000"/>
                </a:solidFill>
                <a:latin typeface="Times New Roman" panose="02020603050405020304" pitchFamily="18" charset="0"/>
                <a:cs typeface="Times New Roman" panose="02020603050405020304" pitchFamily="18" charset="0"/>
              </a:rPr>
              <a:t>Laser irradiation induces apoptosis </a:t>
            </a:r>
          </a:p>
        </p:txBody>
      </p:sp>
      <p:sp>
        <p:nvSpPr>
          <p:cNvPr id="3" name="Rectangle 2"/>
          <p:cNvSpPr/>
          <p:nvPr/>
        </p:nvSpPr>
        <p:spPr>
          <a:xfrm>
            <a:off x="28575" y="1073592"/>
            <a:ext cx="9144000" cy="5773888"/>
          </a:xfrm>
          <a:prstGeom prst="rect">
            <a:avLst/>
          </a:prstGeom>
        </p:spPr>
        <p:txBody>
          <a:bodyPr wrap="square">
            <a:spAutoFit/>
          </a:bodyPr>
          <a:lstStyle/>
          <a:p>
            <a:pPr algn="just">
              <a:lnSpc>
                <a:spcPct val="115000"/>
              </a:lnSpc>
              <a:spcAft>
                <a:spcPts val="600"/>
              </a:spcAft>
            </a:pPr>
            <a:r>
              <a:rPr lang="en-US" sz="2800" b="1" dirty="0">
                <a:latin typeface="Times New Roman"/>
                <a:ea typeface="Cambria"/>
                <a:cs typeface="Times New Roman"/>
              </a:rPr>
              <a:t>Key Research Findings:</a:t>
            </a:r>
            <a:endParaRPr lang="en-US" sz="1400" dirty="0">
              <a:latin typeface="Cambria"/>
              <a:ea typeface="Cambria"/>
              <a:cs typeface="Times New Roman"/>
            </a:endParaRPr>
          </a:p>
          <a:p>
            <a:pPr marL="342900" marR="0" lvl="0" indent="-342900" algn="just">
              <a:lnSpc>
                <a:spcPct val="115000"/>
              </a:lnSpc>
              <a:spcBef>
                <a:spcPts val="0"/>
              </a:spcBef>
              <a:spcAft>
                <a:spcPts val="600"/>
              </a:spcAft>
              <a:buSzPts val="1000"/>
              <a:buFont typeface="Symbol"/>
              <a:buChar char=""/>
              <a:tabLst>
                <a:tab pos="457200" algn="l"/>
              </a:tabLst>
            </a:pPr>
            <a:r>
              <a:rPr lang="en-US" sz="2800" b="1" dirty="0">
                <a:solidFill>
                  <a:schemeClr val="bg2">
                    <a:lumMod val="50000"/>
                  </a:schemeClr>
                </a:solidFill>
                <a:latin typeface="Times New Roman"/>
                <a:ea typeface="Cambria"/>
                <a:cs typeface="Times New Roman"/>
              </a:rPr>
              <a:t>Retinal Impact:</a:t>
            </a:r>
            <a:r>
              <a:rPr lang="en-US" sz="2800" dirty="0">
                <a:solidFill>
                  <a:schemeClr val="bg2">
                    <a:lumMod val="50000"/>
                  </a:schemeClr>
                </a:solidFill>
                <a:latin typeface="Times New Roman"/>
                <a:ea typeface="Cambria"/>
                <a:cs typeface="Times New Roman"/>
              </a:rPr>
              <a:t> Laser treatment in the eye can cause collateral apoptosis in the inner nuclear layer, highlighting the need for careful dosage control.</a:t>
            </a:r>
            <a:endParaRPr lang="en-US" sz="1400" dirty="0">
              <a:solidFill>
                <a:schemeClr val="bg2">
                  <a:lumMod val="50000"/>
                </a:schemeClr>
              </a:solidFill>
              <a:latin typeface="Cambria"/>
              <a:ea typeface="Cambria"/>
              <a:cs typeface="Times New Roman"/>
            </a:endParaRPr>
          </a:p>
          <a:p>
            <a:pPr marL="342900" marR="0" lvl="0" indent="-342900" algn="just">
              <a:lnSpc>
                <a:spcPct val="115000"/>
              </a:lnSpc>
              <a:spcBef>
                <a:spcPts val="0"/>
              </a:spcBef>
              <a:spcAft>
                <a:spcPts val="600"/>
              </a:spcAft>
              <a:buSzPts val="1000"/>
              <a:buFont typeface="Symbol"/>
              <a:buChar char=""/>
              <a:tabLst>
                <a:tab pos="457200" algn="l"/>
              </a:tabLst>
            </a:pPr>
            <a:r>
              <a:rPr lang="en-US" sz="2800" b="1" dirty="0">
                <a:solidFill>
                  <a:schemeClr val="bg2">
                    <a:lumMod val="50000"/>
                  </a:schemeClr>
                </a:solidFill>
                <a:latin typeface="Times New Roman"/>
                <a:ea typeface="Cambria"/>
                <a:cs typeface="Times New Roman"/>
              </a:rPr>
              <a:t>Laser-Tissue Interaction:</a:t>
            </a:r>
            <a:r>
              <a:rPr lang="en-US" sz="2800" dirty="0">
                <a:solidFill>
                  <a:schemeClr val="bg2">
                    <a:lumMod val="50000"/>
                  </a:schemeClr>
                </a:solidFill>
                <a:latin typeface="Times New Roman"/>
                <a:ea typeface="Cambria"/>
                <a:cs typeface="Times New Roman"/>
              </a:rPr>
              <a:t> The effectiveness of laser treatment is linked to the </a:t>
            </a:r>
            <a:r>
              <a:rPr lang="en-US" sz="2800" b="1" dirty="0">
                <a:solidFill>
                  <a:schemeClr val="bg2">
                    <a:lumMod val="50000"/>
                  </a:schemeClr>
                </a:solidFill>
                <a:latin typeface="Times New Roman"/>
                <a:ea typeface="Cambria"/>
                <a:cs typeface="Times New Roman"/>
              </a:rPr>
              <a:t>energy density</a:t>
            </a:r>
            <a:r>
              <a:rPr lang="en-US" sz="2800" dirty="0">
                <a:solidFill>
                  <a:schemeClr val="bg2">
                    <a:lumMod val="50000"/>
                  </a:schemeClr>
                </a:solidFill>
                <a:latin typeface="Times New Roman"/>
                <a:ea typeface="Cambria"/>
                <a:cs typeface="Times New Roman"/>
              </a:rPr>
              <a:t>, with higher doses leading to more significant apoptosis, as observed in studies of tissue healing.</a:t>
            </a:r>
            <a:endParaRPr lang="en-US" sz="1400" dirty="0">
              <a:solidFill>
                <a:schemeClr val="bg2">
                  <a:lumMod val="50000"/>
                </a:schemeClr>
              </a:solidFill>
              <a:latin typeface="Cambria"/>
              <a:ea typeface="Cambria"/>
              <a:cs typeface="Times New Roman"/>
            </a:endParaRPr>
          </a:p>
          <a:p>
            <a:pPr marL="342900" marR="0" lvl="0" indent="-342900" algn="just">
              <a:lnSpc>
                <a:spcPct val="115000"/>
              </a:lnSpc>
              <a:spcBef>
                <a:spcPts val="0"/>
              </a:spcBef>
              <a:spcAft>
                <a:spcPts val="600"/>
              </a:spcAft>
              <a:buSzPts val="1000"/>
              <a:buFont typeface="Symbol"/>
              <a:buChar char=""/>
              <a:tabLst>
                <a:tab pos="457200" algn="l"/>
              </a:tabLst>
            </a:pPr>
            <a:r>
              <a:rPr lang="en-US" sz="2800" b="1" dirty="0">
                <a:solidFill>
                  <a:srgbClr val="FF0000"/>
                </a:solidFill>
                <a:latin typeface="Times New Roman"/>
                <a:ea typeface="Cambria"/>
                <a:cs typeface="Times New Roman"/>
              </a:rPr>
              <a:t>Cancer Treatment:</a:t>
            </a:r>
            <a:r>
              <a:rPr lang="en-US" sz="2800" dirty="0">
                <a:latin typeface="Times New Roman"/>
                <a:ea typeface="Cambria"/>
                <a:cs typeface="Times New Roman"/>
              </a:rPr>
              <a:t> Combining lasers with gold nanoparticles can enhance the destruction of cancer cells by inducing apoptosis.</a:t>
            </a:r>
            <a:r>
              <a:rPr lang="en-US" dirty="0">
                <a:latin typeface="Times New Roman"/>
                <a:ea typeface="Cambria"/>
                <a:cs typeface="Times New Roman"/>
              </a:rPr>
              <a:t> </a:t>
            </a:r>
            <a:endParaRPr lang="en-US" sz="1050" dirty="0">
              <a:effectLst/>
              <a:latin typeface="Cambria"/>
              <a:ea typeface="Cambria"/>
              <a:cs typeface="Times New Roman"/>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1916" y="652758"/>
            <a:ext cx="2352084" cy="117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4237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229600" cy="928670"/>
          </a:xfrm>
        </p:spPr>
        <p:txBody>
          <a:bodyPr>
            <a:normAutofit/>
          </a:bodyPr>
          <a:lstStyle/>
          <a:p>
            <a:r>
              <a:rPr lang="en-GB" sz="4000" b="1" dirty="0" smtClean="0">
                <a:solidFill>
                  <a:srgbClr val="FF0000"/>
                </a:solidFill>
                <a:latin typeface="Times New Roman" pitchFamily="18" charset="0"/>
                <a:cs typeface="Times New Roman" pitchFamily="18" charset="0"/>
              </a:rPr>
              <a:t>Factors affecting the epigenome</a:t>
            </a:r>
            <a:endParaRPr lang="ar-SA" sz="4000" b="1" dirty="0">
              <a:solidFill>
                <a:srgbClr val="FF0000"/>
              </a:solidFill>
              <a:latin typeface="Times New Roman" pitchFamily="18" charset="0"/>
              <a:cs typeface="Times New Roman" pitchFamily="18" charset="0"/>
            </a:endParaRPr>
          </a:p>
        </p:txBody>
      </p:sp>
      <p:pic>
        <p:nvPicPr>
          <p:cNvPr id="45060" name="Picture 4" descr="Image result for epigenetics and environment"/>
          <p:cNvPicPr>
            <a:picLocks noChangeAspect="1" noChangeArrowheads="1"/>
          </p:cNvPicPr>
          <p:nvPr/>
        </p:nvPicPr>
        <p:blipFill>
          <a:blip r:embed="rId3"/>
          <a:srcRect/>
          <a:stretch>
            <a:fillRect/>
          </a:stretch>
        </p:blipFill>
        <p:spPr bwMode="auto">
          <a:xfrm>
            <a:off x="838200" y="1283239"/>
            <a:ext cx="7313110" cy="5549361"/>
          </a:xfrm>
          <a:prstGeom prst="rect">
            <a:avLst/>
          </a:prstGeom>
          <a:noFill/>
        </p:spPr>
      </p:pic>
      <p:sp>
        <p:nvSpPr>
          <p:cNvPr id="5" name="Oval 4"/>
          <p:cNvSpPr/>
          <p:nvPr/>
        </p:nvSpPr>
        <p:spPr>
          <a:xfrm>
            <a:off x="5508104" y="5357826"/>
            <a:ext cx="2643206" cy="1285884"/>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1" anchor="ctr"/>
          <a:lstStyle/>
          <a:p>
            <a:pPr algn="ctr"/>
            <a:endParaRPr lang="en-US" dirty="0"/>
          </a:p>
        </p:txBody>
      </p:sp>
      <p:sp>
        <p:nvSpPr>
          <p:cNvPr id="3" name="Slide Number Placeholder 2"/>
          <p:cNvSpPr>
            <a:spLocks noGrp="1"/>
          </p:cNvSpPr>
          <p:nvPr>
            <p:ph type="sldNum" sz="quarter" idx="12"/>
          </p:nvPr>
        </p:nvSpPr>
        <p:spPr/>
        <p:txBody>
          <a:bodyPr/>
          <a:lstStyle/>
          <a:p>
            <a:fld id="{69FF8E7B-4E61-4B5B-B41A-EC19908B4B33}" type="slidenum">
              <a:rPr lang="en-GB" smtClean="0"/>
              <a:pPr/>
              <a:t>53</a:t>
            </a:fld>
            <a:endParaRPr lang="en-GB" dirty="0"/>
          </a:p>
        </p:txBody>
      </p:sp>
      <p:sp>
        <p:nvSpPr>
          <p:cNvPr id="4" name="TextBox 3"/>
          <p:cNvSpPr txBox="1"/>
          <p:nvPr/>
        </p:nvSpPr>
        <p:spPr>
          <a:xfrm>
            <a:off x="1662465" y="0"/>
            <a:ext cx="7481535" cy="707886"/>
          </a:xfrm>
          <a:prstGeom prst="rect">
            <a:avLst/>
          </a:prstGeom>
          <a:noFill/>
        </p:spPr>
        <p:txBody>
          <a:bodyPr wrap="none" rtlCol="0">
            <a:spAutoFit/>
          </a:bodyPr>
          <a:lstStyle/>
          <a:p>
            <a:pPr algn="r" rtl="1"/>
            <a:r>
              <a:rPr lang="ar-IQ" sz="3600" b="1" dirty="0" smtClean="0"/>
              <a:t>الأبيجينوم</a:t>
            </a:r>
            <a:r>
              <a:rPr lang="en-GB" sz="4000" b="1" dirty="0">
                <a:solidFill>
                  <a:srgbClr val="FF0000"/>
                </a:solidFill>
                <a:latin typeface="Times New Roman" pitchFamily="18" charset="0"/>
                <a:ea typeface="+mj-ea"/>
                <a:cs typeface="Times New Roman" pitchFamily="18" charset="0"/>
              </a:rPr>
              <a:t>epigenome</a:t>
            </a:r>
            <a:r>
              <a:rPr lang="ar-IQ" sz="3600" b="1" dirty="0" smtClean="0"/>
              <a:t> لا يتأثير بالليزر فقط!!!</a:t>
            </a:r>
            <a:endParaRPr lang="en-US" sz="3600" b="1" dirty="0"/>
          </a:p>
        </p:txBody>
      </p:sp>
    </p:spTree>
    <p:extLst>
      <p:ext uri="{BB962C8B-B14F-4D97-AF65-F5344CB8AC3E}">
        <p14:creationId xmlns:p14="http://schemas.microsoft.com/office/powerpoint/2010/main" val="19802562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99" y="0"/>
            <a:ext cx="2832099" cy="6858000"/>
          </a:xfrm>
        </p:spPr>
        <p:style>
          <a:lnRef idx="1">
            <a:schemeClr val="accent3"/>
          </a:lnRef>
          <a:fillRef idx="2">
            <a:schemeClr val="accent3"/>
          </a:fillRef>
          <a:effectRef idx="1">
            <a:schemeClr val="accent3"/>
          </a:effectRef>
          <a:fontRef idx="minor">
            <a:schemeClr val="dk1"/>
          </a:fontRef>
        </p:style>
        <p:txBody>
          <a:bodyPr>
            <a:noAutofit/>
          </a:bodyPr>
          <a:lstStyle/>
          <a:p>
            <a:r>
              <a:rPr lang="en-US" sz="5400" dirty="0">
                <a:latin typeface="Times New Roman" panose="02020603050405020304" pitchFamily="18" charset="0"/>
                <a:cs typeface="Times New Roman" panose="02020603050405020304" pitchFamily="18" charset="0"/>
              </a:rPr>
              <a:t>Thank </a:t>
            </a:r>
            <a:r>
              <a:rPr lang="en-US" sz="5400" dirty="0" smtClean="0">
                <a:latin typeface="Times New Roman" panose="02020603050405020304" pitchFamily="18" charset="0"/>
                <a:cs typeface="Times New Roman" panose="02020603050405020304" pitchFamily="18" charset="0"/>
              </a:rPr>
              <a:t>You</a:t>
            </a:r>
            <a:br>
              <a:rPr lang="en-US" sz="5400" dirty="0" smtClean="0">
                <a:latin typeface="Times New Roman" panose="02020603050405020304" pitchFamily="18" charset="0"/>
                <a:cs typeface="Times New Roman" panose="02020603050405020304" pitchFamily="18" charset="0"/>
              </a:rPr>
            </a:br>
            <a:r>
              <a:rPr lang="en-US" sz="5400" dirty="0" smtClean="0">
                <a:latin typeface="Times New Roman" panose="02020603050405020304" pitchFamily="18" charset="0"/>
                <a:cs typeface="Times New Roman" panose="02020603050405020304" pitchFamily="18" charset="0"/>
              </a:rPr>
              <a:t> For Listening</a:t>
            </a:r>
            <a:endParaRPr lang="en-US" sz="5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9FF8E7B-4E61-4B5B-B41A-EC19908B4B33}" type="slidenum">
              <a:rPr lang="en-GB" smtClean="0"/>
              <a:pPr/>
              <a:t>54</a:t>
            </a:fld>
            <a:endParaRPr lang="en-GB" dirty="0"/>
          </a:p>
        </p:txBody>
      </p:sp>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2676"/>
          <a:stretch/>
        </p:blipFill>
        <p:spPr bwMode="auto">
          <a:xfrm>
            <a:off x="2667000" y="1"/>
            <a:ext cx="6477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200" y="5486400"/>
            <a:ext cx="1224136"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2286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36490"/>
            <a:ext cx="4114800" cy="769441"/>
          </a:xfrm>
          <a:prstGeom prst="rect">
            <a:avLst/>
          </a:prstGeom>
          <a:noFill/>
        </p:spPr>
        <p:txBody>
          <a:bodyPr wrap="square" rtlCol="0">
            <a:spAutoFit/>
          </a:bodyPr>
          <a:lstStyle/>
          <a:p>
            <a:r>
              <a:rPr lang="en-GB" sz="4400" b="1" dirty="0" smtClean="0">
                <a:solidFill>
                  <a:srgbClr val="FF0000"/>
                </a:solidFill>
                <a:latin typeface="Times New Roman" pitchFamily="18" charset="0"/>
                <a:cs typeface="Times New Roman" pitchFamily="18" charset="0"/>
              </a:rPr>
              <a:t>Genetics</a:t>
            </a:r>
            <a:endParaRPr lang="en-GB" sz="4400" b="1" dirty="0">
              <a:solidFill>
                <a:srgbClr val="FF0000"/>
              </a:solidFill>
              <a:latin typeface="Times New Roman" pitchFamily="18" charset="0"/>
              <a:cs typeface="Times New Roman" pitchFamily="18" charset="0"/>
            </a:endParaRPr>
          </a:p>
        </p:txBody>
      </p:sp>
      <p:pic>
        <p:nvPicPr>
          <p:cNvPr id="1027" name="Picture 3" descr="C:\Users\Fadhel\Documents\epigenetic-DNA methylation talk\Pictures\Doughter  look like her mum.png"/>
          <p:cNvPicPr>
            <a:picLocks noChangeAspect="1" noChangeArrowheads="1"/>
          </p:cNvPicPr>
          <p:nvPr/>
        </p:nvPicPr>
        <p:blipFill rotWithShape="1">
          <a:blip r:embed="rId2">
            <a:extLst>
              <a:ext uri="{28A0092B-C50C-407E-A947-70E740481C1C}">
                <a14:useLocalDpi xmlns:a14="http://schemas.microsoft.com/office/drawing/2010/main" val="0"/>
              </a:ext>
            </a:extLst>
          </a:blip>
          <a:srcRect l="27584" t="11362" r="30132" b="13018"/>
          <a:stretch/>
        </p:blipFill>
        <p:spPr bwMode="auto">
          <a:xfrm>
            <a:off x="5345859" y="4332668"/>
            <a:ext cx="2424783" cy="1896011"/>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p:cNvSpPr/>
          <p:nvPr/>
        </p:nvSpPr>
        <p:spPr>
          <a:xfrm>
            <a:off x="7418186" y="2590800"/>
            <a:ext cx="1872208" cy="720080"/>
          </a:xfrm>
          <a:prstGeom prst="wedgeEllipseCallout">
            <a:avLst>
              <a:gd name="adj1" fmla="val -41970"/>
              <a:gd name="adj2" fmla="val 7610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ar-IQ" sz="2400" b="1" dirty="0" smtClean="0">
                <a:cs typeface="+mj-cs"/>
              </a:rPr>
              <a:t>الولد  سر ابيه</a:t>
            </a:r>
            <a:endParaRPr lang="en-GB" sz="2400" b="1" dirty="0">
              <a:cs typeface="+mj-cs"/>
            </a:endParaRPr>
          </a:p>
        </p:txBody>
      </p:sp>
      <p:sp>
        <p:nvSpPr>
          <p:cNvPr id="10" name="Oval Callout 9"/>
          <p:cNvSpPr/>
          <p:nvPr/>
        </p:nvSpPr>
        <p:spPr>
          <a:xfrm flipH="1">
            <a:off x="7712992" y="357166"/>
            <a:ext cx="1431007" cy="845762"/>
          </a:xfrm>
          <a:prstGeom prst="wedgeEllipseCallout">
            <a:avLst>
              <a:gd name="adj1" fmla="val 56043"/>
              <a:gd name="adj2" fmla="val 8187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2000" b="1" dirty="0" smtClean="0"/>
              <a:t>2/3</a:t>
            </a:r>
            <a:endParaRPr lang="ar-IQ" sz="2000" b="1" dirty="0" smtClean="0"/>
          </a:p>
          <a:p>
            <a:pPr algn="ctr"/>
            <a:r>
              <a:rPr lang="en-GB" sz="2000" b="1" dirty="0" smtClean="0"/>
              <a:t> </a:t>
            </a:r>
            <a:r>
              <a:rPr lang="ar-IQ" sz="2000" b="1" smtClean="0"/>
              <a:t>الولد </a:t>
            </a:r>
            <a:r>
              <a:rPr lang="ar-IQ" sz="2000" b="1" dirty="0" smtClean="0"/>
              <a:t>للخال</a:t>
            </a:r>
            <a:endParaRPr lang="en-GB" sz="2000" b="1" dirty="0"/>
          </a:p>
        </p:txBody>
      </p:sp>
      <p:pic>
        <p:nvPicPr>
          <p:cNvPr id="1030" name="Picture 6" descr="Image result for ‫الولد سر ابي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932" y="2748731"/>
            <a:ext cx="2327564" cy="1516165"/>
          </a:xfrm>
          <a:prstGeom prst="rect">
            <a:avLst/>
          </a:prstGeom>
          <a:noFill/>
          <a:extLst>
            <a:ext uri="{909E8E84-426E-40DD-AFC4-6F175D3DCCD1}">
              <a14:hiddenFill xmlns:a14="http://schemas.microsoft.com/office/drawing/2010/main">
                <a:solidFill>
                  <a:srgbClr val="FFFFFF"/>
                </a:solidFill>
              </a14:hiddenFill>
            </a:ext>
          </a:extLst>
        </p:spPr>
      </p:pic>
      <p:sp>
        <p:nvSpPr>
          <p:cNvPr id="15" name="Oval Callout 14"/>
          <p:cNvSpPr/>
          <p:nvPr/>
        </p:nvSpPr>
        <p:spPr>
          <a:xfrm>
            <a:off x="7418186" y="3972628"/>
            <a:ext cx="1872208" cy="720080"/>
          </a:xfrm>
          <a:prstGeom prst="wedgeEllipseCallout">
            <a:avLst>
              <a:gd name="adj1" fmla="val -26430"/>
              <a:gd name="adj2" fmla="val 8765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ar-IQ" sz="2400" b="1" dirty="0" smtClean="0">
                <a:cs typeface="+mj-cs"/>
              </a:rPr>
              <a:t>البنت لأمها</a:t>
            </a:r>
            <a:endParaRPr lang="en-GB" sz="2400" b="1" dirty="0">
              <a:cs typeface="+mj-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 y="857181"/>
            <a:ext cx="5339050" cy="189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344" y="2948085"/>
            <a:ext cx="4699256" cy="328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descr="Image result for ‫خالي هاها ابن اختك هالمعرض‬‎"/>
          <p:cNvPicPr>
            <a:picLocks noChangeAspect="1" noChangeArrowheads="1"/>
          </p:cNvPicPr>
          <p:nvPr/>
        </p:nvPicPr>
        <p:blipFill>
          <a:blip r:embed="rId6"/>
          <a:srcRect l="2847" t="12592" b="12408"/>
          <a:stretch>
            <a:fillRect/>
          </a:stretch>
        </p:blipFill>
        <p:spPr bwMode="auto">
          <a:xfrm>
            <a:off x="5214942" y="642918"/>
            <a:ext cx="2500330" cy="1857364"/>
          </a:xfrm>
          <a:prstGeom prst="rect">
            <a:avLst/>
          </a:prstGeom>
          <a:noFill/>
        </p:spPr>
      </p:pic>
      <p:sp>
        <p:nvSpPr>
          <p:cNvPr id="13" name="Slide Number Placeholder 12"/>
          <p:cNvSpPr>
            <a:spLocks noGrp="1"/>
          </p:cNvSpPr>
          <p:nvPr>
            <p:ph type="sldNum" sz="quarter" idx="12"/>
          </p:nvPr>
        </p:nvSpPr>
        <p:spPr/>
        <p:txBody>
          <a:bodyPr/>
          <a:lstStyle/>
          <a:p>
            <a:fld id="{A726FCE5-2BF0-4255-B9C7-081ED9E0B403}" type="slidenum">
              <a:rPr lang="en-GB" smtClean="0"/>
              <a:pPr/>
              <a:t>55</a:t>
            </a:fld>
            <a:endParaRPr lang="en-GB"/>
          </a:p>
        </p:txBody>
      </p:sp>
    </p:spTree>
    <p:extLst>
      <p:ext uri="{BB962C8B-B14F-4D97-AF65-F5344CB8AC3E}">
        <p14:creationId xmlns:p14="http://schemas.microsoft.com/office/powerpoint/2010/main" val="44087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pigenetics: advancing diagnostics and accelerating precision medicine"/>
          <p:cNvPicPr>
            <a:picLocks noChangeAspect="1" noChangeArrowheads="1"/>
          </p:cNvPicPr>
          <p:nvPr/>
        </p:nvPicPr>
        <p:blipFill>
          <a:blip r:embed="rId2"/>
          <a:srcRect/>
          <a:stretch>
            <a:fillRect/>
          </a:stretch>
        </p:blipFill>
        <p:spPr bwMode="auto">
          <a:xfrm>
            <a:off x="3596953" y="1151930"/>
            <a:ext cx="5547047" cy="3200400"/>
          </a:xfrm>
          <a:prstGeom prst="rect">
            <a:avLst/>
          </a:prstGeom>
          <a:noFill/>
        </p:spPr>
      </p:pic>
      <p:sp>
        <p:nvSpPr>
          <p:cNvPr id="5" name="Rectangle 4"/>
          <p:cNvSpPr/>
          <p:nvPr/>
        </p:nvSpPr>
        <p:spPr>
          <a:xfrm>
            <a:off x="-12249" y="4326930"/>
            <a:ext cx="9458976" cy="1323439"/>
          </a:xfrm>
          <a:prstGeom prst="rect">
            <a:avLst/>
          </a:prstGeom>
        </p:spPr>
        <p:txBody>
          <a:bodyPr wrap="square">
            <a:spAutoFit/>
          </a:bodyPr>
          <a:lstStyle/>
          <a:p>
            <a:r>
              <a:rPr lang="en-GB" sz="2800" b="1" dirty="0" smtClean="0">
                <a:solidFill>
                  <a:srgbClr val="FF0000"/>
                </a:solidFill>
                <a:latin typeface="Times New Roman" pitchFamily="18" charset="0"/>
                <a:cs typeface="Times New Roman" pitchFamily="18" charset="0"/>
              </a:rPr>
              <a:t>Despite sharing identical DNA sequences</a:t>
            </a:r>
            <a:r>
              <a:rPr lang="ar-IQ" sz="2800" b="1" dirty="0" smtClean="0">
                <a:solidFill>
                  <a:srgbClr val="FF0000"/>
                </a:solidFill>
                <a:latin typeface="Times New Roman" pitchFamily="18" charset="0"/>
                <a:cs typeface="Times New Roman" pitchFamily="18" charset="0"/>
              </a:rPr>
              <a:t>(محتوى وراثي متماثل)</a:t>
            </a:r>
            <a:r>
              <a:rPr lang="en-GB" sz="2800" dirty="0" smtClean="0">
                <a:latin typeface="Times New Roman" pitchFamily="18" charset="0"/>
                <a:cs typeface="Times New Roman" pitchFamily="18" charset="0"/>
              </a:rPr>
              <a:t>, </a:t>
            </a:r>
            <a:r>
              <a:rPr lang="en-GB" sz="2800" b="1" dirty="0" smtClean="0">
                <a:solidFill>
                  <a:srgbClr val="00B050"/>
                </a:solidFill>
                <a:latin typeface="Times New Roman" pitchFamily="18" charset="0"/>
                <a:cs typeface="Times New Roman" pitchFamily="18" charset="0"/>
              </a:rPr>
              <a:t>identical twins </a:t>
            </a:r>
            <a:r>
              <a:rPr lang="en-GB" sz="2800" dirty="0" smtClean="0">
                <a:latin typeface="Times New Roman" pitchFamily="18" charset="0"/>
                <a:cs typeface="Times New Roman" pitchFamily="18" charset="0"/>
              </a:rPr>
              <a:t>often </a:t>
            </a:r>
            <a:r>
              <a:rPr lang="en-GB" sz="2800" u="sng" dirty="0" smtClean="0">
                <a:latin typeface="Times New Roman" pitchFamily="18" charset="0"/>
                <a:cs typeface="Times New Roman" pitchFamily="18" charset="0"/>
              </a:rPr>
              <a:t>develop different diseases/</a:t>
            </a:r>
            <a:r>
              <a:rPr lang="en-GB" sz="2800" b="1" u="sng" dirty="0" smtClean="0">
                <a:latin typeface="Times New Roman" pitchFamily="18" charset="0"/>
                <a:cs typeface="Times New Roman" pitchFamily="18" charset="0"/>
              </a:rPr>
              <a:t>health issues</a:t>
            </a:r>
            <a:r>
              <a:rPr lang="en-GB" sz="2800" u="sng" dirty="0" smtClean="0">
                <a:latin typeface="Times New Roman" pitchFamily="18" charset="0"/>
                <a:cs typeface="Times New Roman" pitchFamily="18" charset="0"/>
              </a:rPr>
              <a:t>,</a:t>
            </a:r>
          </a:p>
          <a:p>
            <a:endParaRPr lang="en-GB" sz="2400" dirty="0" smtClean="0">
              <a:latin typeface="Times New Roman" pitchFamily="18" charset="0"/>
              <a:cs typeface="Times New Roman" pitchFamily="18" charset="0"/>
            </a:endParaRPr>
          </a:p>
        </p:txBody>
      </p:sp>
      <p:sp>
        <p:nvSpPr>
          <p:cNvPr id="6" name="Title 5"/>
          <p:cNvSpPr txBox="1">
            <a:spLocks noGrp="1"/>
          </p:cNvSpPr>
          <p:nvPr>
            <p:ph type="title"/>
          </p:nvPr>
        </p:nvSpPr>
        <p:spPr>
          <a:xfrm>
            <a:off x="-53572" y="-100408"/>
            <a:ext cx="8229600" cy="1538883"/>
          </a:xfrm>
          <a:prstGeom prst="rect">
            <a:avLst/>
          </a:prstGeom>
          <a:noFill/>
        </p:spPr>
        <p:txBody>
          <a:bodyPr wrap="square" rtlCol="0">
            <a:spAutoFit/>
          </a:bodyPr>
          <a:lstStyle/>
          <a:p>
            <a:pPr algn="l"/>
            <a:r>
              <a:rPr lang="en-GB" sz="5400" b="1" dirty="0" smtClean="0">
                <a:latin typeface="Times New Roman" pitchFamily="18" charset="0"/>
                <a:cs typeface="Times New Roman" pitchFamily="18" charset="0"/>
              </a:rPr>
              <a:t>Genetics</a:t>
            </a:r>
            <a:r>
              <a:rPr lang="en-GB" b="1" dirty="0" smtClean="0">
                <a:latin typeface="Times New Roman" pitchFamily="18" charset="0"/>
                <a:cs typeface="Times New Roman" pitchFamily="18" charset="0"/>
              </a:rPr>
              <a:t>  vs. </a:t>
            </a:r>
            <a:r>
              <a:rPr lang="en-GB" sz="5400" b="1" dirty="0" smtClean="0">
                <a:solidFill>
                  <a:srgbClr val="FF0000"/>
                </a:solidFill>
                <a:latin typeface="Times New Roman" pitchFamily="18" charset="0"/>
                <a:cs typeface="Times New Roman" pitchFamily="18" charset="0"/>
              </a:rPr>
              <a:t>Epi</a:t>
            </a:r>
            <a:r>
              <a:rPr lang="en-GB" sz="4000" b="1" dirty="0" smtClean="0">
                <a:solidFill>
                  <a:srgbClr val="FF0000"/>
                </a:solidFill>
                <a:latin typeface="Times New Roman" pitchFamily="18" charset="0"/>
                <a:cs typeface="Times New Roman" pitchFamily="18" charset="0"/>
              </a:rPr>
              <a:t/>
            </a:r>
            <a:br>
              <a:rPr lang="en-GB" sz="4000" b="1" dirty="0" smtClean="0">
                <a:solidFill>
                  <a:srgbClr val="FF0000"/>
                </a:solidFill>
                <a:latin typeface="Times New Roman" pitchFamily="18" charset="0"/>
                <a:cs typeface="Times New Roman" pitchFamily="18" charset="0"/>
              </a:rPr>
            </a:br>
            <a:r>
              <a:rPr lang="en-GB" sz="4000" b="1" dirty="0">
                <a:solidFill>
                  <a:srgbClr val="FF0000"/>
                </a:solidFill>
                <a:latin typeface="Times New Roman" pitchFamily="18" charset="0"/>
                <a:cs typeface="Times New Roman" pitchFamily="18" charset="0"/>
              </a:rPr>
              <a:t> </a:t>
            </a:r>
            <a:r>
              <a:rPr lang="en-GB" sz="4000" b="1" dirty="0" smtClean="0">
                <a:solidFill>
                  <a:srgbClr val="FF0000"/>
                </a:solidFill>
                <a:latin typeface="Times New Roman" pitchFamily="18" charset="0"/>
                <a:cs typeface="Times New Roman" pitchFamily="18" charset="0"/>
              </a:rPr>
              <a:t>                                          </a:t>
            </a:r>
            <a:endParaRPr lang="en-GB" sz="4000" b="1" dirty="0">
              <a:latin typeface="Times New Roman" pitchFamily="18" charset="0"/>
              <a:cs typeface="Times New Roman" pitchFamily="18" charset="0"/>
            </a:endParaRPr>
          </a:p>
        </p:txBody>
      </p:sp>
      <p:sp>
        <p:nvSpPr>
          <p:cNvPr id="2" name="Rectangle 1"/>
          <p:cNvSpPr/>
          <p:nvPr/>
        </p:nvSpPr>
        <p:spPr>
          <a:xfrm>
            <a:off x="4574836" y="228600"/>
            <a:ext cx="2740363" cy="923330"/>
          </a:xfrm>
          <a:prstGeom prst="rect">
            <a:avLst/>
          </a:prstGeom>
        </p:spPr>
        <p:txBody>
          <a:bodyPr wrap="square">
            <a:spAutoFit/>
          </a:bodyPr>
          <a:lstStyle/>
          <a:p>
            <a:r>
              <a:rPr lang="en-GB" sz="5400" b="1" dirty="0">
                <a:latin typeface="Times New Roman" pitchFamily="18" charset="0"/>
                <a:cs typeface="Times New Roman" pitchFamily="18" charset="0"/>
              </a:rPr>
              <a:t>genetics</a:t>
            </a:r>
            <a:endParaRPr lang="en-US" sz="5400" dirty="0"/>
          </a:p>
        </p:txBody>
      </p:sp>
      <p:sp>
        <p:nvSpPr>
          <p:cNvPr id="3" name="Slide Number Placeholder 2"/>
          <p:cNvSpPr>
            <a:spLocks noGrp="1"/>
          </p:cNvSpPr>
          <p:nvPr>
            <p:ph type="sldNum" sz="quarter" idx="12"/>
          </p:nvPr>
        </p:nvSpPr>
        <p:spPr/>
        <p:txBody>
          <a:bodyPr/>
          <a:lstStyle/>
          <a:p>
            <a:fld id="{69FF8E7B-4E61-4B5B-B41A-EC19908B4B33}" type="slidenum">
              <a:rPr lang="en-GB" smtClean="0"/>
              <a:pPr/>
              <a:t>6</a:t>
            </a:fld>
            <a:endParaRPr lang="en-GB"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114" t="-17" r="10603" b="17"/>
          <a:stretch/>
        </p:blipFill>
        <p:spPr bwMode="auto">
          <a:xfrm>
            <a:off x="0" y="1067168"/>
            <a:ext cx="3615028" cy="325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5791200"/>
            <a:ext cx="914400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r>
              <a:rPr lang="en-GB" sz="2800" dirty="0">
                <a:solidFill>
                  <a:prstClr val="black"/>
                </a:solidFill>
                <a:latin typeface="Times New Roman" pitchFamily="18" charset="0"/>
                <a:cs typeface="Times New Roman" pitchFamily="18" charset="0"/>
              </a:rPr>
              <a:t>because </a:t>
            </a:r>
            <a:r>
              <a:rPr lang="en-GB" sz="2800" b="1" u="sng" dirty="0" smtClean="0">
                <a:solidFill>
                  <a:srgbClr val="FF0000"/>
                </a:solidFill>
                <a:latin typeface="Times New Roman" pitchFamily="18" charset="0"/>
                <a:cs typeface="Times New Roman" pitchFamily="18" charset="0"/>
              </a:rPr>
              <a:t>expression </a:t>
            </a:r>
            <a:r>
              <a:rPr lang="en-GB" sz="2800" b="1" u="sng" dirty="0">
                <a:solidFill>
                  <a:srgbClr val="FF0000"/>
                </a:solidFill>
                <a:latin typeface="Times New Roman" pitchFamily="18" charset="0"/>
                <a:cs typeface="Times New Roman" pitchFamily="18" charset="0"/>
              </a:rPr>
              <a:t>of their genes diversified </a:t>
            </a:r>
            <a:r>
              <a:rPr lang="en-GB" sz="2800" dirty="0">
                <a:solidFill>
                  <a:prstClr val="black"/>
                </a:solidFill>
                <a:latin typeface="Times New Roman" pitchFamily="18" charset="0"/>
                <a:cs typeface="Times New Roman" pitchFamily="18" charset="0"/>
              </a:rPr>
              <a:t>over </a:t>
            </a:r>
            <a:r>
              <a:rPr lang="en-GB" sz="2800" b="1" dirty="0" smtClean="0">
                <a:solidFill>
                  <a:prstClr val="black"/>
                </a:solidFill>
                <a:latin typeface="Times New Roman" pitchFamily="18" charset="0"/>
                <a:cs typeface="Times New Roman" pitchFamily="18" charset="0"/>
              </a:rPr>
              <a:t>lifetime </a:t>
            </a:r>
            <a:r>
              <a:rPr lang="en-GB" sz="2800" dirty="0" smtClean="0">
                <a:solidFill>
                  <a:prstClr val="black"/>
                </a:solidFill>
                <a:latin typeface="Times New Roman" pitchFamily="18" charset="0"/>
                <a:cs typeface="Times New Roman" pitchFamily="18" charset="0"/>
              </a:rPr>
              <a:t>as </a:t>
            </a:r>
            <a:r>
              <a:rPr lang="en-GB" sz="2800" dirty="0">
                <a:solidFill>
                  <a:prstClr val="black"/>
                </a:solidFill>
                <a:latin typeface="Times New Roman" pitchFamily="18" charset="0"/>
                <a:cs typeface="Times New Roman" pitchFamily="18" charset="0"/>
              </a:rPr>
              <a:t>result of differences in their</a:t>
            </a:r>
            <a:r>
              <a:rPr lang="en-GB" sz="2800" b="1" dirty="0">
                <a:solidFill>
                  <a:prstClr val="black"/>
                </a:solidFill>
                <a:latin typeface="Times New Roman" pitchFamily="18" charset="0"/>
                <a:cs typeface="Times New Roman" pitchFamily="18" charset="0"/>
              </a:rPr>
              <a:t> </a:t>
            </a:r>
            <a:r>
              <a:rPr lang="en-GB" sz="2800" b="1" dirty="0" smtClean="0">
                <a:solidFill>
                  <a:prstClr val="black"/>
                </a:solidFill>
                <a:latin typeface="Times New Roman" pitchFamily="18" charset="0"/>
                <a:cs typeface="Times New Roman" pitchFamily="18" charset="0"/>
              </a:rPr>
              <a:t>environments</a:t>
            </a:r>
            <a:r>
              <a:rPr lang="en-GB" sz="2800" dirty="0" smtClean="0">
                <a:solidFill>
                  <a:prstClr val="black"/>
                </a:solidFill>
                <a:latin typeface="Times New Roman" pitchFamily="18" charset="0"/>
                <a:cs typeface="Times New Roman" pitchFamily="18" charset="0"/>
              </a:rPr>
              <a:t> &amp; </a:t>
            </a:r>
            <a:r>
              <a:rPr lang="en-GB" sz="2800" b="1" dirty="0">
                <a:solidFill>
                  <a:prstClr val="black"/>
                </a:solidFill>
                <a:latin typeface="Times New Roman" pitchFamily="18" charset="0"/>
                <a:cs typeface="Times New Roman" pitchFamily="18" charset="0"/>
              </a:rPr>
              <a:t>lifestyle choices</a:t>
            </a:r>
          </a:p>
        </p:txBody>
      </p:sp>
      <p:sp>
        <p:nvSpPr>
          <p:cNvPr id="7" name="Down Arrow 6"/>
          <p:cNvSpPr/>
          <p:nvPr/>
        </p:nvSpPr>
        <p:spPr>
          <a:xfrm>
            <a:off x="5245100" y="5181600"/>
            <a:ext cx="609600" cy="6096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682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pigenetics: advancing diagnostics and accelerating precision medicine"/>
          <p:cNvPicPr>
            <a:picLocks noChangeAspect="1" noChangeArrowheads="1"/>
          </p:cNvPicPr>
          <p:nvPr/>
        </p:nvPicPr>
        <p:blipFill>
          <a:blip r:embed="rId2"/>
          <a:srcRect/>
          <a:stretch>
            <a:fillRect/>
          </a:stretch>
        </p:blipFill>
        <p:spPr bwMode="auto">
          <a:xfrm>
            <a:off x="3596953" y="1151930"/>
            <a:ext cx="5547047" cy="3200400"/>
          </a:xfrm>
          <a:prstGeom prst="rect">
            <a:avLst/>
          </a:prstGeom>
          <a:noFill/>
        </p:spPr>
      </p:pic>
      <p:sp>
        <p:nvSpPr>
          <p:cNvPr id="5" name="Rectangle 4"/>
          <p:cNvSpPr/>
          <p:nvPr/>
        </p:nvSpPr>
        <p:spPr>
          <a:xfrm>
            <a:off x="-12249" y="4326930"/>
            <a:ext cx="9458976" cy="1323439"/>
          </a:xfrm>
          <a:prstGeom prst="rect">
            <a:avLst/>
          </a:prstGeom>
        </p:spPr>
        <p:txBody>
          <a:bodyPr wrap="square">
            <a:spAutoFit/>
          </a:bodyPr>
          <a:lstStyle/>
          <a:p>
            <a:r>
              <a:rPr lang="en-GB" sz="2800" b="1" dirty="0" smtClean="0">
                <a:solidFill>
                  <a:srgbClr val="FF0000"/>
                </a:solidFill>
                <a:latin typeface="Times New Roman" pitchFamily="18" charset="0"/>
                <a:cs typeface="Times New Roman" pitchFamily="18" charset="0"/>
              </a:rPr>
              <a:t>Despite sharing identical DNA sequences</a:t>
            </a:r>
            <a:r>
              <a:rPr lang="ar-IQ" sz="2800" b="1" dirty="0" smtClean="0">
                <a:solidFill>
                  <a:srgbClr val="FF0000"/>
                </a:solidFill>
                <a:latin typeface="Times New Roman" pitchFamily="18" charset="0"/>
                <a:cs typeface="Times New Roman" pitchFamily="18" charset="0"/>
              </a:rPr>
              <a:t>(محتوى وراثي متماثل)</a:t>
            </a:r>
            <a:r>
              <a:rPr lang="en-GB" sz="2800" dirty="0" smtClean="0">
                <a:latin typeface="Times New Roman" pitchFamily="18" charset="0"/>
                <a:cs typeface="Times New Roman" pitchFamily="18" charset="0"/>
              </a:rPr>
              <a:t>, </a:t>
            </a:r>
            <a:r>
              <a:rPr lang="en-GB" sz="2800" b="1" dirty="0" smtClean="0">
                <a:solidFill>
                  <a:srgbClr val="00B050"/>
                </a:solidFill>
                <a:latin typeface="Times New Roman" pitchFamily="18" charset="0"/>
                <a:cs typeface="Times New Roman" pitchFamily="18" charset="0"/>
              </a:rPr>
              <a:t>identical twins </a:t>
            </a:r>
            <a:r>
              <a:rPr lang="en-GB" sz="2800" dirty="0" smtClean="0">
                <a:latin typeface="Times New Roman" pitchFamily="18" charset="0"/>
                <a:cs typeface="Times New Roman" pitchFamily="18" charset="0"/>
              </a:rPr>
              <a:t>often </a:t>
            </a:r>
            <a:r>
              <a:rPr lang="en-GB" sz="2800" u="sng" dirty="0" smtClean="0">
                <a:latin typeface="Times New Roman" pitchFamily="18" charset="0"/>
                <a:cs typeface="Times New Roman" pitchFamily="18" charset="0"/>
              </a:rPr>
              <a:t>develop different diseases/</a:t>
            </a:r>
            <a:r>
              <a:rPr lang="en-GB" sz="2800" b="1" u="sng" dirty="0" smtClean="0">
                <a:latin typeface="Times New Roman" pitchFamily="18" charset="0"/>
                <a:cs typeface="Times New Roman" pitchFamily="18" charset="0"/>
              </a:rPr>
              <a:t>health issues</a:t>
            </a:r>
            <a:r>
              <a:rPr lang="en-GB" sz="2800" u="sng" dirty="0" smtClean="0">
                <a:latin typeface="Times New Roman" pitchFamily="18" charset="0"/>
                <a:cs typeface="Times New Roman" pitchFamily="18" charset="0"/>
              </a:rPr>
              <a:t>,</a:t>
            </a:r>
          </a:p>
          <a:p>
            <a:endParaRPr lang="en-GB" sz="2400" dirty="0" smtClean="0">
              <a:latin typeface="Times New Roman" pitchFamily="18" charset="0"/>
              <a:cs typeface="Times New Roman" pitchFamily="18" charset="0"/>
            </a:endParaRPr>
          </a:p>
        </p:txBody>
      </p:sp>
      <p:sp>
        <p:nvSpPr>
          <p:cNvPr id="6" name="Title 5"/>
          <p:cNvSpPr txBox="1">
            <a:spLocks noGrp="1"/>
          </p:cNvSpPr>
          <p:nvPr>
            <p:ph type="title"/>
          </p:nvPr>
        </p:nvSpPr>
        <p:spPr>
          <a:xfrm>
            <a:off x="-53572" y="-100408"/>
            <a:ext cx="8229600" cy="1538883"/>
          </a:xfrm>
          <a:prstGeom prst="rect">
            <a:avLst/>
          </a:prstGeom>
          <a:noFill/>
        </p:spPr>
        <p:txBody>
          <a:bodyPr wrap="square" rtlCol="0">
            <a:spAutoFit/>
          </a:bodyPr>
          <a:lstStyle/>
          <a:p>
            <a:pPr algn="l"/>
            <a:r>
              <a:rPr lang="en-GB" sz="5400" b="1" dirty="0" smtClean="0">
                <a:latin typeface="Times New Roman" pitchFamily="18" charset="0"/>
                <a:cs typeface="Times New Roman" pitchFamily="18" charset="0"/>
              </a:rPr>
              <a:t>Genetics</a:t>
            </a:r>
            <a:r>
              <a:rPr lang="en-GB" b="1" dirty="0" smtClean="0">
                <a:latin typeface="Times New Roman" pitchFamily="18" charset="0"/>
                <a:cs typeface="Times New Roman" pitchFamily="18" charset="0"/>
              </a:rPr>
              <a:t>  vs. </a:t>
            </a:r>
            <a:r>
              <a:rPr lang="en-GB" sz="5400" b="1" dirty="0" smtClean="0">
                <a:solidFill>
                  <a:srgbClr val="FF0000"/>
                </a:solidFill>
                <a:latin typeface="Times New Roman" pitchFamily="18" charset="0"/>
                <a:cs typeface="Times New Roman" pitchFamily="18" charset="0"/>
              </a:rPr>
              <a:t>Epi</a:t>
            </a:r>
            <a:r>
              <a:rPr lang="en-GB" sz="4000" b="1" dirty="0" smtClean="0">
                <a:solidFill>
                  <a:srgbClr val="FF0000"/>
                </a:solidFill>
                <a:latin typeface="Times New Roman" pitchFamily="18" charset="0"/>
                <a:cs typeface="Times New Roman" pitchFamily="18" charset="0"/>
              </a:rPr>
              <a:t/>
            </a:r>
            <a:br>
              <a:rPr lang="en-GB" sz="4000" b="1" dirty="0" smtClean="0">
                <a:solidFill>
                  <a:srgbClr val="FF0000"/>
                </a:solidFill>
                <a:latin typeface="Times New Roman" pitchFamily="18" charset="0"/>
                <a:cs typeface="Times New Roman" pitchFamily="18" charset="0"/>
              </a:rPr>
            </a:br>
            <a:r>
              <a:rPr lang="en-GB" sz="4000" b="1" dirty="0">
                <a:solidFill>
                  <a:srgbClr val="FF0000"/>
                </a:solidFill>
                <a:latin typeface="Times New Roman" pitchFamily="18" charset="0"/>
                <a:cs typeface="Times New Roman" pitchFamily="18" charset="0"/>
              </a:rPr>
              <a:t> </a:t>
            </a:r>
            <a:r>
              <a:rPr lang="en-GB" sz="4000" b="1" dirty="0" smtClean="0">
                <a:solidFill>
                  <a:srgbClr val="FF0000"/>
                </a:solidFill>
                <a:latin typeface="Times New Roman" pitchFamily="18" charset="0"/>
                <a:cs typeface="Times New Roman" pitchFamily="18" charset="0"/>
              </a:rPr>
              <a:t>                                          </a:t>
            </a:r>
            <a:endParaRPr lang="en-GB" sz="4000" b="1" dirty="0">
              <a:latin typeface="Times New Roman" pitchFamily="18" charset="0"/>
              <a:cs typeface="Times New Roman" pitchFamily="18" charset="0"/>
            </a:endParaRPr>
          </a:p>
        </p:txBody>
      </p:sp>
      <p:sp>
        <p:nvSpPr>
          <p:cNvPr id="2" name="Rectangle 1"/>
          <p:cNvSpPr/>
          <p:nvPr/>
        </p:nvSpPr>
        <p:spPr>
          <a:xfrm>
            <a:off x="4574836" y="228600"/>
            <a:ext cx="2740363" cy="923330"/>
          </a:xfrm>
          <a:prstGeom prst="rect">
            <a:avLst/>
          </a:prstGeom>
        </p:spPr>
        <p:txBody>
          <a:bodyPr wrap="square">
            <a:spAutoFit/>
          </a:bodyPr>
          <a:lstStyle/>
          <a:p>
            <a:r>
              <a:rPr lang="en-GB" sz="5400" b="1" dirty="0">
                <a:latin typeface="Times New Roman" pitchFamily="18" charset="0"/>
                <a:cs typeface="Times New Roman" pitchFamily="18" charset="0"/>
              </a:rPr>
              <a:t>genetics</a:t>
            </a:r>
            <a:endParaRPr lang="en-US" sz="5400" dirty="0"/>
          </a:p>
        </p:txBody>
      </p:sp>
      <p:sp>
        <p:nvSpPr>
          <p:cNvPr id="3" name="Slide Number Placeholder 2"/>
          <p:cNvSpPr>
            <a:spLocks noGrp="1"/>
          </p:cNvSpPr>
          <p:nvPr>
            <p:ph type="sldNum" sz="quarter" idx="12"/>
          </p:nvPr>
        </p:nvSpPr>
        <p:spPr/>
        <p:txBody>
          <a:bodyPr/>
          <a:lstStyle/>
          <a:p>
            <a:fld id="{69FF8E7B-4E61-4B5B-B41A-EC19908B4B33}" type="slidenum">
              <a:rPr lang="en-GB" smtClean="0"/>
              <a:pPr/>
              <a:t>7</a:t>
            </a:fld>
            <a:endParaRPr lang="en-GB"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114" t="-17" r="10603" b="17"/>
          <a:stretch/>
        </p:blipFill>
        <p:spPr bwMode="auto">
          <a:xfrm>
            <a:off x="0" y="1067168"/>
            <a:ext cx="3615028" cy="325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5791200"/>
            <a:ext cx="914400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r>
              <a:rPr lang="en-GB" sz="2800" dirty="0">
                <a:solidFill>
                  <a:prstClr val="black"/>
                </a:solidFill>
                <a:latin typeface="Times New Roman" pitchFamily="18" charset="0"/>
                <a:cs typeface="Times New Roman" pitchFamily="18" charset="0"/>
              </a:rPr>
              <a:t>because </a:t>
            </a:r>
            <a:r>
              <a:rPr lang="en-GB" sz="2800" b="1" u="sng" dirty="0" smtClean="0">
                <a:solidFill>
                  <a:srgbClr val="FF0000"/>
                </a:solidFill>
                <a:latin typeface="Times New Roman" pitchFamily="18" charset="0"/>
                <a:cs typeface="Times New Roman" pitchFamily="18" charset="0"/>
              </a:rPr>
              <a:t>expression </a:t>
            </a:r>
            <a:r>
              <a:rPr lang="en-GB" sz="2800" b="1" u="sng" dirty="0">
                <a:solidFill>
                  <a:srgbClr val="FF0000"/>
                </a:solidFill>
                <a:latin typeface="Times New Roman" pitchFamily="18" charset="0"/>
                <a:cs typeface="Times New Roman" pitchFamily="18" charset="0"/>
              </a:rPr>
              <a:t>of their genes diversified </a:t>
            </a:r>
            <a:r>
              <a:rPr lang="en-GB" sz="2800" dirty="0">
                <a:solidFill>
                  <a:prstClr val="black"/>
                </a:solidFill>
                <a:latin typeface="Times New Roman" pitchFamily="18" charset="0"/>
                <a:cs typeface="Times New Roman" pitchFamily="18" charset="0"/>
              </a:rPr>
              <a:t>over </a:t>
            </a:r>
            <a:r>
              <a:rPr lang="en-GB" sz="2800" b="1" dirty="0" smtClean="0">
                <a:solidFill>
                  <a:prstClr val="black"/>
                </a:solidFill>
                <a:latin typeface="Times New Roman" pitchFamily="18" charset="0"/>
                <a:cs typeface="Times New Roman" pitchFamily="18" charset="0"/>
              </a:rPr>
              <a:t>lifetime </a:t>
            </a:r>
            <a:r>
              <a:rPr lang="en-GB" sz="2800" dirty="0" smtClean="0">
                <a:solidFill>
                  <a:prstClr val="black"/>
                </a:solidFill>
                <a:latin typeface="Times New Roman" pitchFamily="18" charset="0"/>
                <a:cs typeface="Times New Roman" pitchFamily="18" charset="0"/>
              </a:rPr>
              <a:t>as </a:t>
            </a:r>
            <a:r>
              <a:rPr lang="en-GB" sz="2800" dirty="0">
                <a:solidFill>
                  <a:prstClr val="black"/>
                </a:solidFill>
                <a:latin typeface="Times New Roman" pitchFamily="18" charset="0"/>
                <a:cs typeface="Times New Roman" pitchFamily="18" charset="0"/>
              </a:rPr>
              <a:t>result of differences in their</a:t>
            </a:r>
            <a:r>
              <a:rPr lang="en-GB" sz="2800" b="1" dirty="0">
                <a:solidFill>
                  <a:prstClr val="black"/>
                </a:solidFill>
                <a:latin typeface="Times New Roman" pitchFamily="18" charset="0"/>
                <a:cs typeface="Times New Roman" pitchFamily="18" charset="0"/>
              </a:rPr>
              <a:t> </a:t>
            </a:r>
            <a:r>
              <a:rPr lang="en-GB" sz="2800" b="1" dirty="0" smtClean="0">
                <a:solidFill>
                  <a:prstClr val="black"/>
                </a:solidFill>
                <a:latin typeface="Times New Roman" pitchFamily="18" charset="0"/>
                <a:cs typeface="Times New Roman" pitchFamily="18" charset="0"/>
              </a:rPr>
              <a:t>environments</a:t>
            </a:r>
            <a:r>
              <a:rPr lang="en-GB" sz="2800" dirty="0" smtClean="0">
                <a:solidFill>
                  <a:prstClr val="black"/>
                </a:solidFill>
                <a:latin typeface="Times New Roman" pitchFamily="18" charset="0"/>
                <a:cs typeface="Times New Roman" pitchFamily="18" charset="0"/>
              </a:rPr>
              <a:t> &amp; </a:t>
            </a:r>
            <a:r>
              <a:rPr lang="en-GB" sz="2800" b="1" dirty="0">
                <a:solidFill>
                  <a:prstClr val="black"/>
                </a:solidFill>
                <a:latin typeface="Times New Roman" pitchFamily="18" charset="0"/>
                <a:cs typeface="Times New Roman" pitchFamily="18" charset="0"/>
              </a:rPr>
              <a:t>lifestyle choices</a:t>
            </a:r>
          </a:p>
        </p:txBody>
      </p:sp>
      <p:sp>
        <p:nvSpPr>
          <p:cNvPr id="7" name="Down Arrow 6"/>
          <p:cNvSpPr/>
          <p:nvPr/>
        </p:nvSpPr>
        <p:spPr>
          <a:xfrm>
            <a:off x="5245100" y="5181600"/>
            <a:ext cx="609600" cy="6096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9" name="Rectangle 8"/>
          <p:cNvSpPr/>
          <p:nvPr/>
        </p:nvSpPr>
        <p:spPr>
          <a:xfrm rot="19402495">
            <a:off x="-409825" y="2749537"/>
            <a:ext cx="10146677" cy="1200329"/>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3600" b="1" dirty="0">
                <a:solidFill>
                  <a:schemeClr val="bg1"/>
                </a:solidFill>
                <a:latin typeface="Times New Roman" panose="02020603050405020304" pitchFamily="18" charset="0"/>
                <a:cs typeface="Times New Roman" panose="02020603050405020304" pitchFamily="18" charset="0"/>
              </a:rPr>
              <a:t>Differences between identical (monozygotic) twins cannot be interpreted </a:t>
            </a:r>
            <a:r>
              <a:rPr lang="en-US" sz="3600" b="1" dirty="0">
                <a:solidFill>
                  <a:srgbClr val="7030A0"/>
                </a:solidFill>
                <a:latin typeface="Times New Roman" panose="02020603050405020304" pitchFamily="18" charset="0"/>
                <a:cs typeface="Times New Roman" panose="02020603050405020304" pitchFamily="18" charset="0"/>
              </a:rPr>
              <a:t>based on genetics </a:t>
            </a:r>
            <a:r>
              <a:rPr lang="en-US" sz="3600" b="1" dirty="0" smtClean="0">
                <a:solidFill>
                  <a:srgbClr val="7030A0"/>
                </a:solidFill>
                <a:latin typeface="Times New Roman" panose="02020603050405020304" pitchFamily="18" charset="0"/>
                <a:cs typeface="Times New Roman" panose="02020603050405020304" pitchFamily="18" charset="0"/>
              </a:rPr>
              <a:t>alone!!!</a:t>
            </a:r>
            <a:endParaRPr lang="en-US" sz="36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00950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163"/>
          <a:stretch/>
        </p:blipFill>
        <p:spPr bwMode="auto">
          <a:xfrm>
            <a:off x="1" y="924009"/>
            <a:ext cx="9144000" cy="5933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05400" y="4038726"/>
            <a:ext cx="4202216" cy="1261884"/>
          </a:xfrm>
          <a:prstGeom prst="rect">
            <a:avLst/>
          </a:prstGeom>
          <a:noFill/>
        </p:spPr>
        <p:txBody>
          <a:bodyPr wrap="square" rtlCol="0">
            <a:spAutoFit/>
          </a:bodyPr>
          <a:lstStyle/>
          <a:p>
            <a:r>
              <a:rPr lang="en-GB" sz="2400" b="1" dirty="0" smtClean="0">
                <a:latin typeface="Times New Roman" pitchFamily="18" charset="0"/>
                <a:cs typeface="Times New Roman" pitchFamily="18" charset="0"/>
              </a:rPr>
              <a:t>Human genome</a:t>
            </a:r>
          </a:p>
          <a:p>
            <a:r>
              <a:rPr lang="en-GB" sz="2400" b="1" dirty="0" smtClean="0">
                <a:solidFill>
                  <a:srgbClr val="FF0000"/>
                </a:solidFill>
                <a:latin typeface="Times New Roman" pitchFamily="18" charset="0"/>
                <a:cs typeface="Times New Roman" pitchFamily="18" charset="0"/>
              </a:rPr>
              <a:t>~</a:t>
            </a:r>
            <a:r>
              <a:rPr lang="en-GB" sz="2800" b="1" dirty="0" smtClean="0">
                <a:solidFill>
                  <a:srgbClr val="FF0000"/>
                </a:solidFill>
                <a:latin typeface="Times New Roman" pitchFamily="18" charset="0"/>
                <a:cs typeface="Times New Roman" pitchFamily="18" charset="0"/>
              </a:rPr>
              <a:t>30,000 genes</a:t>
            </a:r>
          </a:p>
          <a:p>
            <a:r>
              <a:rPr lang="en-GB" sz="2400" b="1" dirty="0" smtClean="0">
                <a:latin typeface="Times New Roman" pitchFamily="18" charset="0"/>
                <a:cs typeface="Times New Roman" pitchFamily="18" charset="0"/>
              </a:rPr>
              <a:t>packaged in every human cell</a:t>
            </a:r>
            <a:endParaRPr lang="en-GB" sz="2400" b="1" dirty="0">
              <a:latin typeface="Times New Roman" pitchFamily="18" charset="0"/>
              <a:cs typeface="Times New Roman" pitchFamily="18" charset="0"/>
            </a:endParaRPr>
          </a:p>
        </p:txBody>
      </p:sp>
      <p:sp>
        <p:nvSpPr>
          <p:cNvPr id="2" name="TextBox 1"/>
          <p:cNvSpPr txBox="1"/>
          <p:nvPr/>
        </p:nvSpPr>
        <p:spPr>
          <a:xfrm>
            <a:off x="65355" y="156107"/>
            <a:ext cx="6190813" cy="1384995"/>
          </a:xfrm>
          <a:prstGeom prst="rect">
            <a:avLst/>
          </a:prstGeom>
          <a:noFill/>
        </p:spPr>
        <p:txBody>
          <a:bodyPr wrap="square" rtlCol="0">
            <a:spAutoFit/>
          </a:bodyPr>
          <a:lstStyle/>
          <a:p>
            <a:r>
              <a:rPr lang="en-GB" sz="4400" b="1" dirty="0" smtClean="0">
                <a:latin typeface="Times New Roman" pitchFamily="18" charset="0"/>
                <a:cs typeface="Times New Roman" pitchFamily="18" charset="0"/>
              </a:rPr>
              <a:t>Genetics</a:t>
            </a:r>
            <a:r>
              <a:rPr lang="en-GB" sz="4000" b="1" dirty="0" smtClean="0">
                <a:latin typeface="Times New Roman" pitchFamily="18" charset="0"/>
                <a:cs typeface="Times New Roman" pitchFamily="18" charset="0"/>
              </a:rPr>
              <a:t>  </a:t>
            </a:r>
            <a:r>
              <a:rPr lang="en-GB" sz="4000" b="1" i="1" dirty="0" smtClean="0">
                <a:latin typeface="Times New Roman" pitchFamily="18" charset="0"/>
                <a:cs typeface="Times New Roman" pitchFamily="18" charset="0"/>
              </a:rPr>
              <a:t>vs.</a:t>
            </a:r>
            <a:r>
              <a:rPr lang="en-GB" sz="4000" b="1" dirty="0" smtClean="0">
                <a:latin typeface="Times New Roman" pitchFamily="18" charset="0"/>
                <a:cs typeface="Times New Roman" pitchFamily="18" charset="0"/>
              </a:rPr>
              <a:t> </a:t>
            </a:r>
            <a:r>
              <a:rPr lang="en-GB" sz="4000" b="1" dirty="0" smtClean="0">
                <a:solidFill>
                  <a:srgbClr val="FF0000"/>
                </a:solidFill>
                <a:latin typeface="Times New Roman" pitchFamily="18" charset="0"/>
                <a:cs typeface="Times New Roman" pitchFamily="18" charset="0"/>
              </a:rPr>
              <a:t>Epi</a:t>
            </a:r>
            <a:endParaRPr lang="ar-IQ" sz="4000" b="1" dirty="0" smtClean="0">
              <a:solidFill>
                <a:srgbClr val="FF0000"/>
              </a:solidFill>
              <a:latin typeface="Times New Roman" pitchFamily="18" charset="0"/>
              <a:cs typeface="Times New Roman" pitchFamily="18" charset="0"/>
            </a:endParaRPr>
          </a:p>
          <a:p>
            <a:r>
              <a:rPr lang="ar-IQ" sz="4000" b="1" dirty="0">
                <a:solidFill>
                  <a:srgbClr val="FF0000"/>
                </a:solidFill>
                <a:latin typeface="Times New Roman" pitchFamily="18" charset="0"/>
                <a:cs typeface="Times New Roman" pitchFamily="18" charset="0"/>
              </a:rPr>
              <a:t> </a:t>
            </a:r>
            <a:r>
              <a:rPr lang="ar-IQ" sz="4000" b="1" dirty="0" smtClean="0">
                <a:solidFill>
                  <a:srgbClr val="FF0000"/>
                </a:solidFill>
                <a:latin typeface="Times New Roman" pitchFamily="18" charset="0"/>
                <a:cs typeface="Times New Roman" pitchFamily="18" charset="0"/>
              </a:rPr>
              <a:t>                           </a:t>
            </a:r>
            <a:endParaRPr lang="en-GB" sz="4000" b="1" dirty="0">
              <a:latin typeface="Times New Roman" pitchFamily="18" charset="0"/>
              <a:cs typeface="Times New Roman" pitchFamily="18" charset="0"/>
            </a:endParaRPr>
          </a:p>
        </p:txBody>
      </p:sp>
      <p:sp>
        <p:nvSpPr>
          <p:cNvPr id="6" name="Rectangle 5"/>
          <p:cNvSpPr/>
          <p:nvPr/>
        </p:nvSpPr>
        <p:spPr>
          <a:xfrm>
            <a:off x="0" y="1071546"/>
            <a:ext cx="3829895" cy="584775"/>
          </a:xfrm>
          <a:prstGeom prst="rect">
            <a:avLst/>
          </a:prstGeom>
        </p:spPr>
        <p:txBody>
          <a:bodyPr wrap="none">
            <a:spAutoFit/>
          </a:bodyPr>
          <a:lstStyle/>
          <a:p>
            <a:r>
              <a:rPr lang="en-GB" sz="3200" b="1" dirty="0">
                <a:latin typeface="Times New Roman" pitchFamily="18" charset="0"/>
                <a:cs typeface="Times New Roman" pitchFamily="18" charset="0"/>
              </a:rPr>
              <a:t>What is </a:t>
            </a:r>
            <a:r>
              <a:rPr lang="en-GB" sz="3200" b="1" dirty="0">
                <a:solidFill>
                  <a:srgbClr val="FF0000"/>
                </a:solidFill>
                <a:latin typeface="Times New Roman" pitchFamily="18" charset="0"/>
                <a:cs typeface="Times New Roman" pitchFamily="18" charset="0"/>
              </a:rPr>
              <a:t>Epi</a:t>
            </a:r>
            <a:r>
              <a:rPr lang="en-GB" sz="3200" b="1" dirty="0">
                <a:latin typeface="Times New Roman" pitchFamily="18" charset="0"/>
                <a:cs typeface="Times New Roman" pitchFamily="18" charset="0"/>
              </a:rPr>
              <a:t>genetics</a:t>
            </a:r>
            <a:r>
              <a:rPr lang="en-GB" sz="2800" b="1" dirty="0">
                <a:latin typeface="Times New Roman" pitchFamily="18" charset="0"/>
                <a:cs typeface="Times New Roman" pitchFamily="18" charset="0"/>
              </a:rPr>
              <a:t>?</a:t>
            </a:r>
          </a:p>
        </p:txBody>
      </p:sp>
      <p:sp>
        <p:nvSpPr>
          <p:cNvPr id="3" name="Slide Number Placeholder 2"/>
          <p:cNvSpPr>
            <a:spLocks noGrp="1"/>
          </p:cNvSpPr>
          <p:nvPr>
            <p:ph type="sldNum" sz="quarter" idx="12"/>
          </p:nvPr>
        </p:nvSpPr>
        <p:spPr/>
        <p:txBody>
          <a:bodyPr/>
          <a:lstStyle/>
          <a:p>
            <a:fld id="{69FF8E7B-4E61-4B5B-B41A-EC19908B4B33}" type="slidenum">
              <a:rPr lang="en-GB" smtClean="0"/>
              <a:pPr/>
              <a:t>8</a:t>
            </a:fld>
            <a:endParaRPr lang="en-GB" dirty="0"/>
          </a:p>
        </p:txBody>
      </p:sp>
      <p:sp>
        <p:nvSpPr>
          <p:cNvPr id="5" name="Rectangle 4"/>
          <p:cNvSpPr/>
          <p:nvPr/>
        </p:nvSpPr>
        <p:spPr>
          <a:xfrm>
            <a:off x="3924299" y="494661"/>
            <a:ext cx="1923925" cy="707886"/>
          </a:xfrm>
          <a:prstGeom prst="rect">
            <a:avLst/>
          </a:prstGeom>
        </p:spPr>
        <p:txBody>
          <a:bodyPr wrap="none">
            <a:spAutoFit/>
          </a:bodyPr>
          <a:lstStyle/>
          <a:p>
            <a:pPr lvl="0"/>
            <a:r>
              <a:rPr lang="en-GB" sz="4000" b="1" dirty="0">
                <a:solidFill>
                  <a:prstClr val="black"/>
                </a:solidFill>
                <a:latin typeface="Times New Roman" pitchFamily="18" charset="0"/>
                <a:cs typeface="Times New Roman" pitchFamily="18" charset="0"/>
              </a:rPr>
              <a:t>genetics</a:t>
            </a:r>
          </a:p>
        </p:txBody>
      </p:sp>
      <p:sp>
        <p:nvSpPr>
          <p:cNvPr id="8" name="Rectangle 7"/>
          <p:cNvSpPr/>
          <p:nvPr/>
        </p:nvSpPr>
        <p:spPr>
          <a:xfrm>
            <a:off x="2987824" y="181856"/>
            <a:ext cx="2727184" cy="7548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flipV="1">
            <a:off x="7620000" y="3581400"/>
            <a:ext cx="76200" cy="124066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931213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26"/>
          <a:stretch/>
        </p:blipFill>
        <p:spPr bwMode="auto">
          <a:xfrm>
            <a:off x="0" y="1300991"/>
            <a:ext cx="9229634" cy="5557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5355" y="156107"/>
            <a:ext cx="8316645" cy="769441"/>
          </a:xfrm>
          <a:prstGeom prst="rect">
            <a:avLst/>
          </a:prstGeom>
          <a:noFill/>
        </p:spPr>
        <p:txBody>
          <a:bodyPr wrap="square" rtlCol="0">
            <a:spAutoFit/>
          </a:bodyPr>
          <a:lstStyle/>
          <a:p>
            <a:r>
              <a:rPr lang="en-GB" sz="4400" b="1" dirty="0" smtClean="0">
                <a:latin typeface="Times New Roman" pitchFamily="18" charset="0"/>
                <a:cs typeface="Times New Roman" pitchFamily="18" charset="0"/>
              </a:rPr>
              <a:t>Genetics  </a:t>
            </a:r>
            <a:r>
              <a:rPr lang="en-GB" sz="4400" b="1" i="1" dirty="0" smtClean="0">
                <a:latin typeface="Times New Roman" pitchFamily="18" charset="0"/>
                <a:cs typeface="Times New Roman" pitchFamily="18" charset="0"/>
              </a:rPr>
              <a:t>vs.</a:t>
            </a:r>
            <a:r>
              <a:rPr lang="en-GB" sz="4400" b="1" dirty="0" smtClean="0">
                <a:latin typeface="Times New Roman" pitchFamily="18" charset="0"/>
                <a:cs typeface="Times New Roman" pitchFamily="18" charset="0"/>
              </a:rPr>
              <a:t> </a:t>
            </a:r>
            <a:r>
              <a:rPr lang="en-GB" sz="4400" b="1" dirty="0" smtClean="0">
                <a:solidFill>
                  <a:srgbClr val="FF0000"/>
                </a:solidFill>
                <a:latin typeface="Times New Roman" pitchFamily="18" charset="0"/>
                <a:cs typeface="Times New Roman" pitchFamily="18" charset="0"/>
              </a:rPr>
              <a:t>Epi</a:t>
            </a:r>
            <a:r>
              <a:rPr lang="en-GB" sz="4400" b="1" dirty="0" smtClean="0">
                <a:latin typeface="Times New Roman" pitchFamily="18" charset="0"/>
                <a:cs typeface="Times New Roman" pitchFamily="18" charset="0"/>
              </a:rPr>
              <a:t>genetics</a:t>
            </a:r>
            <a:endParaRPr lang="en-GB" sz="4400" b="1" dirty="0">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505200"/>
            <a:ext cx="43434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69FF8E7B-4E61-4B5B-B41A-EC19908B4B33}" type="slidenum">
              <a:rPr lang="en-GB" smtClean="0"/>
              <a:pPr/>
              <a:t>9</a:t>
            </a:fld>
            <a:endParaRPr lang="en-GB" dirty="0"/>
          </a:p>
        </p:txBody>
      </p:sp>
      <p:sp>
        <p:nvSpPr>
          <p:cNvPr id="6" name="Right Arrow 5"/>
          <p:cNvSpPr/>
          <p:nvPr/>
        </p:nvSpPr>
        <p:spPr>
          <a:xfrm>
            <a:off x="-324544" y="1572428"/>
            <a:ext cx="978408" cy="484632"/>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108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mph" presetSubtype="0" fill="remove" grpId="0" nodeType="clickEffect">
                                  <p:stCondLst>
                                    <p:cond delay="0"/>
                                  </p:stCondLst>
                                  <p:childTnLst>
                                    <p:animClr clrSpc="rgb" dir="cw">
                                      <p:cBhvr override="childStyle">
                                        <p:cTn id="12" dur="250" autoRev="1" fill="remove"/>
                                        <p:tgtEl>
                                          <p:spTgt spid="6"/>
                                        </p:tgtEl>
                                        <p:attrNameLst>
                                          <p:attrName>style.color</p:attrName>
                                        </p:attrNameLst>
                                      </p:cBhvr>
                                      <p:to>
                                        <a:schemeClr val="bg1"/>
                                      </p:to>
                                    </p:animClr>
                                    <p:animClr clrSpc="rgb" dir="cw">
                                      <p:cBhvr>
                                        <p:cTn id="13" dur="250" autoRev="1" fill="remove"/>
                                        <p:tgtEl>
                                          <p:spTgt spid="6"/>
                                        </p:tgtEl>
                                        <p:attrNameLst>
                                          <p:attrName>fillcolor</p:attrName>
                                        </p:attrNameLst>
                                      </p:cBhvr>
                                      <p:to>
                                        <a:schemeClr val="bg1"/>
                                      </p:to>
                                    </p:animClr>
                                    <p:set>
                                      <p:cBhvr>
                                        <p:cTn id="14" dur="250" autoRev="1" fill="remove"/>
                                        <p:tgtEl>
                                          <p:spTgt spid="6"/>
                                        </p:tgtEl>
                                        <p:attrNameLst>
                                          <p:attrName>fill.type</p:attrName>
                                        </p:attrNameLst>
                                      </p:cBhvr>
                                      <p:to>
                                        <p:strVal val="solid"/>
                                      </p:to>
                                    </p:set>
                                    <p:set>
                                      <p:cBhvr>
                                        <p:cTn id="15"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1776</TotalTime>
  <Words>1947</Words>
  <Application>Microsoft Office PowerPoint</Application>
  <PresentationFormat>On-screen Show (4:3)</PresentationFormat>
  <Paragraphs>294</Paragraphs>
  <Slides>55</Slides>
  <Notes>5</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Impact of Laser in Modulating Epigenetic Marks</vt:lpstr>
      <vt:lpstr>PowerPoint Presentation</vt:lpstr>
      <vt:lpstr>PowerPoint Presentation</vt:lpstr>
      <vt:lpstr>PowerPoint Presentation</vt:lpstr>
      <vt:lpstr>PowerPoint Presentation</vt:lpstr>
      <vt:lpstr>Genetics  vs. Epi                                            </vt:lpstr>
      <vt:lpstr>Genetics  vs. Epi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DNA Methylation - Normal Cells</vt:lpstr>
      <vt:lpstr>PowerPoint Presentation</vt:lpstr>
      <vt:lpstr>PowerPoint Presentation</vt:lpstr>
      <vt:lpstr>PowerPoint Presentation</vt:lpstr>
      <vt:lpstr>PowerPoint Presentation</vt:lpstr>
      <vt:lpstr>PowerPoint Presentation</vt:lpstr>
      <vt:lpstr>Genetic &amp;Epigenetic Alterations: Two Sides of the Same Coin</vt:lpstr>
      <vt:lpstr>Epigenetics alternations is an alternative pathway to the mutations</vt:lpstr>
      <vt:lpstr>PowerPoint Presentation</vt:lpstr>
      <vt:lpstr>Histone modifications</vt:lpstr>
      <vt:lpstr>PowerPoint Presentation</vt:lpstr>
      <vt:lpstr>Epigenetic Modifications in Plant  </vt:lpstr>
      <vt:lpstr>PowerPoint Presentation</vt:lpstr>
      <vt:lpstr>Epigenetics alternations is an alternative pathway to the mutations</vt:lpstr>
      <vt:lpstr>PowerPoint Presentation</vt:lpstr>
      <vt:lpstr>PowerPoint Presentation</vt:lpstr>
      <vt:lpstr>PowerPoint Presentation</vt:lpstr>
      <vt:lpstr>Pharmacoepigenomics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Factors affecting the epigenome</vt:lpstr>
      <vt:lpstr>Thank You  For Listening</vt:lpstr>
      <vt:lpstr>PowerPoint Presentation</vt:lpstr>
    </vt:vector>
  </TitlesOfParts>
  <Company>SACC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107</cp:revision>
  <dcterms:created xsi:type="dcterms:W3CDTF">2026-04-25T11:27:06Z</dcterms:created>
  <dcterms:modified xsi:type="dcterms:W3CDTF">2026-05-07T07:10:15Z</dcterms:modified>
</cp:coreProperties>
</file>