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6" r:id="rId11"/>
    <p:sldId id="265" r:id="rId12"/>
    <p:sldId id="267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29/03/1443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29/03/1443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29/03/1443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29/03/1443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29/03/1443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29/03/1443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29/03/1443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29/03/1443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29/03/1443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29/03/1443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29/03/1443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t>29/03/1443</a:t>
            </a:fld>
            <a:endParaRPr lang="ar-SA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6000" dirty="0" smtClean="0">
                <a:latin typeface="Arial Black" pitchFamily="34" charset="0"/>
              </a:rPr>
              <a:t>Folic acid and cancer</a:t>
            </a:r>
            <a:endParaRPr lang="en-GB" sz="6000" dirty="0"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4221088"/>
            <a:ext cx="6400800" cy="1752600"/>
          </a:xfrm>
        </p:spPr>
        <p:txBody>
          <a:bodyPr>
            <a:normAutofit/>
          </a:bodyPr>
          <a:lstStyle/>
          <a:p>
            <a:pPr algn="l"/>
            <a:r>
              <a:rPr lang="en-GB" sz="4400" b="1" dirty="0" err="1" smtClean="0">
                <a:solidFill>
                  <a:schemeClr val="tx1"/>
                </a:solidFill>
              </a:rPr>
              <a:t>Dr.</a:t>
            </a:r>
            <a:r>
              <a:rPr lang="en-GB" sz="4400" b="1" dirty="0" smtClean="0">
                <a:solidFill>
                  <a:schemeClr val="tx1"/>
                </a:solidFill>
              </a:rPr>
              <a:t> </a:t>
            </a:r>
            <a:r>
              <a:rPr lang="en-GB" sz="4400" b="1" dirty="0" err="1" smtClean="0">
                <a:solidFill>
                  <a:schemeClr val="tx1"/>
                </a:solidFill>
              </a:rPr>
              <a:t>Rana</a:t>
            </a:r>
            <a:r>
              <a:rPr lang="en-GB" sz="4400" b="1" dirty="0" smtClean="0">
                <a:solidFill>
                  <a:schemeClr val="tx1"/>
                </a:solidFill>
              </a:rPr>
              <a:t> Ali</a:t>
            </a:r>
            <a:endParaRPr lang="en-GB" sz="4400" b="1" dirty="0">
              <a:solidFill>
                <a:schemeClr val="tx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9093" y="4285405"/>
            <a:ext cx="2619375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9393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404664"/>
            <a:ext cx="820891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 rtl="0">
              <a:buFont typeface="Wingdings" pitchFamily="2" charset="2"/>
              <a:buChar char="q"/>
            </a:pP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Homozygosity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for SHMT C1420T has been associated with a protective effect against colorectal cancer and overall cancer risk for Asian </a:t>
            </a:r>
            <a:r>
              <a:rPr lang="en-GB" sz="2800" dirty="0" smtClean="0">
                <a:solidFill>
                  <a:srgbClr val="000000"/>
                </a:solidFill>
                <a:latin typeface="Times New Roman"/>
              </a:rPr>
              <a:t>ethnicity. 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Another study found no association between colorectal cancer and SHMT; however, subgroup analysis showed a significant decreased cancer risk with low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folate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intake in the presence of SHMT1 variation.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Folate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intake level was not defined. A positive association was found between SHMT1 and risk for non-Hodgkin lymphoma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282951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404664"/>
            <a:ext cx="81369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 rtl="0">
              <a:buFont typeface="Wingdings" pitchFamily="2" charset="2"/>
              <a:buChar char="q"/>
            </a:pPr>
            <a:r>
              <a:rPr lang="en-GB" sz="2800" dirty="0">
                <a:solidFill>
                  <a:srgbClr val="000000"/>
                </a:solidFill>
                <a:latin typeface="Times New Roman"/>
              </a:rPr>
              <a:t>The presence of the MTHFR A1298C variant has been significantly associated with increased risk for cervical cancer, globally and among </a:t>
            </a:r>
            <a:r>
              <a:rPr lang="en-GB" sz="2800" dirty="0" smtClean="0">
                <a:solidFill>
                  <a:srgbClr val="000000"/>
                </a:solidFill>
                <a:latin typeface="Times New Roman"/>
              </a:rPr>
              <a:t>Asians.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Homozygosity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for A1298C in Asians has been associated with an increased risk of myeloid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leukemia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and non-Hodgkin </a:t>
            </a:r>
            <a:r>
              <a:rPr lang="en-GB" sz="2800" dirty="0" smtClean="0">
                <a:solidFill>
                  <a:srgbClr val="000000"/>
                </a:solidFill>
                <a:latin typeface="Times New Roman"/>
              </a:rPr>
              <a:t>lymphoma. 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Conversely, a decreased risk of liver cancer has been observed with the homozygous variant MTHFR 1298 CC overall and in Asian populations 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755170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r"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20688"/>
            <a:ext cx="7848871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5180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620688"/>
            <a:ext cx="784887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 rtl="0">
              <a:buFont typeface="Wingdings" pitchFamily="2" charset="2"/>
              <a:buChar char="q"/>
            </a:pP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Folate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is an essential water-soluble B vitamin found in foods, including dark-green leafy vegetables and legumes. Folic acid is the synthetic form of the vitamin present in supplements and fortified foods, namely grains and cereals. Dietary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folate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exists in a reduced state with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polyglutamate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side chains requiring oxidation and hydrolysis for absorption, whereas folic acid exists as the oxidized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pteroylmonoglutamate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form making it readily </a:t>
            </a:r>
            <a:r>
              <a:rPr lang="en-GB" sz="2800" dirty="0" smtClean="0">
                <a:solidFill>
                  <a:srgbClr val="000000"/>
                </a:solidFill>
                <a:latin typeface="Times New Roman"/>
              </a:rPr>
              <a:t>bioavailable.</a:t>
            </a:r>
            <a:endParaRPr lang="en-GB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4869160"/>
            <a:ext cx="4389115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635756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548680"/>
            <a:ext cx="83529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 rtl="0">
              <a:buFont typeface="Wingdings" pitchFamily="2" charset="2"/>
              <a:buChar char="q"/>
            </a:pPr>
            <a:r>
              <a:rPr lang="en-GB" sz="2800" dirty="0">
                <a:solidFill>
                  <a:srgbClr val="000000"/>
                </a:solidFill>
                <a:latin typeface="Times New Roman"/>
              </a:rPr>
              <a:t>Due to its role in one-carbon metabolism,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folate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has been studied extensively as a possible mechanism for cancer development.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Folate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as 5-Methyltetrahydrofolate (5-MTHF) and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cobalamin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are required for the conversion of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homocysteine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to methionine in the methionine pathway. Methionine is converted to </a:t>
            </a:r>
            <a:r>
              <a:rPr lang="en-GB" sz="2800" i="1" dirty="0">
                <a:solidFill>
                  <a:srgbClr val="000000"/>
                </a:solidFill>
                <a:latin typeface="Times New Roman"/>
              </a:rPr>
              <a:t>S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-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adenosylmethionine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(SAM). SAM is a chief methyl contributor to many reactions in the body, including DNA and RNA </a:t>
            </a:r>
            <a:r>
              <a:rPr lang="en-GB" sz="2800" dirty="0" smtClean="0">
                <a:solidFill>
                  <a:srgbClr val="000000"/>
                </a:solidFill>
                <a:latin typeface="Times New Roman"/>
              </a:rPr>
              <a:t>methylation.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610590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44" b="23963"/>
          <a:stretch/>
        </p:blipFill>
        <p:spPr bwMode="auto">
          <a:xfrm>
            <a:off x="395536" y="476672"/>
            <a:ext cx="8352928" cy="5586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38685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548680"/>
            <a:ext cx="813690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 rtl="0">
              <a:buFont typeface="Wingdings" pitchFamily="2" charset="2"/>
              <a:buChar char="q"/>
            </a:pPr>
            <a:r>
              <a:rPr lang="en-GB" sz="2800" dirty="0">
                <a:solidFill>
                  <a:srgbClr val="000000"/>
                </a:solidFill>
                <a:latin typeface="Times New Roman"/>
              </a:rPr>
              <a:t>Inadequate production of SAM may lead to decreased methylation of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CpG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islands in DNA affecting gene transcription, altering expression of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tumor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suppressor genes and </a:t>
            </a:r>
            <a:r>
              <a:rPr lang="en-GB" sz="2800" dirty="0" smtClean="0">
                <a:solidFill>
                  <a:srgbClr val="000000"/>
                </a:solidFill>
                <a:latin typeface="Times New Roman"/>
              </a:rPr>
              <a:t>proto-oncogenes. 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Furthermore,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folate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deficiency can impair conversion of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deoxyuridine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monophosphate (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dUMP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) to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deoxythymidine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monophosphate (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dTMP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), the nucleic acid necessary for DNA synthesis and </a:t>
            </a:r>
            <a:r>
              <a:rPr lang="en-GB" sz="2800" dirty="0" smtClean="0">
                <a:solidFill>
                  <a:srgbClr val="000000"/>
                </a:solidFill>
                <a:latin typeface="Times New Roman"/>
              </a:rPr>
              <a:t>repair. 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The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misincorporation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of uracil for thymidine can eventually lead to unstable DNA, DNA strand breaks, and faulty DNA repair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5169016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620688"/>
            <a:ext cx="784887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 rtl="0">
              <a:buFont typeface="Wingdings" pitchFamily="2" charset="2"/>
              <a:buChar char="q"/>
            </a:pPr>
            <a:r>
              <a:rPr lang="en-GB" sz="2800" dirty="0">
                <a:solidFill>
                  <a:srgbClr val="000000"/>
                </a:solidFill>
                <a:latin typeface="Times New Roman"/>
              </a:rPr>
              <a:t>Folic acid, found in fortified foods and supplements, is converted to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tetrahydrofolate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in the liver by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dihydrofolate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reductase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(DHFR). It has been reported that folic acid in excess of 400 mcg may saturate the DHFR enzyme, resulting in unreduced folic acid, which has been hypothesized as a potential mechanism for </a:t>
            </a:r>
            <a:r>
              <a:rPr lang="en-GB" sz="2800" dirty="0" smtClean="0">
                <a:solidFill>
                  <a:srgbClr val="000000"/>
                </a:solidFill>
                <a:latin typeface="Times New Roman"/>
              </a:rPr>
              <a:t>carcinogenesis.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97526099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620688"/>
            <a:ext cx="82089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 rtl="0">
              <a:buFont typeface="Wingdings" pitchFamily="2" charset="2"/>
              <a:buChar char="q"/>
            </a:pPr>
            <a:r>
              <a:rPr lang="en-GB" sz="2800" dirty="0">
                <a:solidFill>
                  <a:srgbClr val="000000"/>
                </a:solidFill>
                <a:latin typeface="Times New Roman"/>
              </a:rPr>
              <a:t>Just as overt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folate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deficiency and excess intake may interfere with cell replication and survival, reduced enzyme efficiency can also interfere with nutrient metabolism and influence disease risk.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Methylenetetrahydrofolate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reductase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(MTHFR) is a key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flavoenzyme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that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catalyzes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the reduction of 5,10-methylenetetrahydrofolate to 5-methyltetrahydrofolate (5-MTHF). It is encoded by the gene MTHFR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129589469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476672"/>
            <a:ext cx="828092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 rtl="0">
              <a:buFont typeface="Wingdings" pitchFamily="2" charset="2"/>
              <a:buChar char="q"/>
            </a:pPr>
            <a:r>
              <a:rPr lang="en-GB" sz="2800" dirty="0">
                <a:solidFill>
                  <a:srgbClr val="000000"/>
                </a:solidFill>
                <a:latin typeface="Times New Roman"/>
              </a:rPr>
              <a:t>There are two well-described MTHFR gene polymorphisms: </a:t>
            </a:r>
            <a:r>
              <a:rPr lang="en-GB" sz="2800" b="1" dirty="0">
                <a:solidFill>
                  <a:srgbClr val="000000"/>
                </a:solidFill>
                <a:latin typeface="Times New Roman"/>
              </a:rPr>
              <a:t>C677T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and </a:t>
            </a:r>
            <a:r>
              <a:rPr lang="en-GB" sz="2800" b="1" dirty="0">
                <a:solidFill>
                  <a:srgbClr val="000000"/>
                </a:solidFill>
                <a:latin typeface="Times New Roman"/>
              </a:rPr>
              <a:t>A1298C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. The C677T variant may occur in close to 20–40% of the </a:t>
            </a:r>
            <a:r>
              <a:rPr lang="en-GB" sz="2800" dirty="0" smtClean="0">
                <a:solidFill>
                  <a:srgbClr val="000000"/>
                </a:solidFill>
                <a:latin typeface="Times New Roman"/>
              </a:rPr>
              <a:t>population. 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Both variants are associated with reduced enzyme </a:t>
            </a:r>
            <a:r>
              <a:rPr lang="en-GB" sz="2800" dirty="0" smtClean="0">
                <a:solidFill>
                  <a:srgbClr val="000000"/>
                </a:solidFill>
                <a:latin typeface="Times New Roman"/>
              </a:rPr>
              <a:t>activity. 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Enzyme efficiency is reduced by up to 45% for the 677CT variant and by up to 70% for </a:t>
            </a:r>
            <a:r>
              <a:rPr lang="en-GB" sz="2800" dirty="0" smtClean="0">
                <a:solidFill>
                  <a:srgbClr val="000000"/>
                </a:solidFill>
                <a:latin typeface="Times New Roman"/>
              </a:rPr>
              <a:t>677TT. 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The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variated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form of the enzyme has less affinity to its cofactor,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flavin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adenine dinucleotide. Cytosolic serine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hydroxy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methyl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transferase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(SHMT1) is another key enzyme in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folate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metabolism. It converts serine and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tetrahydrofolate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to glycine and 5,10-methylenetetrahydrofolate, respectively.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818556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535900"/>
            <a:ext cx="79928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 rtl="0">
              <a:buFont typeface="Wingdings" pitchFamily="2" charset="2"/>
              <a:buChar char="q"/>
            </a:pPr>
            <a:r>
              <a:rPr lang="en-GB" sz="2800" dirty="0" smtClean="0">
                <a:solidFill>
                  <a:srgbClr val="000000"/>
                </a:solidFill>
                <a:latin typeface="Times New Roman"/>
              </a:rPr>
              <a:t>5,10methylenetetrahydrofolate 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is a substrate for purine and pyrimidine synthesis. The combination of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folate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deficiency and polymorphisms may result in DNA </a:t>
            </a:r>
            <a:r>
              <a:rPr lang="en-GB" sz="2800" dirty="0" smtClean="0">
                <a:solidFill>
                  <a:srgbClr val="000000"/>
                </a:solidFill>
                <a:latin typeface="Times New Roman"/>
              </a:rPr>
              <a:t>hypo- 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or </a:t>
            </a:r>
            <a:r>
              <a:rPr lang="en-GB" sz="2800" dirty="0" err="1" smtClean="0">
                <a:solidFill>
                  <a:srgbClr val="000000"/>
                </a:solidFill>
                <a:latin typeface="Times New Roman"/>
              </a:rPr>
              <a:t>hypermethylation</a:t>
            </a:r>
            <a:r>
              <a:rPr lang="en-GB" sz="2800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lvl="0" algn="just" rtl="0"/>
            <a:endParaRPr lang="en-GB" sz="2800" dirty="0">
              <a:solidFill>
                <a:srgbClr val="000000"/>
              </a:solidFill>
              <a:latin typeface="Times New Roman"/>
            </a:endParaRPr>
          </a:p>
          <a:p>
            <a:pPr marL="457200" lvl="0" indent="-457200" algn="just" rtl="0">
              <a:buFont typeface="Wingdings" pitchFamily="2" charset="2"/>
              <a:buChar char="q"/>
            </a:pP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Methylenetetrahydrofolate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GB" sz="2800" dirty="0" err="1">
                <a:solidFill>
                  <a:srgbClr val="000000"/>
                </a:solidFill>
                <a:latin typeface="Times New Roman"/>
              </a:rPr>
              <a:t>reductase</a:t>
            </a:r>
            <a:r>
              <a:rPr lang="en-GB" sz="2800" dirty="0">
                <a:solidFill>
                  <a:srgbClr val="000000"/>
                </a:solidFill>
                <a:latin typeface="Times New Roman"/>
              </a:rPr>
              <a:t> (MTHFR) directly affects DNA synthesis and methylation and has been associated with increased risk of certain cancers.</a:t>
            </a:r>
            <a:endParaRPr lang="en-GB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58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16</TotalTime>
  <Words>581</Words>
  <Application>Microsoft Office PowerPoint</Application>
  <PresentationFormat>On-screen Show (4:3)</PresentationFormat>
  <Paragraphs>13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Aspect</vt:lpstr>
      <vt:lpstr>Folic acid and cancer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Folic acid and cancer</dc:title>
  <dc:creator>lenovo</dc:creator>
  <cp:lastModifiedBy>Maher</cp:lastModifiedBy>
  <cp:revision>6</cp:revision>
  <dcterms:created xsi:type="dcterms:W3CDTF">2021-11-04T17:31:41Z</dcterms:created>
  <dcterms:modified xsi:type="dcterms:W3CDTF">2021-11-04T17:57:13Z</dcterms:modified>
</cp:coreProperties>
</file>